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570" r:id="rId3"/>
    <p:sldId id="572" r:id="rId4"/>
    <p:sldId id="571" r:id="rId5"/>
    <p:sldId id="368" r:id="rId6"/>
    <p:sldId id="590" r:id="rId7"/>
    <p:sldId id="384" r:id="rId8"/>
    <p:sldId id="591" r:id="rId9"/>
    <p:sldId id="592" r:id="rId10"/>
    <p:sldId id="573" r:id="rId11"/>
    <p:sldId id="577" r:id="rId12"/>
    <p:sldId id="609" r:id="rId13"/>
    <p:sldId id="594" r:id="rId14"/>
    <p:sldId id="610" r:id="rId15"/>
    <p:sldId id="595" r:id="rId16"/>
    <p:sldId id="596" r:id="rId17"/>
    <p:sldId id="605" r:id="rId18"/>
    <p:sldId id="606" r:id="rId19"/>
    <p:sldId id="607" r:id="rId20"/>
    <p:sldId id="597" r:id="rId21"/>
    <p:sldId id="598" r:id="rId22"/>
    <p:sldId id="599" r:id="rId23"/>
    <p:sldId id="600" r:id="rId24"/>
    <p:sldId id="601" r:id="rId25"/>
    <p:sldId id="602" r:id="rId26"/>
    <p:sldId id="578" r:id="rId27"/>
    <p:sldId id="584" r:id="rId28"/>
    <p:sldId id="603" r:id="rId29"/>
    <p:sldId id="604" r:id="rId30"/>
    <p:sldId id="579" r:id="rId31"/>
    <p:sldId id="608" r:id="rId32"/>
    <p:sldId id="381" r:id="rId33"/>
    <p:sldId id="382"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Thị Minh Hoàn _ Trường THCS Ban Mai" initials="TTMH_TTBM" lastIdx="7" clrIdx="0">
    <p:extLst>
      <p:ext uri="{19B8F6BF-5375-455C-9EA6-DF929625EA0E}">
        <p15:presenceInfo xmlns:p15="http://schemas.microsoft.com/office/powerpoint/2012/main" userId="Trần Thị Minh Hoàn _ Trường THCS Ban Mai" providerId="None"/>
      </p:ext>
    </p:extLst>
  </p:cmAuthor>
  <p:cmAuthor id="2" name="Admin" initials="A" lastIdx="8" clrIdx="1">
    <p:extLst>
      <p:ext uri="{19B8F6BF-5375-455C-9EA6-DF929625EA0E}">
        <p15:presenceInfo xmlns:p15="http://schemas.microsoft.com/office/powerpoint/2012/main" userId="Admin" providerId="None"/>
      </p:ext>
    </p:extLst>
  </p:cmAuthor>
  <p:cmAuthor id="3" name="user646" initials="" lastIdx="4" clrIdx="2">
    <p:extLst>
      <p:ext uri="{19B8F6BF-5375-455C-9EA6-DF929625EA0E}">
        <p15:presenceInfo xmlns:p15="http://schemas.microsoft.com/office/powerpoint/2012/main" userId="S::user646@o365vn.net::a025231d-4b82-4997-9dfb-caf5d282df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D"/>
    <a:srgbClr val="1A5634"/>
    <a:srgbClr val="79361F"/>
    <a:srgbClr val="FF0048"/>
    <a:srgbClr val="E4A848"/>
    <a:srgbClr val="E4A748"/>
    <a:srgbClr val="1D5937"/>
    <a:srgbClr val="195533"/>
    <a:srgbClr val="F9B61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2" d="100"/>
          <a:sy n="72" d="100"/>
        </p:scale>
        <p:origin x="660" y="5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20T14:25:46.449" idx="7">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4-14T17:25:40.355" idx="2">
    <p:pos x="10" y="10"/>
    <p:text>Theo mình cần đưa các bước HS hoạt động lên slide như trong giáo áo</p:text>
    <p:extLst>
      <p:ext uri="{C676402C-5697-4E1C-873F-D02D1690AC5C}">
        <p15:threadingInfo xmlns:p15="http://schemas.microsoft.com/office/powerpoint/2012/main" timeZoneBias="-420"/>
      </p:ext>
    </p:extLst>
  </p:cm>
  <p:cm authorId="3" dt="2024-04-20T18:27:12.495" idx="4">
    <p:pos x="10" y="146"/>
    <p:text>Đã chỉnh</p:text>
    <p:extLst>
      <p:ext uri="{C676402C-5697-4E1C-873F-D02D1690AC5C}">
        <p15:threadingInfo xmlns:p15="http://schemas.microsoft.com/office/powerpoint/2012/main" timeZoneBias="-420">
          <p15:parentCm authorId="1" idx="2"/>
        </p15:threadingInfo>
      </p:ext>
    </p:extLst>
  </p:cm>
  <p:cm authorId="2" dt="2024-04-20T07:42:06.716" idx="4">
    <p:pos x="7200" y="504"/>
    <p:text>HĐ này  chưa toát nên được nội dung của hd, GV cần chi tiết hơn. Mình đồng quan điểm với Thầy Hoàn</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4-04-20T07:43:35.986" idx="6">
    <p:pos x="4773" y="2149"/>
    <p:text>Hiệu ứng chỗ này theo mình làm hiệu ứng xuất hiện tâm trước, rồi hay làm hiệu ứng xuất hiện Điểm O là tâm....</p:text>
    <p:extLst>
      <p:ext uri="{C676402C-5697-4E1C-873F-D02D1690AC5C}">
        <p15:threadingInfo xmlns:p15="http://schemas.microsoft.com/office/powerpoint/2012/main" timeZoneBias="-420"/>
      </p:ext>
    </p:extLst>
  </p:cm>
  <p:cm authorId="2" dt="2024-04-20T07:44:32.923" idx="7">
    <p:pos x="4773" y="2285"/>
    <p:text>Tương tự đường kính cũng vậy</p:text>
    <p:extLst>
      <p:ext uri="{C676402C-5697-4E1C-873F-D02D1690AC5C}">
        <p15:threadingInfo xmlns:p15="http://schemas.microsoft.com/office/powerpoint/2012/main" timeZoneBias="-420">
          <p15:parentCm authorId="2" idx="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4-14T17:28:16.328" idx="3">
    <p:pos x="111" y="79"/>
    <p:text>Mình thấy chỗ này hiệu ứng cần cho các bước thực hiện ra trước rồi hình hướng dẫn làm ra sau</p:text>
    <p:extLst>
      <p:ext uri="{C676402C-5697-4E1C-873F-D02D1690AC5C}">
        <p15:threadingInfo xmlns:p15="http://schemas.microsoft.com/office/powerpoint/2012/main" timeZoneBias="-420"/>
      </p:ext>
    </p:extLst>
  </p:cm>
  <p:cm authorId="2" dt="2024-04-20T07:45:43.321" idx="8">
    <p:pos x="111" y="215"/>
    <p:text>Đồng quan điểm</p:text>
    <p:extLst>
      <p:ext uri="{C676402C-5697-4E1C-873F-D02D1690AC5C}">
        <p15:threadingInfo xmlns:p15="http://schemas.microsoft.com/office/powerpoint/2012/main" timeZoneBias="-420">
          <p15:parentCm authorId="1" idx="3"/>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4-14T17:37:49.844" idx="4">
    <p:pos x="6624" y="306"/>
    <p:text>Chỗ này là Sxq, và cần thống nhất dùng kí hiệu R ạ</p:text>
    <p:extLst>
      <p:ext uri="{C676402C-5697-4E1C-873F-D02D1690AC5C}">
        <p15:threadingInfo xmlns:p15="http://schemas.microsoft.com/office/powerpoint/2012/main" timeZoneBias="-420"/>
      </p:ext>
    </p:extLst>
  </p:cm>
  <p:cm authorId="3" dt="2024-04-20T18:10:10.755" idx="1">
    <p:pos x="6624" y="442"/>
    <p:text>Đã chỉnh</p:text>
    <p:extLst>
      <p:ext uri="{C676402C-5697-4E1C-873F-D02D1690AC5C}">
        <p15:threadingInfo xmlns:p15="http://schemas.microsoft.com/office/powerpoint/2012/main" timeZoneBias="-420">
          <p15:parentCm authorId="1" idx="4"/>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07F85-0BB4-467F-BA1C-C5A8E0F14B0F}" type="datetimeFigureOut">
              <a:rPr lang="vi-VN" smtClean="0"/>
              <a:t>02/08/2024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B2B50-7981-4845-9E18-0CC618D85843}" type="slidenum">
              <a:rPr lang="vi-VN" smtClean="0"/>
              <a:t>‹#›</a:t>
            </a:fld>
            <a:endParaRPr lang="vi-VN"/>
          </a:p>
        </p:txBody>
      </p:sp>
    </p:spTree>
    <p:extLst>
      <p:ext uri="{BB962C8B-B14F-4D97-AF65-F5344CB8AC3E}">
        <p14:creationId xmlns:p14="http://schemas.microsoft.com/office/powerpoint/2010/main" val="271436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EBB2B50-7981-4845-9E18-0CC618D85843}" type="slidenum">
              <a:rPr lang="vi-VN" smtClean="0"/>
              <a:t>2</a:t>
            </a:fld>
            <a:endParaRPr lang="vi-VN"/>
          </a:p>
        </p:txBody>
      </p:sp>
    </p:spTree>
    <p:extLst>
      <p:ext uri="{BB962C8B-B14F-4D97-AF65-F5344CB8AC3E}">
        <p14:creationId xmlns:p14="http://schemas.microsoft.com/office/powerpoint/2010/main" val="35593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87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EBB2B50-7981-4845-9E18-0CC618D85843}" type="slidenum">
              <a:rPr lang="vi-VN" smtClean="0"/>
              <a:t>10</a:t>
            </a:fld>
            <a:endParaRPr lang="vi-VN"/>
          </a:p>
        </p:txBody>
      </p:sp>
    </p:spTree>
    <p:extLst>
      <p:ext uri="{BB962C8B-B14F-4D97-AF65-F5344CB8AC3E}">
        <p14:creationId xmlns:p14="http://schemas.microsoft.com/office/powerpoint/2010/main" val="87319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EBB2B50-7981-4845-9E18-0CC618D85843}" type="slidenum">
              <a:rPr lang="vi-VN" smtClean="0"/>
              <a:t>11</a:t>
            </a:fld>
            <a:endParaRPr lang="vi-VN"/>
          </a:p>
        </p:txBody>
      </p:sp>
    </p:spTree>
    <p:extLst>
      <p:ext uri="{BB962C8B-B14F-4D97-AF65-F5344CB8AC3E}">
        <p14:creationId xmlns:p14="http://schemas.microsoft.com/office/powerpoint/2010/main" val="364847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FF52-A0F6-CD95-1035-8FFEF7CFA5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75CF564-714C-ECDE-C610-A045E3ACA7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83E3E8A-E514-1422-466D-0B084D26057B}"/>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5" name="Footer Placeholder 4">
            <a:extLst>
              <a:ext uri="{FF2B5EF4-FFF2-40B4-BE49-F238E27FC236}">
                <a16:creationId xmlns:a16="http://schemas.microsoft.com/office/drawing/2014/main" id="{CBD17048-B134-4EF1-0C24-A9C6495F365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694057-64D1-CAB7-758F-51FB23D6E8B3}"/>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1418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2E71-C2C5-112A-EFA4-AB83028FFF0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99E0186-0D03-0994-5F12-3A7F26615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4402795-8538-439B-5259-9B1166B6D920}"/>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5" name="Footer Placeholder 4">
            <a:extLst>
              <a:ext uri="{FF2B5EF4-FFF2-40B4-BE49-F238E27FC236}">
                <a16:creationId xmlns:a16="http://schemas.microsoft.com/office/drawing/2014/main" id="{3682B3A2-0FD1-599F-F9CC-708ACE87E7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859B97A-DDEF-83C6-6784-E31E9076ADAE}"/>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25802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3A9DB-5EFA-34B4-4680-0AEC7BDA97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F0A0BE3-693D-BB67-23BF-8FB7F275D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2AF3FE-1A11-4275-2704-0A578BCBD8B1}"/>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5" name="Footer Placeholder 4">
            <a:extLst>
              <a:ext uri="{FF2B5EF4-FFF2-40B4-BE49-F238E27FC236}">
                <a16:creationId xmlns:a16="http://schemas.microsoft.com/office/drawing/2014/main" id="{24DF28DB-7423-FFC3-D088-37CC5D2CD9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ABFBC6-0018-FF95-E2E7-E40EEF43AABB}"/>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3665353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24142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7640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9439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35440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15863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02306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811256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5882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AF45-D465-7244-B67E-07F98947049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911DF60-2A2C-9466-CEF8-F611CD63D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28D764-074C-4C76-8655-DBA216C0A78A}"/>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5" name="Footer Placeholder 4">
            <a:extLst>
              <a:ext uri="{FF2B5EF4-FFF2-40B4-BE49-F238E27FC236}">
                <a16:creationId xmlns:a16="http://schemas.microsoft.com/office/drawing/2014/main" id="{832E70C6-608B-70BA-BD66-5D1ACBF00F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156C4F-60CA-5C5B-811E-6DA76599488C}"/>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1922898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690096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8307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656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A08CF-866D-94FA-CE59-4F2C966639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864E72F-B83A-BEEC-EB07-A2C6ECC7A7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F0E211-B316-CF43-DA2B-609B63AD29CF}"/>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5" name="Footer Placeholder 4">
            <a:extLst>
              <a:ext uri="{FF2B5EF4-FFF2-40B4-BE49-F238E27FC236}">
                <a16:creationId xmlns:a16="http://schemas.microsoft.com/office/drawing/2014/main" id="{219E26B1-F2A6-7830-8FE0-2CDFBC143E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9ED128-C72D-4EE0-C195-4B08D281C37A}"/>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1934531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FE6A-E2FE-D3F6-6AF4-C0A169EF165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6A09D8C-32A1-2CD0-4927-A43F77B684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6658AE-E93D-DAFE-6378-024B4BFFD8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FECAC7C-DF32-9C2B-86E0-11C2C9FF3D07}"/>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6" name="Footer Placeholder 5">
            <a:extLst>
              <a:ext uri="{FF2B5EF4-FFF2-40B4-BE49-F238E27FC236}">
                <a16:creationId xmlns:a16="http://schemas.microsoft.com/office/drawing/2014/main" id="{645F7D44-B304-DC52-2DDD-CE7060169F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F0C3C4C-1A18-2EB1-838B-B6680E637C79}"/>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293679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AE4F-8BF4-3B5C-8106-84446897E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7509DFF-73E4-7A7F-9799-799966FA94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F57779-B2C2-4B79-0E06-85BBFBB112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A8A1424-E556-7342-F927-6CDBDAABB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FF684D-1A52-ABAD-5B65-8A453CEDC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026A3D-EFCE-AC9C-74F9-EDB325C64758}"/>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8" name="Footer Placeholder 7">
            <a:extLst>
              <a:ext uri="{FF2B5EF4-FFF2-40B4-BE49-F238E27FC236}">
                <a16:creationId xmlns:a16="http://schemas.microsoft.com/office/drawing/2014/main" id="{F61671E9-52AA-E4DC-632D-EA14F6CD51B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E1DCD80-B1C1-1191-6055-AE5A0EC41A20}"/>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354808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6144C-EFAC-7D39-F921-41F326192A0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A7B9F3B-B899-D491-9B62-556D6C2FB9D3}"/>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4" name="Footer Placeholder 3">
            <a:extLst>
              <a:ext uri="{FF2B5EF4-FFF2-40B4-BE49-F238E27FC236}">
                <a16:creationId xmlns:a16="http://schemas.microsoft.com/office/drawing/2014/main" id="{48123463-4276-15E7-F458-F8916DE5834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DBF16B6-34A1-DDA4-8069-51ABA30714DF}"/>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37088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BB2C3-767B-F798-F8AE-86BB1B0EBE69}"/>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3" name="Footer Placeholder 2">
            <a:extLst>
              <a:ext uri="{FF2B5EF4-FFF2-40B4-BE49-F238E27FC236}">
                <a16:creationId xmlns:a16="http://schemas.microsoft.com/office/drawing/2014/main" id="{DA40BC24-9C13-8DAB-CAEE-BD8101A056B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11B664F-7D5B-0652-5B93-DC9A1F8549AC}"/>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377897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55CB-C476-D582-5443-302F996E5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AB1F59B-CD0E-6972-57E3-281A25D08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B25C65D-0C91-5892-A053-BB1119C9C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518AC-AE4A-EE3F-489C-C3F725A30877}"/>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6" name="Footer Placeholder 5">
            <a:extLst>
              <a:ext uri="{FF2B5EF4-FFF2-40B4-BE49-F238E27FC236}">
                <a16:creationId xmlns:a16="http://schemas.microsoft.com/office/drawing/2014/main" id="{C619CBE9-CF9B-7A7E-189F-78F88F05E5E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DC440AE-F32C-4A3F-53CB-DBEB854C6425}"/>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323685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A759-2EA2-3601-1246-171BC4D35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9D46E26-C6A9-D5C3-DAF2-722239684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EF26C33-5DEF-EF8F-CFB6-549E03412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C1967-DC89-D93C-6B3F-26590C6203B9}"/>
              </a:ext>
            </a:extLst>
          </p:cNvPr>
          <p:cNvSpPr>
            <a:spLocks noGrp="1"/>
          </p:cNvSpPr>
          <p:nvPr>
            <p:ph type="dt" sz="half" idx="10"/>
          </p:nvPr>
        </p:nvSpPr>
        <p:spPr/>
        <p:txBody>
          <a:bodyPr/>
          <a:lstStyle/>
          <a:p>
            <a:fld id="{02C57164-4C02-472A-A426-B2175672C1BB}" type="datetimeFigureOut">
              <a:rPr lang="vi-VN" smtClean="0"/>
              <a:t>02/08/2024</a:t>
            </a:fld>
            <a:endParaRPr lang="vi-VN"/>
          </a:p>
        </p:txBody>
      </p:sp>
      <p:sp>
        <p:nvSpPr>
          <p:cNvPr id="6" name="Footer Placeholder 5">
            <a:extLst>
              <a:ext uri="{FF2B5EF4-FFF2-40B4-BE49-F238E27FC236}">
                <a16:creationId xmlns:a16="http://schemas.microsoft.com/office/drawing/2014/main" id="{EA76ECE8-8524-EC50-D656-DC34719EF2D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94F5DF3-2A05-7811-ECBA-38B2249D7CD5}"/>
              </a:ext>
            </a:extLst>
          </p:cNvPr>
          <p:cNvSpPr>
            <a:spLocks noGrp="1"/>
          </p:cNvSpPr>
          <p:nvPr>
            <p:ph type="sldNum" sz="quarter" idx="12"/>
          </p:nvPr>
        </p:nvSpPr>
        <p:spPr/>
        <p:txBody>
          <a:bodyPr/>
          <a:lstStyle/>
          <a:p>
            <a:fld id="{79A68856-F0E2-442F-AEEC-C4B4CB5997F8}" type="slidenum">
              <a:rPr lang="vi-VN" smtClean="0"/>
              <a:t>‹#›</a:t>
            </a:fld>
            <a:endParaRPr lang="vi-VN"/>
          </a:p>
        </p:txBody>
      </p:sp>
    </p:spTree>
    <p:extLst>
      <p:ext uri="{BB962C8B-B14F-4D97-AF65-F5344CB8AC3E}">
        <p14:creationId xmlns:p14="http://schemas.microsoft.com/office/powerpoint/2010/main" val="2372331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B88F7-EA87-A010-A3BC-558EC914BA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0E5F09C-0BA2-E93C-3FDC-8DF712154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F7A5A9-F7B1-A912-2D10-253C2CDFC2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C57164-4C02-472A-A426-B2175672C1BB}" type="datetimeFigureOut">
              <a:rPr lang="vi-VN" smtClean="0"/>
              <a:t>02/08/2024</a:t>
            </a:fld>
            <a:endParaRPr lang="vi-VN"/>
          </a:p>
        </p:txBody>
      </p:sp>
      <p:sp>
        <p:nvSpPr>
          <p:cNvPr id="5" name="Footer Placeholder 4">
            <a:extLst>
              <a:ext uri="{FF2B5EF4-FFF2-40B4-BE49-F238E27FC236}">
                <a16:creationId xmlns:a16="http://schemas.microsoft.com/office/drawing/2014/main" id="{9085887D-2D91-A12A-6B55-75DCE95ED1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9854B82-316E-F5D9-669B-2A1DDFA2D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A68856-F0E2-442F-AEEC-C4B4CB5997F8}" type="slidenum">
              <a:rPr lang="vi-VN" smtClean="0"/>
              <a:t>‹#›</a:t>
            </a:fld>
            <a:endParaRPr lang="vi-VN"/>
          </a:p>
        </p:txBody>
      </p:sp>
    </p:spTree>
    <p:extLst>
      <p:ext uri="{BB962C8B-B14F-4D97-AF65-F5344CB8AC3E}">
        <p14:creationId xmlns:p14="http://schemas.microsoft.com/office/powerpoint/2010/main" val="3244138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861528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comments" Target="../comments/commen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3.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comments" Target="../comments/commen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comments" Target="../comments/comment5.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hyperlink" Target="https://www.wisc-online.com/assetrepository/viewasset?id=1508"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hyperlink" Target="http://www.allwhitebackground.com/colorful-background-images.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91999" cy="6857991"/>
          </a:xfrm>
          <a:prstGeom prst="rect">
            <a:avLst/>
          </a:prstGeom>
        </p:spPr>
      </p:pic>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75324" y="311002"/>
            <a:ext cx="12185905"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TOÁN 9 - CÁNH DIỀU</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NĂM HỌC</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2024 - 2025</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D173D24-1721-EA7C-B335-F2DFB56E4B49}"/>
              </a:ext>
            </a:extLst>
          </p:cNvPr>
          <p:cNvSpPr txBox="1"/>
          <p:nvPr/>
        </p:nvSpPr>
        <p:spPr>
          <a:xfrm>
            <a:off x="589280" y="1351868"/>
            <a:ext cx="3738880" cy="548099"/>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1. Nhận biết hình cầu</a:t>
            </a:r>
            <a:endParaRPr lang="vi-VN" sz="2800">
              <a:solidFill>
                <a:srgbClr val="FFFF00"/>
              </a:solidFill>
              <a:effectLst/>
              <a:latin typeface="Times New Roman" panose="02020603050405020304" pitchFamily="18" charset="0"/>
              <a:ea typeface="Times New Roman" panose="02020603050405020304" pitchFamily="18" charset="0"/>
            </a:endParaRPr>
          </a:p>
        </p:txBody>
      </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823859C-BA81-E3A4-154E-96FA24D22C30}"/>
              </a:ext>
            </a:extLst>
          </p:cNvPr>
          <p:cNvSpPr txBox="1"/>
          <p:nvPr/>
        </p:nvSpPr>
        <p:spPr>
          <a:xfrm>
            <a:off x="587810" y="1899967"/>
            <a:ext cx="8766255" cy="548099"/>
          </a:xfrm>
          <a:prstGeom prst="rect">
            <a:avLst/>
          </a:prstGeom>
          <a:noFill/>
        </p:spPr>
        <p:txBody>
          <a:bodyPr wrap="square">
            <a:spAutoFit/>
          </a:bodyPr>
          <a:lstStyle/>
          <a:p>
            <a:pPr algn="just">
              <a:lnSpc>
                <a:spcPct val="115000"/>
              </a:lnSpc>
            </a:pPr>
            <a:r>
              <a:rPr lang="en-US" sz="2800" b="1" dirty="0" err="1">
                <a:solidFill>
                  <a:schemeClr val="bg1"/>
                </a:solidFill>
                <a:effectLst/>
                <a:latin typeface="Times New Roman" panose="02020603050405020304" pitchFamily="18" charset="0"/>
                <a:ea typeface="Times New Roman" panose="02020603050405020304" pitchFamily="18" charset="0"/>
              </a:rPr>
              <a:t>Hoạt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err="1">
                <a:solidFill>
                  <a:schemeClr val="bg1"/>
                </a:solidFill>
                <a:effectLst/>
                <a:latin typeface="Times New Roman" panose="02020603050405020304" pitchFamily="18" charset="0"/>
                <a:ea typeface="Times New Roman" panose="02020603050405020304" pitchFamily="18" charset="0"/>
              </a:rPr>
              <a:t>động</a:t>
            </a:r>
            <a:r>
              <a:rPr lang="en-US" sz="2800" b="1">
                <a:solidFill>
                  <a:schemeClr val="bg1"/>
                </a:solidFill>
                <a:effectLst/>
                <a:latin typeface="Times New Roman" panose="02020603050405020304" pitchFamily="18" charset="0"/>
                <a:ea typeface="Times New Roman" panose="02020603050405020304" pitchFamily="18" charset="0"/>
              </a:rPr>
              <a:t> 1</a:t>
            </a:r>
            <a:r>
              <a:rPr lang="en-US" sz="2800">
                <a:solidFill>
                  <a:schemeClr val="bg1"/>
                </a:solidFill>
                <a:latin typeface="Times New Roman" panose="02020603050405020304" pitchFamily="18" charset="0"/>
                <a:ea typeface="Times New Roman" panose="02020603050405020304" pitchFamily="18" charset="0"/>
              </a:rPr>
              <a:t>: Thực hiện theo yêu cầu và trả lời câu hỏi:</a:t>
            </a:r>
            <a:endParaRPr lang="vi-VN" sz="2800" dirty="0">
              <a:solidFill>
                <a:schemeClr val="bg1"/>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AABB56B-ED28-CBBD-CA0D-489737779E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1015375" y="5224334"/>
            <a:ext cx="1607023" cy="1607023"/>
          </a:xfrm>
          <a:prstGeom prst="rect">
            <a:avLst/>
          </a:prstGeom>
        </p:spPr>
      </p:pic>
      <mc:AlternateContent xmlns:mc="http://schemas.openxmlformats.org/markup-compatibility/2006">
        <mc:Choice xmlns:a14="http://schemas.microsoft.com/office/drawing/2010/main" Requires="a14">
          <p:sp>
            <p:nvSpPr>
              <p:cNvPr id="10" name="TextBox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EF78B24-85C6-F7BB-72A8-F611C841E383}"/>
                  </a:ext>
                </a:extLst>
              </p:cNvPr>
              <p:cNvSpPr txBox="1"/>
              <p:nvPr/>
            </p:nvSpPr>
            <p:spPr>
              <a:xfrm>
                <a:off x="506647" y="2659430"/>
                <a:ext cx="11251732" cy="1539139"/>
              </a:xfrm>
              <a:prstGeom prst="rect">
                <a:avLst/>
              </a:prstGeom>
              <a:noFill/>
            </p:spPr>
            <p:txBody>
              <a:bodyPr wrap="square">
                <a:spAutoFit/>
              </a:bodyPr>
              <a:lstStyle/>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miếng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bìa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cứng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nữa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a:solidFill>
                          <a:schemeClr val="bg1"/>
                        </a:solidFill>
                        <a:effectLst/>
                        <a:latin typeface="Cambria Math" panose="02040503050406030204" pitchFamily="18" charset="0"/>
                        <a:ea typeface="Times New Roman" panose="02020603050405020304" pitchFamily="18" charset="0"/>
                      </a:rPr>
                      <m:t>𝐴𝐵</m:t>
                    </m:r>
                    <m:r>
                      <a:rPr lang="en-US" sz="2800" i="1">
                        <a:solidFill>
                          <a:schemeClr val="bg1"/>
                        </a:solidFill>
                        <a:effectLst/>
                        <a:latin typeface="Cambria Math" panose="02040503050406030204" pitchFamily="18" charset="0"/>
                        <a:ea typeface="Times New Roman" panose="02020603050405020304" pitchFamily="18" charset="0"/>
                      </a:rPr>
                      <m:t>=</m:t>
                    </m:r>
                    <m:r>
                      <a:rPr lang="en-US" sz="2800">
                        <a:solidFill>
                          <a:schemeClr val="bg1"/>
                        </a:solidFill>
                        <a:effectLst/>
                        <a:latin typeface="Cambria Math" panose="02040503050406030204" pitchFamily="18" charset="0"/>
                        <a:ea typeface="Times New Roman" panose="02020603050405020304" pitchFamily="18" charset="0"/>
                      </a:rPr>
                      <m:t>2</m:t>
                    </m:r>
                    <m:r>
                      <a:rPr lang="en-US" sz="2800" i="1">
                        <a:solidFill>
                          <a:schemeClr val="bg1"/>
                        </a:solidFill>
                        <a:effectLst/>
                        <a:latin typeface="Cambria Math" panose="02040503050406030204" pitchFamily="18" charset="0"/>
                        <a:ea typeface="Times New Roman" panose="02020603050405020304" pitchFamily="18" charset="0"/>
                      </a:rPr>
                      <m:t>𝑅</m:t>
                    </m:r>
                  </m:oMath>
                </a14:m>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a:solidFill>
                          <a:schemeClr val="bg1"/>
                        </a:solidFill>
                        <a:effectLst/>
                        <a:latin typeface="Cambria Math" panose="02040503050406030204" pitchFamily="18" charset="0"/>
                        <a:ea typeface="Times New Roman" panose="02020603050405020304" pitchFamily="18" charset="0"/>
                      </a:rPr>
                      <m:t>𝑂</m:t>
                    </m:r>
                  </m:oMath>
                </a14:m>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mép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nữa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cây</a:t>
                </a:r>
                <a:r>
                  <a:rPr lang="en-US" sz="2800" dirty="0">
                    <a:solidFill>
                      <a:schemeClr val="bg1"/>
                    </a:solidFill>
                    <a:effectLst/>
                    <a:latin typeface="Times New Roman" panose="02020603050405020304" pitchFamily="18" charset="0"/>
                    <a:ea typeface="Times New Roman" panose="02020603050405020304" pitchFamily="18" charset="0"/>
                  </a:rPr>
                  <a:t> que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gỗ</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Dùng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tay</a:t>
                </a:r>
                <a:r>
                  <a:rPr lang="en-US" sz="2800" dirty="0">
                    <a:solidFill>
                      <a:schemeClr val="bg1"/>
                    </a:solidFill>
                    <a:effectLst/>
                    <a:latin typeface="Times New Roman" panose="02020603050405020304" pitchFamily="18" charset="0"/>
                    <a:ea typeface="Times New Roman" panose="02020603050405020304" pitchFamily="18" charset="0"/>
                  </a:rPr>
                  <a:t> quay </a:t>
                </a:r>
                <a:r>
                  <a:rPr lang="en-US" sz="2800" dirty="0" err="1">
                    <a:solidFill>
                      <a:schemeClr val="bg1"/>
                    </a:solidFill>
                    <a:effectLst/>
                    <a:latin typeface="Times New Roman" panose="02020603050405020304" pitchFamily="18" charset="0"/>
                    <a:ea typeface="Times New Roman" panose="02020603050405020304" pitchFamily="18" charset="0"/>
                  </a:rPr>
                  <a:t>cây</a:t>
                </a:r>
                <a:r>
                  <a:rPr lang="en-US" sz="2800" dirty="0">
                    <a:solidFill>
                      <a:schemeClr val="bg1"/>
                    </a:solidFill>
                    <a:effectLst/>
                    <a:latin typeface="Times New Roman" panose="02020603050405020304" pitchFamily="18" charset="0"/>
                    <a:ea typeface="Times New Roman" panose="02020603050405020304" pitchFamily="18" charset="0"/>
                  </a:rPr>
                  <a:t> que, </a:t>
                </a:r>
                <a:r>
                  <a:rPr lang="en-US" sz="2800" dirty="0" err="1">
                    <a:solidFill>
                      <a:schemeClr val="bg1"/>
                    </a:solidFill>
                    <a:effectLst/>
                    <a:latin typeface="Times New Roman" panose="02020603050405020304" pitchFamily="18" charset="0"/>
                    <a:ea typeface="Times New Roman" panose="02020603050405020304" pitchFamily="18" charset="0"/>
                  </a:rPr>
                  <a:t>miếng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bìa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gì</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10" name="TextBox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EF78B24-85C6-F7BB-72A8-F611C841E383}"/>
                  </a:ext>
                </a:extLst>
              </p:cNvPr>
              <p:cNvSpPr txBox="1">
                <a:spLocks noRot="1" noChangeAspect="1" noMove="1" noResize="1" noEditPoints="1" noAdjustHandles="1" noChangeArrowheads="1" noChangeShapeType="1" noTextEdit="1"/>
              </p:cNvSpPr>
              <p:nvPr/>
            </p:nvSpPr>
            <p:spPr>
              <a:xfrm>
                <a:off x="506647" y="2659430"/>
                <a:ext cx="11251732" cy="1539139"/>
              </a:xfrm>
              <a:prstGeom prst="rect">
                <a:avLst/>
              </a:prstGeom>
              <a:blipFill>
                <a:blip r:embed="rId4"/>
                <a:stretch>
                  <a:fillRect l="-1083" t="-2372" b="-98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5550AF4-659F-66F2-1B4C-E3E0D881A25A}"/>
                  </a:ext>
                </a:extLst>
              </p:cNvPr>
              <p:cNvSpPr txBox="1"/>
              <p:nvPr/>
            </p:nvSpPr>
            <p:spPr>
              <a:xfrm>
                <a:off x="791161" y="4397415"/>
                <a:ext cx="10597275" cy="954107"/>
              </a:xfrm>
              <a:prstGeom prst="rect">
                <a:avLst/>
              </a:prstGeom>
              <a:noFill/>
              <a:ln>
                <a:solidFill>
                  <a:srgbClr val="FFFF00"/>
                </a:solidFill>
              </a:ln>
            </p:spPr>
            <p:txBody>
              <a:bodyPr wrap="square">
                <a:spAutoFit/>
              </a:bodyPr>
              <a:lstStyle/>
              <a:p>
                <a:pPr algn="just"/>
                <a:r>
                  <a:rPr lang="en-US" sz="2800">
                    <a:solidFill>
                      <a:schemeClr val="bg1"/>
                    </a:solidFill>
                    <a:effectLst/>
                    <a:latin typeface="Times New Roman" panose="02020603050405020304" pitchFamily="18" charset="0"/>
                    <a:ea typeface="Times New Roman" panose="02020603050405020304" pitchFamily="18" charset="0"/>
                  </a:rPr>
                  <a:t>Khi quay nữa đường tròn cố định chứa đường kính </a:t>
                </a:r>
                <a14:m>
                  <m:oMath xmlns:m="http://schemas.openxmlformats.org/officeDocument/2006/math">
                    <m:r>
                      <a:rPr lang="en-US" sz="2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800">
                    <a:solidFill>
                      <a:schemeClr val="bg1"/>
                    </a:solidFill>
                    <a:effectLst/>
                    <a:latin typeface="Times New Roman" panose="02020603050405020304" pitchFamily="18" charset="0"/>
                    <a:ea typeface="Times New Roman" panose="02020603050405020304" pitchFamily="18" charset="0"/>
                  </a:rPr>
                  <a:t> thì hình được tạo ra có dạng hình cầu.</a:t>
                </a:r>
                <a:endParaRPr lang="vi-VN" sz="2800">
                  <a:solidFill>
                    <a:schemeClr val="bg1"/>
                  </a:solidFill>
                </a:endParaRPr>
              </a:p>
            </p:txBody>
          </p:sp>
        </mc:Choice>
        <mc:Fallback>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5550AF4-659F-66F2-1B4C-E3E0D881A25A}"/>
                  </a:ext>
                </a:extLst>
              </p:cNvPr>
              <p:cNvSpPr txBox="1">
                <a:spLocks noRot="1" noChangeAspect="1" noMove="1" noResize="1" noEditPoints="1" noAdjustHandles="1" noChangeArrowheads="1" noChangeShapeType="1" noTextEdit="1"/>
              </p:cNvSpPr>
              <p:nvPr/>
            </p:nvSpPr>
            <p:spPr>
              <a:xfrm>
                <a:off x="791161" y="4397415"/>
                <a:ext cx="10597275" cy="954107"/>
              </a:xfrm>
              <a:prstGeom prst="rect">
                <a:avLst/>
              </a:prstGeom>
              <a:blipFill>
                <a:blip r:embed="rId5"/>
                <a:stretch>
                  <a:fillRect l="-1149" t="-5660" r="-1092" b="-15723"/>
                </a:stretch>
              </a:blipFill>
              <a:ln>
                <a:solidFill>
                  <a:srgbClr val="FFFF00"/>
                </a:solidFill>
              </a:ln>
            </p:spPr>
            <p:txBody>
              <a:bodyPr/>
              <a:lstStyle/>
              <a:p>
                <a:r>
                  <a:rPr lang="en-US">
                    <a:noFill/>
                  </a:rPr>
                  <a:t> </a:t>
                </a:r>
              </a:p>
            </p:txBody>
          </p:sp>
        </mc:Fallback>
      </mc:AlternateContent>
    </p:spTree>
    <p:extLst>
      <p:ext uri="{BB962C8B-B14F-4D97-AF65-F5344CB8AC3E}">
        <p14:creationId xmlns:p14="http://schemas.microsoft.com/office/powerpoint/2010/main" val="24019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D173D24-1721-EA7C-B335-F2DFB56E4B49}"/>
              </a:ext>
            </a:extLst>
          </p:cNvPr>
          <p:cNvSpPr txBox="1"/>
          <p:nvPr/>
        </p:nvSpPr>
        <p:spPr>
          <a:xfrm>
            <a:off x="589280" y="1351868"/>
            <a:ext cx="3738880" cy="548099"/>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1. Nhận biết hình cầu</a:t>
            </a:r>
            <a:endParaRPr lang="vi-VN" sz="2800">
              <a:solidFill>
                <a:srgbClr val="FFFF00"/>
              </a:solidFill>
              <a:effectLst/>
              <a:latin typeface="Times New Roman" panose="02020603050405020304" pitchFamily="18" charset="0"/>
              <a:ea typeface="Times New Roman" panose="02020603050405020304" pitchFamily="18" charset="0"/>
            </a:endParaRPr>
          </a:p>
        </p:txBody>
      </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823859C-BA81-E3A4-154E-96FA24D22C30}"/>
              </a:ext>
            </a:extLst>
          </p:cNvPr>
          <p:cNvSpPr txBox="1"/>
          <p:nvPr/>
        </p:nvSpPr>
        <p:spPr>
          <a:xfrm>
            <a:off x="589280" y="1899967"/>
            <a:ext cx="2143760" cy="548099"/>
          </a:xfrm>
          <a:prstGeom prst="rect">
            <a:avLst/>
          </a:prstGeom>
          <a:noFill/>
        </p:spPr>
        <p:txBody>
          <a:bodyPr wrap="square">
            <a:spAutoFit/>
          </a:bodyPr>
          <a:lstStyle/>
          <a:p>
            <a:pPr algn="just">
              <a:lnSpc>
                <a:spcPct val="115000"/>
              </a:lnSpc>
            </a:pPr>
            <a:r>
              <a:rPr lang="en-US" sz="2800" b="1" dirty="0" err="1">
                <a:solidFill>
                  <a:schemeClr val="bg1"/>
                </a:solidFill>
                <a:effectLst/>
                <a:latin typeface="Times New Roman" panose="02020603050405020304" pitchFamily="18" charset="0"/>
                <a:ea typeface="Times New Roman" panose="02020603050405020304" pitchFamily="18" charset="0"/>
              </a:rPr>
              <a:t>Hoạt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err="1">
                <a:solidFill>
                  <a:schemeClr val="bg1"/>
                </a:solidFill>
                <a:effectLst/>
                <a:latin typeface="Times New Roman" panose="02020603050405020304" pitchFamily="18" charset="0"/>
                <a:ea typeface="Times New Roman" panose="02020603050405020304" pitchFamily="18" charset="0"/>
              </a:rPr>
              <a:t>động</a:t>
            </a:r>
            <a:r>
              <a:rPr lang="en-US" sz="2800" b="1">
                <a:solidFill>
                  <a:schemeClr val="bg1"/>
                </a:solidFill>
                <a:effectLst/>
                <a:latin typeface="Times New Roman" panose="02020603050405020304" pitchFamily="18" charset="0"/>
                <a:ea typeface="Times New Roman" panose="02020603050405020304" pitchFamily="18" charset="0"/>
              </a:rPr>
              <a:t> 1</a:t>
            </a:r>
            <a:endParaRPr lang="vi-VN" sz="2800" dirty="0">
              <a:solidFill>
                <a:schemeClr val="bg1"/>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AABB56B-ED28-CBBD-CA0D-489737779E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328314" y="5368712"/>
            <a:ext cx="1384954" cy="1384954"/>
          </a:xfrm>
          <a:prstGeom prst="rect">
            <a:avLst/>
          </a:prstGeom>
        </p:spPr>
      </p:pic>
    </p:spTree>
    <p:extLst>
      <p:ext uri="{BB962C8B-B14F-4D97-AF65-F5344CB8AC3E}">
        <p14:creationId xmlns:p14="http://schemas.microsoft.com/office/powerpoint/2010/main" val="97455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1: HÌNH CẦU (</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1)</a:t>
            </a:r>
            <a:endParaRPr lang="en-US" sz="2800" dirty="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D173D24-1721-EA7C-B335-F2DFB56E4B49}"/>
              </a:ext>
            </a:extLst>
          </p:cNvPr>
          <p:cNvSpPr txBox="1"/>
          <p:nvPr/>
        </p:nvSpPr>
        <p:spPr>
          <a:xfrm>
            <a:off x="589280" y="1351868"/>
            <a:ext cx="3738880" cy="548099"/>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1. Nhận biết hình cầu</a:t>
            </a:r>
            <a:endParaRPr lang="vi-VN" sz="2800">
              <a:solidFill>
                <a:srgbClr val="FFFF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C332F13-D848-A50C-D44B-6D741CFAEC9B}"/>
                  </a:ext>
                </a:extLst>
              </p:cNvPr>
              <p:cNvSpPr txBox="1"/>
              <p:nvPr/>
            </p:nvSpPr>
            <p:spPr>
              <a:xfrm>
                <a:off x="4775200" y="1899967"/>
                <a:ext cx="6827520" cy="1043619"/>
              </a:xfrm>
              <a:prstGeom prst="rect">
                <a:avLst/>
              </a:prstGeom>
              <a:noFill/>
            </p:spPr>
            <p:txBody>
              <a:bodyPr wrap="square">
                <a:spAutoFit/>
              </a:bodyPr>
              <a:lstStyle/>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Nửa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m:t>
                    </m:r>
                  </m:oMath>
                </a14:m>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quét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C332F13-D848-A50C-D44B-6D741CFAEC9B}"/>
                  </a:ext>
                </a:extLst>
              </p:cNvPr>
              <p:cNvSpPr txBox="1">
                <a:spLocks noRot="1" noChangeAspect="1" noMove="1" noResize="1" noEditPoints="1" noAdjustHandles="1" noChangeArrowheads="1" noChangeShapeType="1" noTextEdit="1"/>
              </p:cNvSpPr>
              <p:nvPr/>
            </p:nvSpPr>
            <p:spPr>
              <a:xfrm>
                <a:off x="4775200" y="1899967"/>
                <a:ext cx="6827520" cy="1043619"/>
              </a:xfrm>
              <a:prstGeom prst="rect">
                <a:avLst/>
              </a:prstGeom>
              <a:blipFill>
                <a:blip r:embed="rId4"/>
                <a:stretch>
                  <a:fillRect l="-1786" t="-4094" r="-1875" b="-15789"/>
                </a:stretch>
              </a:blipFill>
            </p:spPr>
            <p:txBody>
              <a:bodyPr/>
              <a:lstStyle/>
              <a:p>
                <a:r>
                  <a:rPr lang="en-US">
                    <a:noFill/>
                  </a:rPr>
                  <a:t> </a:t>
                </a:r>
              </a:p>
            </p:txBody>
          </p:sp>
        </mc:Fallback>
      </mc:AlternateContent>
      <p:sp>
        <p:nvSpPr>
          <p:cNvPr id="62" name="Freeform: Shape 6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0DD3AE-41B4-1995-78B5-EBEFA9F4F6A7}"/>
              </a:ext>
            </a:extLst>
          </p:cNvPr>
          <p:cNvSpPr/>
          <p:nvPr/>
        </p:nvSpPr>
        <p:spPr>
          <a:xfrm>
            <a:off x="6017891" y="1163783"/>
            <a:ext cx="43556" cy="2566"/>
          </a:xfrm>
          <a:custGeom>
            <a:avLst/>
            <a:gdLst>
              <a:gd name="connsiteX0" fmla="*/ 0 w 43556"/>
              <a:gd name="connsiteY0" fmla="*/ 0 h 2566"/>
              <a:gd name="connsiteX1" fmla="*/ 43556 w 43556"/>
              <a:gd name="connsiteY1" fmla="*/ 0 h 2566"/>
              <a:gd name="connsiteX2" fmla="*/ 43556 w 43556"/>
              <a:gd name="connsiteY2" fmla="*/ 2566 h 2566"/>
              <a:gd name="connsiteX3" fmla="*/ 0 w 43556"/>
              <a:gd name="connsiteY3" fmla="*/ 0 h 2566"/>
            </a:gdLst>
            <a:ahLst/>
            <a:cxnLst>
              <a:cxn ang="0">
                <a:pos x="connsiteX0" y="connsiteY0"/>
              </a:cxn>
              <a:cxn ang="0">
                <a:pos x="connsiteX1" y="connsiteY1"/>
              </a:cxn>
              <a:cxn ang="0">
                <a:pos x="connsiteX2" y="connsiteY2"/>
              </a:cxn>
              <a:cxn ang="0">
                <a:pos x="connsiteX3" y="connsiteY3"/>
              </a:cxn>
            </a:cxnLst>
            <a:rect l="l" t="t" r="r" b="b"/>
            <a:pathLst>
              <a:path w="43556" h="2566">
                <a:moveTo>
                  <a:pt x="0" y="0"/>
                </a:moveTo>
                <a:lnTo>
                  <a:pt x="43556" y="0"/>
                </a:lnTo>
                <a:lnTo>
                  <a:pt x="43556" y="2566"/>
                </a:lnTo>
                <a:lnTo>
                  <a:pt x="0" y="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2" name="0407"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0BE43637-852F-408E-6486-4EC7DC9503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3669" t="19712" r="17791" b="25888"/>
          <a:stretch/>
        </p:blipFill>
        <p:spPr>
          <a:xfrm>
            <a:off x="589791" y="2113868"/>
            <a:ext cx="3738369" cy="4008369"/>
          </a:xfrm>
          <a:prstGeom prst="rect">
            <a:avLst/>
          </a:prstGeom>
        </p:spPr>
      </p:pic>
    </p:spTree>
    <p:extLst>
      <p:ext uri="{BB962C8B-B14F-4D97-AF65-F5344CB8AC3E}">
        <p14:creationId xmlns:p14="http://schemas.microsoft.com/office/powerpoint/2010/main" val="17457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25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6CFF7E4-0D8A-1209-6767-38760F4F3FBD}"/>
              </a:ext>
            </a:extLst>
          </p:cNvPr>
          <p:cNvSpPr/>
          <p:nvPr/>
        </p:nvSpPr>
        <p:spPr>
          <a:xfrm>
            <a:off x="246823" y="2431745"/>
            <a:ext cx="3328704" cy="332870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1: HÌNH CẦU (</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1)</a:t>
            </a:r>
            <a:endParaRPr lang="en-US" sz="2800" dirty="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D173D24-1721-EA7C-B335-F2DFB56E4B49}"/>
              </a:ext>
            </a:extLst>
          </p:cNvPr>
          <p:cNvSpPr txBox="1"/>
          <p:nvPr/>
        </p:nvSpPr>
        <p:spPr>
          <a:xfrm>
            <a:off x="589280" y="1351868"/>
            <a:ext cx="3738880" cy="548099"/>
          </a:xfrm>
          <a:prstGeom prst="rect">
            <a:avLst/>
          </a:prstGeom>
          <a:noFill/>
        </p:spPr>
        <p:txBody>
          <a:bodyPr wrap="square">
            <a:spAutoFit/>
          </a:bodyPr>
          <a:lstStyle/>
          <a:p>
            <a:pPr algn="just">
              <a:lnSpc>
                <a:spcPct val="115000"/>
              </a:lnSpc>
            </a:pPr>
            <a:r>
              <a:rPr lang="en-US" sz="2800" b="1" dirty="0">
                <a:solidFill>
                  <a:srgbClr val="FFFF00"/>
                </a:solidFill>
                <a:effectLst/>
                <a:latin typeface="Times New Roman" panose="02020603050405020304" pitchFamily="18" charset="0"/>
                <a:ea typeface="Times New Roman" panose="02020603050405020304" pitchFamily="18" charset="0"/>
              </a:rPr>
              <a:t>1. </a:t>
            </a:r>
            <a:r>
              <a:rPr lang="en-US" sz="2800" b="1" dirty="0" err="1">
                <a:solidFill>
                  <a:srgbClr val="FFFF00"/>
                </a:solidFill>
                <a:effectLst/>
                <a:latin typeface="Times New Roman" panose="02020603050405020304" pitchFamily="18" charset="0"/>
                <a:ea typeface="Times New Roman" panose="02020603050405020304" pitchFamily="18" charset="0"/>
              </a:rPr>
              <a:t>Nhận</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biết</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hình</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cầu</a:t>
            </a:r>
            <a:endParaRPr lang="vi-VN" sz="2800" dirty="0">
              <a:solidFill>
                <a:srgbClr val="FFFF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C332F13-D848-A50C-D44B-6D741CFAEC9B}"/>
                  </a:ext>
                </a:extLst>
              </p:cNvPr>
              <p:cNvSpPr txBox="1"/>
              <p:nvPr/>
            </p:nvSpPr>
            <p:spPr>
              <a:xfrm>
                <a:off x="5506720" y="1899967"/>
                <a:ext cx="6096000" cy="3927229"/>
              </a:xfrm>
              <a:prstGeom prst="rect">
                <a:avLst/>
              </a:prstGeom>
              <a:noFill/>
            </p:spPr>
            <p:txBody>
              <a:bodyPr wrap="square">
                <a:spAutoFit/>
              </a:bodyPr>
              <a:lstStyle/>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quét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C332F13-D848-A50C-D44B-6D741CFAEC9B}"/>
                  </a:ext>
                </a:extLst>
              </p:cNvPr>
              <p:cNvSpPr txBox="1">
                <a:spLocks noRot="1" noChangeAspect="1" noMove="1" noResize="1" noEditPoints="1" noAdjustHandles="1" noChangeArrowheads="1" noChangeShapeType="1" noTextEdit="1"/>
              </p:cNvSpPr>
              <p:nvPr/>
            </p:nvSpPr>
            <p:spPr>
              <a:xfrm>
                <a:off x="5506720" y="1899967"/>
                <a:ext cx="6096000" cy="3927229"/>
              </a:xfrm>
              <a:prstGeom prst="rect">
                <a:avLst/>
              </a:prstGeom>
              <a:blipFill>
                <a:blip r:embed="rId2"/>
                <a:stretch>
                  <a:fillRect l="-2000" t="-1087" r="-2100" b="-3416"/>
                </a:stretch>
              </a:blipFill>
            </p:spPr>
            <p:txBody>
              <a:bodyPr/>
              <a:lstStyle/>
              <a:p>
                <a:r>
                  <a:rPr lang="en-US">
                    <a:noFill/>
                  </a:rPr>
                  <a:t> </a:t>
                </a:r>
              </a:p>
            </p:txBody>
          </p:sp>
        </mc:Fallback>
      </mc:AlternateContent>
      <p:sp>
        <p:nvSpPr>
          <p:cNvPr id="62" name="Freeform: Shape 6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0DD3AE-41B4-1995-78B5-EBEFA9F4F6A7}"/>
              </a:ext>
            </a:extLst>
          </p:cNvPr>
          <p:cNvSpPr/>
          <p:nvPr/>
        </p:nvSpPr>
        <p:spPr>
          <a:xfrm>
            <a:off x="6017891" y="1163783"/>
            <a:ext cx="43556" cy="2566"/>
          </a:xfrm>
          <a:custGeom>
            <a:avLst/>
            <a:gdLst>
              <a:gd name="connsiteX0" fmla="*/ 0 w 43556"/>
              <a:gd name="connsiteY0" fmla="*/ 0 h 2566"/>
              <a:gd name="connsiteX1" fmla="*/ 43556 w 43556"/>
              <a:gd name="connsiteY1" fmla="*/ 0 h 2566"/>
              <a:gd name="connsiteX2" fmla="*/ 43556 w 43556"/>
              <a:gd name="connsiteY2" fmla="*/ 2566 h 2566"/>
              <a:gd name="connsiteX3" fmla="*/ 0 w 43556"/>
              <a:gd name="connsiteY3" fmla="*/ 0 h 2566"/>
            </a:gdLst>
            <a:ahLst/>
            <a:cxnLst>
              <a:cxn ang="0">
                <a:pos x="connsiteX0" y="connsiteY0"/>
              </a:cxn>
              <a:cxn ang="0">
                <a:pos x="connsiteX1" y="connsiteY1"/>
              </a:cxn>
              <a:cxn ang="0">
                <a:pos x="connsiteX2" y="connsiteY2"/>
              </a:cxn>
              <a:cxn ang="0">
                <a:pos x="connsiteX3" y="connsiteY3"/>
              </a:cxn>
            </a:cxnLst>
            <a:rect l="l" t="t" r="r" b="b"/>
            <a:pathLst>
              <a:path w="43556" h="2566">
                <a:moveTo>
                  <a:pt x="0" y="0"/>
                </a:moveTo>
                <a:lnTo>
                  <a:pt x="43556" y="0"/>
                </a:lnTo>
                <a:lnTo>
                  <a:pt x="43556" y="2566"/>
                </a:lnTo>
                <a:lnTo>
                  <a:pt x="0" y="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8" name="Freeform: Shape 5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D26782-A117-5BD6-0684-AFA7757B0788}"/>
              </a:ext>
            </a:extLst>
          </p:cNvPr>
          <p:cNvSpPr/>
          <p:nvPr/>
        </p:nvSpPr>
        <p:spPr>
          <a:xfrm>
            <a:off x="5307819" y="4510057"/>
            <a:ext cx="12220" cy="720"/>
          </a:xfrm>
          <a:custGeom>
            <a:avLst/>
            <a:gdLst>
              <a:gd name="connsiteX0" fmla="*/ 12220 w 12220"/>
              <a:gd name="connsiteY0" fmla="*/ 0 h 720"/>
              <a:gd name="connsiteX1" fmla="*/ 12220 w 12220"/>
              <a:gd name="connsiteY1" fmla="*/ 720 h 720"/>
              <a:gd name="connsiteX2" fmla="*/ 0 w 12220"/>
              <a:gd name="connsiteY2" fmla="*/ 720 h 720"/>
              <a:gd name="connsiteX3" fmla="*/ 12220 w 12220"/>
              <a:gd name="connsiteY3" fmla="*/ 0 h 720"/>
            </a:gdLst>
            <a:ahLst/>
            <a:cxnLst>
              <a:cxn ang="0">
                <a:pos x="connsiteX0" y="connsiteY0"/>
              </a:cxn>
              <a:cxn ang="0">
                <a:pos x="connsiteX1" y="connsiteY1"/>
              </a:cxn>
              <a:cxn ang="0">
                <a:pos x="connsiteX2" y="connsiteY2"/>
              </a:cxn>
              <a:cxn ang="0">
                <a:pos x="connsiteX3" y="connsiteY3"/>
              </a:cxn>
            </a:cxnLst>
            <a:rect l="l" t="t" r="r" b="b"/>
            <a:pathLst>
              <a:path w="12220" h="720">
                <a:moveTo>
                  <a:pt x="12220" y="0"/>
                </a:moveTo>
                <a:lnTo>
                  <a:pt x="12220" y="720"/>
                </a:lnTo>
                <a:lnTo>
                  <a:pt x="0" y="720"/>
                </a:lnTo>
                <a:lnTo>
                  <a:pt x="12220" y="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A3B77B9-9D39-9CB6-47DA-C615600841B2}"/>
              </a:ext>
            </a:extLst>
          </p:cNvPr>
          <p:cNvSpPr txBox="1"/>
          <p:nvPr/>
        </p:nvSpPr>
        <p:spPr>
          <a:xfrm>
            <a:off x="1673445" y="1825918"/>
            <a:ext cx="433132" cy="538609"/>
          </a:xfrm>
          <a:prstGeom prst="rect">
            <a:avLst/>
          </a:prstGeom>
          <a:noFill/>
        </p:spPr>
        <p:txBody>
          <a:bodyPr wrap="none" rtlCol="0">
            <a:spAutoFit/>
          </a:bodyPr>
          <a:lstStyle/>
          <a:p>
            <a:r>
              <a:rPr lang="en-US" sz="2900" b="1" i="1" dirty="0">
                <a:solidFill>
                  <a:schemeClr val="bg1"/>
                </a:solidFill>
                <a:latin typeface="Times New Roman" panose="02020603050405020304" pitchFamily="18" charset="0"/>
                <a:cs typeface="Times New Roman" panose="02020603050405020304" pitchFamily="18" charset="0"/>
              </a:rPr>
              <a:t>A</a:t>
            </a:r>
            <a:endParaRPr lang="vi-VN" sz="2900" b="1" i="1" dirty="0">
              <a:solidFill>
                <a:schemeClr val="bg1"/>
              </a:solidFill>
              <a:latin typeface="Times New Roman" panose="02020603050405020304" pitchFamily="18" charset="0"/>
              <a:cs typeface="Times New Roman" panose="02020603050405020304" pitchFamily="18" charset="0"/>
            </a:endParaRPr>
          </a:p>
        </p:txBody>
      </p:sp>
      <p:sp>
        <p:nvSpPr>
          <p:cNvPr id="12" name="TextBox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8965CFF-0558-1A17-9CE5-6CB76FFE2E99}"/>
              </a:ext>
            </a:extLst>
          </p:cNvPr>
          <p:cNvSpPr txBox="1"/>
          <p:nvPr/>
        </p:nvSpPr>
        <p:spPr>
          <a:xfrm>
            <a:off x="1734844" y="5770510"/>
            <a:ext cx="433132" cy="538609"/>
          </a:xfrm>
          <a:prstGeom prst="rect">
            <a:avLst/>
          </a:prstGeom>
          <a:noFill/>
        </p:spPr>
        <p:txBody>
          <a:bodyPr wrap="none" rtlCol="0">
            <a:spAutoFit/>
          </a:bodyPr>
          <a:lstStyle/>
          <a:p>
            <a:r>
              <a:rPr lang="en-US" sz="2900" b="1" i="1">
                <a:solidFill>
                  <a:schemeClr val="bg1"/>
                </a:solidFill>
                <a:latin typeface="Times New Roman" panose="02020603050405020304" pitchFamily="18" charset="0"/>
                <a:cs typeface="Times New Roman" panose="02020603050405020304" pitchFamily="18" charset="0"/>
              </a:rPr>
              <a:t>B</a:t>
            </a:r>
            <a:endParaRPr lang="vi-VN" sz="2900" b="1" i="1">
              <a:solidFill>
                <a:schemeClr val="bg1"/>
              </a:solidFill>
              <a:latin typeface="Times New Roman" panose="02020603050405020304" pitchFamily="18" charset="0"/>
              <a:cs typeface="Times New Roman" panose="02020603050405020304" pitchFamily="18" charset="0"/>
            </a:endParaRPr>
          </a:p>
        </p:txBody>
      </p:sp>
      <p:pic>
        <p:nvPicPr>
          <p:cNvPr id="30" name="Picture 2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AB3749B-B65D-8F1D-6BDF-13F23CF4E670}"/>
              </a:ext>
            </a:extLst>
          </p:cNvPr>
          <p:cNvPicPr>
            <a:picLocks noChangeAspect="1"/>
          </p:cNvPicPr>
          <p:nvPr/>
        </p:nvPicPr>
        <p:blipFill rotWithShape="1">
          <a:blip r:embed="rId3"/>
          <a:srcRect t="46957"/>
          <a:stretch/>
        </p:blipFill>
        <p:spPr>
          <a:xfrm>
            <a:off x="243585" y="4069520"/>
            <a:ext cx="3354637" cy="792267"/>
          </a:xfrm>
          <a:prstGeom prst="rect">
            <a:avLst/>
          </a:prstGeom>
        </p:spPr>
      </p:pic>
      <p:pic>
        <p:nvPicPr>
          <p:cNvPr id="31" name="Picture 30">
            <a:extLst>
              <a:ext uri="{FF2B5EF4-FFF2-40B4-BE49-F238E27FC236}">
                <a16:creationId xmlns:a16="http://schemas.microsoft.com/office/drawing/2014/main" id="{E917E353-4B59-7DAB-2CC4-6BB1CACB693F}"/>
              </a:ext>
            </a:extLst>
          </p:cNvPr>
          <p:cNvPicPr>
            <a:picLocks noChangeAspect="1"/>
          </p:cNvPicPr>
          <p:nvPr/>
        </p:nvPicPr>
        <p:blipFill>
          <a:blip r:embed="rId4"/>
          <a:stretch>
            <a:fillRect/>
          </a:stretch>
        </p:blipFill>
        <p:spPr>
          <a:xfrm>
            <a:off x="162932" y="3363478"/>
            <a:ext cx="3435291" cy="780356"/>
          </a:xfrm>
          <a:prstGeom prst="rect">
            <a:avLst/>
          </a:prstGeom>
        </p:spPr>
      </p:pic>
      <p:cxnSp>
        <p:nvCxnSpPr>
          <p:cNvPr id="33" name="Straight Connector 32">
            <a:extLst>
              <a:ext uri="{FF2B5EF4-FFF2-40B4-BE49-F238E27FC236}">
                <a16:creationId xmlns:a16="http://schemas.microsoft.com/office/drawing/2014/main" id="{68999BE9-DC32-BAB3-8C28-44AA5E664CC7}"/>
              </a:ext>
            </a:extLst>
          </p:cNvPr>
          <p:cNvCxnSpPr>
            <a:stCxn id="8" idx="0"/>
            <a:endCxn id="8" idx="4"/>
          </p:cNvCxnSpPr>
          <p:nvPr/>
        </p:nvCxnSpPr>
        <p:spPr>
          <a:xfrm>
            <a:off x="1911175" y="2431745"/>
            <a:ext cx="0" cy="3328704"/>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4705117-65BF-DB76-E96B-78942DA0965D}"/>
              </a:ext>
            </a:extLst>
          </p:cNvPr>
          <p:cNvSpPr txBox="1"/>
          <p:nvPr/>
        </p:nvSpPr>
        <p:spPr>
          <a:xfrm>
            <a:off x="1989082" y="3637522"/>
            <a:ext cx="453970" cy="538609"/>
          </a:xfrm>
          <a:prstGeom prst="rect">
            <a:avLst/>
          </a:prstGeom>
          <a:noFill/>
        </p:spPr>
        <p:txBody>
          <a:bodyPr wrap="none" rtlCol="0">
            <a:spAutoFit/>
          </a:bodyPr>
          <a:lstStyle/>
          <a:p>
            <a:r>
              <a:rPr lang="en-US" sz="2900" b="1" i="1">
                <a:solidFill>
                  <a:srgbClr val="FFFF00"/>
                </a:solidFill>
                <a:latin typeface="Times New Roman" panose="02020603050405020304" pitchFamily="18" charset="0"/>
                <a:cs typeface="Times New Roman" panose="02020603050405020304" pitchFamily="18" charset="0"/>
              </a:rPr>
              <a:t>O</a:t>
            </a:r>
            <a:endParaRPr lang="vi-VN" sz="2900" b="1" i="1">
              <a:solidFill>
                <a:srgbClr val="FFFF00"/>
              </a:solidFill>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95B0CE4E-FC33-E22D-6310-C7C6ED099E2B}"/>
              </a:ext>
            </a:extLst>
          </p:cNvPr>
          <p:cNvCxnSpPr>
            <a:stCxn id="35" idx="1"/>
          </p:cNvCxnSpPr>
          <p:nvPr/>
        </p:nvCxnSpPr>
        <p:spPr>
          <a:xfrm flipH="1">
            <a:off x="1003300" y="4108798"/>
            <a:ext cx="859673" cy="59020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FBF5DD0-DF08-E5DC-FBC2-F6C69344B506}"/>
              </a:ext>
            </a:extLst>
          </p:cNvPr>
          <p:cNvSpPr txBox="1"/>
          <p:nvPr/>
        </p:nvSpPr>
        <p:spPr>
          <a:xfrm>
            <a:off x="1150031" y="3841654"/>
            <a:ext cx="433132" cy="538609"/>
          </a:xfrm>
          <a:prstGeom prst="rect">
            <a:avLst/>
          </a:prstGeom>
          <a:noFill/>
        </p:spPr>
        <p:txBody>
          <a:bodyPr wrap="none" rtlCol="0">
            <a:spAutoFit/>
          </a:bodyPr>
          <a:lstStyle/>
          <a:p>
            <a:r>
              <a:rPr lang="en-US" sz="2900" b="1" i="1">
                <a:solidFill>
                  <a:schemeClr val="bg1"/>
                </a:solidFill>
                <a:latin typeface="Times New Roman" panose="02020603050405020304" pitchFamily="18" charset="0"/>
                <a:cs typeface="Times New Roman" panose="02020603050405020304" pitchFamily="18" charset="0"/>
              </a:rPr>
              <a:t>R</a:t>
            </a:r>
            <a:endParaRPr lang="vi-VN" sz="2900" b="1" i="1">
              <a:solidFill>
                <a:schemeClr val="bg1"/>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A08390FB-D263-A959-EDE0-49D4519EAAC4}"/>
              </a:ext>
            </a:extLst>
          </p:cNvPr>
          <p:cNvCxnSpPr>
            <a:cxnSpLocks/>
          </p:cNvCxnSpPr>
          <p:nvPr/>
        </p:nvCxnSpPr>
        <p:spPr>
          <a:xfrm flipH="1" flipV="1">
            <a:off x="2038175" y="4121571"/>
            <a:ext cx="1873380" cy="647696"/>
          </a:xfrm>
          <a:prstGeom prst="straightConnector1">
            <a:avLst/>
          </a:pr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FD5C280-112D-59D0-6D84-9E2AF2ED473F}"/>
              </a:ext>
            </a:extLst>
          </p:cNvPr>
          <p:cNvSpPr txBox="1"/>
          <p:nvPr/>
        </p:nvSpPr>
        <p:spPr>
          <a:xfrm>
            <a:off x="4083832" y="4505947"/>
            <a:ext cx="1037306" cy="523220"/>
          </a:xfrm>
          <a:prstGeom prst="rect">
            <a:avLst/>
          </a:prstGeom>
          <a:noFill/>
        </p:spPr>
        <p:txBody>
          <a:bodyPr wrap="square">
            <a:spAutoFit/>
          </a:bodyPr>
          <a:lstStyle/>
          <a:p>
            <a:r>
              <a:rPr lang="en-US" sz="2800" b="1">
                <a:ln>
                  <a:solidFill>
                    <a:srgbClr val="FFFF00"/>
                  </a:solidFill>
                </a:ln>
                <a:solidFill>
                  <a:schemeClr val="bg1"/>
                </a:solidFill>
                <a:latin typeface="Times New Roman" panose="02020603050405020304" pitchFamily="18" charset="0"/>
              </a:rPr>
              <a:t>Tâm</a:t>
            </a:r>
            <a:endParaRPr lang="vi-VN" sz="2800">
              <a:ln>
                <a:solidFill>
                  <a:srgbClr val="FFFF00"/>
                </a:solidFill>
              </a:ln>
              <a:solidFill>
                <a:schemeClr val="bg1"/>
              </a:solidFill>
            </a:endParaRPr>
          </a:p>
        </p:txBody>
      </p:sp>
      <p:cxnSp>
        <p:nvCxnSpPr>
          <p:cNvPr id="42" name="Straight Connector 41">
            <a:extLst>
              <a:ext uri="{FF2B5EF4-FFF2-40B4-BE49-F238E27FC236}">
                <a16:creationId xmlns:a16="http://schemas.microsoft.com/office/drawing/2014/main" id="{DE1E06F4-F96D-94B1-BFE2-636D8F870566}"/>
              </a:ext>
            </a:extLst>
          </p:cNvPr>
          <p:cNvCxnSpPr/>
          <p:nvPr/>
        </p:nvCxnSpPr>
        <p:spPr>
          <a:xfrm>
            <a:off x="1914302" y="2425340"/>
            <a:ext cx="0" cy="3328704"/>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D2E5622-F03F-9541-A482-8592ABB247FD}"/>
              </a:ext>
            </a:extLst>
          </p:cNvPr>
          <p:cNvCxnSpPr>
            <a:cxnSpLocks/>
          </p:cNvCxnSpPr>
          <p:nvPr/>
        </p:nvCxnSpPr>
        <p:spPr>
          <a:xfrm flipH="1">
            <a:off x="1976509" y="2457145"/>
            <a:ext cx="1344711" cy="772943"/>
          </a:xfrm>
          <a:prstGeom prst="straightConnector1">
            <a:avLst/>
          </a:pr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9C2A7D0-F7CB-08B2-3B04-6835956A310E}"/>
              </a:ext>
            </a:extLst>
          </p:cNvPr>
          <p:cNvSpPr txBox="1"/>
          <p:nvPr/>
        </p:nvSpPr>
        <p:spPr>
          <a:xfrm>
            <a:off x="3343207" y="2097230"/>
            <a:ext cx="2395155" cy="523220"/>
          </a:xfrm>
          <a:prstGeom prst="rect">
            <a:avLst/>
          </a:prstGeom>
          <a:noFill/>
        </p:spPr>
        <p:txBody>
          <a:bodyPr wrap="square">
            <a:spAutoFit/>
          </a:bodyPr>
          <a:lstStyle/>
          <a:p>
            <a:r>
              <a:rPr lang="en-US" sz="2800" b="1">
                <a:ln>
                  <a:solidFill>
                    <a:srgbClr val="FFFF00"/>
                  </a:solidFill>
                </a:ln>
                <a:solidFill>
                  <a:schemeClr val="bg1"/>
                </a:solidFill>
                <a:latin typeface="Times New Roman" panose="02020603050405020304" pitchFamily="18" charset="0"/>
              </a:rPr>
              <a:t>Đường kính</a:t>
            </a:r>
            <a:endParaRPr lang="vi-VN" sz="2800">
              <a:ln>
                <a:solidFill>
                  <a:srgbClr val="FFFF00"/>
                </a:solidFill>
              </a:ln>
              <a:solidFill>
                <a:schemeClr val="bg1"/>
              </a:solidFill>
            </a:endParaRPr>
          </a:p>
        </p:txBody>
      </p:sp>
      <p:cxnSp>
        <p:nvCxnSpPr>
          <p:cNvPr id="46" name="Straight Arrow Connector 45">
            <a:extLst>
              <a:ext uri="{FF2B5EF4-FFF2-40B4-BE49-F238E27FC236}">
                <a16:creationId xmlns:a16="http://schemas.microsoft.com/office/drawing/2014/main" id="{8B082C35-D055-532A-67F9-B3943155FAD5}"/>
              </a:ext>
            </a:extLst>
          </p:cNvPr>
          <p:cNvCxnSpPr/>
          <p:nvPr/>
        </p:nvCxnSpPr>
        <p:spPr>
          <a:xfrm flipH="1" flipV="1">
            <a:off x="1503028" y="4442955"/>
            <a:ext cx="1769424" cy="1403854"/>
          </a:xfrm>
          <a:prstGeom prst="straightConnector1">
            <a:avLst/>
          </a:pr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638D46B-52F4-68EF-816C-3D31623136B6}"/>
              </a:ext>
            </a:extLst>
          </p:cNvPr>
          <p:cNvSpPr txBox="1"/>
          <p:nvPr/>
        </p:nvSpPr>
        <p:spPr>
          <a:xfrm>
            <a:off x="3307646" y="5560120"/>
            <a:ext cx="1711133" cy="523220"/>
          </a:xfrm>
          <a:prstGeom prst="rect">
            <a:avLst/>
          </a:prstGeom>
          <a:noFill/>
        </p:spPr>
        <p:txBody>
          <a:bodyPr wrap="square">
            <a:spAutoFit/>
          </a:bodyPr>
          <a:lstStyle/>
          <a:p>
            <a:r>
              <a:rPr lang="en-US" sz="2800" b="1">
                <a:ln>
                  <a:solidFill>
                    <a:srgbClr val="FFFF00"/>
                  </a:solidFill>
                </a:ln>
                <a:solidFill>
                  <a:schemeClr val="bg1"/>
                </a:solidFill>
                <a:latin typeface="Times New Roman" panose="02020603050405020304" pitchFamily="18" charset="0"/>
              </a:rPr>
              <a:t>Bán kính</a:t>
            </a:r>
            <a:endParaRPr lang="vi-VN" sz="2800">
              <a:ln>
                <a:solidFill>
                  <a:srgbClr val="FFFF00"/>
                </a:solidFill>
              </a:ln>
              <a:solidFill>
                <a:schemeClr val="bg1"/>
              </a:solidFill>
            </a:endParaRPr>
          </a:p>
        </p:txBody>
      </p:sp>
      <p:pic>
        <p:nvPicPr>
          <p:cNvPr id="35" name="Picture 34">
            <a:extLst>
              <a:ext uri="{FF2B5EF4-FFF2-40B4-BE49-F238E27FC236}">
                <a16:creationId xmlns:a16="http://schemas.microsoft.com/office/drawing/2014/main" id="{F98F1DE8-6612-65C4-0440-F53FA493E143}"/>
              </a:ext>
            </a:extLst>
          </p:cNvPr>
          <p:cNvPicPr>
            <a:picLocks noChangeAspect="1"/>
          </p:cNvPicPr>
          <p:nvPr/>
        </p:nvPicPr>
        <p:blipFill rotWithShape="1">
          <a:blip r:embed="rId5"/>
          <a:srcRect l="46203" t="53194" r="40675" b="39815"/>
          <a:stretch/>
        </p:blipFill>
        <p:spPr>
          <a:xfrm>
            <a:off x="1862973" y="4041464"/>
            <a:ext cx="175202" cy="134667"/>
          </a:xfrm>
          <a:prstGeom prst="rect">
            <a:avLst/>
          </a:prstGeom>
        </p:spPr>
      </p:pic>
    </p:spTree>
    <p:extLst>
      <p:ext uri="{BB962C8B-B14F-4D97-AF65-F5344CB8AC3E}">
        <p14:creationId xmlns:p14="http://schemas.microsoft.com/office/powerpoint/2010/main" val="116877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up)">
                                      <p:cBhvr>
                                        <p:cTn id="36" dur="500"/>
                                        <p:tgtEl>
                                          <p:spTgt spid="42"/>
                                        </p:tgtEl>
                                      </p:cBhvr>
                                    </p:animEffect>
                                  </p:childTnLst>
                                </p:cTn>
                              </p:par>
                            </p:childTnLst>
                          </p:cTn>
                        </p:par>
                        <p:par>
                          <p:cTn id="37" fill="hold">
                            <p:stCondLst>
                              <p:cond delay="1500"/>
                            </p:stCondLst>
                            <p:childTnLst>
                              <p:par>
                                <p:cTn id="38" presetID="22" presetClass="entr" presetSubtype="1"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500"/>
                                        <p:tgtEl>
                                          <p:spTgt spid="39"/>
                                        </p:tgtEl>
                                      </p:cBhvr>
                                    </p:animEffect>
                                  </p:childTnLst>
                                </p:cTn>
                              </p:par>
                            </p:childTnLst>
                          </p:cTn>
                        </p:par>
                        <p:par>
                          <p:cTn id="60" fill="hold">
                            <p:stCondLst>
                              <p:cond delay="2000"/>
                            </p:stCondLst>
                            <p:childTnLst>
                              <p:par>
                                <p:cTn id="61" presetID="22" presetClass="entr" presetSubtype="4" fill="hold"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1" grpId="0"/>
      <p:bldP spid="45"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A1D0B42-FD0A-1A64-A377-6778542B5E01}"/>
              </a:ext>
            </a:extLst>
          </p:cNvPr>
          <p:cNvSpPr txBox="1"/>
          <p:nvPr/>
        </p:nvSpPr>
        <p:spPr>
          <a:xfrm>
            <a:off x="447040" y="1351868"/>
            <a:ext cx="3139308" cy="548099"/>
          </a:xfrm>
          <a:prstGeom prst="rect">
            <a:avLst/>
          </a:prstGeom>
          <a:noFill/>
        </p:spPr>
        <p:txBody>
          <a:bodyPr wrap="square">
            <a:spAutoFit/>
          </a:bodyPr>
          <a:lstStyle/>
          <a:p>
            <a:pPr>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2. Tạo lập hình cầu</a:t>
            </a:r>
            <a:endParaRPr lang="vi-VN" sz="2800">
              <a:solidFill>
                <a:srgbClr val="FFFF00"/>
              </a:solidFill>
              <a:effectLst/>
              <a:latin typeface="Times New Roman" panose="02020603050405020304" pitchFamily="18" charset="0"/>
              <a:ea typeface="Times New Roman" panose="02020603050405020304" pitchFamily="18" charset="0"/>
            </a:endParaRP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66E7018-7B18-02A4-943F-5186BDC9CF46}"/>
              </a:ext>
            </a:extLst>
          </p:cNvPr>
          <p:cNvSpPr txBox="1"/>
          <p:nvPr/>
        </p:nvSpPr>
        <p:spPr>
          <a:xfrm>
            <a:off x="8735059" y="2728491"/>
            <a:ext cx="2979636" cy="3025700"/>
          </a:xfrm>
          <a:prstGeom prst="rect">
            <a:avLst/>
          </a:prstGeom>
          <a:noFill/>
          <a:ln w="28575">
            <a:solidFill>
              <a:schemeClr val="accent6">
                <a:lumMod val="60000"/>
                <a:lumOff val="40000"/>
              </a:schemeClr>
            </a:solidFill>
          </a:ln>
        </p:spPr>
        <p:txBody>
          <a:bodyPr wrap="square">
            <a:spAutoFit/>
          </a:bodyPr>
          <a:lstStyle/>
          <a:p>
            <a:pPr algn="just">
              <a:lnSpc>
                <a:spcPct val="115000"/>
              </a:lnSpc>
            </a:pPr>
            <a:r>
              <a:rPr lang="en-US" sz="280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Nêu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vừa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lập</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Chỉ</a:t>
            </a:r>
            <a:r>
              <a:rPr lang="en-US" sz="2800" dirty="0">
                <a:solidFill>
                  <a:schemeClr val="bg1"/>
                </a:solidFill>
                <a:effectLst/>
                <a:latin typeface="Times New Roman" panose="02020603050405020304" pitchFamily="18" charset="0"/>
                <a:ea typeface="Times New Roman" panose="02020603050405020304" pitchFamily="18" charset="0"/>
              </a:rPr>
              <a:t> ra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vừa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lập</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7D8317-CF3C-085A-09B2-A43E2EAA6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9618" y="-61054"/>
            <a:ext cx="1699393" cy="1699393"/>
          </a:xfrm>
          <a:prstGeom prst="rect">
            <a:avLst/>
          </a:prstGeom>
        </p:spPr>
      </p:pic>
      <p:pic>
        <p:nvPicPr>
          <p:cNvPr id="5" name="3 Minute Timer with Music"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195C8F23-77D0-DBD2-89FB-D3A343EAA8D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740" t="27004" r="18818" b="27995"/>
          <a:stretch/>
        </p:blipFill>
        <p:spPr>
          <a:xfrm>
            <a:off x="8735059" y="742486"/>
            <a:ext cx="1757548" cy="712519"/>
          </a:xfrm>
          <a:prstGeom prst="rect">
            <a:avLst/>
          </a:prstGeom>
        </p:spPr>
      </p:pic>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75BF6F-6051-6943-2FFF-E03A59735946}"/>
              </a:ext>
            </a:extLst>
          </p:cNvPr>
          <p:cNvSpPr txBox="1"/>
          <p:nvPr/>
        </p:nvSpPr>
        <p:spPr>
          <a:xfrm>
            <a:off x="407196" y="1852258"/>
            <a:ext cx="7848168" cy="523220"/>
          </a:xfrm>
          <a:prstGeom prst="rect">
            <a:avLst/>
          </a:prstGeom>
          <a:noFill/>
          <a:ln w="12700">
            <a:solidFill>
              <a:srgbClr val="FFC000"/>
            </a:solidFill>
          </a:ln>
        </p:spPr>
        <p:txBody>
          <a:bodyPr wrap="square" rtlCol="0" anchor="t">
            <a:spAutoFit/>
          </a:bodyPr>
          <a:lstStyle/>
          <a:p>
            <a:pPr algn="ctr"/>
            <a:r>
              <a:rPr lang="en-US" sz="2800">
                <a:solidFill>
                  <a:schemeClr val="bg1"/>
                </a:solidFill>
                <a:latin typeface="Times New Roman" panose="02020603050405020304" pitchFamily="18" charset="0"/>
                <a:cs typeface="Times New Roman" panose="02020603050405020304" pitchFamily="18" charset="0"/>
              </a:rPr>
              <a:t>THỰC HIỆN THEO YÊU CẦU SAU</a:t>
            </a:r>
            <a:endParaRPr lang="vi-VN" sz="2800">
              <a:solidFill>
                <a:schemeClr val="bg1"/>
              </a:solidFill>
              <a:latin typeface="Times New Roman" panose="02020603050405020304" pitchFamily="18" charset="0"/>
              <a:cs typeface="Times New Roman" panose="02020603050405020304" pitchFamily="18" charset="0"/>
            </a:endParaRPr>
          </a:p>
        </p:txBody>
      </p:sp>
      <p:grpSp>
        <p:nvGrpSpPr>
          <p:cNvPr id="23" name="Group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D79E810-1E08-97C8-56D3-9F56E2F40D25}"/>
              </a:ext>
            </a:extLst>
          </p:cNvPr>
          <p:cNvGrpSpPr/>
          <p:nvPr/>
        </p:nvGrpSpPr>
        <p:grpSpPr>
          <a:xfrm>
            <a:off x="407196" y="2426421"/>
            <a:ext cx="2499360" cy="4291879"/>
            <a:chOff x="407196" y="2426421"/>
            <a:chExt cx="2499360" cy="4291879"/>
          </a:xfrm>
        </p:grpSpPr>
        <p:sp>
          <p:nvSpPr>
            <p:cNvPr id="17" name="Rectangle 16">
              <a:extLst>
                <a:ext uri="{FF2B5EF4-FFF2-40B4-BE49-F238E27FC236}">
                  <a16:creationId xmlns:a16="http://schemas.microsoft.com/office/drawing/2014/main" id="{82513D6A-97E8-9B94-7216-EED5A24FD260}"/>
                </a:ext>
              </a:extLst>
            </p:cNvPr>
            <p:cNvSpPr/>
            <p:nvPr/>
          </p:nvSpPr>
          <p:spPr>
            <a:xfrm>
              <a:off x="407196" y="2426421"/>
              <a:ext cx="2499360" cy="4291879"/>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a:solidFill>
                    <a:srgbClr val="FFFF00"/>
                  </a:solidFill>
                  <a:latin typeface="Times New Roman" panose="02020603050405020304" pitchFamily="18" charset="0"/>
                  <a:ea typeface="Times New Roman" panose="02020603050405020304" pitchFamily="18" charset="0"/>
                </a:rPr>
                <a:t>Bước 1</a:t>
              </a:r>
            </a:p>
            <a:p>
              <a:pPr algn="just"/>
              <a:r>
                <a:rPr lang="en-US" sz="2800">
                  <a:solidFill>
                    <a:schemeClr val="bg1"/>
                  </a:solidFill>
                  <a:effectLst/>
                  <a:latin typeface="Times New Roman" panose="02020603050405020304" pitchFamily="18" charset="0"/>
                  <a:ea typeface="Times New Roman" panose="02020603050405020304" pitchFamily="18" charset="0"/>
                </a:rPr>
                <a:t>Cắt một số miếng bìa có dạng hình tròn có bán kính 3 cm.</a:t>
              </a:r>
              <a:endParaRPr lang="vi-VN" sz="2800">
                <a:solidFill>
                  <a:schemeClr val="bg1"/>
                </a:solidFill>
                <a:effectLst/>
                <a:latin typeface="Times New Roman" panose="02020603050405020304" pitchFamily="18" charset="0"/>
                <a:ea typeface="Times New Roman" panose="02020603050405020304" pitchFamily="18" charset="0"/>
              </a:endParaRPr>
            </a:p>
          </p:txBody>
        </p:sp>
        <p:pic>
          <p:nvPicPr>
            <p:cNvPr id="20" name="Picture 19" descr="A white circle with arrows pointing to the side&#10;&#10;Description automatically generated">
              <a:extLst>
                <a:ext uri="{FF2B5EF4-FFF2-40B4-BE49-F238E27FC236}">
                  <a16:creationId xmlns:a16="http://schemas.microsoft.com/office/drawing/2014/main" id="{909EF16D-6803-7D1B-FA70-8844D313DAD1}"/>
                </a:ext>
              </a:extLst>
            </p:cNvPr>
            <p:cNvPicPr>
              <a:picLocks noChangeAspect="1"/>
            </p:cNvPicPr>
            <p:nvPr/>
          </p:nvPicPr>
          <p:blipFill rotWithShape="1">
            <a:blip r:embed="rId6">
              <a:extLst>
                <a:ext uri="{28A0092B-C50C-407E-A947-70E740481C1C}">
                  <a14:useLocalDpi xmlns:a14="http://schemas.microsoft.com/office/drawing/2010/main" val="0"/>
                </a:ext>
              </a:extLst>
            </a:blip>
            <a:srcRect r="69430"/>
            <a:stretch/>
          </p:blipFill>
          <p:spPr>
            <a:xfrm>
              <a:off x="705900" y="4790084"/>
              <a:ext cx="1901952" cy="1928215"/>
            </a:xfrm>
            <a:prstGeom prst="rect">
              <a:avLst/>
            </a:prstGeom>
          </p:spPr>
        </p:pic>
      </p:grpSp>
      <p:grpSp>
        <p:nvGrpSpPr>
          <p:cNvPr id="24" name="Group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B962496-9458-0D8C-B339-AF02B5484BB0}"/>
              </a:ext>
            </a:extLst>
          </p:cNvPr>
          <p:cNvGrpSpPr/>
          <p:nvPr/>
        </p:nvGrpSpPr>
        <p:grpSpPr>
          <a:xfrm>
            <a:off x="3081600" y="2426421"/>
            <a:ext cx="2499360" cy="4291879"/>
            <a:chOff x="3081600" y="2426421"/>
            <a:chExt cx="2499360" cy="4291879"/>
          </a:xfrm>
        </p:grpSpPr>
        <p:sp>
          <p:nvSpPr>
            <p:cNvPr id="18" name="Rectangle 17">
              <a:extLst>
                <a:ext uri="{FF2B5EF4-FFF2-40B4-BE49-F238E27FC236}">
                  <a16:creationId xmlns:a16="http://schemas.microsoft.com/office/drawing/2014/main" id="{09F8FB45-4916-CD4A-6000-F02301B41561}"/>
                </a:ext>
              </a:extLst>
            </p:cNvPr>
            <p:cNvSpPr/>
            <p:nvPr/>
          </p:nvSpPr>
          <p:spPr>
            <a:xfrm>
              <a:off x="3081600" y="2426421"/>
              <a:ext cx="2499360" cy="4291879"/>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5000"/>
                </a:lnSpc>
              </a:pPr>
              <a:r>
                <a:rPr lang="en-US" sz="2800" b="1">
                  <a:solidFill>
                    <a:srgbClr val="FFFF00"/>
                  </a:solidFill>
                  <a:latin typeface="Times New Roman" panose="02020603050405020304" pitchFamily="18" charset="0"/>
                  <a:ea typeface="Times New Roman" panose="02020603050405020304" pitchFamily="18" charset="0"/>
                </a:rPr>
                <a:t>Bước 2</a:t>
              </a:r>
            </a:p>
            <a:p>
              <a:pPr algn="just">
                <a:lnSpc>
                  <a:spcPct val="115000"/>
                </a:lnSpc>
              </a:pPr>
              <a:r>
                <a:rPr lang="en-US" sz="2800">
                  <a:solidFill>
                    <a:schemeClr val="bg1"/>
                  </a:solidFill>
                  <a:effectLst/>
                  <a:latin typeface="Times New Roman" panose="02020603050405020304" pitchFamily="18" charset="0"/>
                  <a:ea typeface="Times New Roman" panose="02020603050405020304" pitchFamily="18" charset="0"/>
                </a:rPr>
                <a:t>Mỗi miếng bìa tròn đó cắt làm hai nửa hình tròn.</a:t>
              </a:r>
              <a:endParaRPr lang="vi-VN" sz="2800" dirty="0">
                <a:solidFill>
                  <a:schemeClr val="bg1"/>
                </a:solidFill>
                <a:effectLst/>
                <a:latin typeface="Times New Roman" panose="02020603050405020304" pitchFamily="18" charset="0"/>
                <a:ea typeface="Times New Roman" panose="02020603050405020304" pitchFamily="18" charset="0"/>
              </a:endParaRPr>
            </a:p>
          </p:txBody>
        </p:sp>
        <p:pic>
          <p:nvPicPr>
            <p:cNvPr id="21" name="Picture 20" descr="A white circle with arrows pointing to the side&#10;&#10;Description automatically generated">
              <a:extLst>
                <a:ext uri="{FF2B5EF4-FFF2-40B4-BE49-F238E27FC236}">
                  <a16:creationId xmlns:a16="http://schemas.microsoft.com/office/drawing/2014/main" id="{D5E4C7D7-76F3-7B02-1037-BFECE8DC6E3F}"/>
                </a:ext>
              </a:extLst>
            </p:cNvPr>
            <p:cNvPicPr>
              <a:picLocks noChangeAspect="1"/>
            </p:cNvPicPr>
            <p:nvPr/>
          </p:nvPicPr>
          <p:blipFill rotWithShape="1">
            <a:blip r:embed="rId6">
              <a:extLst>
                <a:ext uri="{28A0092B-C50C-407E-A947-70E740481C1C}">
                  <a14:useLocalDpi xmlns:a14="http://schemas.microsoft.com/office/drawing/2010/main" val="0"/>
                </a:ext>
              </a:extLst>
            </a:blip>
            <a:srcRect l="41211" r="43366"/>
            <a:stretch/>
          </p:blipFill>
          <p:spPr>
            <a:xfrm>
              <a:off x="3760777" y="4790084"/>
              <a:ext cx="959559" cy="1928215"/>
            </a:xfrm>
            <a:prstGeom prst="rect">
              <a:avLst/>
            </a:prstGeom>
          </p:spPr>
        </p:pic>
      </p:grpSp>
      <p:grpSp>
        <p:nvGrpSpPr>
          <p:cNvPr id="25" name="Group 2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BF21297-3F30-0E5B-49EC-1C2BB8E6F947}"/>
              </a:ext>
            </a:extLst>
          </p:cNvPr>
          <p:cNvGrpSpPr/>
          <p:nvPr/>
        </p:nvGrpSpPr>
        <p:grpSpPr>
          <a:xfrm>
            <a:off x="5756004" y="2426421"/>
            <a:ext cx="2499360" cy="4291878"/>
            <a:chOff x="5756004" y="2426421"/>
            <a:chExt cx="2499360" cy="4291878"/>
          </a:xfrm>
        </p:grpSpPr>
        <p:sp>
          <p:nvSpPr>
            <p:cNvPr id="19" name="Rectangle 18">
              <a:extLst>
                <a:ext uri="{FF2B5EF4-FFF2-40B4-BE49-F238E27FC236}">
                  <a16:creationId xmlns:a16="http://schemas.microsoft.com/office/drawing/2014/main" id="{999C7708-0289-1B6F-DAE7-01C376933C31}"/>
                </a:ext>
              </a:extLst>
            </p:cNvPr>
            <p:cNvSpPr/>
            <p:nvPr/>
          </p:nvSpPr>
          <p:spPr>
            <a:xfrm>
              <a:off x="5756004" y="2426421"/>
              <a:ext cx="2499360" cy="4291878"/>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5000"/>
                </a:lnSpc>
              </a:pPr>
              <a:r>
                <a:rPr lang="vi-VN" sz="2800" b="1">
                  <a:solidFill>
                    <a:srgbClr val="FFFF00"/>
                  </a:solidFill>
                  <a:latin typeface="Times New Roman" panose="02020603050405020304" pitchFamily="18" charset="0"/>
                  <a:ea typeface="Times New Roman" panose="02020603050405020304" pitchFamily="18" charset="0"/>
                </a:rPr>
                <a:t>Bước 3</a:t>
              </a:r>
              <a:endParaRPr lang="en-US" sz="2800" b="1">
                <a:solidFill>
                  <a:srgbClr val="FFFF00"/>
                </a:solidFill>
                <a:latin typeface="Times New Roman" panose="02020603050405020304" pitchFamily="18" charset="0"/>
                <a:ea typeface="Times New Roman" panose="02020603050405020304" pitchFamily="18" charset="0"/>
              </a:endParaRPr>
            </a:p>
            <a:p>
              <a:pPr algn="just">
                <a:lnSpc>
                  <a:spcPct val="115000"/>
                </a:lnSpc>
              </a:pPr>
              <a:r>
                <a:rPr lang="en-US" sz="2800">
                  <a:solidFill>
                    <a:schemeClr val="bg1"/>
                  </a:solidFill>
                  <a:effectLst/>
                  <a:latin typeface="Times New Roman" panose="02020603050405020304" pitchFamily="18" charset="0"/>
                  <a:ea typeface="Times New Roman" panose="02020603050405020304" pitchFamily="18" charset="0"/>
                </a:rPr>
                <a:t>Ghép các miếng bìa có dạng nửa hình tròn để có một hình cầu.</a:t>
              </a:r>
              <a:endParaRPr lang="vi-VN" sz="2800" dirty="0">
                <a:solidFill>
                  <a:schemeClr val="bg1"/>
                </a:solidFill>
                <a:effectLst/>
                <a:latin typeface="Times New Roman" panose="02020603050405020304" pitchFamily="18" charset="0"/>
                <a:ea typeface="Times New Roman" panose="02020603050405020304" pitchFamily="18" charset="0"/>
              </a:endParaRPr>
            </a:p>
          </p:txBody>
        </p:sp>
        <p:pic>
          <p:nvPicPr>
            <p:cNvPr id="22" name="Picture 21" descr="A white circle with arrows pointing to the side&#10;&#10;Description automatically generated">
              <a:extLst>
                <a:ext uri="{FF2B5EF4-FFF2-40B4-BE49-F238E27FC236}">
                  <a16:creationId xmlns:a16="http://schemas.microsoft.com/office/drawing/2014/main" id="{377E96CC-3AE1-3212-D7A3-6DA39D0869F3}"/>
                </a:ext>
              </a:extLst>
            </p:cNvPr>
            <p:cNvPicPr>
              <a:picLocks noChangeAspect="1"/>
            </p:cNvPicPr>
            <p:nvPr/>
          </p:nvPicPr>
          <p:blipFill rotWithShape="1">
            <a:blip r:embed="rId6">
              <a:extLst>
                <a:ext uri="{28A0092B-C50C-407E-A947-70E740481C1C}">
                  <a14:useLocalDpi xmlns:a14="http://schemas.microsoft.com/office/drawing/2010/main" val="0"/>
                </a:ext>
              </a:extLst>
            </a:blip>
            <a:srcRect l="69346" t="-7" r="83" b="7"/>
            <a:stretch/>
          </p:blipFill>
          <p:spPr>
            <a:xfrm>
              <a:off x="6054708" y="4790084"/>
              <a:ext cx="1901952" cy="1928215"/>
            </a:xfrm>
            <a:prstGeom prst="rect">
              <a:avLst/>
            </a:prstGeom>
          </p:spPr>
        </p:pic>
      </p:grpSp>
    </p:spTree>
    <p:extLst>
      <p:ext uri="{BB962C8B-B14F-4D97-AF65-F5344CB8AC3E}">
        <p14:creationId xmlns:p14="http://schemas.microsoft.com/office/powerpoint/2010/main" val="180052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81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46" fill="hold" display="0">
                  <p:stCondLst>
                    <p:cond delay="indefinite"/>
                  </p:stCondLst>
                </p:cTn>
                <p:tgtEl>
                  <p:spTgt spid="5"/>
                </p:tgtEl>
              </p:cMediaNode>
            </p:video>
          </p:childTnLst>
        </p:cTn>
      </p:par>
    </p:tnLst>
    <p:bldLst>
      <p:bldP spid="11"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96438B3-F742-5EA3-E07D-1BB1BA70966B}"/>
              </a:ext>
            </a:extLst>
          </p:cNvPr>
          <p:cNvSpPr txBox="1"/>
          <p:nvPr/>
        </p:nvSpPr>
        <p:spPr>
          <a:xfrm>
            <a:off x="548640" y="1320291"/>
            <a:ext cx="8676640" cy="1018740"/>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3. Nhận biết phần chung giữa mặt phẳng và hình cầu</a:t>
            </a:r>
            <a:endParaRPr lang="vi-VN" sz="2800">
              <a:solidFill>
                <a:srgbClr val="FFFF00"/>
              </a:solidFill>
              <a:effectLst/>
              <a:latin typeface="Times New Roman" panose="02020603050405020304" pitchFamily="18" charset="0"/>
              <a:ea typeface="Times New Roman" panose="02020603050405020304" pitchFamily="18" charset="0"/>
            </a:endParaRPr>
          </a:p>
          <a:p>
            <a:r>
              <a:rPr lang="fr-FR" sz="2800" b="1">
                <a:solidFill>
                  <a:schemeClr val="bg1"/>
                </a:solidFill>
                <a:effectLst/>
                <a:latin typeface="Times New Roman" panose="02020603050405020304" pitchFamily="18" charset="0"/>
                <a:ea typeface="Times New Roman" panose="02020603050405020304" pitchFamily="18" charset="0"/>
              </a:rPr>
              <a:t>Hoạt động 3</a:t>
            </a:r>
            <a:r>
              <a:rPr lang="fr-FR" sz="2800">
                <a:solidFill>
                  <a:schemeClr val="bg1"/>
                </a:solidFill>
                <a:effectLst/>
                <a:latin typeface="Times New Roman" panose="02020603050405020304" pitchFamily="18" charset="0"/>
                <a:ea typeface="Times New Roman" panose="02020603050405020304" pitchFamily="18" charset="0"/>
              </a:rPr>
              <a:t> (sgk/105)</a:t>
            </a:r>
            <a:endParaRPr lang="vi-VN" sz="2800">
              <a:solidFill>
                <a:schemeClr val="bg1"/>
              </a:solidFill>
            </a:endParaRPr>
          </a:p>
        </p:txBody>
      </p:sp>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7A27D2-143B-B73D-A229-2FADB6236891}"/>
              </a:ext>
            </a:extLst>
          </p:cNvPr>
          <p:cNvSpPr txBox="1"/>
          <p:nvPr/>
        </p:nvSpPr>
        <p:spPr>
          <a:xfrm>
            <a:off x="7540539" y="1829712"/>
            <a:ext cx="4102821" cy="2342945"/>
          </a:xfrm>
          <a:prstGeom prst="cloudCallout">
            <a:avLst>
              <a:gd name="adj1" fmla="val 34060"/>
              <a:gd name="adj2" fmla="val 72604"/>
            </a:avLst>
          </a:prstGeom>
          <a:solidFill>
            <a:schemeClr val="accent6">
              <a:lumMod val="75000"/>
            </a:schemeClr>
          </a:solidFill>
          <a:ln>
            <a:solidFill>
              <a:srgbClr val="FFFF00"/>
            </a:solidFill>
          </a:ln>
        </p:spPr>
        <p:txBody>
          <a:bodyPr wrap="square">
            <a:spAutoFit/>
          </a:bodyPr>
          <a:lstStyle/>
          <a:p>
            <a:pPr algn="ctr">
              <a:lnSpc>
                <a:spcPct val="115000"/>
              </a:lnSpc>
            </a:pPr>
            <a:r>
              <a:rPr lang="en-US" sz="2800">
                <a:solidFill>
                  <a:schemeClr val="bg1"/>
                </a:solidFill>
                <a:effectLst/>
                <a:latin typeface="Times New Roman" panose="02020603050405020304" pitchFamily="18" charset="0"/>
                <a:ea typeface="Times New Roman" panose="02020603050405020304" pitchFamily="18" charset="0"/>
              </a:rPr>
              <a:t>+ Phần mặt cắt của quả cam có dạng hình gì ?</a:t>
            </a:r>
            <a:endParaRPr lang="vi-VN" sz="2800">
              <a:solidFill>
                <a:schemeClr val="bg1"/>
              </a:solidFill>
              <a:effectLst/>
              <a:latin typeface="Times New Roman" panose="02020603050405020304" pitchFamily="18" charset="0"/>
              <a:ea typeface="Times New Roman" panose="02020603050405020304" pitchFamily="18" charset="0"/>
            </a:endParaRPr>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97FE1D9-25DF-8239-BB3F-ECEAB849D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16" y="2533710"/>
            <a:ext cx="2931536" cy="2261765"/>
          </a:xfrm>
          <a:prstGeom prst="rect">
            <a:avLst/>
          </a:prstGeom>
        </p:spPr>
      </p:pic>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6362BEA-B244-3EDB-9485-DDA9AA0B4DDC}"/>
              </a:ext>
            </a:extLst>
          </p:cNvPr>
          <p:cNvGrpSpPr/>
          <p:nvPr/>
        </p:nvGrpSpPr>
        <p:grpSpPr>
          <a:xfrm>
            <a:off x="3871217" y="2692760"/>
            <a:ext cx="4072148" cy="2234008"/>
            <a:chOff x="2407342" y="2798818"/>
            <a:chExt cx="4072148" cy="2234008"/>
          </a:xfrm>
        </p:grpSpPr>
        <p:pic>
          <p:nvPicPr>
            <p:cNvPr id="11" name="Picture 10" descr="A close up of an orange&#10;&#10;Description automatically generated">
              <a:extLst>
                <a:ext uri="{FF2B5EF4-FFF2-40B4-BE49-F238E27FC236}">
                  <a16:creationId xmlns:a16="http://schemas.microsoft.com/office/drawing/2014/main" id="{8E8AF5F0-1E7D-4F30-D235-255AEECA9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342" y="2798818"/>
              <a:ext cx="3160073" cy="2106715"/>
            </a:xfrm>
            <a:prstGeom prst="rect">
              <a:avLst/>
            </a:prstGeom>
          </p:spPr>
        </p:pic>
        <p:pic>
          <p:nvPicPr>
            <p:cNvPr id="14" name="Picture 13" descr="A close up of an orange&#10;&#10;Description automatically generated">
              <a:extLst>
                <a:ext uri="{FF2B5EF4-FFF2-40B4-BE49-F238E27FC236}">
                  <a16:creationId xmlns:a16="http://schemas.microsoft.com/office/drawing/2014/main" id="{5D30572A-B7CE-6D0D-E1EE-3954BF665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19417" y="2926111"/>
              <a:ext cx="3160073" cy="2106715"/>
            </a:xfrm>
            <a:prstGeom prst="rect">
              <a:avLst/>
            </a:prstGeom>
          </p:spPr>
        </p:pic>
      </p:grpSp>
      <p:sp>
        <p:nvSpPr>
          <p:cNvPr id="18" name="TextBox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9E5468E-2159-7A93-A77A-5273A2ED1A9B}"/>
              </a:ext>
            </a:extLst>
          </p:cNvPr>
          <p:cNvSpPr txBox="1"/>
          <p:nvPr/>
        </p:nvSpPr>
        <p:spPr>
          <a:xfrm>
            <a:off x="1121234" y="5071427"/>
            <a:ext cx="7108365" cy="606407"/>
          </a:xfrm>
          <a:prstGeom prst="roundRect">
            <a:avLst/>
          </a:prstGeom>
          <a:solidFill>
            <a:schemeClr val="accent6">
              <a:lumMod val="75000"/>
            </a:schemeClr>
          </a:solidFill>
          <a:ln>
            <a:solidFill>
              <a:srgbClr val="FFFF00"/>
            </a:solidFill>
          </a:ln>
        </p:spPr>
        <p:txBody>
          <a:bodyPr wrap="square">
            <a:spAutoFit/>
          </a:bodyPr>
          <a:lstStyle/>
          <a:p>
            <a:pPr algn="ctr">
              <a:lnSpc>
                <a:spcPct val="115000"/>
              </a:lnSpc>
            </a:pPr>
            <a:r>
              <a:rPr lang="en-US" sz="2800" dirty="0" err="1">
                <a:solidFill>
                  <a:schemeClr val="bg1"/>
                </a:solidFill>
                <a:effectLst/>
                <a:latin typeface="Times New Roman" panose="02020603050405020304" pitchFamily="18" charset="0"/>
                <a:ea typeface="Times New Roman" panose="02020603050405020304" pitchFamily="18" charset="0"/>
              </a:rPr>
              <a:t>Phần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quả</a:t>
            </a:r>
            <a:r>
              <a:rPr lang="en-US" sz="2800" dirty="0">
                <a:solidFill>
                  <a:schemeClr val="bg1"/>
                </a:solidFill>
                <a:effectLst/>
                <a:latin typeface="Times New Roman" panose="02020603050405020304" pitchFamily="18" charset="0"/>
                <a:ea typeface="Times New Roman" panose="02020603050405020304" pitchFamily="18" charset="0"/>
              </a:rPr>
              <a:t> cam </a:t>
            </a:r>
            <a:r>
              <a:rPr lang="en-US" sz="2800" dirty="0" err="1">
                <a:solidFill>
                  <a:schemeClr val="bg1"/>
                </a:solidFill>
                <a:effectLst/>
                <a:latin typeface="Times New Roman" panose="02020603050405020304" pitchFamily="18" charset="0"/>
                <a:ea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p:sp>
        <p:nvSpPr>
          <p:cNvPr id="19" name="Down Arrow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90ABDE-6653-0257-9BB9-3400F47F62F6}"/>
              </a:ext>
            </a:extLst>
          </p:cNvPr>
          <p:cNvSpPr/>
          <p:nvPr/>
        </p:nvSpPr>
        <p:spPr>
          <a:xfrm rot="16200000">
            <a:off x="3467757" y="3143521"/>
            <a:ext cx="264226" cy="1248230"/>
          </a:xfrm>
          <a:prstGeom prst="downArrow">
            <a:avLst>
              <a:gd name="adj1" fmla="val 46694"/>
              <a:gd name="adj2" fmla="val 8891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A419F3-E06F-BBB7-D9B3-6EECA721ED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65181" y="4812476"/>
            <a:ext cx="2045524" cy="2045524"/>
          </a:xfrm>
          <a:prstGeom prst="rect">
            <a:avLst/>
          </a:prstGeom>
        </p:spPr>
      </p:pic>
    </p:spTree>
    <p:extLst>
      <p:ext uri="{BB962C8B-B14F-4D97-AF65-F5344CB8AC3E}">
        <p14:creationId xmlns:p14="http://schemas.microsoft.com/office/powerpoint/2010/main" val="148985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96438B3-F742-5EA3-E07D-1BB1BA70966B}"/>
              </a:ext>
            </a:extLst>
          </p:cNvPr>
          <p:cNvSpPr txBox="1"/>
          <p:nvPr/>
        </p:nvSpPr>
        <p:spPr>
          <a:xfrm>
            <a:off x="548640" y="1320291"/>
            <a:ext cx="8676640" cy="1018740"/>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3. Nhận biết phần chung giữa mặt phẳng và hình cầu</a:t>
            </a:r>
            <a:endParaRPr lang="vi-VN" sz="2800">
              <a:solidFill>
                <a:srgbClr val="FFFF00"/>
              </a:solidFill>
              <a:effectLst/>
              <a:latin typeface="Times New Roman" panose="02020603050405020304" pitchFamily="18" charset="0"/>
              <a:ea typeface="Times New Roman" panose="02020603050405020304" pitchFamily="18" charset="0"/>
            </a:endParaRPr>
          </a:p>
          <a:p>
            <a:r>
              <a:rPr lang="fr-FR" sz="2800" b="1">
                <a:solidFill>
                  <a:schemeClr val="bg1"/>
                </a:solidFill>
                <a:effectLst/>
                <a:latin typeface="Times New Roman" panose="02020603050405020304" pitchFamily="18" charset="0"/>
                <a:ea typeface="Times New Roman" panose="02020603050405020304" pitchFamily="18" charset="0"/>
              </a:rPr>
              <a:t>Hoạt động 3</a:t>
            </a:r>
            <a:r>
              <a:rPr lang="fr-FR" sz="2800">
                <a:solidFill>
                  <a:schemeClr val="bg1"/>
                </a:solidFill>
                <a:effectLst/>
                <a:latin typeface="Times New Roman" panose="02020603050405020304" pitchFamily="18" charset="0"/>
                <a:ea typeface="Times New Roman" panose="02020603050405020304" pitchFamily="18" charset="0"/>
              </a:rPr>
              <a:t> (sgk/105)</a:t>
            </a:r>
            <a:endParaRPr lang="vi-VN" sz="2800">
              <a:solidFill>
                <a:schemeClr val="bg1"/>
              </a:solidFill>
            </a:endParaRPr>
          </a:p>
        </p:txBody>
      </p:sp>
      <p:sp>
        <p:nvSpPr>
          <p:cNvPr id="17" name="TextBox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179D96B-17DB-B3D1-54F9-FB89FEBF1FBE}"/>
              </a:ext>
            </a:extLst>
          </p:cNvPr>
          <p:cNvSpPr txBox="1"/>
          <p:nvPr/>
        </p:nvSpPr>
        <p:spPr>
          <a:xfrm>
            <a:off x="5619271" y="2144487"/>
            <a:ext cx="6125425" cy="1452384"/>
          </a:xfrm>
          <a:prstGeom prst="cloudCallout">
            <a:avLst>
              <a:gd name="adj1" fmla="val 28798"/>
              <a:gd name="adj2" fmla="val 107470"/>
            </a:avLst>
          </a:prstGeom>
          <a:noFill/>
          <a:ln>
            <a:solidFill>
              <a:srgbClr val="FFFF00"/>
            </a:solidFill>
          </a:ln>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phẳng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gì</a:t>
            </a:r>
            <a:r>
              <a:rPr lang="en-US" sz="2800" dirty="0">
                <a:solidFill>
                  <a:schemeClr val="bg1"/>
                </a:solidFill>
                <a:effectLst/>
                <a:latin typeface="Times New Roman" panose="02020603050405020304" pitchFamily="18" charset="0"/>
                <a:ea typeface="Times New Roman" panose="02020603050405020304" pitchFamily="18" charset="0"/>
              </a:rPr>
              <a:t> ?</a:t>
            </a:r>
            <a:endParaRPr lang="vi-VN" sz="2800" dirty="0">
              <a:solidFill>
                <a:schemeClr val="bg1"/>
              </a:solidFill>
            </a:endParaRPr>
          </a:p>
        </p:txBody>
      </p:sp>
      <p:pic>
        <p:nvPicPr>
          <p:cNvPr id="2" name="Graphic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9833BFB-42CE-52CB-E57E-E2A99E22E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5181" y="4812476"/>
            <a:ext cx="2045524" cy="2045524"/>
          </a:xfrm>
          <a:prstGeom prst="rect">
            <a:avLst/>
          </a:prstGeom>
        </p:spPr>
      </p:pic>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2494F9-3C00-3ECF-E07D-175FA5F5BDDC}"/>
              </a:ext>
            </a:extLst>
          </p:cNvPr>
          <p:cNvPicPr>
            <a:picLocks noChangeAspect="1"/>
          </p:cNvPicPr>
          <p:nvPr/>
        </p:nvPicPr>
        <p:blipFill rotWithShape="1">
          <a:blip r:embed="rId4">
            <a:extLst>
              <a:ext uri="{28A0092B-C50C-407E-A947-70E740481C1C}">
                <a14:useLocalDpi xmlns:a14="http://schemas.microsoft.com/office/drawing/2010/main" val="0"/>
              </a:ext>
            </a:extLst>
          </a:blip>
          <a:srcRect t="50141"/>
          <a:stretch/>
        </p:blipFill>
        <p:spPr>
          <a:xfrm>
            <a:off x="906747" y="3776352"/>
            <a:ext cx="2667000" cy="1329753"/>
          </a:xfrm>
          <a:prstGeom prst="rect">
            <a:avLst/>
          </a:prstGeom>
        </p:spPr>
      </p:pic>
      <p:sp>
        <p:nvSpPr>
          <p:cNvPr id="13" name="Flowchart: Data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E502242-34C2-BF46-0D86-82A327D394CC}"/>
              </a:ext>
            </a:extLst>
          </p:cNvPr>
          <p:cNvSpPr/>
          <p:nvPr/>
        </p:nvSpPr>
        <p:spPr>
          <a:xfrm>
            <a:off x="-4489136" y="2870679"/>
            <a:ext cx="4273138" cy="1757956"/>
          </a:xfrm>
          <a:prstGeom prst="flowChartInputOutp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0DEDC2D-E7EA-553A-A788-23888031C424}"/>
              </a:ext>
            </a:extLst>
          </p:cNvPr>
          <p:cNvPicPr>
            <a:picLocks noChangeAspect="1"/>
          </p:cNvPicPr>
          <p:nvPr/>
        </p:nvPicPr>
        <p:blipFill rotWithShape="1">
          <a:blip r:embed="rId4">
            <a:extLst>
              <a:ext uri="{28A0092B-C50C-407E-A947-70E740481C1C}">
                <a14:useLocalDpi xmlns:a14="http://schemas.microsoft.com/office/drawing/2010/main" val="0"/>
              </a:ext>
            </a:extLst>
          </a:blip>
          <a:srcRect t="50141"/>
          <a:stretch/>
        </p:blipFill>
        <p:spPr>
          <a:xfrm flipV="1">
            <a:off x="906747" y="2446599"/>
            <a:ext cx="2667000" cy="1329753"/>
          </a:xfrm>
          <a:prstGeom prst="rect">
            <a:avLst/>
          </a:prstGeom>
        </p:spPr>
      </p:pic>
    </p:spTree>
    <p:extLst>
      <p:ext uri="{BB962C8B-B14F-4D97-AF65-F5344CB8AC3E}">
        <p14:creationId xmlns:p14="http://schemas.microsoft.com/office/powerpoint/2010/main" val="1722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path" presetSubtype="0" decel="100000" fill="hold" grpId="0" nodeType="clickEffect">
                                  <p:stCondLst>
                                    <p:cond delay="0"/>
                                  </p:stCondLst>
                                  <p:childTnLst>
                                    <p:animMotion origin="layout" path="M -1.25E-6 7.40741E-7 L 0.65391 0.00393 " pathEditMode="relative" rAng="0" ptsTypes="AA">
                                      <p:cBhvr>
                                        <p:cTn id="26" dur="4000" fill="hold"/>
                                        <p:tgtEl>
                                          <p:spTgt spid="13"/>
                                        </p:tgtEl>
                                        <p:attrNameLst>
                                          <p:attrName>ppt_x</p:attrName>
                                          <p:attrName>ppt_y</p:attrName>
                                        </p:attrNameLst>
                                      </p:cBhvr>
                                      <p:rCtr x="32695" y="185"/>
                                    </p:animMotion>
                                  </p:childTnLst>
                                </p:cTn>
                              </p:par>
                            </p:childTnLst>
                          </p:cTn>
                        </p:par>
                        <p:par>
                          <p:cTn id="27" fill="hold">
                            <p:stCondLst>
                              <p:cond delay="4000"/>
                            </p:stCondLst>
                            <p:childTnLst>
                              <p:par>
                                <p:cTn id="28" presetID="10" presetClass="exit" presetSubtype="0" fill="hold" grpId="1" nodeType="after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3.95833E-6 -3.7037E-6 L -3.95833E-6 -0.00601 " pathEditMode="relative" rAng="0" ptsTypes="AA">
                                      <p:cBhvr>
                                        <p:cTn id="32" dur="2000" fill="hold"/>
                                        <p:tgtEl>
                                          <p:spTgt spid="16"/>
                                        </p:tgtEl>
                                        <p:attrNameLst>
                                          <p:attrName>ppt_x</p:attrName>
                                          <p:attrName>ppt_y</p:attrName>
                                        </p:attrNameLst>
                                      </p:cBhvr>
                                      <p:rCtr x="0" y="-301"/>
                                    </p:animMotion>
                                  </p:childTnLst>
                                </p:cTn>
                              </p:par>
                              <p:par>
                                <p:cTn id="33" presetID="42" presetClass="path" presetSubtype="0" accel="50000" decel="50000" fill="hold" nodeType="withEffect">
                                  <p:stCondLst>
                                    <p:cond delay="0"/>
                                  </p:stCondLst>
                                  <p:childTnLst>
                                    <p:animMotion origin="layout" path="M -3.95833E-6 -3.7037E-6 L -4.375E-6 -7.40741E-7 " pathEditMode="relative" rAng="0" ptsTypes="AA">
                                      <p:cBhvr>
                                        <p:cTn id="34" dur="2000" fill="hold"/>
                                        <p:tgtEl>
                                          <p:spTgt spid="12"/>
                                        </p:tgtEl>
                                        <p:attrNameLst>
                                          <p:attrName>ppt_x</p:attrName>
                                          <p:attrName>ppt_y</p:attrName>
                                        </p:attrNameLst>
                                      </p:cBhvr>
                                      <p:rCtr x="13"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96438B3-F742-5EA3-E07D-1BB1BA70966B}"/>
              </a:ext>
            </a:extLst>
          </p:cNvPr>
          <p:cNvSpPr txBox="1"/>
          <p:nvPr/>
        </p:nvSpPr>
        <p:spPr>
          <a:xfrm>
            <a:off x="548640" y="1320291"/>
            <a:ext cx="8676640" cy="1018740"/>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3. Nhận biết phần chung giữa mặt phẳng và hình cầu</a:t>
            </a:r>
            <a:endParaRPr lang="vi-VN" sz="2800">
              <a:solidFill>
                <a:srgbClr val="FFFF00"/>
              </a:solidFill>
              <a:effectLst/>
              <a:latin typeface="Times New Roman" panose="02020603050405020304" pitchFamily="18" charset="0"/>
              <a:ea typeface="Times New Roman" panose="02020603050405020304" pitchFamily="18" charset="0"/>
            </a:endParaRPr>
          </a:p>
          <a:p>
            <a:r>
              <a:rPr lang="fr-FR" sz="2800" b="1">
                <a:solidFill>
                  <a:schemeClr val="bg1"/>
                </a:solidFill>
                <a:effectLst/>
                <a:latin typeface="Times New Roman" panose="02020603050405020304" pitchFamily="18" charset="0"/>
                <a:ea typeface="Times New Roman" panose="02020603050405020304" pitchFamily="18" charset="0"/>
              </a:rPr>
              <a:t>Hoạt động 3</a:t>
            </a:r>
            <a:r>
              <a:rPr lang="fr-FR" sz="2800">
                <a:solidFill>
                  <a:schemeClr val="bg1"/>
                </a:solidFill>
                <a:effectLst/>
                <a:latin typeface="Times New Roman" panose="02020603050405020304" pitchFamily="18" charset="0"/>
                <a:ea typeface="Times New Roman" panose="02020603050405020304" pitchFamily="18" charset="0"/>
              </a:rPr>
              <a:t> (sgk/105)</a:t>
            </a:r>
            <a:endParaRPr lang="vi-VN" sz="2800">
              <a:solidFill>
                <a:schemeClr val="bg1"/>
              </a:solidFill>
            </a:endParaRPr>
          </a:p>
        </p:txBody>
      </p:sp>
      <p:sp>
        <p:nvSpPr>
          <p:cNvPr id="17" name="TextBox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179D96B-17DB-B3D1-54F9-FB89FEBF1FBE}"/>
              </a:ext>
            </a:extLst>
          </p:cNvPr>
          <p:cNvSpPr txBox="1"/>
          <p:nvPr/>
        </p:nvSpPr>
        <p:spPr>
          <a:xfrm>
            <a:off x="5619271" y="2144487"/>
            <a:ext cx="6125425" cy="1452384"/>
          </a:xfrm>
          <a:prstGeom prst="cloudCallout">
            <a:avLst>
              <a:gd name="adj1" fmla="val 28798"/>
              <a:gd name="adj2" fmla="val 107470"/>
            </a:avLst>
          </a:prstGeom>
          <a:noFill/>
          <a:ln>
            <a:solidFill>
              <a:srgbClr val="FFFF00"/>
            </a:solidFill>
          </a:ln>
        </p:spPr>
        <p:txBody>
          <a:bodyPr wrap="square">
            <a:spAutoFit/>
          </a:bodyPr>
          <a:lstStyle/>
          <a:p>
            <a:r>
              <a:rPr lang="en-US" sz="2800">
                <a:solidFill>
                  <a:schemeClr val="bg1"/>
                </a:solidFill>
                <a:effectLst/>
                <a:latin typeface="Times New Roman" panose="02020603050405020304" pitchFamily="18" charset="0"/>
                <a:ea typeface="Times New Roman" panose="02020603050405020304" pitchFamily="18" charset="0"/>
              </a:rPr>
              <a:t>Một mặt phẳng cắt một hình cầu sẽ tạo ra hình gì ?</a:t>
            </a:r>
            <a:endParaRPr lang="vi-VN" sz="2800">
              <a:solidFill>
                <a:schemeClr val="bg1"/>
              </a:solidFill>
            </a:endParaRPr>
          </a:p>
        </p:txBody>
      </p:sp>
      <p:pic>
        <p:nvPicPr>
          <p:cNvPr id="2" name="Graphic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9833BFB-42CE-52CB-E57E-E2A99E22E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5181" y="4812476"/>
            <a:ext cx="2045524" cy="2045524"/>
          </a:xfrm>
          <a:prstGeom prst="rect">
            <a:avLst/>
          </a:prstGeom>
        </p:spPr>
      </p:pic>
      <p:grpSp>
        <p:nvGrpSpPr>
          <p:cNvPr id="8" name="Group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80BDE7-2CC1-49CD-38E9-B7276AB1BD84}"/>
              </a:ext>
            </a:extLst>
          </p:cNvPr>
          <p:cNvGrpSpPr/>
          <p:nvPr/>
        </p:nvGrpSpPr>
        <p:grpSpPr>
          <a:xfrm>
            <a:off x="906747" y="4546664"/>
            <a:ext cx="2667000" cy="1802505"/>
            <a:chOff x="764243" y="4601959"/>
            <a:chExt cx="2667000" cy="1802505"/>
          </a:xfrm>
        </p:grpSpPr>
        <p:pic>
          <p:nvPicPr>
            <p:cNvPr id="12" name="Picture 11" descr="A yellow ball on a black background&#10;&#10;Description automatically generated">
              <a:extLst>
                <a:ext uri="{FF2B5EF4-FFF2-40B4-BE49-F238E27FC236}">
                  <a16:creationId xmlns:a16="http://schemas.microsoft.com/office/drawing/2014/main" id="{712494F9-3C00-3ECF-E07D-175FA5F5BDDC}"/>
                </a:ext>
              </a:extLst>
            </p:cNvPr>
            <p:cNvPicPr>
              <a:picLocks noChangeAspect="1"/>
            </p:cNvPicPr>
            <p:nvPr/>
          </p:nvPicPr>
          <p:blipFill rotWithShape="1">
            <a:blip r:embed="rId4">
              <a:extLst>
                <a:ext uri="{28A0092B-C50C-407E-A947-70E740481C1C}">
                  <a14:useLocalDpi xmlns:a14="http://schemas.microsoft.com/office/drawing/2010/main" val="0"/>
                </a:ext>
              </a:extLst>
            </a:blip>
            <a:srcRect t="50141"/>
            <a:stretch/>
          </p:blipFill>
          <p:spPr>
            <a:xfrm>
              <a:off x="764243" y="5074711"/>
              <a:ext cx="2667000" cy="1329753"/>
            </a:xfrm>
            <a:prstGeom prst="rect">
              <a:avLst/>
            </a:prstGeom>
          </p:spPr>
        </p:pic>
        <p:sp>
          <p:nvSpPr>
            <p:cNvPr id="6" name="Oval 5">
              <a:extLst>
                <a:ext uri="{FF2B5EF4-FFF2-40B4-BE49-F238E27FC236}">
                  <a16:creationId xmlns:a16="http://schemas.microsoft.com/office/drawing/2014/main" id="{114A4839-239F-9DA3-A34A-1FA0E50FCF00}"/>
                </a:ext>
              </a:extLst>
            </p:cNvPr>
            <p:cNvSpPr/>
            <p:nvPr/>
          </p:nvSpPr>
          <p:spPr>
            <a:xfrm>
              <a:off x="906746" y="4601959"/>
              <a:ext cx="2370843" cy="93575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Group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072304-BCF1-98DA-B2D0-7191E383C446}"/>
              </a:ext>
            </a:extLst>
          </p:cNvPr>
          <p:cNvGrpSpPr/>
          <p:nvPr/>
        </p:nvGrpSpPr>
        <p:grpSpPr>
          <a:xfrm>
            <a:off x="906747" y="2446599"/>
            <a:ext cx="2667000" cy="1802505"/>
            <a:chOff x="906747" y="2446599"/>
            <a:chExt cx="2667000" cy="1802505"/>
          </a:xfrm>
        </p:grpSpPr>
        <p:pic>
          <p:nvPicPr>
            <p:cNvPr id="16" name="Picture 15" descr="A yellow ball on a black background&#10;&#10;Description automatically generated">
              <a:extLst>
                <a:ext uri="{FF2B5EF4-FFF2-40B4-BE49-F238E27FC236}">
                  <a16:creationId xmlns:a16="http://schemas.microsoft.com/office/drawing/2014/main" id="{B0DEDC2D-E7EA-553A-A788-23888031C424}"/>
                </a:ext>
              </a:extLst>
            </p:cNvPr>
            <p:cNvPicPr>
              <a:picLocks noChangeAspect="1"/>
            </p:cNvPicPr>
            <p:nvPr/>
          </p:nvPicPr>
          <p:blipFill rotWithShape="1">
            <a:blip r:embed="rId4">
              <a:extLst>
                <a:ext uri="{28A0092B-C50C-407E-A947-70E740481C1C}">
                  <a14:useLocalDpi xmlns:a14="http://schemas.microsoft.com/office/drawing/2010/main" val="0"/>
                </a:ext>
              </a:extLst>
            </a:blip>
            <a:srcRect t="50141"/>
            <a:stretch/>
          </p:blipFill>
          <p:spPr>
            <a:xfrm flipV="1">
              <a:off x="906747" y="2446599"/>
              <a:ext cx="2667000" cy="1329753"/>
            </a:xfrm>
            <a:prstGeom prst="rect">
              <a:avLst/>
            </a:prstGeom>
          </p:spPr>
        </p:pic>
        <p:sp>
          <p:nvSpPr>
            <p:cNvPr id="7" name="Oval 6">
              <a:extLst>
                <a:ext uri="{FF2B5EF4-FFF2-40B4-BE49-F238E27FC236}">
                  <a16:creationId xmlns:a16="http://schemas.microsoft.com/office/drawing/2014/main" id="{9EBCADD2-3211-46EE-04BD-2D37A299A956}"/>
                </a:ext>
              </a:extLst>
            </p:cNvPr>
            <p:cNvSpPr/>
            <p:nvPr/>
          </p:nvSpPr>
          <p:spPr>
            <a:xfrm>
              <a:off x="1052120" y="3313354"/>
              <a:ext cx="2370843" cy="93575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2169676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96438B3-F742-5EA3-E07D-1BB1BA70966B}"/>
              </a:ext>
            </a:extLst>
          </p:cNvPr>
          <p:cNvSpPr txBox="1"/>
          <p:nvPr/>
        </p:nvSpPr>
        <p:spPr>
          <a:xfrm>
            <a:off x="548640" y="1320291"/>
            <a:ext cx="8676640" cy="1018740"/>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3. Nhận biết phần chung giữa mặt phẳng và hình cầu</a:t>
            </a:r>
            <a:endParaRPr lang="vi-VN" sz="2800">
              <a:solidFill>
                <a:srgbClr val="FFFF00"/>
              </a:solidFill>
              <a:effectLst/>
              <a:latin typeface="Times New Roman" panose="02020603050405020304" pitchFamily="18" charset="0"/>
              <a:ea typeface="Times New Roman" panose="02020603050405020304" pitchFamily="18" charset="0"/>
            </a:endParaRPr>
          </a:p>
          <a:p>
            <a:r>
              <a:rPr lang="fr-FR" sz="2800" b="1">
                <a:solidFill>
                  <a:schemeClr val="bg1"/>
                </a:solidFill>
                <a:effectLst/>
                <a:latin typeface="Times New Roman" panose="02020603050405020304" pitchFamily="18" charset="0"/>
                <a:ea typeface="Times New Roman" panose="02020603050405020304" pitchFamily="18" charset="0"/>
              </a:rPr>
              <a:t>Hoạt động 3</a:t>
            </a:r>
            <a:r>
              <a:rPr lang="fr-FR" sz="2800">
                <a:solidFill>
                  <a:schemeClr val="bg1"/>
                </a:solidFill>
                <a:effectLst/>
                <a:latin typeface="Times New Roman" panose="02020603050405020304" pitchFamily="18" charset="0"/>
                <a:ea typeface="Times New Roman" panose="02020603050405020304" pitchFamily="18" charset="0"/>
              </a:rPr>
              <a:t> (sgk/105)</a:t>
            </a:r>
            <a:endParaRPr lang="vi-VN" sz="2800">
              <a:solidFill>
                <a:schemeClr val="bg1"/>
              </a:solidFill>
            </a:endParaRPr>
          </a:p>
        </p:txBody>
      </p:sp>
      <p:sp>
        <p:nvSpPr>
          <p:cNvPr id="17" name="TextBox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179D96B-17DB-B3D1-54F9-FB89FEBF1FBE}"/>
              </a:ext>
            </a:extLst>
          </p:cNvPr>
          <p:cNvSpPr txBox="1"/>
          <p:nvPr/>
        </p:nvSpPr>
        <p:spPr>
          <a:xfrm>
            <a:off x="5619271" y="2144487"/>
            <a:ext cx="6125425" cy="1452384"/>
          </a:xfrm>
          <a:prstGeom prst="cloudCallout">
            <a:avLst>
              <a:gd name="adj1" fmla="val 28798"/>
              <a:gd name="adj2" fmla="val 107470"/>
            </a:avLst>
          </a:prstGeom>
          <a:noFill/>
          <a:ln>
            <a:solidFill>
              <a:srgbClr val="FFFF00"/>
            </a:solidFill>
          </a:ln>
        </p:spPr>
        <p:txBody>
          <a:bodyPr wrap="square">
            <a:spAutoFit/>
          </a:bodyPr>
          <a:lstStyle/>
          <a:p>
            <a:r>
              <a:rPr lang="en-US" sz="2800">
                <a:solidFill>
                  <a:schemeClr val="bg1"/>
                </a:solidFill>
                <a:effectLst/>
                <a:latin typeface="Times New Roman" panose="02020603050405020304" pitchFamily="18" charset="0"/>
                <a:ea typeface="Times New Roman" panose="02020603050405020304" pitchFamily="18" charset="0"/>
              </a:rPr>
              <a:t>Một mặt phẳng cắt một hình cầu sẽ tạo ra hình gì ?</a:t>
            </a:r>
            <a:endParaRPr lang="vi-VN" sz="2800">
              <a:solidFill>
                <a:schemeClr val="bg1"/>
              </a:solidFill>
            </a:endParaRPr>
          </a:p>
        </p:txBody>
      </p:sp>
      <p:pic>
        <p:nvPicPr>
          <p:cNvPr id="2" name="Graphic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9833BFB-42CE-52CB-E57E-E2A99E22E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5181" y="4812476"/>
            <a:ext cx="2045524" cy="2045524"/>
          </a:xfrm>
          <a:prstGeom prst="rect">
            <a:avLst/>
          </a:prstGeom>
        </p:spPr>
      </p:pic>
      <p:sp>
        <p:nvSpPr>
          <p:cNvPr id="6"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14A4839-239F-9DA3-A34A-1FA0E50FCF00}"/>
              </a:ext>
            </a:extLst>
          </p:cNvPr>
          <p:cNvSpPr/>
          <p:nvPr/>
        </p:nvSpPr>
        <p:spPr>
          <a:xfrm>
            <a:off x="1052119" y="4357836"/>
            <a:ext cx="2370843" cy="2359746"/>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072304-BCF1-98DA-B2D0-7191E383C446}"/>
              </a:ext>
            </a:extLst>
          </p:cNvPr>
          <p:cNvGrpSpPr/>
          <p:nvPr/>
        </p:nvGrpSpPr>
        <p:grpSpPr>
          <a:xfrm>
            <a:off x="906747" y="2446599"/>
            <a:ext cx="2667000" cy="1802505"/>
            <a:chOff x="906747" y="2446599"/>
            <a:chExt cx="2667000" cy="1802505"/>
          </a:xfrm>
        </p:grpSpPr>
        <p:pic>
          <p:nvPicPr>
            <p:cNvPr id="16" name="Picture 15" descr="A yellow ball on a black background&#10;&#10;Description automatically generated">
              <a:extLst>
                <a:ext uri="{FF2B5EF4-FFF2-40B4-BE49-F238E27FC236}">
                  <a16:creationId xmlns:a16="http://schemas.microsoft.com/office/drawing/2014/main" id="{B0DEDC2D-E7EA-553A-A788-23888031C424}"/>
                </a:ext>
              </a:extLst>
            </p:cNvPr>
            <p:cNvPicPr>
              <a:picLocks noChangeAspect="1"/>
            </p:cNvPicPr>
            <p:nvPr/>
          </p:nvPicPr>
          <p:blipFill rotWithShape="1">
            <a:blip r:embed="rId4">
              <a:extLst>
                <a:ext uri="{28A0092B-C50C-407E-A947-70E740481C1C}">
                  <a14:useLocalDpi xmlns:a14="http://schemas.microsoft.com/office/drawing/2010/main" val="0"/>
                </a:ext>
              </a:extLst>
            </a:blip>
            <a:srcRect t="50141"/>
            <a:stretch/>
          </p:blipFill>
          <p:spPr>
            <a:xfrm flipV="1">
              <a:off x="906747" y="2446599"/>
              <a:ext cx="2667000" cy="1329753"/>
            </a:xfrm>
            <a:prstGeom prst="rect">
              <a:avLst/>
            </a:prstGeom>
          </p:spPr>
        </p:pic>
        <p:sp>
          <p:nvSpPr>
            <p:cNvPr id="7" name="Oval 6">
              <a:extLst>
                <a:ext uri="{FF2B5EF4-FFF2-40B4-BE49-F238E27FC236}">
                  <a16:creationId xmlns:a16="http://schemas.microsoft.com/office/drawing/2014/main" id="{9EBCADD2-3211-46EE-04BD-2D37A299A956}"/>
                </a:ext>
              </a:extLst>
            </p:cNvPr>
            <p:cNvSpPr/>
            <p:nvPr/>
          </p:nvSpPr>
          <p:spPr>
            <a:xfrm>
              <a:off x="1052120" y="3313354"/>
              <a:ext cx="2370843" cy="93575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A08632A-F288-5746-0069-C90B02D0873C}"/>
              </a:ext>
            </a:extLst>
          </p:cNvPr>
          <p:cNvSpPr txBox="1"/>
          <p:nvPr/>
        </p:nvSpPr>
        <p:spPr>
          <a:xfrm>
            <a:off x="3622418" y="4518970"/>
            <a:ext cx="7644295" cy="523220"/>
          </a:xfrm>
          <a:prstGeom prst="rect">
            <a:avLst/>
          </a:prstGeom>
          <a:noFill/>
          <a:ln>
            <a:solidFill>
              <a:srgbClr val="FFFF00"/>
            </a:solidFill>
          </a:ln>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phẳng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ndParaRPr>
          </a:p>
        </p:txBody>
      </p:sp>
    </p:spTree>
    <p:extLst>
      <p:ext uri="{BB962C8B-B14F-4D97-AF65-F5344CB8AC3E}">
        <p14:creationId xmlns:p14="http://schemas.microsoft.com/office/powerpoint/2010/main" val="24221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260096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I. HÌNH CẦU</a:t>
            </a:r>
            <a:endParaRPr lang="en-US" sz="2800">
              <a:solidFill>
                <a:srgbClr val="FFFF00"/>
              </a:solidFil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96438B3-F742-5EA3-E07D-1BB1BA70966B}"/>
              </a:ext>
            </a:extLst>
          </p:cNvPr>
          <p:cNvSpPr txBox="1"/>
          <p:nvPr/>
        </p:nvSpPr>
        <p:spPr>
          <a:xfrm>
            <a:off x="548640" y="1320291"/>
            <a:ext cx="8676640" cy="548099"/>
          </a:xfrm>
          <a:prstGeom prst="rect">
            <a:avLst/>
          </a:prstGeom>
          <a:noFill/>
        </p:spPr>
        <p:txBody>
          <a:bodyPr wrap="square">
            <a:spAutoFit/>
          </a:bodyPr>
          <a:lstStyle/>
          <a:p>
            <a:pPr algn="just">
              <a:lnSpc>
                <a:spcPct val="115000"/>
              </a:lnSpc>
            </a:pPr>
            <a:r>
              <a:rPr lang="en-US" sz="2800" b="1">
                <a:solidFill>
                  <a:srgbClr val="FFFF00"/>
                </a:solidFill>
                <a:effectLst/>
                <a:latin typeface="Times New Roman" panose="02020603050405020304" pitchFamily="18" charset="0"/>
                <a:ea typeface="Times New Roman" panose="02020603050405020304" pitchFamily="18" charset="0"/>
              </a:rPr>
              <a:t>3. Nhận biết phần chung giữa mặt phẳng và hình cầu</a:t>
            </a:r>
            <a:endParaRPr lang="vi-VN" sz="2800">
              <a:solidFill>
                <a:srgbClr val="FFFF00"/>
              </a:solidFill>
              <a:effectLst/>
              <a:latin typeface="Times New Roman" panose="02020603050405020304" pitchFamily="18" charset="0"/>
              <a:ea typeface="Times New Roman" panose="02020603050405020304" pitchFamily="18" charset="0"/>
            </a:endParaRP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96B313F-A2BD-927D-50C8-DA6C0959A005}"/>
              </a:ext>
            </a:extLst>
          </p:cNvPr>
          <p:cNvSpPr txBox="1"/>
          <p:nvPr/>
        </p:nvSpPr>
        <p:spPr>
          <a:xfrm>
            <a:off x="548640" y="1883516"/>
            <a:ext cx="2377440" cy="548099"/>
          </a:xfrm>
          <a:prstGeom prst="rect">
            <a:avLst/>
          </a:prstGeom>
          <a:noFill/>
        </p:spPr>
        <p:txBody>
          <a:bodyPr wrap="square">
            <a:spAutoFit/>
          </a:bodyPr>
          <a:lstStyle/>
          <a:p>
            <a:pPr algn="just">
              <a:lnSpc>
                <a:spcPct val="115000"/>
              </a:lnSpc>
            </a:pPr>
            <a:r>
              <a:rPr lang="en-US" sz="2800" b="1">
                <a:solidFill>
                  <a:schemeClr val="bg1"/>
                </a:solidFill>
                <a:effectLst/>
                <a:latin typeface="Times New Roman" panose="02020603050405020304" pitchFamily="18" charset="0"/>
                <a:ea typeface="Times New Roman" panose="02020603050405020304" pitchFamily="18" charset="0"/>
              </a:rPr>
              <a:t>Nhận xét</a:t>
            </a:r>
            <a:endParaRPr lang="vi-VN" sz="2800">
              <a:solidFill>
                <a:schemeClr val="bg1"/>
              </a:solidFill>
              <a:effectLst/>
              <a:latin typeface="Times New Roman" panose="02020603050405020304" pitchFamily="18" charset="0"/>
              <a:ea typeface="Times New Roman" panose="02020603050405020304" pitchFamily="18" charset="0"/>
            </a:endParaRPr>
          </a:p>
        </p:txBody>
      </p:sp>
      <p:sp>
        <p:nvSpPr>
          <p:cNvPr id="15" name="TextBox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D809215-AA51-B9A0-29B2-4B44579C7319}"/>
              </a:ext>
            </a:extLst>
          </p:cNvPr>
          <p:cNvSpPr txBox="1"/>
          <p:nvPr/>
        </p:nvSpPr>
        <p:spPr>
          <a:xfrm>
            <a:off x="5801360" y="1907481"/>
            <a:ext cx="6096000" cy="4512261"/>
          </a:xfrm>
          <a:prstGeom prst="rect">
            <a:avLst/>
          </a:prstGeom>
          <a:noFill/>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Nếu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cắt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bởi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phẳng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thì</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phần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chung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giữa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chúng</a:t>
            </a:r>
            <a:r>
              <a:rPr lang="fr-FR" sz="2800" dirty="0">
                <a:solidFill>
                  <a:schemeClr val="bg1"/>
                </a:solidFill>
                <a:effectLst/>
                <a:latin typeface="Times New Roman" panose="02020603050405020304" pitchFamily="18" charset="0"/>
                <a:ea typeface="Times New Roman" panose="02020603050405020304" pitchFamily="18" charset="0"/>
              </a:rPr>
              <a:t> là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Đặc</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biệt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nếu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cắt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bởi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phẳng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đi</a:t>
            </a:r>
            <a:r>
              <a:rPr lang="fr-FR" sz="2800" dirty="0">
                <a:solidFill>
                  <a:schemeClr val="bg1"/>
                </a:solidFill>
                <a:effectLst/>
                <a:latin typeface="Times New Roman" panose="02020603050405020304" pitchFamily="18" charset="0"/>
                <a:ea typeface="Times New Roman" panose="02020603050405020304" pitchFamily="18" charset="0"/>
              </a:rPr>
              <a:t> qua </a:t>
            </a:r>
            <a:r>
              <a:rPr lang="fr-FR" sz="2800" dirty="0" err="1">
                <a:solidFill>
                  <a:schemeClr val="bg1"/>
                </a:solidFill>
                <a:effectLst/>
                <a:latin typeface="Times New Roman" panose="02020603050405020304" pitchFamily="18" charset="0"/>
                <a:ea typeface="Times New Roman" panose="02020603050405020304" pitchFamily="18" charset="0"/>
              </a:rPr>
              <a:t>tâm</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thì</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phần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chung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giữa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chúng</a:t>
            </a:r>
            <a:r>
              <a:rPr lang="fr-FR" sz="2800" dirty="0">
                <a:solidFill>
                  <a:schemeClr val="bg1"/>
                </a:solidFill>
                <a:effectLst/>
                <a:latin typeface="Times New Roman" panose="02020603050405020304" pitchFamily="18" charset="0"/>
                <a:ea typeface="Times New Roman" panose="02020603050405020304" pitchFamily="18" charset="0"/>
              </a:rPr>
              <a:t> là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lớn</a:t>
            </a:r>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Nếu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cắt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bởi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phẳng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thì</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phần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chung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giữa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chúng</a:t>
            </a:r>
            <a:r>
              <a:rPr lang="fr-FR" sz="2800" dirty="0">
                <a:solidFill>
                  <a:schemeClr val="bg1"/>
                </a:solidFill>
                <a:effectLst/>
                <a:latin typeface="Times New Roman" panose="02020603050405020304" pitchFamily="18" charset="0"/>
                <a:ea typeface="Times New Roman" panose="02020603050405020304" pitchFamily="18" charset="0"/>
              </a:rPr>
              <a:t> là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p:pic>
        <p:nvPicPr>
          <p:cNvPr id="10" name="Pictur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E525BF0-D95F-3297-83A9-62DBADDB3C0F}"/>
              </a:ext>
            </a:extLst>
          </p:cNvPr>
          <p:cNvPicPr>
            <a:picLocks noChangeAspect="1"/>
          </p:cNvPicPr>
          <p:nvPr/>
        </p:nvPicPr>
        <p:blipFill rotWithShape="1">
          <a:blip r:embed="rId2"/>
          <a:srcRect r="37207"/>
          <a:stretch/>
        </p:blipFill>
        <p:spPr>
          <a:xfrm>
            <a:off x="0" y="2446741"/>
            <a:ext cx="3541090" cy="2560542"/>
          </a:xfrm>
          <a:prstGeom prst="rect">
            <a:avLst/>
          </a:prstGeom>
        </p:spPr>
      </p:pic>
      <p:sp>
        <p:nvSpPr>
          <p:cNvPr id="19" name="TextBox 1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EB87C3B-CC31-7690-FD1F-172932B7B328}"/>
              </a:ext>
            </a:extLst>
          </p:cNvPr>
          <p:cNvSpPr txBox="1"/>
          <p:nvPr/>
        </p:nvSpPr>
        <p:spPr>
          <a:xfrm>
            <a:off x="2926080" y="2701653"/>
            <a:ext cx="2129109" cy="523220"/>
          </a:xfrm>
          <a:prstGeom prst="rect">
            <a:avLst/>
          </a:prstGeom>
          <a:noFill/>
        </p:spPr>
        <p:txBody>
          <a:bodyPr wrap="none" rtlCol="0">
            <a:spAutoFit/>
          </a:bodyPr>
          <a:lstStyle/>
          <a:p>
            <a:r>
              <a:rPr lang="en-US" sz="2800">
                <a:solidFill>
                  <a:srgbClr val="FFFF00"/>
                </a:solidFill>
                <a:latin typeface="Times New Roman" panose="02020603050405020304" pitchFamily="18" charset="0"/>
                <a:cs typeface="Times New Roman" panose="02020603050405020304" pitchFamily="18" charset="0"/>
              </a:rPr>
              <a:t>Hình tròn lớn</a:t>
            </a:r>
            <a:endParaRPr lang="vi-VN" sz="2800">
              <a:solidFill>
                <a:srgbClr val="FFFF00"/>
              </a:solidFill>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D5FA487-C747-73CB-BE00-AFDD0A9CC25E}"/>
              </a:ext>
            </a:extLst>
          </p:cNvPr>
          <p:cNvSpPr txBox="1"/>
          <p:nvPr/>
        </p:nvSpPr>
        <p:spPr>
          <a:xfrm>
            <a:off x="3299166" y="3640391"/>
            <a:ext cx="2409634" cy="1815882"/>
          </a:xfrm>
          <a:prstGeom prst="rect">
            <a:avLst/>
          </a:prstGeom>
          <a:noFill/>
        </p:spPr>
        <p:txBody>
          <a:bodyPr wrap="none" rtlCol="0">
            <a:spAutoFit/>
          </a:bodyPr>
          <a:lstStyle/>
          <a:p>
            <a:r>
              <a:rPr lang="en-US" sz="2800">
                <a:solidFill>
                  <a:srgbClr val="FFFF00"/>
                </a:solidFill>
                <a:latin typeface="Times New Roman" panose="02020603050405020304" pitchFamily="18" charset="0"/>
                <a:cs typeface="Times New Roman" panose="02020603050405020304" pitchFamily="18" charset="0"/>
              </a:rPr>
              <a:t>Hình cầu</a:t>
            </a:r>
          </a:p>
          <a:p>
            <a:r>
              <a:rPr lang="en-US" sz="2800">
                <a:solidFill>
                  <a:srgbClr val="FFFF00"/>
                </a:solidFill>
                <a:latin typeface="Times New Roman" panose="02020603050405020304" pitchFamily="18" charset="0"/>
                <a:cs typeface="Times New Roman" panose="02020603050405020304" pitchFamily="18" charset="0"/>
              </a:rPr>
              <a:t>(Phần chung</a:t>
            </a:r>
          </a:p>
          <a:p>
            <a:r>
              <a:rPr lang="en-US" sz="2800">
                <a:solidFill>
                  <a:srgbClr val="FFFF00"/>
                </a:solidFill>
                <a:latin typeface="Times New Roman" panose="02020603050405020304" pitchFamily="18" charset="0"/>
                <a:cs typeface="Times New Roman" panose="02020603050405020304" pitchFamily="18" charset="0"/>
              </a:rPr>
              <a:t>giữa mặt phẳng</a:t>
            </a:r>
          </a:p>
          <a:p>
            <a:r>
              <a:rPr lang="en-US" sz="2800">
                <a:solidFill>
                  <a:srgbClr val="FFFF00"/>
                </a:solidFill>
                <a:latin typeface="Times New Roman" panose="02020603050405020304" pitchFamily="18" charset="0"/>
                <a:cs typeface="Times New Roman" panose="02020603050405020304" pitchFamily="18" charset="0"/>
              </a:rPr>
              <a:t>và hình cầu)</a:t>
            </a:r>
            <a:endParaRPr lang="vi-VN" sz="280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83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fade">
                                      <p:cBhvr>
                                        <p:cTn id="33" dur="1000"/>
                                        <p:tgtEl>
                                          <p:spTgt spid="15">
                                            <p:txEl>
                                              <p:pRg st="1" end="1"/>
                                            </p:txEl>
                                          </p:spTgt>
                                        </p:tgtEl>
                                      </p:cBhvr>
                                    </p:animEffect>
                                    <p:anim calcmode="lin" valueType="num">
                                      <p:cBhvr>
                                        <p:cTn id="3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a:solidFill>
                <a:schemeClr val="bg1"/>
              </a:solidFill>
            </a:endParaRPr>
          </a:p>
        </p:txBody>
      </p:sp>
      <p:pic>
        <p:nvPicPr>
          <p:cNvPr id="2"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645681" y="1128370"/>
            <a:ext cx="10045685" cy="460126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GIÁO VIÊN: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Giáo án điện tử, máy tính, SGK, SBT.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Hai miếng bìa A4, thanh tre dài 50cm đường kính 0,5cm.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Times New Roman" panose="02020603050405020304" pitchFamily="18" charset="0"/>
                <a:cs typeface="Times New Roman" panose="02020603050405020304" pitchFamily="18" charset="0"/>
              </a:rPr>
              <a:t>   - Quả cam, quả bóng bằng nhựa, cuồn dây len, kéo.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Thước thẳng</a:t>
            </a:r>
            <a:r>
              <a:rPr lang="en-US" sz="3200">
                <a:solidFill>
                  <a:prstClr val="white"/>
                </a:solidFill>
                <a:latin typeface="Times New Roman" panose="02020603050405020304" pitchFamily="18" charset="0"/>
                <a:cs typeface="Times New Roman" panose="02020603050405020304" pitchFamily="18" charset="0"/>
              </a:rPr>
              <a:t>, compa.</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HỌC SINH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SGK, SBT, vở ghi, bút, sơ đồ tư duy.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Thước thẳng, </a:t>
            </a:r>
            <a:r>
              <a:rPr lang="en-US" sz="3200">
                <a:solidFill>
                  <a:prstClr val="white"/>
                </a:solidFill>
                <a:latin typeface="Times New Roman" panose="02020603050405020304" pitchFamily="18" charset="0"/>
                <a:cs typeface="Times New Roman" panose="02020603050405020304" pitchFamily="18" charset="0"/>
              </a:rPr>
              <a:t>compa</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anim calcmode="lin" valueType="num">
                                      <p:cBhvr>
                                        <p:cTn id="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anim calcmode="lin" valueType="num">
                                      <p:cBhvr>
                                        <p:cTn id="3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1000"/>
                                        <p:tgtEl>
                                          <p:spTgt spid="8">
                                            <p:txEl>
                                              <p:pRg st="3" end="3"/>
                                            </p:txEl>
                                          </p:spTgt>
                                        </p:tgtEl>
                                      </p:cBhvr>
                                    </p:animEffect>
                                    <p:anim calcmode="lin" valueType="num">
                                      <p:cBhvr>
                                        <p:cTn id="3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1000"/>
                                        <p:tgtEl>
                                          <p:spTgt spid="8">
                                            <p:txEl>
                                              <p:pRg st="4" end="4"/>
                                            </p:txEl>
                                          </p:spTgt>
                                        </p:tgtEl>
                                      </p:cBhvr>
                                    </p:animEffect>
                                    <p:anim calcmode="lin" valueType="num">
                                      <p:cBhvr>
                                        <p:cTn id="4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1000"/>
                                        <p:tgtEl>
                                          <p:spTgt spid="8">
                                            <p:txEl>
                                              <p:pRg st="5" end="5"/>
                                            </p:txEl>
                                          </p:spTgt>
                                        </p:tgtEl>
                                      </p:cBhvr>
                                    </p:animEffect>
                                    <p:anim calcmode="lin" valueType="num">
                                      <p:cBhvr>
                                        <p:cTn id="51"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animEffect transition="in" filter="fade">
                                      <p:cBhvr>
                                        <p:cTn id="57" dur="1000"/>
                                        <p:tgtEl>
                                          <p:spTgt spid="8">
                                            <p:txEl>
                                              <p:pRg st="6" end="6"/>
                                            </p:txEl>
                                          </p:spTgt>
                                        </p:tgtEl>
                                      </p:cBhvr>
                                    </p:animEffect>
                                    <p:anim calcmode="lin" valueType="num">
                                      <p:cBhvr>
                                        <p:cTn id="5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8">
                                            <p:txEl>
                                              <p:pRg st="7" end="7"/>
                                            </p:txEl>
                                          </p:spTgt>
                                        </p:tgtEl>
                                        <p:attrNameLst>
                                          <p:attrName>style.visibility</p:attrName>
                                        </p:attrNameLst>
                                      </p:cBhvr>
                                      <p:to>
                                        <p:strVal val="visible"/>
                                      </p:to>
                                    </p:set>
                                    <p:animEffect transition="in" filter="fade">
                                      <p:cBhvr>
                                        <p:cTn id="64" dur="1000"/>
                                        <p:tgtEl>
                                          <p:spTgt spid="8">
                                            <p:txEl>
                                              <p:pRg st="7" end="7"/>
                                            </p:txEl>
                                          </p:spTgt>
                                        </p:tgtEl>
                                      </p:cBhvr>
                                    </p:animEffect>
                                    <p:anim calcmode="lin" valueType="num">
                                      <p:cBhvr>
                                        <p:cTn id="6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49784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fr-FR" sz="2800" b="1">
                <a:solidFill>
                  <a:srgbClr val="FFFF00"/>
                </a:solidFill>
                <a:effectLst/>
                <a:latin typeface="Times New Roman" panose="02020603050405020304" pitchFamily="18" charset="0"/>
                <a:ea typeface="Times New Roman" panose="02020603050405020304" pitchFamily="18" charset="0"/>
              </a:rPr>
              <a:t>II. DIỆN TÍCH MẶT CẦU</a:t>
            </a:r>
            <a:endParaRPr lang="vi-VN" sz="2800">
              <a:solidFill>
                <a:srgbClr val="FFFF00"/>
              </a:solidFill>
              <a:effectLst/>
              <a:latin typeface="Times New Roman" panose="02020603050405020304" pitchFamily="18" charset="0"/>
              <a:ea typeface="Times New Roman" panose="02020603050405020304" pitchFamily="18" charset="0"/>
            </a:endParaRPr>
          </a:p>
        </p:txBody>
      </p:sp>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AB2441-9784-729F-B0ED-37F70410AEBC}"/>
              </a:ext>
            </a:extLst>
          </p:cNvPr>
          <p:cNvSpPr txBox="1"/>
          <p:nvPr/>
        </p:nvSpPr>
        <p:spPr>
          <a:xfrm>
            <a:off x="589280" y="1351868"/>
            <a:ext cx="3779520" cy="548099"/>
          </a:xfrm>
          <a:prstGeom prst="rect">
            <a:avLst/>
          </a:prstGeom>
          <a:noFill/>
        </p:spPr>
        <p:txBody>
          <a:bodyPr wrap="square">
            <a:spAutoFit/>
          </a:bodyPr>
          <a:lstStyle/>
          <a:p>
            <a:pPr algn="just">
              <a:lnSpc>
                <a:spcPct val="115000"/>
              </a:lnSpc>
            </a:pPr>
            <a:r>
              <a:rPr lang="fr-FR" sz="2800" b="1">
                <a:solidFill>
                  <a:schemeClr val="bg1"/>
                </a:solidFill>
                <a:effectLst/>
                <a:latin typeface="Times New Roman" panose="02020603050405020304" pitchFamily="18" charset="0"/>
                <a:ea typeface="Times New Roman" panose="02020603050405020304" pitchFamily="18" charset="0"/>
              </a:rPr>
              <a:t>Hoạt động 4</a:t>
            </a:r>
            <a:r>
              <a:rPr lang="fr-FR" sz="2800">
                <a:solidFill>
                  <a:schemeClr val="bg1"/>
                </a:solidFill>
                <a:effectLst/>
                <a:latin typeface="Times New Roman" panose="02020603050405020304" pitchFamily="18" charset="0"/>
                <a:ea typeface="Times New Roman" panose="02020603050405020304" pitchFamily="18" charset="0"/>
              </a:rPr>
              <a:t> (sgk/106)</a:t>
            </a:r>
            <a:endParaRPr lang="vi-VN" sz="2800">
              <a:solidFill>
                <a:schemeClr val="bg1"/>
              </a:solidFill>
              <a:effectLst/>
              <a:latin typeface="Times New Roman" panose="02020603050405020304" pitchFamily="18" charset="0"/>
              <a:ea typeface="Times New Roman" panose="02020603050405020304" pitchFamily="18" charset="0"/>
            </a:endParaRPr>
          </a:p>
        </p:txBody>
      </p:sp>
      <p:sp>
        <p:nvSpPr>
          <p:cNvPr id="10" name="TextBox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B1C65D4-18F1-5924-1259-F94EC7603CF5}"/>
              </a:ext>
            </a:extLst>
          </p:cNvPr>
          <p:cNvSpPr txBox="1"/>
          <p:nvPr/>
        </p:nvSpPr>
        <p:spPr>
          <a:xfrm>
            <a:off x="589280" y="1915093"/>
            <a:ext cx="8519094" cy="548099"/>
          </a:xfrm>
          <a:prstGeom prst="rect">
            <a:avLst/>
          </a:prstGeom>
          <a:noFill/>
        </p:spPr>
        <p:txBody>
          <a:bodyPr wrap="square">
            <a:spAutoFit/>
          </a:bodyPr>
          <a:lstStyle/>
          <a:p>
            <a:pPr algn="just">
              <a:lnSpc>
                <a:spcPct val="115000"/>
              </a:lnSpc>
            </a:pPr>
            <a:r>
              <a:rPr lang="fr-FR" sz="2800" b="1" i="1">
                <a:solidFill>
                  <a:schemeClr val="bg1"/>
                </a:solidFill>
                <a:effectLst/>
                <a:latin typeface="Times New Roman" panose="02020603050405020304" pitchFamily="18" charset="0"/>
                <a:ea typeface="Times New Roman" panose="02020603050405020304" pitchFamily="18" charset="0"/>
              </a:rPr>
              <a:t>Các vật dụng đã được chuẩn bị trước ở nhà.</a:t>
            </a:r>
            <a:endParaRPr lang="vi-VN" sz="2800" b="1" i="1">
              <a:solidFill>
                <a:schemeClr val="bg1"/>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1E84B7-3299-C943-B321-111E69DD6D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0270" y="-190997"/>
            <a:ext cx="1561730" cy="1561730"/>
          </a:xfrm>
          <a:prstGeom prst="rect">
            <a:avLst/>
          </a:pr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760C0D-C453-C1FE-F0D3-8B5457A0B7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024" y="2632499"/>
            <a:ext cx="2315225" cy="2060551"/>
          </a:xfrm>
          <a:prstGeom prst="rect">
            <a:avLst/>
          </a:prstGeom>
          <a:noFill/>
          <a:ln>
            <a:noFill/>
          </a:ln>
        </p:spPr>
      </p:pic>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39C675-4722-9056-F4C9-E69DFFC43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3160" y="2353226"/>
            <a:ext cx="2759560" cy="2759560"/>
          </a:xfrm>
          <a:prstGeom prst="rect">
            <a:avLst/>
          </a:prstGeom>
        </p:spPr>
      </p:pic>
      <p:sp>
        <p:nvSpPr>
          <p:cNvPr id="13" name="TextBox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B645F84-9796-FFC5-C0E6-DE10A010C2F6}"/>
              </a:ext>
            </a:extLst>
          </p:cNvPr>
          <p:cNvSpPr txBox="1"/>
          <p:nvPr/>
        </p:nvSpPr>
        <p:spPr>
          <a:xfrm>
            <a:off x="8444529" y="5047566"/>
            <a:ext cx="3366655" cy="1539139"/>
          </a:xfrm>
          <a:prstGeom prst="rect">
            <a:avLst/>
          </a:prstGeom>
          <a:noFill/>
        </p:spPr>
        <p:txBody>
          <a:bodyPr wrap="square">
            <a:spAutoFit/>
          </a:bodyPr>
          <a:lstStyle/>
          <a:p>
            <a:pPr>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cuộn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dây</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mảnh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không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dãn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dây</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len</a:t>
            </a:r>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TextBox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6B3D346-D952-9D71-3453-F8BE97DA714B}"/>
                  </a:ext>
                </a:extLst>
              </p:cNvPr>
              <p:cNvSpPr txBox="1"/>
              <p:nvPr/>
            </p:nvSpPr>
            <p:spPr>
              <a:xfrm>
                <a:off x="4201442" y="5047566"/>
                <a:ext cx="3685804" cy="1539139"/>
              </a:xfrm>
              <a:prstGeom prst="rect">
                <a:avLst/>
              </a:prstGeom>
              <a:noFill/>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trụ</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bằng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bìa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cứng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có</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bán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kính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đáy</a:t>
                </a:r>
                <a:r>
                  <a:rPr lang="fr-FR" sz="2800" dirty="0">
                    <a:solidFill>
                      <a:schemeClr val="bg1"/>
                    </a:solidFill>
                    <a:effectLst/>
                    <a:latin typeface="Times New Roman" panose="02020603050405020304" pitchFamily="18" charset="0"/>
                    <a:ea typeface="Times New Roman" panose="02020603050405020304" pitchFamily="18" charset="0"/>
                  </a:rPr>
                  <a:t> là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và</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chiều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cao</a:t>
                </a:r>
                <a:r>
                  <a:rPr lang="fr-FR"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dirty="0">
                    <a:solidFill>
                      <a:schemeClr val="bg1"/>
                    </a:solidFill>
                    <a:effectLst/>
                    <a:latin typeface="Times New Roman" panose="02020603050405020304" pitchFamily="18" charset="0"/>
                    <a:ea typeface="Times New Roman" panose="02020603050405020304" pitchFamily="18" charset="0"/>
                  </a:rPr>
                  <a:t>.</a:t>
                </a:r>
              </a:p>
            </p:txBody>
          </p:sp>
        </mc:Choice>
        <mc:Fallback>
          <p:sp>
            <p:nvSpPr>
              <p:cNvPr id="16" name="TextBox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6B3D346-D952-9D71-3453-F8BE97DA714B}"/>
                  </a:ext>
                </a:extLst>
              </p:cNvPr>
              <p:cNvSpPr txBox="1">
                <a:spLocks noRot="1" noChangeAspect="1" noMove="1" noResize="1" noEditPoints="1" noAdjustHandles="1" noChangeArrowheads="1" noChangeShapeType="1" noTextEdit="1"/>
              </p:cNvSpPr>
              <p:nvPr/>
            </p:nvSpPr>
            <p:spPr>
              <a:xfrm>
                <a:off x="4201442" y="5047566"/>
                <a:ext cx="3685804" cy="1539139"/>
              </a:xfrm>
              <a:prstGeom prst="rect">
                <a:avLst/>
              </a:prstGeom>
              <a:blipFill>
                <a:blip r:embed="rId5"/>
                <a:stretch>
                  <a:fillRect l="-3306" t="-2381" r="-3306" b="-103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922279D-703F-06AE-6BF9-23E569A3FC16}"/>
                  </a:ext>
                </a:extLst>
              </p:cNvPr>
              <p:cNvSpPr txBox="1"/>
              <p:nvPr/>
            </p:nvSpPr>
            <p:spPr>
              <a:xfrm>
                <a:off x="311730" y="5047566"/>
                <a:ext cx="3103812" cy="1043619"/>
              </a:xfrm>
              <a:prstGeom prst="rect">
                <a:avLst/>
              </a:prstGeom>
              <a:noFill/>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quả</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bằng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nhựa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có</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bán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kính</a:t>
                </a:r>
                <a:r>
                  <a:rPr lang="fr-FR"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18" name="TextBox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922279D-703F-06AE-6BF9-23E569A3FC16}"/>
                  </a:ext>
                </a:extLst>
              </p:cNvPr>
              <p:cNvSpPr txBox="1">
                <a:spLocks noRot="1" noChangeAspect="1" noMove="1" noResize="1" noEditPoints="1" noAdjustHandles="1" noChangeArrowheads="1" noChangeShapeType="1" noTextEdit="1"/>
              </p:cNvSpPr>
              <p:nvPr/>
            </p:nvSpPr>
            <p:spPr>
              <a:xfrm>
                <a:off x="311730" y="5047566"/>
                <a:ext cx="3103812" cy="1043619"/>
              </a:xfrm>
              <a:prstGeom prst="rect">
                <a:avLst/>
              </a:prstGeom>
              <a:blipFill>
                <a:blip r:embed="rId6"/>
                <a:stretch>
                  <a:fillRect l="-3929" t="-3509" r="-4126" b="-15789"/>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31AD37AA-1783-DB85-D403-C906CC6C2ABD}"/>
              </a:ext>
            </a:extLst>
          </p:cNvPr>
          <p:cNvGrpSpPr/>
          <p:nvPr/>
        </p:nvGrpSpPr>
        <p:grpSpPr>
          <a:xfrm>
            <a:off x="4752304" y="2463192"/>
            <a:ext cx="2830394" cy="2339824"/>
            <a:chOff x="4969033" y="2373353"/>
            <a:chExt cx="3009908" cy="2674213"/>
          </a:xfrm>
        </p:grpSpPr>
        <p:pic>
          <p:nvPicPr>
            <p:cNvPr id="6" name="Picture 5">
              <a:extLst>
                <a:ext uri="{FF2B5EF4-FFF2-40B4-BE49-F238E27FC236}">
                  <a16:creationId xmlns:a16="http://schemas.microsoft.com/office/drawing/2014/main" id="{1BC466B0-4928-69B4-13B2-586BC92F8D3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9033" y="2373353"/>
              <a:ext cx="2759561" cy="2674213"/>
            </a:xfrm>
            <a:prstGeom prst="rect">
              <a:avLst/>
            </a:prstGeom>
            <a:noFill/>
            <a:ln>
              <a:noFill/>
            </a:ln>
          </p:spPr>
        </p:pic>
        <p:sp>
          <p:nvSpPr>
            <p:cNvPr id="7" name="Rectangle 6">
              <a:extLst>
                <a:ext uri="{FF2B5EF4-FFF2-40B4-BE49-F238E27FC236}">
                  <a16:creationId xmlns:a16="http://schemas.microsoft.com/office/drawing/2014/main" id="{17FBC8E9-42DF-C3C8-2595-FC2FCC23D86E}"/>
                </a:ext>
              </a:extLst>
            </p:cNvPr>
            <p:cNvSpPr/>
            <p:nvPr/>
          </p:nvSpPr>
          <p:spPr>
            <a:xfrm>
              <a:off x="7036142" y="3125273"/>
              <a:ext cx="942799" cy="1368391"/>
            </a:xfrm>
            <a:prstGeom prst="rect">
              <a:avLst/>
            </a:prstGeom>
            <a:solidFill>
              <a:srgbClr val="1D59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latin typeface="Times New Roman" panose="02020603050405020304" pitchFamily="18" charset="0"/>
                  <a:cs typeface="Times New Roman" panose="02020603050405020304" pitchFamily="18" charset="0"/>
                </a:rPr>
                <a:t>R</a:t>
              </a:r>
              <a:endParaRPr lang="vi-VN" sz="2800" i="1" dirty="0">
                <a:solidFill>
                  <a:schemeClr val="bg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4D76EE13-ADE4-4CF2-364D-0E3DDF86F18A}"/>
                </a:ext>
              </a:extLst>
            </p:cNvPr>
            <p:cNvSpPr/>
            <p:nvPr/>
          </p:nvSpPr>
          <p:spPr>
            <a:xfrm>
              <a:off x="5818599" y="2589212"/>
              <a:ext cx="1191225" cy="802811"/>
            </a:xfrm>
            <a:custGeom>
              <a:avLst/>
              <a:gdLst>
                <a:gd name="connsiteX0" fmla="*/ 0 w 1178833"/>
                <a:gd name="connsiteY0" fmla="*/ 345735 h 691469"/>
                <a:gd name="connsiteX1" fmla="*/ 589417 w 1178833"/>
                <a:gd name="connsiteY1" fmla="*/ 0 h 691469"/>
                <a:gd name="connsiteX2" fmla="*/ 1178834 w 1178833"/>
                <a:gd name="connsiteY2" fmla="*/ 345735 h 691469"/>
                <a:gd name="connsiteX3" fmla="*/ 589417 w 1178833"/>
                <a:gd name="connsiteY3" fmla="*/ 691470 h 691469"/>
                <a:gd name="connsiteX4" fmla="*/ 0 w 1178833"/>
                <a:gd name="connsiteY4" fmla="*/ 345735 h 691469"/>
                <a:gd name="connsiteX0" fmla="*/ 51 w 1178885"/>
                <a:gd name="connsiteY0" fmla="*/ 456946 h 802681"/>
                <a:gd name="connsiteX1" fmla="*/ 564755 w 1178885"/>
                <a:gd name="connsiteY1" fmla="*/ 0 h 802681"/>
                <a:gd name="connsiteX2" fmla="*/ 1178885 w 1178885"/>
                <a:gd name="connsiteY2" fmla="*/ 456946 h 802681"/>
                <a:gd name="connsiteX3" fmla="*/ 589468 w 1178885"/>
                <a:gd name="connsiteY3" fmla="*/ 802681 h 802681"/>
                <a:gd name="connsiteX4" fmla="*/ 51 w 1178885"/>
                <a:gd name="connsiteY4" fmla="*/ 456946 h 802681"/>
                <a:gd name="connsiteX0" fmla="*/ 35 w 1191225"/>
                <a:gd name="connsiteY0" fmla="*/ 456984 h 802811"/>
                <a:gd name="connsiteX1" fmla="*/ 564739 w 1191225"/>
                <a:gd name="connsiteY1" fmla="*/ 38 h 802811"/>
                <a:gd name="connsiteX2" fmla="*/ 1191225 w 1191225"/>
                <a:gd name="connsiteY2" fmla="*/ 481697 h 802811"/>
                <a:gd name="connsiteX3" fmla="*/ 589452 w 1191225"/>
                <a:gd name="connsiteY3" fmla="*/ 802719 h 802811"/>
                <a:gd name="connsiteX4" fmla="*/ 35 w 1191225"/>
                <a:gd name="connsiteY4" fmla="*/ 456984 h 80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225" h="802811">
                  <a:moveTo>
                    <a:pt x="35" y="456984"/>
                  </a:moveTo>
                  <a:cubicBezTo>
                    <a:pt x="-4084" y="323204"/>
                    <a:pt x="366207" y="-4081"/>
                    <a:pt x="564739" y="38"/>
                  </a:cubicBezTo>
                  <a:cubicBezTo>
                    <a:pt x="763271" y="4157"/>
                    <a:pt x="1191225" y="290753"/>
                    <a:pt x="1191225" y="481697"/>
                  </a:cubicBezTo>
                  <a:cubicBezTo>
                    <a:pt x="1191225" y="672641"/>
                    <a:pt x="787984" y="806838"/>
                    <a:pt x="589452" y="802719"/>
                  </a:cubicBezTo>
                  <a:cubicBezTo>
                    <a:pt x="390920" y="798600"/>
                    <a:pt x="4154" y="590764"/>
                    <a:pt x="35" y="456984"/>
                  </a:cubicBezTo>
                  <a:close/>
                </a:path>
              </a:pathLst>
            </a:custGeom>
            <a:solidFill>
              <a:srgbClr val="E4A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bg1"/>
                  </a:solidFill>
                  <a:latin typeface="Times New Roman" panose="02020603050405020304" pitchFamily="18" charset="0"/>
                  <a:cs typeface="Times New Roman" panose="02020603050405020304" pitchFamily="18" charset="0"/>
                </a:rPr>
                <a:t>R</a:t>
              </a:r>
              <a:endParaRPr lang="vi-VN" sz="2800" i="1">
                <a:solidFill>
                  <a:schemeClr val="bg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420733DE-18D6-197E-0901-452B74A14EF4}"/>
                </a:ext>
              </a:extLst>
            </p:cNvPr>
            <p:cNvCxnSpPr>
              <a:cxnSpLocks/>
            </p:cNvCxnSpPr>
            <p:nvPr/>
          </p:nvCxnSpPr>
          <p:spPr>
            <a:xfrm>
              <a:off x="6005384" y="3198343"/>
              <a:ext cx="1005999" cy="0"/>
            </a:xfrm>
            <a:prstGeom prst="straightConnector1">
              <a:avLst/>
            </a:prstGeom>
            <a:ln w="47625">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F532070-43CE-2779-47DA-FC8496E33472}"/>
                </a:ext>
              </a:extLst>
            </p:cNvPr>
            <p:cNvCxnSpPr/>
            <p:nvPr/>
          </p:nvCxnSpPr>
          <p:spPr>
            <a:xfrm>
              <a:off x="7171784" y="3284842"/>
              <a:ext cx="0" cy="1232768"/>
            </a:xfrm>
            <a:prstGeom prst="straightConnector1">
              <a:avLst/>
            </a:prstGeom>
            <a:ln w="53975">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61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0"/>
                            </p:stCondLst>
                            <p:childTnLst>
                              <p:par>
                                <p:cTn id="43" presetID="42"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0"/>
                            </p:stCondLst>
                            <p:childTnLst>
                              <p:par>
                                <p:cTn id="53" presetID="42"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uiExpand="1" build="p"/>
      <p:bldP spid="13"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49784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fr-FR" sz="2800" b="1">
                <a:solidFill>
                  <a:srgbClr val="FFFF00"/>
                </a:solidFill>
                <a:effectLst/>
                <a:latin typeface="Times New Roman" panose="02020603050405020304" pitchFamily="18" charset="0"/>
                <a:ea typeface="Times New Roman" panose="02020603050405020304" pitchFamily="18" charset="0"/>
              </a:rPr>
              <a:t>II. DIỆN TÍCH MẶT CẦU</a:t>
            </a:r>
            <a:endParaRPr lang="vi-VN" sz="2800">
              <a:solidFill>
                <a:srgbClr val="FFFF00"/>
              </a:solidFill>
              <a:effectLst/>
              <a:latin typeface="Times New Roman" panose="02020603050405020304" pitchFamily="18" charset="0"/>
              <a:ea typeface="Times New Roman" panose="02020603050405020304" pitchFamily="18" charset="0"/>
            </a:endParaRPr>
          </a:p>
        </p:txBody>
      </p:sp>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AB2441-9784-729F-B0ED-37F70410AEBC}"/>
              </a:ext>
            </a:extLst>
          </p:cNvPr>
          <p:cNvSpPr txBox="1"/>
          <p:nvPr/>
        </p:nvSpPr>
        <p:spPr>
          <a:xfrm>
            <a:off x="589280" y="1351868"/>
            <a:ext cx="3779520" cy="548099"/>
          </a:xfrm>
          <a:prstGeom prst="rect">
            <a:avLst/>
          </a:prstGeom>
          <a:noFill/>
        </p:spPr>
        <p:txBody>
          <a:bodyPr wrap="square">
            <a:spAutoFit/>
          </a:bodyPr>
          <a:lstStyle/>
          <a:p>
            <a:pPr algn="just">
              <a:lnSpc>
                <a:spcPct val="115000"/>
              </a:lnSpc>
            </a:pPr>
            <a:r>
              <a:rPr lang="fr-FR" sz="2800" b="1">
                <a:solidFill>
                  <a:schemeClr val="bg1"/>
                </a:solidFill>
                <a:effectLst/>
                <a:latin typeface="Times New Roman" panose="02020603050405020304" pitchFamily="18" charset="0"/>
                <a:ea typeface="Times New Roman" panose="02020603050405020304" pitchFamily="18" charset="0"/>
              </a:rPr>
              <a:t>Hoạt động 4</a:t>
            </a:r>
            <a:r>
              <a:rPr lang="fr-FR" sz="2800">
                <a:solidFill>
                  <a:schemeClr val="bg1"/>
                </a:solidFill>
                <a:effectLst/>
                <a:latin typeface="Times New Roman" panose="02020603050405020304" pitchFamily="18" charset="0"/>
                <a:ea typeface="Times New Roman" panose="02020603050405020304" pitchFamily="18" charset="0"/>
              </a:rPr>
              <a:t> (sgk/106)</a:t>
            </a:r>
            <a:endParaRPr lang="vi-VN" sz="2800">
              <a:solidFill>
                <a:schemeClr val="bg1"/>
              </a:solidFill>
              <a:effectLst/>
              <a:latin typeface="Times New Roman" panose="02020603050405020304" pitchFamily="18" charset="0"/>
              <a:ea typeface="Times New Roman" panose="02020603050405020304" pitchFamily="18" charset="0"/>
            </a:endParaRPr>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32F47F-6650-043A-B1A0-0F588555EC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808" y="908038"/>
            <a:ext cx="3468997" cy="2485251"/>
          </a:xfrm>
          <a:prstGeom prst="rect">
            <a:avLst/>
          </a:prstGeom>
          <a:noFill/>
          <a:ln>
            <a:noFill/>
          </a:ln>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28D5A9-479B-9E2A-4838-902437A5EA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3563" y="2745103"/>
            <a:ext cx="3255242" cy="2294679"/>
          </a:xfrm>
          <a:prstGeom prst="rect">
            <a:avLst/>
          </a:prstGeom>
          <a:noFill/>
          <a:ln>
            <a:noFill/>
          </a:ln>
        </p:spPr>
      </p:pic>
      <p:sp>
        <p:nvSpPr>
          <p:cNvPr id="14" name="TextBox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67F9CF9-8C78-2535-660E-B48F21DB67AF}"/>
              </a:ext>
            </a:extLst>
          </p:cNvPr>
          <p:cNvSpPr txBox="1"/>
          <p:nvPr/>
        </p:nvSpPr>
        <p:spPr>
          <a:xfrm>
            <a:off x="164671" y="1884073"/>
            <a:ext cx="5931329" cy="4016741"/>
          </a:xfrm>
          <a:prstGeom prst="rect">
            <a:avLst/>
          </a:prstGeom>
          <a:noFill/>
        </p:spPr>
        <p:txBody>
          <a:bodyPr wrap="square">
            <a:spAutoFit/>
          </a:bodyPr>
          <a:lstStyle/>
          <a:p>
            <a:pPr algn="just">
              <a:lnSpc>
                <a:spcPct val="115000"/>
              </a:lnSpc>
            </a:pPr>
            <a:r>
              <a:rPr lang="fr-FR" sz="2800" b="1" u="sng" dirty="0" err="1">
                <a:solidFill>
                  <a:schemeClr val="bg1"/>
                </a:solidFill>
                <a:latin typeface="Times New Roman" panose="02020603050405020304" pitchFamily="18" charset="0"/>
                <a:ea typeface="Times New Roman" panose="02020603050405020304" pitchFamily="18" charset="0"/>
              </a:rPr>
              <a:t>T</a:t>
            </a:r>
            <a:r>
              <a:rPr lang="fr-FR" sz="2800" b="1" u="sng" dirty="0" err="1">
                <a:solidFill>
                  <a:schemeClr val="bg1"/>
                </a:solidFill>
                <a:effectLst/>
                <a:latin typeface="Times New Roman" panose="02020603050405020304" pitchFamily="18" charset="0"/>
                <a:ea typeface="Times New Roman" panose="02020603050405020304" pitchFamily="18" charset="0"/>
              </a:rPr>
              <a:t>hực</a:t>
            </a:r>
            <a:r>
              <a:rPr lang="fr-FR" sz="2800" b="1" u="sng" dirty="0">
                <a:solidFill>
                  <a:schemeClr val="bg1"/>
                </a:solidFill>
                <a:effectLst/>
                <a:latin typeface="Times New Roman" panose="02020603050405020304" pitchFamily="18" charset="0"/>
                <a:ea typeface="Times New Roman" panose="02020603050405020304" pitchFamily="18" charset="0"/>
              </a:rPr>
              <a:t> </a:t>
            </a:r>
            <a:r>
              <a:rPr lang="fr-FR" sz="2800" b="1" u="sng" dirty="0" err="1">
                <a:solidFill>
                  <a:schemeClr val="bg1"/>
                </a:solidFill>
                <a:effectLst/>
                <a:latin typeface="Times New Roman" panose="02020603050405020304" pitchFamily="18" charset="0"/>
                <a:ea typeface="Times New Roman" panose="02020603050405020304" pitchFamily="18" charset="0"/>
              </a:rPr>
              <a:t>hiện</a:t>
            </a:r>
            <a:r>
              <a:rPr lang="fr-FR" sz="2800" b="1" u="sng" dirty="0">
                <a:solidFill>
                  <a:schemeClr val="bg1"/>
                </a:solidFill>
                <a:effectLst/>
                <a:latin typeface="Times New Roman" panose="02020603050405020304" pitchFamily="18" charset="0"/>
                <a:ea typeface="Times New Roman" panose="02020603050405020304" pitchFamily="18" charset="0"/>
              </a:rPr>
              <a:t> </a:t>
            </a:r>
            <a:r>
              <a:rPr lang="fr-FR" sz="2800" b="1" u="sng" dirty="0" err="1">
                <a:solidFill>
                  <a:schemeClr val="bg1"/>
                </a:solidFill>
                <a:effectLst/>
                <a:latin typeface="Times New Roman" panose="02020603050405020304" pitchFamily="18" charset="0"/>
                <a:ea typeface="Times New Roman" panose="02020603050405020304" pitchFamily="18" charset="0"/>
              </a:rPr>
              <a:t>các</a:t>
            </a:r>
            <a:r>
              <a:rPr lang="fr-FR" sz="2800" b="1" u="sng" dirty="0">
                <a:solidFill>
                  <a:schemeClr val="bg1"/>
                </a:solidFill>
                <a:effectLst/>
                <a:latin typeface="Times New Roman" panose="02020603050405020304" pitchFamily="18" charset="0"/>
                <a:ea typeface="Times New Roman" panose="02020603050405020304" pitchFamily="18" charset="0"/>
              </a:rPr>
              <a:t> </a:t>
            </a:r>
            <a:r>
              <a:rPr lang="fr-FR" sz="2800" b="1" u="sng" dirty="0" err="1">
                <a:solidFill>
                  <a:schemeClr val="bg1"/>
                </a:solidFill>
                <a:effectLst/>
                <a:latin typeface="Times New Roman" panose="02020603050405020304" pitchFamily="18" charset="0"/>
                <a:ea typeface="Times New Roman" panose="02020603050405020304" pitchFamily="18" charset="0"/>
              </a:rPr>
              <a:t>bước</a:t>
            </a:r>
            <a:r>
              <a:rPr lang="fr-FR" sz="2800" b="1" u="sng" dirty="0">
                <a:solidFill>
                  <a:schemeClr val="bg1"/>
                </a:solidFill>
                <a:effectLst/>
                <a:latin typeface="Times New Roman" panose="02020603050405020304" pitchFamily="18" charset="0"/>
                <a:ea typeface="Times New Roman" panose="02020603050405020304" pitchFamily="18" charset="0"/>
              </a:rPr>
              <a:t> </a:t>
            </a:r>
            <a:r>
              <a:rPr lang="fr-FR" sz="2800" b="1" u="sng" dirty="0" err="1">
                <a:solidFill>
                  <a:schemeClr val="bg1"/>
                </a:solidFill>
                <a:effectLst/>
                <a:latin typeface="Times New Roman" panose="02020603050405020304" pitchFamily="18" charset="0"/>
                <a:ea typeface="Times New Roman" panose="02020603050405020304" pitchFamily="18" charset="0"/>
              </a:rPr>
              <a:t>sau</a:t>
            </a:r>
            <a:r>
              <a:rPr lang="fr-FR" sz="2800" b="1" u="sng" dirty="0">
                <a:solidFill>
                  <a:schemeClr val="bg1"/>
                </a:solidFill>
                <a:effectLst/>
                <a:latin typeface="Times New Roman" panose="02020603050405020304" pitchFamily="18" charset="0"/>
                <a:ea typeface="Times New Roman" panose="02020603050405020304" pitchFamily="18" charset="0"/>
              </a:rPr>
              <a:t>:</a:t>
            </a:r>
            <a:endParaRPr lang="vi-VN" sz="2800" b="1" u="sng"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Dùng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cuộn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dây</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cuốn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dần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dần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để</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phủ</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kín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một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nửa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rồi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cắt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dây</a:t>
            </a:r>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Dùng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cuộn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dây</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đó</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cuốn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dần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dần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để</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phủ</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kín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trụ</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rồi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cắt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dây</a:t>
            </a:r>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Gỡ</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hai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đoạn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dây</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đã</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quấn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quanh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nửa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và</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trụ</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rồi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so</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sánh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độ</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dài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của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chúng</a:t>
            </a:r>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177B68-BEBE-D446-167B-324E3E5781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270" y="-190997"/>
            <a:ext cx="1561730" cy="1561730"/>
          </a:xfrm>
          <a:prstGeom prst="rect">
            <a:avLst/>
          </a:prstGeom>
        </p:spPr>
      </p:pic>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ECC51E-F4FD-A7EC-F623-E00627E31FB6}"/>
              </a:ext>
            </a:extLst>
          </p:cNvPr>
          <p:cNvSpPr txBox="1"/>
          <p:nvPr/>
        </p:nvSpPr>
        <p:spPr>
          <a:xfrm>
            <a:off x="6811894" y="5485761"/>
            <a:ext cx="4324994" cy="548099"/>
          </a:xfrm>
          <a:prstGeom prst="rect">
            <a:avLst/>
          </a:prstGeom>
          <a:noFill/>
          <a:ln>
            <a:solidFill>
              <a:schemeClr val="accent6">
                <a:lumMod val="20000"/>
                <a:lumOff val="80000"/>
              </a:schemeClr>
            </a:solidFill>
          </a:ln>
        </p:spPr>
        <p:txBody>
          <a:bodyPr wrap="square">
            <a:spAutoFit/>
          </a:bodyPr>
          <a:lstStyle/>
          <a:p>
            <a:pPr algn="ctr">
              <a:lnSpc>
                <a:spcPct val="115000"/>
              </a:lnSpc>
            </a:pPr>
            <a:r>
              <a:rPr lang="en-US" sz="2800" i="1">
                <a:solidFill>
                  <a:srgbClr val="FFFF00"/>
                </a:solidFill>
                <a:effectLst/>
                <a:latin typeface="Times New Roman" panose="02020603050405020304" pitchFamily="18" charset="0"/>
                <a:ea typeface="Times New Roman" panose="02020603050405020304" pitchFamily="18" charset="0"/>
              </a:rPr>
              <a:t>Hai đoạn dây bằng nhau.</a:t>
            </a:r>
            <a:endParaRPr lang="vi-VN" sz="2800" i="1">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95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outVertical)">
                                      <p:cBhvr>
                                        <p:cTn id="35" dur="500"/>
                                        <p:tgtEl>
                                          <p:spTgt spid="6"/>
                                        </p:tgtEl>
                                      </p:cBhvr>
                                    </p:animEffect>
                                  </p:childTnLst>
                                </p:cTn>
                              </p:par>
                              <p:par>
                                <p:cTn id="36" presetID="16" presetClass="entr" presetSubtype="37"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out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875763" y="123252"/>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1: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CẦU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1)</a:t>
            </a:r>
            <a:endParaRPr lang="en-US" sz="2800" dirty="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238831" y="404864"/>
            <a:ext cx="49784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fr-FR" sz="2800" b="1" dirty="0">
                <a:solidFill>
                  <a:srgbClr val="FFFF00"/>
                </a:solidFill>
                <a:effectLst/>
                <a:latin typeface="Times New Roman" panose="02020603050405020304" pitchFamily="18" charset="0"/>
                <a:ea typeface="Times New Roman" panose="02020603050405020304" pitchFamily="18" charset="0"/>
              </a:rPr>
              <a:t>II. </a:t>
            </a:r>
            <a:r>
              <a:rPr lang="fr-FR" sz="2800" b="1" dirty="0" err="1">
                <a:solidFill>
                  <a:srgbClr val="FFFF00"/>
                </a:solidFill>
                <a:effectLst/>
                <a:latin typeface="Times New Roman" panose="02020603050405020304" pitchFamily="18" charset="0"/>
                <a:ea typeface="Times New Roman" panose="02020603050405020304" pitchFamily="18" charset="0"/>
              </a:rPr>
              <a:t>DIỆN</a:t>
            </a:r>
            <a:r>
              <a:rPr lang="fr-FR" sz="2800" b="1" dirty="0">
                <a:solidFill>
                  <a:srgbClr val="FFFF00"/>
                </a:solidFill>
                <a:effectLst/>
                <a:latin typeface="Times New Roman" panose="02020603050405020304" pitchFamily="18" charset="0"/>
                <a:ea typeface="Times New Roman" panose="02020603050405020304" pitchFamily="18" charset="0"/>
              </a:rPr>
              <a:t> </a:t>
            </a:r>
            <a:r>
              <a:rPr lang="fr-FR" sz="2800" b="1" dirty="0" err="1">
                <a:solidFill>
                  <a:srgbClr val="FFFF00"/>
                </a:solidFill>
                <a:effectLst/>
                <a:latin typeface="Times New Roman" panose="02020603050405020304" pitchFamily="18" charset="0"/>
                <a:ea typeface="Times New Roman" panose="02020603050405020304" pitchFamily="18" charset="0"/>
              </a:rPr>
              <a:t>TÍCH</a:t>
            </a:r>
            <a:r>
              <a:rPr lang="fr-FR" sz="2800" b="1" dirty="0">
                <a:solidFill>
                  <a:srgbClr val="FFFF00"/>
                </a:solidFill>
                <a:effectLst/>
                <a:latin typeface="Times New Roman" panose="02020603050405020304" pitchFamily="18" charset="0"/>
                <a:ea typeface="Times New Roman" panose="02020603050405020304" pitchFamily="18" charset="0"/>
              </a:rPr>
              <a:t> </a:t>
            </a:r>
            <a:r>
              <a:rPr lang="fr-FR" sz="2800" b="1" dirty="0" err="1">
                <a:solidFill>
                  <a:srgbClr val="FFFF00"/>
                </a:solidFill>
                <a:effectLst/>
                <a:latin typeface="Times New Roman" panose="02020603050405020304" pitchFamily="18" charset="0"/>
                <a:ea typeface="Times New Roman" panose="02020603050405020304" pitchFamily="18" charset="0"/>
              </a:rPr>
              <a:t>MẶT</a:t>
            </a:r>
            <a:r>
              <a:rPr lang="fr-FR" sz="2800" b="1" dirty="0">
                <a:solidFill>
                  <a:srgbClr val="FFFF00"/>
                </a:solidFill>
                <a:effectLst/>
                <a:latin typeface="Times New Roman" panose="02020603050405020304" pitchFamily="18" charset="0"/>
                <a:ea typeface="Times New Roman" panose="02020603050405020304" pitchFamily="18" charset="0"/>
              </a:rPr>
              <a:t> </a:t>
            </a:r>
            <a:r>
              <a:rPr lang="fr-FR" sz="2800" b="1" dirty="0" err="1">
                <a:solidFill>
                  <a:srgbClr val="FFFF00"/>
                </a:solidFill>
                <a:effectLst/>
                <a:latin typeface="Times New Roman" panose="02020603050405020304" pitchFamily="18" charset="0"/>
                <a:ea typeface="Times New Roman" panose="02020603050405020304" pitchFamily="18" charset="0"/>
              </a:rPr>
              <a:t>CẦU</a:t>
            </a:r>
            <a:endParaRPr lang="vi-VN" sz="2800" dirty="0">
              <a:solidFill>
                <a:srgbClr val="FFFF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E4EB286-863C-0C0A-4D0A-132D10E2B7C6}"/>
                  </a:ext>
                </a:extLst>
              </p:cNvPr>
              <p:cNvSpPr txBox="1"/>
              <p:nvPr/>
            </p:nvSpPr>
            <p:spPr>
              <a:xfrm>
                <a:off x="6430488" y="2614688"/>
                <a:ext cx="5422009" cy="1578894"/>
              </a:xfrm>
              <a:prstGeom prst="rect">
                <a:avLst/>
              </a:prstGeom>
              <a:noFill/>
              <a:ln>
                <a:solidFill>
                  <a:schemeClr val="bg1"/>
                </a:solidFill>
              </a:ln>
            </p:spPr>
            <p:txBody>
              <a:bodyPr wrap="square">
                <a:spAutoFit/>
              </a:bodyPr>
              <a:lstStyle/>
              <a:p>
                <a:pPr algn="just">
                  <a:lnSpc>
                    <a:spcPct val="115000"/>
                  </a:lnSpc>
                </a:pPr>
                <a:r>
                  <a:rPr lang="fr-FR" sz="2800" dirty="0">
                    <a:solidFill>
                      <a:srgbClr val="FFFF00"/>
                    </a:solidFill>
                    <a:effectLst/>
                    <a:latin typeface="Times New Roman" panose="02020603050405020304" pitchFamily="18" charset="0"/>
                    <a:ea typeface="Times New Roman" panose="02020603050405020304" pitchFamily="18" charset="0"/>
                  </a:rPr>
                  <a:t>Suy ra: </a:t>
                </a:r>
              </a:p>
              <a:p>
                <a:pPr algn="just">
                  <a:lnSpc>
                    <a:spcPct val="115000"/>
                  </a:lnSpc>
                </a:pPr>
                <a:r>
                  <a:rPr lang="fr-FR" sz="2800" dirty="0" err="1">
                    <a:solidFill>
                      <a:srgbClr val="FFFF00"/>
                    </a:solidFill>
                    <a:effectLst/>
                    <a:latin typeface="Times New Roman" panose="02020603050405020304" pitchFamily="18" charset="0"/>
                    <a:ea typeface="Times New Roman" panose="02020603050405020304" pitchFamily="18" charset="0"/>
                  </a:rPr>
                  <a:t>Diện</a:t>
                </a:r>
                <a:r>
                  <a:rPr lang="fr-FR" sz="2800" dirty="0">
                    <a:solidFill>
                      <a:srgbClr val="FFFF00"/>
                    </a:solidFill>
                    <a:effectLst/>
                    <a:latin typeface="Times New Roman" panose="02020603050405020304" pitchFamily="18" charset="0"/>
                    <a:ea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rPr>
                  <a:t>tích</a:t>
                </a:r>
                <a:r>
                  <a:rPr lang="fr-FR" sz="2800" dirty="0">
                    <a:solidFill>
                      <a:srgbClr val="FFFF00"/>
                    </a:solidFill>
                    <a:effectLst/>
                    <a:latin typeface="Times New Roman" panose="02020603050405020304" pitchFamily="18" charset="0"/>
                    <a:ea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rPr>
                  <a:t>mặt</a:t>
                </a:r>
                <a:r>
                  <a:rPr lang="fr-FR" sz="2800" dirty="0">
                    <a:solidFill>
                      <a:srgbClr val="FFFF00"/>
                    </a:solidFill>
                    <a:effectLst/>
                    <a:latin typeface="Times New Roman" panose="02020603050405020304" pitchFamily="18" charset="0"/>
                    <a:ea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rPr>
                  <a:t>cầu</a:t>
                </a:r>
                <a:r>
                  <a:rPr lang="fr-FR" sz="2800" dirty="0">
                    <a:solidFill>
                      <a:srgbClr val="FFFF00"/>
                    </a:solidFill>
                    <a:effectLst/>
                    <a:latin typeface="Times New Roman" panose="02020603050405020304" pitchFamily="18" charset="0"/>
                    <a:ea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rPr>
                  <a:t>có</a:t>
                </a:r>
                <a:r>
                  <a:rPr lang="fr-FR" sz="2800" dirty="0">
                    <a:solidFill>
                      <a:srgbClr val="FFFF00"/>
                    </a:solidFill>
                    <a:effectLst/>
                    <a:latin typeface="Times New Roman" panose="02020603050405020304" pitchFamily="18" charset="0"/>
                    <a:ea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rPr>
                  <a:t>bán</a:t>
                </a:r>
                <a:r>
                  <a:rPr lang="fr-FR" sz="2800" dirty="0">
                    <a:solidFill>
                      <a:srgbClr val="FFFF00"/>
                    </a:solidFill>
                    <a:effectLst/>
                    <a:latin typeface="Times New Roman" panose="02020603050405020304" pitchFamily="18" charset="0"/>
                    <a:ea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rPr>
                  <a:t>kính</a:t>
                </a:r>
                <a:r>
                  <a:rPr lang="fr-FR" sz="2800" dirty="0">
                    <a:solidFill>
                      <a:srgbClr val="FFFF00"/>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dirty="0">
                    <a:solidFill>
                      <a:srgbClr val="FFFF00"/>
                    </a:solidFill>
                    <a:effectLst/>
                    <a:latin typeface="Times New Roman" panose="02020603050405020304" pitchFamily="18" charset="0"/>
                    <a:ea typeface="Times New Roman" panose="02020603050405020304" pitchFamily="18" charset="0"/>
                  </a:rPr>
                  <a:t> là:</a:t>
                </a:r>
                <a:endParaRPr lang="vi-VN" sz="2800" dirty="0">
                  <a:solidFill>
                    <a:srgbClr val="FFFF00"/>
                  </a:solidFill>
                  <a:effectLst/>
                  <a:latin typeface="Times New Roman" panose="02020603050405020304" pitchFamily="18" charset="0"/>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m:rPr>
                          <m:nor/>
                        </m:rP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=2.2</m:t>
                      </m:r>
                      <m:r>
                        <m:rPr>
                          <m:nor/>
                        </m:rP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π</m:t>
                      </m:r>
                      <m:sSup>
                        <m:sSupPr>
                          <m:ctrlPr>
                            <a:rPr lang="vi-VN" sz="2800" i="1">
                              <a:solidFill>
                                <a:srgbClr val="FFFF00"/>
                              </a:solidFill>
                              <a:effectLst/>
                              <a:latin typeface="Cambria Math" panose="02040503050406030204" pitchFamily="18" charset="0"/>
                              <a:ea typeface="Times New Roman" panose="02020603050405020304" pitchFamily="18" charset="0"/>
                            </a:rPr>
                          </m:ctrlPr>
                        </m:sSupPr>
                        <m:e>
                          <m:r>
                            <m:rPr>
                              <m:nor/>
                            </m:rP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R</m:t>
                          </m:r>
                        </m:e>
                        <m:sup>
                          <m:r>
                            <a:rPr lang="en-US" sz="2800" b="0" i="1" smtClean="0">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nor/>
                        </m:rPr>
                        <a:rPr lang="en-US" sz="2800" b="0" i="1" smtClean="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π</m:t>
                      </m:r>
                      <m:sSup>
                        <m:sSupPr>
                          <m:ctrlPr>
                            <a:rPr lang="vi-VN" sz="2800" i="1">
                              <a:solidFill>
                                <a:srgbClr val="FFFF00"/>
                              </a:solidFill>
                              <a:latin typeface="Cambria Math" panose="02040503050406030204" pitchFamily="18" charset="0"/>
                              <a:ea typeface="Times New Roman" panose="02020603050405020304" pitchFamily="18" charset="0"/>
                            </a:rPr>
                          </m:ctrlPr>
                        </m:sSupPr>
                        <m:e>
                          <m:r>
                            <m:rPr>
                              <m:nor/>
                            </m:rPr>
                            <a:rPr lang="en-US" sz="2800"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e>
                        <m:sup>
                          <m:r>
                            <a:rPr lang="en-US" sz="2800" b="0" i="1" smtClean="0">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vi-VN" sz="2800"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E4EB286-863C-0C0A-4D0A-132D10E2B7C6}"/>
                  </a:ext>
                </a:extLst>
              </p:cNvPr>
              <p:cNvSpPr txBox="1">
                <a:spLocks noRot="1" noChangeAspect="1" noMove="1" noResize="1" noEditPoints="1" noAdjustHandles="1" noChangeArrowheads="1" noChangeShapeType="1" noTextEdit="1"/>
              </p:cNvSpPr>
              <p:nvPr/>
            </p:nvSpPr>
            <p:spPr>
              <a:xfrm>
                <a:off x="6430488" y="2614688"/>
                <a:ext cx="5422009" cy="1578894"/>
              </a:xfrm>
              <a:prstGeom prst="rect">
                <a:avLst/>
              </a:prstGeom>
              <a:blipFill>
                <a:blip r:embed="rId2"/>
                <a:stretch>
                  <a:fillRect l="-2245" t="-2299"/>
                </a:stretch>
              </a:blipFill>
              <a:ln>
                <a:solidFill>
                  <a:schemeClr val="bg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6FE4786-6106-10EA-67A6-53B3813DC975}"/>
                  </a:ext>
                </a:extLst>
              </p:cNvPr>
              <p:cNvSpPr txBox="1"/>
              <p:nvPr/>
            </p:nvSpPr>
            <p:spPr>
              <a:xfrm>
                <a:off x="315100" y="5064762"/>
                <a:ext cx="5515032" cy="1658211"/>
              </a:xfrm>
              <a:prstGeom prst="rect">
                <a:avLst/>
              </a:prstGeom>
              <a:noFill/>
              <a:ln>
                <a:solidFill>
                  <a:schemeClr val="bg1"/>
                </a:solidFill>
              </a:ln>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Diện </a:t>
                </a:r>
                <a:r>
                  <a:rPr lang="fr-FR" sz="2800" dirty="0" err="1">
                    <a:solidFill>
                      <a:schemeClr val="bg1"/>
                    </a:solidFill>
                    <a:effectLst/>
                    <a:latin typeface="Times New Roman" panose="02020603050405020304" pitchFamily="18" charset="0"/>
                    <a:ea typeface="Times New Roman" panose="02020603050405020304" pitchFamily="18" charset="0"/>
                  </a:rPr>
                  <a:t>tích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xung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quanh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của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trụ</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có</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bán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kính</a:t>
                </a:r>
                <a:r>
                  <a:rPr lang="fr-FR" sz="2800" dirty="0">
                    <a:solidFill>
                      <a:schemeClr val="bg1"/>
                    </a:solidFill>
                    <a:effectLst/>
                    <a:latin typeface="Times New Roman" panose="02020603050405020304" pitchFamily="18" charset="0"/>
                    <a:ea typeface="Times New Roman" panose="02020603050405020304" pitchFamily="18" charset="0"/>
                  </a:rPr>
                  <a:t> là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và</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chiều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cao</a:t>
                </a:r>
                <a:r>
                  <a:rPr lang="fr-FR" sz="2800" dirty="0">
                    <a:solidFill>
                      <a:schemeClr val="bg1"/>
                    </a:solidFill>
                    <a:effectLst/>
                    <a:latin typeface="Times New Roman" panose="02020603050405020304" pitchFamily="18" charset="0"/>
                    <a:ea typeface="Times New Roman" panose="02020603050405020304" pitchFamily="18" charset="0"/>
                  </a:rPr>
                  <a:t> là </a:t>
                </a:r>
                <a14:m>
                  <m:oMath xmlns:m="http://schemas.openxmlformats.org/officeDocument/2006/math">
                    <m:r>
                      <m:rPr>
                        <m:nor/>
                      </m:rPr>
                      <a:rPr lang="fr-FR"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r>
                      <a:rPr lang="fr-FR"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sSub>
                        <m:sSubPr>
                          <m:ctrlPr>
                            <a:rPr lang="vi-VN" sz="2800" i="1">
                              <a:solidFill>
                                <a:schemeClr val="bg1"/>
                              </a:solidFill>
                              <a:effectLst/>
                              <a:latin typeface="Cambria Math" panose="02040503050406030204" pitchFamily="18" charset="0"/>
                              <a:ea typeface="Times New Roman" panose="02020603050405020304" pitchFamily="18" charset="0"/>
                            </a:rPr>
                          </m:ctrlPr>
                        </m:sSubPr>
                        <m:e>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e>
                        <m:sub>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xq</m:t>
                          </m:r>
                        </m:sub>
                      </m:sSub>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h</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πR</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sup>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5" name="TextBox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6FE4786-6106-10EA-67A6-53B3813DC975}"/>
                  </a:ext>
                </a:extLst>
              </p:cNvPr>
              <p:cNvSpPr txBox="1">
                <a:spLocks noRot="1" noChangeAspect="1" noMove="1" noResize="1" noEditPoints="1" noAdjustHandles="1" noChangeArrowheads="1" noChangeShapeType="1" noTextEdit="1"/>
              </p:cNvSpPr>
              <p:nvPr/>
            </p:nvSpPr>
            <p:spPr>
              <a:xfrm>
                <a:off x="315100" y="5064762"/>
                <a:ext cx="5515032" cy="1658211"/>
              </a:xfrm>
              <a:prstGeom prst="rect">
                <a:avLst/>
              </a:prstGeom>
              <a:blipFill>
                <a:blip r:embed="rId3"/>
                <a:stretch>
                  <a:fillRect l="-2208" t="-2190" r="-2097"/>
                </a:stretch>
              </a:blipFill>
              <a:ln>
                <a:solidFill>
                  <a:schemeClr val="bg1"/>
                </a:solidFill>
              </a:ln>
            </p:spPr>
            <p:txBody>
              <a:bodyPr/>
              <a:lstStyle/>
              <a:p>
                <a:r>
                  <a:rPr lang="en-US">
                    <a:noFill/>
                  </a:rPr>
                  <a:t> </a:t>
                </a:r>
              </a:p>
            </p:txBody>
          </p:sp>
        </mc:Fallback>
      </mc:AlternateContent>
      <p:sp>
        <p:nvSpPr>
          <p:cNvPr id="16" name="TextBox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2C0A2FC-37B8-0B60-9AC6-264A0F6D73EF}"/>
              </a:ext>
            </a:extLst>
          </p:cNvPr>
          <p:cNvSpPr txBox="1"/>
          <p:nvPr/>
        </p:nvSpPr>
        <p:spPr>
          <a:xfrm>
            <a:off x="315100" y="867659"/>
            <a:ext cx="3779520" cy="548099"/>
          </a:xfrm>
          <a:prstGeom prst="rect">
            <a:avLst/>
          </a:prstGeom>
          <a:noFill/>
        </p:spPr>
        <p:txBody>
          <a:bodyPr wrap="square">
            <a:spAutoFit/>
          </a:bodyPr>
          <a:lstStyle/>
          <a:p>
            <a:pPr algn="just">
              <a:lnSpc>
                <a:spcPct val="115000"/>
              </a:lnSpc>
            </a:pPr>
            <a:r>
              <a:rPr lang="fr-FR" sz="2800" b="1" dirty="0" err="1">
                <a:solidFill>
                  <a:schemeClr val="bg1"/>
                </a:solidFill>
                <a:effectLst/>
                <a:latin typeface="Times New Roman" panose="02020603050405020304" pitchFamily="18" charset="0"/>
                <a:ea typeface="Times New Roman" panose="02020603050405020304" pitchFamily="18" charset="0"/>
              </a:rPr>
              <a:t>Hoạt</a:t>
            </a:r>
            <a:r>
              <a:rPr lang="fr-FR" sz="2800" b="1" dirty="0">
                <a:solidFill>
                  <a:schemeClr val="bg1"/>
                </a:solidFill>
                <a:effectLst/>
                <a:latin typeface="Times New Roman" panose="02020603050405020304" pitchFamily="18" charset="0"/>
                <a:ea typeface="Times New Roman" panose="02020603050405020304" pitchFamily="18" charset="0"/>
              </a:rPr>
              <a:t> </a:t>
            </a:r>
            <a:r>
              <a:rPr lang="fr-FR" sz="2800" b="1" dirty="0" err="1">
                <a:solidFill>
                  <a:schemeClr val="bg1"/>
                </a:solidFill>
                <a:effectLst/>
                <a:latin typeface="Times New Roman" panose="02020603050405020304" pitchFamily="18" charset="0"/>
                <a:ea typeface="Times New Roman" panose="02020603050405020304" pitchFamily="18" charset="0"/>
              </a:rPr>
              <a:t>động</a:t>
            </a:r>
            <a:r>
              <a:rPr lang="fr-FR" sz="2800" b="1" dirty="0">
                <a:solidFill>
                  <a:schemeClr val="bg1"/>
                </a:solidFill>
                <a:effectLst/>
                <a:latin typeface="Times New Roman" panose="02020603050405020304" pitchFamily="18" charset="0"/>
                <a:ea typeface="Times New Roman" panose="02020603050405020304" pitchFamily="18" charset="0"/>
              </a:rPr>
              <a:t> 4</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sgk</a:t>
            </a:r>
            <a:r>
              <a:rPr lang="fr-FR" sz="2800" dirty="0">
                <a:solidFill>
                  <a:schemeClr val="bg1"/>
                </a:solidFill>
                <a:effectLst/>
                <a:latin typeface="Times New Roman" panose="02020603050405020304" pitchFamily="18" charset="0"/>
                <a:ea typeface="Times New Roman" panose="02020603050405020304" pitchFamily="18" charset="0"/>
              </a:rPr>
              <a:t>/106)</a:t>
            </a:r>
            <a:endParaRPr lang="vi-VN" sz="2800" dirty="0">
              <a:solidFill>
                <a:schemeClr val="bg1"/>
              </a:solidFill>
              <a:effectLst/>
              <a:latin typeface="Times New Roman" panose="02020603050405020304" pitchFamily="18" charset="0"/>
              <a:ea typeface="Times New Roman" panose="02020603050405020304" pitchFamily="18" charset="0"/>
            </a:endParaRPr>
          </a:p>
        </p:txBody>
      </p:sp>
      <p:sp>
        <p:nvSpPr>
          <p:cNvPr id="2"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6242D3A-C8C1-EC8C-FAD7-5E033971E71B}"/>
              </a:ext>
            </a:extLst>
          </p:cNvPr>
          <p:cNvSpPr txBox="1"/>
          <p:nvPr/>
        </p:nvSpPr>
        <p:spPr>
          <a:xfrm>
            <a:off x="315100" y="1328698"/>
            <a:ext cx="1738284" cy="548099"/>
          </a:xfrm>
          <a:prstGeom prst="rect">
            <a:avLst/>
          </a:prstGeom>
          <a:noFill/>
        </p:spPr>
        <p:txBody>
          <a:bodyPr wrap="square">
            <a:spAutoFit/>
          </a:bodyPr>
          <a:lstStyle/>
          <a:p>
            <a:pPr algn="just">
              <a:lnSpc>
                <a:spcPct val="115000"/>
              </a:lnSpc>
            </a:pPr>
            <a:r>
              <a:rPr lang="fr-FR" sz="2800" b="1" dirty="0" err="1">
                <a:solidFill>
                  <a:schemeClr val="bg1"/>
                </a:solidFill>
                <a:effectLst/>
                <a:latin typeface="Times New Roman" panose="02020603050405020304" pitchFamily="18" charset="0"/>
                <a:ea typeface="Times New Roman" panose="02020603050405020304" pitchFamily="18" charset="0"/>
              </a:rPr>
              <a:t>Kết</a:t>
            </a:r>
            <a:r>
              <a:rPr lang="fr-FR" sz="2800" b="1" dirty="0">
                <a:solidFill>
                  <a:schemeClr val="bg1"/>
                </a:solidFill>
                <a:effectLst/>
                <a:latin typeface="Times New Roman" panose="02020603050405020304" pitchFamily="18" charset="0"/>
                <a:ea typeface="Times New Roman" panose="02020603050405020304" pitchFamily="18" charset="0"/>
              </a:rPr>
              <a:t> </a:t>
            </a:r>
            <a:r>
              <a:rPr lang="fr-FR" sz="2800" b="1" dirty="0" err="1">
                <a:solidFill>
                  <a:schemeClr val="bg1"/>
                </a:solidFill>
                <a:effectLst/>
                <a:latin typeface="Times New Roman" panose="02020603050405020304" pitchFamily="18" charset="0"/>
                <a:ea typeface="Times New Roman" panose="02020603050405020304" pitchFamily="18" charset="0"/>
              </a:rPr>
              <a:t>luận</a:t>
            </a:r>
            <a:endParaRPr lang="vi-VN" sz="2800" dirty="0">
              <a:solidFill>
                <a:schemeClr val="bg1"/>
              </a:solidFill>
              <a:effectLst/>
              <a:latin typeface="Times New Roman" panose="02020603050405020304" pitchFamily="18" charset="0"/>
              <a:ea typeface="Times New Roman" panose="02020603050405020304" pitchFamily="18" charset="0"/>
            </a:endParaRPr>
          </a:p>
        </p:txBody>
      </p:sp>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79D36D4-FE60-35E0-C998-A6AB56F505E9}"/>
              </a:ext>
            </a:extLst>
          </p:cNvPr>
          <p:cNvSpPr txBox="1"/>
          <p:nvPr/>
        </p:nvSpPr>
        <p:spPr>
          <a:xfrm>
            <a:off x="315100" y="1891285"/>
            <a:ext cx="5515032" cy="3025700"/>
          </a:xfrm>
          <a:prstGeom prst="rect">
            <a:avLst/>
          </a:prstGeom>
          <a:noFill/>
          <a:ln>
            <a:solidFill>
              <a:schemeClr val="bg1"/>
            </a:solidFill>
          </a:ln>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rPr>
              <a:t>Do </a:t>
            </a:r>
            <a:r>
              <a:rPr lang="fr-FR" sz="2800" dirty="0" err="1">
                <a:solidFill>
                  <a:schemeClr val="bg1"/>
                </a:solidFill>
                <a:effectLst/>
                <a:latin typeface="Times New Roman" panose="02020603050405020304" pitchFamily="18" charset="0"/>
                <a:ea typeface="Times New Roman" panose="02020603050405020304" pitchFamily="18" charset="0"/>
              </a:rPr>
              <a:t>hai</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đoạn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dây</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lần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lượt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lát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kín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một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nửa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mặt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cầu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mặt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trụ</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và</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độ</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dài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hai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dây</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bằng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nhau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nên</a:t>
            </a:r>
            <a:r>
              <a:rPr lang="fr-FR" sz="2800" dirty="0">
                <a:solidFill>
                  <a:schemeClr val="bg1"/>
                </a:solidFill>
                <a:latin typeface="Times New Roman" panose="02020603050405020304" pitchFamily="18" charset="0"/>
                <a:ea typeface="Times New Roman" panose="02020603050405020304" pitchFamily="18" charset="0"/>
              </a:rPr>
              <a:t> ta coi </a:t>
            </a:r>
            <a:r>
              <a:rPr lang="fr-FR" sz="2800" dirty="0" err="1">
                <a:solidFill>
                  <a:schemeClr val="bg1"/>
                </a:solidFill>
                <a:latin typeface="Times New Roman" panose="02020603050405020304" pitchFamily="18" charset="0"/>
                <a:ea typeface="Times New Roman" panose="02020603050405020304" pitchFamily="18" charset="0"/>
              </a:rPr>
              <a:t>hai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mặt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diện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tích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bằng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nhau</a:t>
            </a:r>
            <a:r>
              <a:rPr lang="fr-FR" sz="2800" dirty="0">
                <a:solidFill>
                  <a:schemeClr val="bg1"/>
                </a:solidFill>
                <a:latin typeface="Times New Roman" panose="02020603050405020304" pitchFamily="18" charset="0"/>
                <a:ea typeface="Times New Roman" panose="02020603050405020304" pitchFamily="18" charset="0"/>
              </a:rPr>
              <a:t>.</a:t>
            </a:r>
          </a:p>
          <a:p>
            <a:pPr algn="just">
              <a:lnSpc>
                <a:spcPct val="115000"/>
              </a:lnSpc>
            </a:pPr>
            <a:r>
              <a:rPr lang="fr-FR" sz="2800" dirty="0" err="1">
                <a:solidFill>
                  <a:schemeClr val="bg1"/>
                </a:solidFill>
                <a:effectLst/>
                <a:latin typeface="Times New Roman" panose="02020603050405020304" pitchFamily="18" charset="0"/>
                <a:ea typeface="Times New Roman" panose="02020603050405020304" pitchFamily="18" charset="0"/>
              </a:rPr>
              <a:t>Vậy</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diện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tích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của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nửa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bằng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diện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tích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xung</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quanh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của</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trụ</a:t>
            </a:r>
            <a:r>
              <a:rPr lang="fr-FR"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8D3091C-F333-3D28-798B-CBCA31F449B8}"/>
              </a:ext>
            </a:extLst>
          </p:cNvPr>
          <p:cNvCxnSpPr/>
          <p:nvPr/>
        </p:nvCxnSpPr>
        <p:spPr>
          <a:xfrm>
            <a:off x="6132513" y="1625917"/>
            <a:ext cx="0" cy="4252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51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49784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fr-FR" sz="2800" b="1">
                <a:solidFill>
                  <a:srgbClr val="FFFF00"/>
                </a:solidFill>
                <a:effectLst/>
                <a:latin typeface="Times New Roman" panose="02020603050405020304" pitchFamily="18" charset="0"/>
                <a:ea typeface="Times New Roman" panose="02020603050405020304" pitchFamily="18" charset="0"/>
              </a:rPr>
              <a:t>II. DIỆN TÍCH MẶT CẦU</a:t>
            </a:r>
            <a:endParaRPr lang="vi-VN" sz="2800">
              <a:solidFill>
                <a:srgbClr val="FFFF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E4EB286-863C-0C0A-4D0A-132D10E2B7C6}"/>
                  </a:ext>
                </a:extLst>
              </p:cNvPr>
              <p:cNvSpPr txBox="1"/>
              <p:nvPr/>
            </p:nvSpPr>
            <p:spPr>
              <a:xfrm>
                <a:off x="2631440" y="1550643"/>
                <a:ext cx="7254240" cy="612219"/>
              </a:xfrm>
              <a:prstGeom prst="rect">
                <a:avLst/>
              </a:prstGeom>
              <a:solidFill>
                <a:schemeClr val="accent6">
                  <a:lumMod val="75000"/>
                </a:schemeClr>
              </a:solidFill>
              <a:ln>
                <a:solidFill>
                  <a:schemeClr val="bg1"/>
                </a:solidFill>
              </a:ln>
            </p:spPr>
            <p:txBody>
              <a:bodyPr wrap="square">
                <a:spAutoFit/>
              </a:bodyPr>
              <a:lstStyle/>
              <a:p>
                <a:pPr algn="just">
                  <a:lnSpc>
                    <a:spcPct val="115000"/>
                  </a:lnSpc>
                </a:pPr>
                <a:r>
                  <a:rPr lang="fr-FR" sz="2800" dirty="0" err="1">
                    <a:solidFill>
                      <a:schemeClr val="bg1"/>
                    </a:solidFill>
                    <a:effectLst/>
                    <a:latin typeface="Times New Roman" panose="02020603050405020304" pitchFamily="18" charset="0"/>
                    <a:ea typeface="Times New Roman" panose="02020603050405020304" pitchFamily="18" charset="0"/>
                  </a:rPr>
                  <a:t>Diện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tích</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có</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bán</a:t>
                </a:r>
                <a:r>
                  <a:rPr lang="fr-FR" sz="2800" dirty="0">
                    <a:solidFill>
                      <a:schemeClr val="bg1"/>
                    </a:solidFill>
                    <a:effectLst/>
                    <a:latin typeface="Times New Roman" panose="02020603050405020304" pitchFamily="18" charset="0"/>
                    <a:ea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rPr>
                  <a:t>kính</a:t>
                </a:r>
                <a:r>
                  <a:rPr lang="fr-FR"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dirty="0">
                    <a:solidFill>
                      <a:schemeClr val="bg1"/>
                    </a:solidFill>
                    <a:effectLst/>
                    <a:latin typeface="Times New Roman" panose="02020603050405020304" pitchFamily="18" charset="0"/>
                    <a:ea typeface="Times New Roman" panose="02020603050405020304" pitchFamily="18" charset="0"/>
                  </a:rPr>
                  <a:t> là:</a:t>
                </a:r>
                <a:r>
                  <a:rPr lang="en-US" sz="28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E4EB286-863C-0C0A-4D0A-132D10E2B7C6}"/>
                  </a:ext>
                </a:extLst>
              </p:cNvPr>
              <p:cNvSpPr txBox="1">
                <a:spLocks noRot="1" noChangeAspect="1" noMove="1" noResize="1" noEditPoints="1" noAdjustHandles="1" noChangeArrowheads="1" noChangeShapeType="1" noTextEdit="1"/>
              </p:cNvSpPr>
              <p:nvPr/>
            </p:nvSpPr>
            <p:spPr>
              <a:xfrm>
                <a:off x="2631440" y="1550643"/>
                <a:ext cx="7254240" cy="612219"/>
              </a:xfrm>
              <a:prstGeom prst="rect">
                <a:avLst/>
              </a:prstGeom>
              <a:blipFill>
                <a:blip r:embed="rId2"/>
                <a:stretch>
                  <a:fillRect l="-1678" b="-25243"/>
                </a:stretch>
              </a:blipFill>
              <a:ln>
                <a:solidFill>
                  <a:schemeClr val="bg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405EDB-F0B5-D16D-DE1E-63A6D46E346A}"/>
                  </a:ext>
                </a:extLst>
              </p:cNvPr>
              <p:cNvSpPr txBox="1"/>
              <p:nvPr/>
            </p:nvSpPr>
            <p:spPr>
              <a:xfrm>
                <a:off x="447040" y="2412696"/>
                <a:ext cx="11399520" cy="1043619"/>
              </a:xfrm>
              <a:prstGeom prst="rect">
                <a:avLst/>
              </a:prstGeom>
              <a:noFill/>
            </p:spPr>
            <p:txBody>
              <a:bodyPr wrap="square">
                <a:spAutoFit/>
              </a:bodyPr>
              <a:lstStyle/>
              <a:p>
                <a:pPr algn="just">
                  <a:lnSpc>
                    <a:spcPct val="115000"/>
                  </a:lnSpc>
                </a:pPr>
                <a:r>
                  <a:rPr lang="en-US" sz="2800" b="1" dirty="0" err="1">
                    <a:solidFill>
                      <a:srgbClr val="FFFF00"/>
                    </a:solidFill>
                    <a:effectLst/>
                    <a:latin typeface="Times New Roman" panose="02020603050405020304" pitchFamily="18" charset="0"/>
                    <a:ea typeface="Times New Roman" panose="02020603050405020304" pitchFamily="18" charset="0"/>
                  </a:rPr>
                  <a:t>Ví</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dụ</a:t>
                </a:r>
                <a:r>
                  <a:rPr lang="en-US" sz="2800" b="1" dirty="0">
                    <a:solidFill>
                      <a:srgbClr val="FFFF00"/>
                    </a:solidFill>
                    <a:effectLst/>
                    <a:latin typeface="Times New Roman" panose="02020603050405020304" pitchFamily="18" charset="0"/>
                    <a:ea typeface="Times New Roman" panose="02020603050405020304" pitchFamily="18" charset="0"/>
                  </a:rPr>
                  <a:t> 2</a:t>
                </a:r>
                <a:r>
                  <a:rPr lang="en-US" sz="2800" b="1" dirty="0">
                    <a:solidFill>
                      <a:srgbClr val="FFFF00"/>
                    </a:solidFill>
                    <a:latin typeface="Times New Roman" panose="02020603050405020304" pitchFamily="18" charset="0"/>
                    <a:ea typeface="Times New Roman" panose="02020603050405020304" pitchFamily="18" charset="0"/>
                  </a:rPr>
                  <a:t>:</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rPr>
                  <a:t>Cho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10</m:t>
                    </m:r>
                    <m:r>
                      <a:rPr lang="en-US" sz="2800" b="0" i="1" smtClean="0">
                        <a:solidFill>
                          <a:schemeClr val="bg1"/>
                        </a:solidFill>
                        <a:latin typeface="Cambria Math" panose="02040503050406030204" pitchFamily="18" charset="0"/>
                        <a:ea typeface="Times New Roman" panose="02020603050405020304" pitchFamily="18" charset="0"/>
                      </a:rPr>
                      <m:t> </m:t>
                    </m:r>
                    <m:r>
                      <m:rPr>
                        <m:sty m:val="p"/>
                      </m:rPr>
                      <a:rPr lang="en-US" sz="2800" b="0" i="0" smtClean="0">
                        <a:solidFill>
                          <a:schemeClr val="bg1"/>
                        </a:solidFill>
                        <a:latin typeface="Cambria Math" panose="02040503050406030204" pitchFamily="18" charset="0"/>
                        <a:ea typeface="Times New Roman" panose="02020603050405020304" pitchFamily="18" charset="0"/>
                      </a:rPr>
                      <m:t>cm</m:t>
                    </m:r>
                  </m:oMath>
                </a14:m>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bao </a:t>
                </a:r>
                <a:r>
                  <a:rPr lang="en-US" sz="2800" dirty="0" err="1">
                    <a:solidFill>
                      <a:schemeClr val="bg1"/>
                    </a:solidFill>
                    <a:effectLst/>
                    <a:latin typeface="Times New Roman" panose="02020603050405020304" pitchFamily="18" charset="0"/>
                    <a:ea typeface="Times New Roman" panose="02020603050405020304" pitchFamily="18" charset="0"/>
                  </a:rPr>
                  <a:t>nhiêu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centimét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vuông</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405EDB-F0B5-D16D-DE1E-63A6D46E346A}"/>
                  </a:ext>
                </a:extLst>
              </p:cNvPr>
              <p:cNvSpPr txBox="1">
                <a:spLocks noRot="1" noChangeAspect="1" noMove="1" noResize="1" noEditPoints="1" noAdjustHandles="1" noChangeArrowheads="1" noChangeShapeType="1" noTextEdit="1"/>
              </p:cNvSpPr>
              <p:nvPr/>
            </p:nvSpPr>
            <p:spPr>
              <a:xfrm>
                <a:off x="447040" y="2412696"/>
                <a:ext cx="11399520" cy="1043619"/>
              </a:xfrm>
              <a:prstGeom prst="rect">
                <a:avLst/>
              </a:prstGeom>
              <a:blipFill>
                <a:blip r:embed="rId3"/>
                <a:stretch>
                  <a:fillRect l="-1070" t="-4094" r="-1123"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F49E975-A9A9-F98E-0B18-178265BCA7DB}"/>
                  </a:ext>
                </a:extLst>
              </p:cNvPr>
              <p:cNvSpPr txBox="1"/>
              <p:nvPr/>
            </p:nvSpPr>
            <p:spPr>
              <a:xfrm>
                <a:off x="447040" y="3456315"/>
                <a:ext cx="9438640" cy="1824987"/>
              </a:xfrm>
              <a:prstGeom prst="rect">
                <a:avLst/>
              </a:prstGeom>
              <a:noFill/>
            </p:spPr>
            <p:txBody>
              <a:bodyPr wrap="square">
                <a:spAutoFit/>
              </a:bodyPr>
              <a:lstStyle/>
              <a:p>
                <a:pPr algn="just">
                  <a:lnSpc>
                    <a:spcPct val="115000"/>
                  </a:lnSpc>
                </a:pPr>
                <a:r>
                  <a:rPr lang="en-US" sz="2800" b="1" dirty="0" err="1">
                    <a:solidFill>
                      <a:srgbClr val="FFFF00"/>
                    </a:solidFill>
                    <a:effectLst/>
                    <a:latin typeface="Times New Roman" panose="02020603050405020304" pitchFamily="18" charset="0"/>
                    <a:ea typeface="Times New Roman" panose="02020603050405020304" pitchFamily="18" charset="0"/>
                  </a:rPr>
                  <a:t>Giải</a:t>
                </a:r>
                <a:endParaRPr lang="en-US" sz="2800" b="1" dirty="0">
                  <a:solidFill>
                    <a:srgbClr val="FFFF00"/>
                  </a:solidFill>
                  <a:effectLst/>
                  <a:latin typeface="Times New Roman" panose="02020603050405020304" pitchFamily="18" charset="0"/>
                  <a:ea typeface="Times New Roman" panose="02020603050405020304" pitchFamily="18" charset="0"/>
                </a:endParaRPr>
              </a:p>
              <a:p>
                <a:pPr algn="just">
                  <a:lnSpc>
                    <a:spcPct val="115000"/>
                  </a:lnSpc>
                </a:pP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endParaRPr lang="vi-VN" sz="2800" dirty="0">
                  <a:solidFill>
                    <a:schemeClr val="bg1"/>
                  </a:solidFill>
                  <a:effectLst/>
                  <a:latin typeface="Times New Roman" panose="02020603050405020304" pitchFamily="18" charset="0"/>
                  <a:ea typeface="Times New Roman" panose="02020603050405020304" pitchFamily="18" charset="0"/>
                </a:endParaRPr>
              </a:p>
              <a:p>
                <a:pPr indent="1524000" algn="just">
                  <a:lnSpc>
                    <a:spcPct val="115000"/>
                  </a:lnSpc>
                </a:pP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1</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0</m:t>
                        </m:r>
                      </m:e>
                      <m: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=400</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1256,64</m:t>
                    </m:r>
                  </m:oMath>
                </a14:m>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e>
                          <m:sup>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e>
                    </m:d>
                  </m:oMath>
                </a14:m>
                <a:endParaRPr lang="vi-VN" sz="2800" i="1" dirty="0">
                  <a:latin typeface="Times New Roman" panose="02020603050405020304" pitchFamily="18" charset="0"/>
                  <a:cs typeface="Times New Roman" panose="02020603050405020304" pitchFamily="18" charset="0"/>
                </a:endParaRPr>
              </a:p>
            </p:txBody>
          </p:sp>
        </mc:Choice>
        <mc:Fallback>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F49E975-A9A9-F98E-0B18-178265BCA7DB}"/>
                  </a:ext>
                </a:extLst>
              </p:cNvPr>
              <p:cNvSpPr txBox="1">
                <a:spLocks noRot="1" noChangeAspect="1" noMove="1" noResize="1" noEditPoints="1" noAdjustHandles="1" noChangeArrowheads="1" noChangeShapeType="1" noTextEdit="1"/>
              </p:cNvSpPr>
              <p:nvPr/>
            </p:nvSpPr>
            <p:spPr>
              <a:xfrm>
                <a:off x="447040" y="3456315"/>
                <a:ext cx="9438640" cy="1824987"/>
              </a:xfrm>
              <a:prstGeom prst="rect">
                <a:avLst/>
              </a:prstGeom>
              <a:blipFill>
                <a:blip r:embed="rId4"/>
                <a:stretch>
                  <a:fillRect l="-1291" t="-2341"/>
                </a:stretch>
              </a:blipFill>
            </p:spPr>
            <p:txBody>
              <a:bodyPr/>
              <a:lstStyle/>
              <a:p>
                <a:r>
                  <a:rPr lang="en-US">
                    <a:noFill/>
                  </a:rPr>
                  <a:t> </a:t>
                </a:r>
              </a:p>
            </p:txBody>
          </p:sp>
        </mc:Fallback>
      </mc:AlternateContent>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650B294-5611-2892-170D-F82CF0255B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270" y="-190997"/>
            <a:ext cx="1561730" cy="1561730"/>
          </a:xfrm>
          <a:prstGeom prst="rect">
            <a:avLst/>
          </a:prstGeom>
        </p:spPr>
      </p:pic>
    </p:spTree>
    <p:extLst>
      <p:ext uri="{BB962C8B-B14F-4D97-AF65-F5344CB8AC3E}">
        <p14:creationId xmlns:p14="http://schemas.microsoft.com/office/powerpoint/2010/main" val="112209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64D53D-15BA-FF80-E105-000C63F8585A}"/>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E71E7F-A91D-FB8B-6DD6-063001D2F691}"/>
              </a:ext>
            </a:extLst>
          </p:cNvPr>
          <p:cNvSpPr txBox="1">
            <a:spLocks/>
          </p:cNvSpPr>
          <p:nvPr/>
        </p:nvSpPr>
        <p:spPr>
          <a:xfrm>
            <a:off x="142240" y="788643"/>
            <a:ext cx="49784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fr-FR" sz="2800" b="1">
                <a:solidFill>
                  <a:srgbClr val="FFFF00"/>
                </a:solidFill>
                <a:effectLst/>
                <a:latin typeface="Times New Roman" panose="02020603050405020304" pitchFamily="18" charset="0"/>
                <a:ea typeface="Times New Roman" panose="02020603050405020304" pitchFamily="18" charset="0"/>
              </a:rPr>
              <a:t>II. DIỆN TÍCH MẶT CẦU</a:t>
            </a:r>
            <a:endParaRPr lang="vi-VN" sz="2800">
              <a:solidFill>
                <a:srgbClr val="FFFF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B9C19-B789-BFA6-05FC-2B0CB0AB1E96}"/>
                  </a:ext>
                </a:extLst>
              </p:cNvPr>
              <p:cNvSpPr txBox="1"/>
              <p:nvPr/>
            </p:nvSpPr>
            <p:spPr>
              <a:xfrm>
                <a:off x="6369132" y="2034468"/>
                <a:ext cx="5541819" cy="4627164"/>
              </a:xfrm>
              <a:prstGeom prst="rect">
                <a:avLst/>
              </a:prstGeom>
              <a:noFill/>
              <a:ln>
                <a:solidFill>
                  <a:srgbClr val="FFFF00"/>
                </a:solidFill>
              </a:ln>
            </p:spPr>
            <p:txBody>
              <a:bodyPr wrap="square">
                <a:spAutoFit/>
              </a:bodyPr>
              <a:lstStyle/>
              <a:p>
                <a:pPr algn="ctr">
                  <a:lnSpc>
                    <a:spcPct val="115000"/>
                  </a:lnSpc>
                </a:pPr>
                <a:r>
                  <a:rPr lang="en-US" sz="2800" b="1" dirty="0">
                    <a:solidFill>
                      <a:srgbClr val="FFFF00"/>
                    </a:solidFill>
                    <a:effectLst/>
                    <a:latin typeface="Times New Roman" panose="02020603050405020304" pitchFamily="18" charset="0"/>
                    <a:ea typeface="Times New Roman" panose="02020603050405020304" pitchFamily="18" charset="0"/>
                  </a:rPr>
                  <a:t>Giải</a:t>
                </a:r>
                <a:endParaRPr lang="vi-VN" sz="2800" dirty="0">
                  <a:solidFill>
                    <a:srgbClr val="FFFF00"/>
                  </a:solidFill>
                  <a:effectLst/>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chu vi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indent="1341438"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πR</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=70</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ra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vi-VN" sz="2800" i="1">
                            <a:solidFill>
                              <a:schemeClr val="bg1"/>
                            </a:solidFill>
                            <a:effectLst/>
                            <a:latin typeface="Cambria Math" panose="02040503050406030204" pitchFamily="18" charset="0"/>
                            <a:ea typeface="Times New Roman" panose="02020603050405020304" pitchFamily="18" charset="0"/>
                          </a:rPr>
                        </m:ctrlPr>
                      </m:fPr>
                      <m:num>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70</m:t>
                        </m:r>
                      </m:num>
                      <m:den>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en>
                    </m:f>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vi-VN" sz="2800" i="1">
                            <a:solidFill>
                              <a:schemeClr val="bg1"/>
                            </a:solidFill>
                            <a:effectLst/>
                            <a:latin typeface="Cambria Math" panose="02040503050406030204" pitchFamily="18" charset="0"/>
                            <a:ea typeface="Times New Roman" panose="02020603050405020304" pitchFamily="18" charset="0"/>
                          </a:rPr>
                        </m:ctrlPr>
                      </m:fPr>
                      <m:num>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35</m:t>
                        </m:r>
                      </m:num>
                      <m:den>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en>
                    </m:f>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d>
                            <m:dPr>
                              <m:ctrlPr>
                                <a:rPr lang="vi-VN" sz="2800" i="1" smtClean="0">
                                  <a:solidFill>
                                    <a:schemeClr val="bg1"/>
                                  </a:solidFill>
                                  <a:effectLst/>
                                  <a:latin typeface="Cambria Math" panose="02040503050406030204" pitchFamily="18" charset="0"/>
                                </a:rPr>
                              </m:ctrlPr>
                            </m:dPr>
                            <m:e>
                              <m:f>
                                <m:fPr>
                                  <m:ctrlPr>
                                    <a:rPr lang="vi-VN" sz="2800" i="1" smtClean="0">
                                      <a:solidFill>
                                        <a:schemeClr val="bg1"/>
                                      </a:solidFill>
                                      <a:effectLst/>
                                      <a:latin typeface="Cambria Math" panose="02040503050406030204" pitchFamily="18" charset="0"/>
                                    </a:rPr>
                                  </m:ctrlPr>
                                </m:fPr>
                                <m:num>
                                  <m:r>
                                    <m:rPr>
                                      <m:nor/>
                                    </m:rPr>
                                    <a:rPr lang="vi-VN" sz="2800" b="0" i="1" smtClean="0">
                                      <a:solidFill>
                                        <a:schemeClr val="bg1"/>
                                      </a:solidFill>
                                      <a:effectLst/>
                                      <a:latin typeface="Times New Roman" panose="02020603050405020304" pitchFamily="18" charset="0"/>
                                      <a:cs typeface="Times New Roman" panose="02020603050405020304" pitchFamily="18" charset="0"/>
                                    </a:rPr>
                                    <m:t>35</m:t>
                                  </m:r>
                                </m:num>
                                <m:den>
                                  <m:r>
                                    <m:rPr>
                                      <m:nor/>
                                    </m:rPr>
                                    <a:rPr lang="vi-VN" sz="2800" i="1" smtClean="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m:t>π</m:t>
                                  </m:r>
                                </m:den>
                              </m:f>
                            </m:e>
                          </m:d>
                        </m:e>
                        <m:sup>
                          <m:r>
                            <a:rPr lang="en-US" sz="2800" b="0" i="1" smtClean="0">
                              <a:solidFill>
                                <a:schemeClr val="bg1"/>
                              </a:solidFill>
                              <a:effectLst/>
                              <a:latin typeface="Cambria Math" panose="02040503050406030204" pitchFamily="18" charset="0"/>
                              <a:ea typeface="Cambria Math" panose="02040503050406030204" pitchFamily="18" charset="0"/>
                            </a:rPr>
                            <m:t>2</m:t>
                          </m:r>
                        </m:sup>
                      </m:sSup>
                    </m:oMath>
                  </m:oMathPara>
                </a14:m>
                <a:endPar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≈1559,</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72</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e>
                          <m:sup>
                            <m:r>
                              <a:rPr lang="en-US" sz="2800" b="0" i="1" smtClean="0">
                                <a:solidFill>
                                  <a:schemeClr val="bg1"/>
                                </a:solidFill>
                                <a:effectLst/>
                                <a:latin typeface="Cambria Math" panose="02040503050406030204" pitchFamily="18" charset="0"/>
                                <a:ea typeface="Times New Roman" panose="02020603050405020304" pitchFamily="18" charset="0"/>
                              </a:rPr>
                              <m:t>2</m:t>
                            </m:r>
                          </m:sup>
                        </m:sSup>
                      </m:e>
                    </m:d>
                  </m:oMath>
                </a14:m>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B9C19-B789-BFA6-05FC-2B0CB0AB1E96}"/>
                  </a:ext>
                </a:extLst>
              </p:cNvPr>
              <p:cNvSpPr txBox="1">
                <a:spLocks noRot="1" noChangeAspect="1" noMove="1" noResize="1" noEditPoints="1" noAdjustHandles="1" noChangeArrowheads="1" noChangeShapeType="1" noTextEdit="1"/>
              </p:cNvSpPr>
              <p:nvPr/>
            </p:nvSpPr>
            <p:spPr>
              <a:xfrm>
                <a:off x="6369132" y="2034468"/>
                <a:ext cx="5541819" cy="4627164"/>
              </a:xfrm>
              <a:prstGeom prst="rect">
                <a:avLst/>
              </a:prstGeom>
              <a:blipFill>
                <a:blip r:embed="rId2"/>
                <a:stretch>
                  <a:fillRect l="-2195" t="-788"/>
                </a:stretch>
              </a:blipFill>
              <a:ln>
                <a:solidFill>
                  <a:srgbClr val="FFFF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026B411-8711-1A39-A025-B1AF2538E7B8}"/>
                  </a:ext>
                </a:extLst>
              </p:cNvPr>
              <p:cNvSpPr txBox="1"/>
              <p:nvPr/>
            </p:nvSpPr>
            <p:spPr>
              <a:xfrm>
                <a:off x="2631440" y="1340576"/>
                <a:ext cx="7254240" cy="547522"/>
              </a:xfrm>
              <a:prstGeom prst="rect">
                <a:avLst/>
              </a:prstGeom>
              <a:solidFill>
                <a:schemeClr val="accent6">
                  <a:lumMod val="75000"/>
                </a:schemeClr>
              </a:solidFill>
              <a:ln>
                <a:solidFill>
                  <a:schemeClr val="bg1"/>
                </a:solidFill>
              </a:ln>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sSup>
                      <m:sSupPr>
                        <m:ctrlPr>
                          <a:rPr lang="vi-VN" sz="2800" i="1">
                            <a:solidFill>
                              <a:schemeClr val="bg1"/>
                            </a:solidFill>
                            <a:effectLst/>
                            <a:latin typeface="Cambria Math" panose="02040503050406030204" pitchFamily="18" charset="0"/>
                            <a:ea typeface="Times New Roman" panose="02020603050405020304" pitchFamily="18" charset="0"/>
                          </a:rPr>
                        </m:ctrlPr>
                      </m:sSup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sup>
                        <m:r>
                          <a:rPr lang="en-US" sz="2800" b="0" i="1" smtClean="0">
                            <a:solidFill>
                              <a:schemeClr val="bg1"/>
                            </a:solidFill>
                            <a:effectLst/>
                            <a:latin typeface="Cambria Math" panose="02040503050406030204" pitchFamily="18" charset="0"/>
                            <a:ea typeface="Times New Roman" panose="02020603050405020304" pitchFamily="18" charset="0"/>
                          </a:rPr>
                          <m:t>2</m:t>
                        </m:r>
                      </m:sup>
                    </m:sSup>
                  </m:oMath>
                </a14:m>
                <a:endPar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026B411-8711-1A39-A025-B1AF2538E7B8}"/>
                  </a:ext>
                </a:extLst>
              </p:cNvPr>
              <p:cNvSpPr txBox="1">
                <a:spLocks noRot="1" noChangeAspect="1" noMove="1" noResize="1" noEditPoints="1" noAdjustHandles="1" noChangeArrowheads="1" noChangeShapeType="1" noTextEdit="1"/>
              </p:cNvSpPr>
              <p:nvPr/>
            </p:nvSpPr>
            <p:spPr>
              <a:xfrm>
                <a:off x="2631440" y="1340576"/>
                <a:ext cx="7254240" cy="547522"/>
              </a:xfrm>
              <a:prstGeom prst="rect">
                <a:avLst/>
              </a:prstGeom>
              <a:blipFill>
                <a:blip r:embed="rId3"/>
                <a:stretch>
                  <a:fillRect l="-1678" t="-6522" b="-28261"/>
                </a:stretch>
              </a:blipFill>
              <a:ln>
                <a:solidFill>
                  <a:schemeClr val="bg1"/>
                </a:solidFill>
              </a:ln>
            </p:spPr>
            <p:txBody>
              <a:bodyPr/>
              <a:lstStyle/>
              <a:p>
                <a:r>
                  <a:rPr lang="en-US">
                    <a:noFill/>
                  </a:rPr>
                  <a:t> </a:t>
                </a:r>
              </a:p>
            </p:txBody>
          </p:sp>
        </mc:Fallback>
      </mc:AlternateContent>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9F10C15-5FAB-B3FE-9185-2858E1AA87F1}"/>
              </a:ext>
            </a:extLst>
          </p:cNvPr>
          <p:cNvSpPr txBox="1"/>
          <p:nvPr/>
        </p:nvSpPr>
        <p:spPr>
          <a:xfrm>
            <a:off x="142240" y="2239845"/>
            <a:ext cx="5811520" cy="4016741"/>
          </a:xfrm>
          <a:prstGeom prst="rect">
            <a:avLst/>
          </a:prstGeom>
          <a:noFill/>
          <a:ln>
            <a:solidFill>
              <a:schemeClr val="bg1"/>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2</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quả</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bóng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đá</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theo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tiêu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chuẩn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chuyên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nghiệp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cả</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nam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nữ</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từ</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khoảng</a:t>
            </a:r>
            <a:r>
              <a:rPr lang="en-US" sz="2800" dirty="0">
                <a:solidFill>
                  <a:prstClr val="white"/>
                </a:solidFill>
                <a:latin typeface="Times New Roman" panose="02020603050405020304" pitchFamily="18" charset="0"/>
                <a:ea typeface="Times New Roman" panose="02020603050405020304" pitchFamily="18" charset="0"/>
              </a:rPr>
              <a:t> 11, 12 </a:t>
            </a:r>
            <a:r>
              <a:rPr lang="en-US" sz="2800" dirty="0" err="1">
                <a:solidFill>
                  <a:prstClr val="white"/>
                </a:solidFill>
                <a:latin typeface="Times New Roman" panose="02020603050405020304" pitchFamily="18" charset="0"/>
                <a:ea typeface="Times New Roman" panose="02020603050405020304" pitchFamily="18" charset="0"/>
              </a:rPr>
              <a:t>tuổi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trở</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nặng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khoảng</a:t>
            </a:r>
            <a:r>
              <a:rPr lang="en-US" sz="2800" dirty="0">
                <a:solidFill>
                  <a:prstClr val="white"/>
                </a:solidFill>
                <a:latin typeface="Times New Roman" panose="02020603050405020304" pitchFamily="18" charset="0"/>
                <a:ea typeface="Times New Roman" panose="02020603050405020304" pitchFamily="18" charset="0"/>
              </a:rPr>
              <a:t> 450g,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  chu vi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lớn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khoảng</a:t>
            </a:r>
            <a:r>
              <a:rPr lang="en-US" sz="2800" dirty="0">
                <a:solidFill>
                  <a:prstClr val="white"/>
                </a:solidFill>
                <a:latin typeface="Times New Roman" panose="02020603050405020304" pitchFamily="18" charset="0"/>
                <a:ea typeface="Times New Roman" panose="02020603050405020304" pitchFamily="18" charset="0"/>
              </a:rPr>
              <a:t> 70 cm. </a:t>
            </a:r>
            <a:r>
              <a:rPr lang="en-US" sz="2800" dirty="0" err="1">
                <a:solidFill>
                  <a:prstClr val="white"/>
                </a:solidFill>
                <a:latin typeface="Times New Roman" panose="02020603050405020304" pitchFamily="18" charset="0"/>
                <a:ea typeface="Times New Roman" panose="02020603050405020304" pitchFamily="18" charset="0"/>
              </a:rPr>
              <a:t>Diện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tích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bề</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mặt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quả</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bóng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đá</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như</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thế</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bằng</a:t>
            </a:r>
            <a:r>
              <a:rPr lang="en-US" sz="2800" dirty="0">
                <a:solidFill>
                  <a:prstClr val="white"/>
                </a:solidFill>
                <a:latin typeface="Times New Roman" panose="02020603050405020304" pitchFamily="18" charset="0"/>
                <a:ea typeface="Times New Roman" panose="02020603050405020304" pitchFamily="18" charset="0"/>
              </a:rPr>
              <a:t> bao </a:t>
            </a:r>
            <a:r>
              <a:rPr lang="en-US" sz="2800" dirty="0" err="1">
                <a:solidFill>
                  <a:prstClr val="white"/>
                </a:solidFill>
                <a:latin typeface="Times New Roman" panose="02020603050405020304" pitchFamily="18" charset="0"/>
                <a:ea typeface="Times New Roman" panose="02020603050405020304" pitchFamily="18" charset="0"/>
              </a:rPr>
              <a:t>nhiêu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centimét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vuông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làm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kết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quả</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đến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hàng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phần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trăm</a:t>
            </a:r>
            <a:r>
              <a:rPr lang="en-US" sz="2800" dirty="0">
                <a:solidFill>
                  <a:prstClr val="white"/>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6C8D443-1B0D-5826-21C7-436628C0F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270" y="-190997"/>
            <a:ext cx="1561730" cy="1561730"/>
          </a:xfrm>
          <a:prstGeom prst="rect">
            <a:avLst/>
          </a:prstGeom>
        </p:spPr>
      </p:pic>
    </p:spTree>
    <p:extLst>
      <p:ext uri="{BB962C8B-B14F-4D97-AF65-F5344CB8AC3E}">
        <p14:creationId xmlns:p14="http://schemas.microsoft.com/office/powerpoint/2010/main" val="244314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fade">
                                      <p:cBhvr>
                                        <p:cTn id="14" dur="1000"/>
                                        <p:tgtEl>
                                          <p:spTgt spid="7">
                                            <p:bg/>
                                          </p:spTgt>
                                        </p:tgtEl>
                                      </p:cBhvr>
                                    </p:animEffect>
                                    <p:anim calcmode="lin" valueType="num">
                                      <p:cBhvr>
                                        <p:cTn id="15" dur="1000" fill="hold"/>
                                        <p:tgtEl>
                                          <p:spTgt spid="7">
                                            <p:bg/>
                                          </p:spTgt>
                                        </p:tgtEl>
                                        <p:attrNameLst>
                                          <p:attrName>ppt_x</p:attrName>
                                        </p:attrNameLst>
                                      </p:cBhvr>
                                      <p:tavLst>
                                        <p:tav tm="0">
                                          <p:val>
                                            <p:strVal val="#ppt_x"/>
                                          </p:val>
                                        </p:tav>
                                        <p:tav tm="100000">
                                          <p:val>
                                            <p:strVal val="#ppt_x"/>
                                          </p:val>
                                        </p:tav>
                                      </p:tavLst>
                                    </p:anim>
                                    <p:anim calcmode="lin" valueType="num">
                                      <p:cBhvr>
                                        <p:cTn id="16"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1000"/>
                                        <p:tgtEl>
                                          <p:spTgt spid="7">
                                            <p:txEl>
                                              <p:pRg st="4" end="4"/>
                                            </p:txEl>
                                          </p:spTgt>
                                        </p:tgtEl>
                                      </p:cBhvr>
                                    </p:animEffect>
                                    <p:anim calcmode="lin" valueType="num">
                                      <p:cBhvr>
                                        <p:cTn id="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fade">
                                      <p:cBhvr>
                                        <p:cTn id="56" dur="1000"/>
                                        <p:tgtEl>
                                          <p:spTgt spid="7">
                                            <p:txEl>
                                              <p:pRg st="5" end="5"/>
                                            </p:txEl>
                                          </p:spTgt>
                                        </p:tgtEl>
                                      </p:cBhvr>
                                    </p:animEffect>
                                    <p:anim calcmode="lin" valueType="num">
                                      <p:cBhvr>
                                        <p:cTn id="5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1000"/>
                                        <p:tgtEl>
                                          <p:spTgt spid="7">
                                            <p:txEl>
                                              <p:pRg st="6" end="6"/>
                                            </p:txEl>
                                          </p:spTgt>
                                        </p:tgtEl>
                                      </p:cBhvr>
                                    </p:animEffect>
                                    <p:anim calcmode="lin" valueType="num">
                                      <p:cBhvr>
                                        <p:cTn id="6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473944" y="3181486"/>
            <a:ext cx="11718056" cy="180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latin typeface="Times New Roman" panose="02020603050405020304" pitchFamily="18" charset="0"/>
                <a:cs typeface="Times New Roman" panose="02020603050405020304" pitchFamily="18" charset="0"/>
              </a:rPr>
              <a:t>Dạng 1. Nhận biết các vật thể có dạng hình cầu.</a:t>
            </a:r>
            <a:endParaRPr lang="vi-VN">
              <a:solidFill>
                <a:schemeClr val="bg1"/>
              </a:solidFill>
              <a:latin typeface="Times New Roman" panose="02020603050405020304" pitchFamily="18" charset="0"/>
              <a:cs typeface="Times New Roman" panose="02020603050405020304" pitchFamily="18" charset="0"/>
            </a:endParaRPr>
          </a:p>
          <a:p>
            <a:r>
              <a:rPr lang="en-US" b="1">
                <a:solidFill>
                  <a:schemeClr val="bg1"/>
                </a:solidFill>
                <a:latin typeface="Times New Roman" panose="02020603050405020304" pitchFamily="18" charset="0"/>
                <a:cs typeface="Times New Roman" panose="02020603050405020304" pitchFamily="18" charset="0"/>
              </a:rPr>
              <a:t>Dạng 2. Nhận biết đường kính, bán kính của hình cầu.</a:t>
            </a:r>
            <a:endParaRPr lang="en-US">
              <a:solidFill>
                <a:schemeClr val="bg1"/>
              </a:solidFill>
              <a:latin typeface="Times New Roman" panose="02020603050405020304" pitchFamily="18" charset="0"/>
              <a:cs typeface="Times New Roman" panose="02020603050405020304" pitchFamily="18" charset="0"/>
            </a:endParaRPr>
          </a:p>
          <a:p>
            <a:r>
              <a:rPr lang="en-US" b="1">
                <a:solidFill>
                  <a:schemeClr val="bg1"/>
                </a:solidFill>
                <a:latin typeface="Times New Roman" panose="02020603050405020304" pitchFamily="18" charset="0"/>
                <a:cs typeface="Times New Roman" panose="02020603050405020304" pitchFamily="18" charset="0"/>
              </a:rPr>
              <a:t>Dạng 3: Tính được diện tích mặt cầu khi biết bán kính của mặt cầu đó.</a:t>
            </a:r>
            <a:endParaRPr lang="vi-VN">
              <a:solidFill>
                <a:schemeClr val="bg1"/>
              </a:solidFill>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90000"/>
              </a:lnSpc>
              <a:spcBef>
                <a:spcPts val="1000"/>
              </a:spcBef>
              <a:spcAft>
                <a:spcPts val="0"/>
              </a:spcAft>
              <a:buClrTx/>
              <a:buSzTx/>
              <a:buFontTx/>
              <a:buChar char="-"/>
              <a:tabLst/>
              <a:defRPr/>
            </a:pPr>
            <a:endParaRPr kumimoji="0" lang="en-US" b="1"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703B900-6F60-462D-4313-3A4DF062546D}"/>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ID07 2024 T9 CD 06565+K4lPs7H94VUqPe2XwIsfPRnrXQE//QTEXxb8/8N4CNc6FpgZahzpTjFhMzSA7T/nHJa11DE8Ng2TP3iAmRczFlmslSuUNOgUeb6yRvs0="/>
          <p:cNvSpPr txBox="1"/>
          <p:nvPr/>
        </p:nvSpPr>
        <p:spPr>
          <a:xfrm>
            <a:off x="263039" y="971710"/>
            <a:ext cx="11502874" cy="1005916"/>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à</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vi-VN" sz="280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Trong những</a:t>
            </a:r>
            <a:r>
              <a:rPr kumimoji="0" lang="vi-VN" sz="280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vật thể ở các hình 37a, 37b, 37c, 37d, 37e, vật thể ở hình nào có dạng hình cầu?</a:t>
            </a:r>
            <a:endParaRPr kumimoji="0" lang="vi-VN" sz="280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776887" y="4581924"/>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FFFF00"/>
                </a:solidFill>
                <a:latin typeface="Times New Roman" pitchFamily="18" charset="0"/>
                <a:cs typeface="Times New Roman" pitchFamily="18" charset="0"/>
              </a:rPr>
              <a:t>Giải</a:t>
            </a:r>
            <a:endParaRPr kumimoji="0" lang="en-US" sz="2600" b="1" i="0"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9703A36-0B9A-2602-6F39-9CF03ECE62B1}"/>
              </a:ext>
            </a:extLst>
          </p:cNvPr>
          <p:cNvSpPr txBox="1"/>
          <p:nvPr/>
        </p:nvSpPr>
        <p:spPr>
          <a:xfrm>
            <a:off x="3512568" y="5053745"/>
            <a:ext cx="661459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Vật thể có dạng hình cầu là Hình 37d.</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E7B6C6-A7F1-DDC6-BB48-51CB49400B1E}"/>
              </a:ext>
            </a:extLst>
          </p:cNvPr>
          <p:cNvSpPr>
            <a:spLocks noGrp="1"/>
          </p:cNvSpPr>
          <p:nvPr>
            <p:ph type="title"/>
          </p:nvPr>
        </p:nvSpPr>
        <p:spPr>
          <a:xfrm>
            <a:off x="152400" y="1790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pic>
        <p:nvPicPr>
          <p:cNvPr id="3"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EB60EB-16D3-1932-2614-8C1E3AEE9C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590284" y="4530328"/>
            <a:ext cx="2327672" cy="2327672"/>
          </a:xfrm>
          <a:prstGeom prst="rect">
            <a:avLst/>
          </a:pr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120351-2AC4-DFE4-B70D-F70AA8C4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62" y="1706000"/>
            <a:ext cx="9286875" cy="1800225"/>
          </a:xfrm>
          <a:prstGeom prst="rect">
            <a:avLst/>
          </a:prstGeom>
        </p:spPr>
      </p:pic>
      <p:sp>
        <p:nvSpPr>
          <p:cNvPr id="10" name="TextBox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B2795EA-C0A2-B204-1FF3-A33C6972216D}"/>
              </a:ext>
            </a:extLst>
          </p:cNvPr>
          <p:cNvSpPr txBox="1"/>
          <p:nvPr/>
        </p:nvSpPr>
        <p:spPr>
          <a:xfrm>
            <a:off x="2021522" y="3477118"/>
            <a:ext cx="463588" cy="523220"/>
          </a:xfrm>
          <a:prstGeom prst="rect">
            <a:avLst/>
          </a:prstGeom>
          <a:noFill/>
        </p:spPr>
        <p:txBody>
          <a:bodyPr wrap="none" rtlCol="0">
            <a:spAutoFit/>
          </a:bodyPr>
          <a:lstStyle/>
          <a:p>
            <a:r>
              <a:rPr lang="en-US" sz="2800">
                <a:solidFill>
                  <a:schemeClr val="bg1"/>
                </a:solidFill>
                <a:latin typeface="Times New Roman" panose="02020603050405020304" pitchFamily="18" charset="0"/>
                <a:cs typeface="Times New Roman" panose="02020603050405020304" pitchFamily="18" charset="0"/>
              </a:rPr>
              <a:t>a)</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38" name="TextBox 3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41D543-A6DF-5010-4D66-D6B3EE67A43C}"/>
              </a:ext>
            </a:extLst>
          </p:cNvPr>
          <p:cNvSpPr txBox="1"/>
          <p:nvPr/>
        </p:nvSpPr>
        <p:spPr>
          <a:xfrm>
            <a:off x="3972141" y="3477118"/>
            <a:ext cx="484428" cy="523220"/>
          </a:xfrm>
          <a:prstGeom prst="rect">
            <a:avLst/>
          </a:prstGeom>
          <a:noFill/>
        </p:spPr>
        <p:txBody>
          <a:bodyPr wrap="none" rtlCol="0">
            <a:spAutoFit/>
          </a:bodyPr>
          <a:lstStyle/>
          <a:p>
            <a:r>
              <a:rPr lang="en-US" sz="2800">
                <a:solidFill>
                  <a:schemeClr val="bg1"/>
                </a:solidFill>
                <a:latin typeface="Times New Roman" panose="02020603050405020304" pitchFamily="18" charset="0"/>
                <a:cs typeface="Times New Roman" panose="02020603050405020304" pitchFamily="18" charset="0"/>
              </a:rPr>
              <a:t>b)</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39" name="TextBox 3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7731D51-15DE-CAA9-21C8-B3800CE47440}"/>
              </a:ext>
            </a:extLst>
          </p:cNvPr>
          <p:cNvSpPr txBox="1"/>
          <p:nvPr/>
        </p:nvSpPr>
        <p:spPr>
          <a:xfrm>
            <a:off x="5943600" y="3477118"/>
            <a:ext cx="463588" cy="523220"/>
          </a:xfrm>
          <a:prstGeom prst="rect">
            <a:avLst/>
          </a:prstGeom>
          <a:noFill/>
        </p:spPr>
        <p:txBody>
          <a:bodyPr wrap="none" rtlCol="0">
            <a:spAutoFit/>
          </a:bodyPr>
          <a:lstStyle/>
          <a:p>
            <a:r>
              <a:rPr lang="en-US" sz="2800">
                <a:solidFill>
                  <a:schemeClr val="bg1"/>
                </a:solidFill>
                <a:latin typeface="Times New Roman" panose="02020603050405020304" pitchFamily="18" charset="0"/>
                <a:cs typeface="Times New Roman" panose="02020603050405020304" pitchFamily="18" charset="0"/>
              </a:rPr>
              <a:t>c)</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40" name="TextBox 3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D9AF8C3-7D99-113C-71EA-B5B786F9C4ED}"/>
              </a:ext>
            </a:extLst>
          </p:cNvPr>
          <p:cNvSpPr txBox="1"/>
          <p:nvPr/>
        </p:nvSpPr>
        <p:spPr>
          <a:xfrm>
            <a:off x="9865678" y="3477118"/>
            <a:ext cx="463588" cy="523220"/>
          </a:xfrm>
          <a:prstGeom prst="rect">
            <a:avLst/>
          </a:prstGeom>
          <a:noFill/>
        </p:spPr>
        <p:txBody>
          <a:bodyPr wrap="none" rtlCol="0">
            <a:spAutoFit/>
          </a:bodyPr>
          <a:lstStyle/>
          <a:p>
            <a:r>
              <a:rPr lang="en-US" sz="2800">
                <a:solidFill>
                  <a:schemeClr val="bg1"/>
                </a:solidFill>
                <a:latin typeface="Times New Roman" panose="02020603050405020304" pitchFamily="18" charset="0"/>
                <a:cs typeface="Times New Roman" panose="02020603050405020304" pitchFamily="18" charset="0"/>
              </a:rPr>
              <a:t>e)</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5B487E9-E399-B2F3-D793-007F880AFE09}"/>
              </a:ext>
            </a:extLst>
          </p:cNvPr>
          <p:cNvSpPr txBox="1"/>
          <p:nvPr/>
        </p:nvSpPr>
        <p:spPr>
          <a:xfrm>
            <a:off x="7894219" y="3477118"/>
            <a:ext cx="484428" cy="523220"/>
          </a:xfrm>
          <a:prstGeom prst="rect">
            <a:avLst/>
          </a:prstGeom>
          <a:noFill/>
        </p:spPr>
        <p:txBody>
          <a:bodyPr wrap="none" rtlCol="0">
            <a:spAutoFit/>
          </a:bodyPr>
          <a:lstStyle/>
          <a:p>
            <a:r>
              <a:rPr lang="en-US" sz="2800">
                <a:solidFill>
                  <a:schemeClr val="bg1"/>
                </a:solidFill>
                <a:latin typeface="Times New Roman" panose="02020603050405020304" pitchFamily="18" charset="0"/>
                <a:cs typeface="Times New Roman" panose="02020603050405020304" pitchFamily="18" charset="0"/>
              </a:rPr>
              <a:t>d)</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A7E98EFA-28B1-6C2D-5726-410404B48118}"/>
              </a:ext>
            </a:extLst>
          </p:cNvPr>
          <p:cNvSpPr txBox="1"/>
          <p:nvPr/>
        </p:nvSpPr>
        <p:spPr>
          <a:xfrm>
            <a:off x="5572574" y="3978905"/>
            <a:ext cx="1351652" cy="523220"/>
          </a:xfrm>
          <a:prstGeom prst="rect">
            <a:avLst/>
          </a:prstGeom>
          <a:noFill/>
        </p:spPr>
        <p:txBody>
          <a:bodyPr wrap="none" rtlCol="0">
            <a:spAutoFit/>
          </a:bodyPr>
          <a:lstStyle/>
          <a:p>
            <a:r>
              <a:rPr lang="en-US" sz="2800">
                <a:solidFill>
                  <a:schemeClr val="bg1"/>
                </a:solidFill>
                <a:latin typeface="Times New Roman" panose="02020603050405020304" pitchFamily="18" charset="0"/>
                <a:cs typeface="Times New Roman" panose="02020603050405020304" pitchFamily="18" charset="0"/>
              </a:rPr>
              <a:t>Hình 37</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8F2DB9CE-44CE-D720-A667-8236BBD777AA}"/>
              </a:ext>
            </a:extLst>
          </p:cNvPr>
          <p:cNvSpPr/>
          <p:nvPr/>
        </p:nvSpPr>
        <p:spPr>
          <a:xfrm>
            <a:off x="152400" y="815419"/>
            <a:ext cx="11679025" cy="3686705"/>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childTnLst>
                          </p:cTn>
                        </p:par>
                        <p:par>
                          <p:cTn id="37" fill="hold">
                            <p:stCondLst>
                              <p:cond delay="4000"/>
                            </p:stCondLst>
                            <p:childTnLst>
                              <p:par>
                                <p:cTn id="38" presetID="16" presetClass="entr" presetSubtype="21"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wipe(left)">
                                      <p:cBhvr>
                                        <p:cTn id="5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38" grpId="0"/>
      <p:bldP spid="39" grpId="0"/>
      <p:bldP spid="40" grpId="0"/>
      <p:bldP spid="41" grpId="0"/>
      <p:bldP spid="42" grpId="0"/>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2863EAF-9C41-4651-5B75-80E7DB34F49A}"/>
              </a:ext>
            </a:extLst>
          </p:cNvPr>
          <p:cNvSpPr/>
          <p:nvPr/>
        </p:nvSpPr>
        <p:spPr>
          <a:xfrm>
            <a:off x="152400" y="815420"/>
            <a:ext cx="11679025" cy="3131262"/>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mc:Choice xmlns:a14="http://schemas.microsoft.com/office/drawing/2010/main" Requires="a14">
          <p:sp>
            <p:nvSpPr>
              <p:cNvPr id="5" name="TextBox 4" descr="OPL20U25GSXzBJYl68kk8uQGfFKzs7yb1M4KJWUiLk6ZEvGF+qCIPSnY57AbBFCvTWID07 2024 T9 CD 06565+K4lPs7H94VUqPe2XwIsfPRnrXQE//QTEXxb8/8N4CNc6FpgZahzpTjFhMzSA7T/nHJa11DE8Ng2TP3iAmRczFlmslSuUNOgUeb6yRvs0="/>
              <p:cNvSpPr txBox="1"/>
              <p:nvPr/>
            </p:nvSpPr>
            <p:spPr>
              <a:xfrm>
                <a:off x="360575" y="971710"/>
                <a:ext cx="6649825" cy="2901820"/>
              </a:xfrm>
              <a:prstGeom prst="rect">
                <a:avLst/>
              </a:prstGeom>
              <a:noFill/>
              <a:ln>
                <a:noFill/>
              </a:ln>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kumimoji="0" lang="en-US" sz="2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à</a:t>
                </a:r>
                <a:r>
                  <a:rPr kumimoji="0" lang="vi-VN" sz="2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i</a:t>
                </a:r>
                <a:r>
                  <a:rPr kumimoji="0" lang="en-US" sz="2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vi-VN" sz="2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 </a:t>
                </a:r>
                <a:r>
                  <a:rPr kumimoji="0" lang="vi-VN" sz="280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Cho một</a:t>
                </a:r>
                <a:r>
                  <a:rPr kumimoji="0" lang="vi-VN" sz="280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mặt phẳng đi qua tâm </a:t>
                </a:r>
                <a14:m>
                  <m:oMath xmlns:m="http://schemas.openxmlformats.org/officeDocument/2006/math">
                    <m:r>
                      <m:rPr>
                        <m:nor/>
                      </m:rPr>
                      <a:rPr kumimoji="0" lang="vi-VN" sz="2800" b="0" i="1" u="none" strike="noStrike" kern="1200" cap="none" spc="0" normalizeH="0" noProof="0" smtClean="0">
                        <a:ln>
                          <a:noFill/>
                        </a:ln>
                        <a:solidFill>
                          <a:schemeClr val="bg1"/>
                        </a:solidFill>
                        <a:effectLst/>
                        <a:uLnTx/>
                        <a:uFillTx/>
                        <a:latin typeface="Times New Roman" panose="02020603050405020304" pitchFamily="18" charset="0"/>
                        <a:cs typeface="Times New Roman" panose="02020603050405020304" pitchFamily="18" charset="0"/>
                      </a:rPr>
                      <m:t>O</m:t>
                    </m:r>
                  </m:oMath>
                </a14:m>
                <a:r>
                  <a:rPr kumimoji="0" lang="vi-VN" sz="280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của</a:t>
                </a:r>
                <a:r>
                  <a:rPr kumimoji="0" lang="vi-VN" sz="280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một hình cầu (Hình 38). Quan sát Hình 38, hãy chỉ ra:</a:t>
                </a:r>
              </a:p>
              <a:p>
                <a:pPr marL="514350" marR="0" lvl="0" indent="-514350" algn="just" defTabSz="914400" rtl="0" eaLnBrk="1" fontAlgn="auto" latinLnBrk="0" hangingPunct="1">
                  <a:lnSpc>
                    <a:spcPct val="110000"/>
                  </a:lnSpc>
                  <a:spcBef>
                    <a:spcPts val="0"/>
                  </a:spcBef>
                  <a:spcAft>
                    <a:spcPts val="0"/>
                  </a:spcAft>
                  <a:buClrTx/>
                  <a:buSzTx/>
                  <a:buFontTx/>
                  <a:buAutoNum type="alphaLcParenR"/>
                  <a:tabLst/>
                  <a:defRPr/>
                </a:pPr>
                <a:r>
                  <a:rPr lang="vi-VN" sz="2800" dirty="0">
                    <a:solidFill>
                      <a:schemeClr val="bg1"/>
                    </a:solidFill>
                    <a:latin typeface="Times New Roman" panose="02020603050405020304" pitchFamily="18" charset="0"/>
                    <a:cs typeface="Times New Roman" panose="02020603050405020304" pitchFamily="18" charset="0"/>
                  </a:rPr>
                  <a:t>Hai đường kính của hình cầu;</a:t>
                </a:r>
              </a:p>
              <a:p>
                <a:pPr marL="514350" marR="0" lvl="0" indent="-514350" algn="just" defTabSz="914400" rtl="0" eaLnBrk="1" fontAlgn="auto" latinLnBrk="0" hangingPunct="1">
                  <a:lnSpc>
                    <a:spcPct val="110000"/>
                  </a:lnSpc>
                  <a:spcBef>
                    <a:spcPts val="0"/>
                  </a:spcBef>
                  <a:spcAft>
                    <a:spcPts val="0"/>
                  </a:spcAft>
                  <a:buClrTx/>
                  <a:buSzTx/>
                  <a:buFontTx/>
                  <a:buAutoNum type="alphaLcParenR"/>
                  <a:tabLst/>
                  <a:defRPr/>
                </a:pPr>
                <a:r>
                  <a:rPr kumimoji="0" lang="vi-VN" sz="280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Bốn</a:t>
                </a:r>
                <a:r>
                  <a:rPr kumimoji="0" lang="vi-VN" sz="280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bán kính của hình cầu;</a:t>
                </a:r>
              </a:p>
              <a:p>
                <a:pPr marL="514350" marR="0" lvl="0" indent="-514350" algn="just" defTabSz="914400" rtl="0" eaLnBrk="1" fontAlgn="auto" latinLnBrk="0" hangingPunct="1">
                  <a:lnSpc>
                    <a:spcPct val="110000"/>
                  </a:lnSpc>
                  <a:spcBef>
                    <a:spcPts val="0"/>
                  </a:spcBef>
                  <a:spcAft>
                    <a:spcPts val="0"/>
                  </a:spcAft>
                  <a:buClrTx/>
                  <a:buSzTx/>
                  <a:buFontTx/>
                  <a:buAutoNum type="alphaLcParenR"/>
                  <a:tabLst/>
                  <a:defRPr/>
                </a:pPr>
                <a:r>
                  <a:rPr lang="vi-VN" sz="2800" noProof="0" dirty="0">
                    <a:solidFill>
                      <a:schemeClr val="bg1"/>
                    </a:solidFill>
                    <a:latin typeface="Times New Roman" panose="02020603050405020304" pitchFamily="18" charset="0"/>
                    <a:cs typeface="Times New Roman" panose="02020603050405020304" pitchFamily="18" charset="0"/>
                  </a:rPr>
                  <a:t>Một hình tròn lớn của hình cầu.</a:t>
                </a:r>
                <a:endParaRPr kumimoji="0" lang="vi-VN" sz="280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p:sp>
            <p:nvSpPr>
              <p:cNvPr id="5" name="TextBox 4"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60575" y="971710"/>
                <a:ext cx="6649825" cy="2901820"/>
              </a:xfrm>
              <a:prstGeom prst="rect">
                <a:avLst/>
              </a:prstGeom>
              <a:blipFill>
                <a:blip r:embed="rId2"/>
                <a:stretch>
                  <a:fillRect l="-1833" t="-1681" r="-1925" b="-5042"/>
                </a:stretch>
              </a:blipFill>
              <a:ln>
                <a:noFill/>
              </a:ln>
            </p:spPr>
            <p:txBody>
              <a:bodyPr/>
              <a:lstStyle/>
              <a:p>
                <a:r>
                  <a:rPr lang="en-US">
                    <a:noFill/>
                  </a:rPr>
                  <a:t> </a:t>
                </a:r>
              </a:p>
            </p:txBody>
          </p:sp>
        </mc:Fallback>
      </mc:AlternateContent>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593405" y="3976832"/>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FFFF00"/>
                </a:solidFill>
                <a:latin typeface="Times New Roman" pitchFamily="18" charset="0"/>
                <a:cs typeface="Times New Roman" pitchFamily="18" charset="0"/>
              </a:rPr>
              <a:t>Giải</a:t>
            </a:r>
            <a:endParaRPr kumimoji="0" lang="en-US" sz="2600" b="1" i="0"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E7B6C6-A7F1-DDC6-BB48-51CB49400B1E}"/>
              </a:ext>
            </a:extLst>
          </p:cNvPr>
          <p:cNvSpPr>
            <a:spLocks noGrp="1"/>
          </p:cNvSpPr>
          <p:nvPr>
            <p:ph type="title"/>
          </p:nvPr>
        </p:nvSpPr>
        <p:spPr>
          <a:xfrm>
            <a:off x="152400" y="1790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D556027-D902-7112-0A3F-1DA91180E01D}"/>
                  </a:ext>
                </a:extLst>
              </p:cNvPr>
              <p:cNvSpPr txBox="1"/>
              <p:nvPr/>
            </p:nvSpPr>
            <p:spPr>
              <a:xfrm>
                <a:off x="360575" y="4479114"/>
                <a:ext cx="10769756" cy="1539139"/>
              </a:xfrm>
              <a:prstGeom prst="rect">
                <a:avLst/>
              </a:prstGeom>
              <a:noFill/>
            </p:spPr>
            <p:txBody>
              <a:bodyPr wrap="square">
                <a:spAutoFit/>
              </a:bodyPr>
              <a:lstStyle/>
              <a:p>
                <a:pPr>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a) Hai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a:t>
                </a:r>
                <a:r>
                  <a:rPr lang="en-US" sz="28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m:t>
                    </m:r>
                  </m:oMath>
                </a14:m>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CD</m:t>
                    </m:r>
                  </m:oMath>
                </a14:m>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b) </a:t>
                </a:r>
                <a:r>
                  <a:rPr lang="en-US" sz="2800" dirty="0" err="1">
                    <a:solidFill>
                      <a:schemeClr val="bg1"/>
                    </a:solidFill>
                    <a:effectLst/>
                    <a:latin typeface="Times New Roman" panose="02020603050405020304" pitchFamily="18" charset="0"/>
                    <a:ea typeface="Times New Roman" panose="02020603050405020304" pitchFamily="18" charset="0"/>
                  </a:rPr>
                  <a:t>Bốn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a:t>
                </a:r>
                <a:r>
                  <a:rPr lang="en-US" sz="28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OA</m:t>
                    </m:r>
                  </m:oMath>
                </a14:m>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OB</m:t>
                    </m:r>
                  </m:oMath>
                </a14:m>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OC</m:t>
                    </m:r>
                  </m:oMath>
                </a14:m>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OD</m:t>
                    </m:r>
                  </m:oMath>
                </a14:m>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c)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lớn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hai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oMath>
                </a14:m>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6" name="TextBox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D556027-D902-7112-0A3F-1DA91180E01D}"/>
                  </a:ext>
                </a:extLst>
              </p:cNvPr>
              <p:cNvSpPr txBox="1">
                <a:spLocks noRot="1" noChangeAspect="1" noMove="1" noResize="1" noEditPoints="1" noAdjustHandles="1" noChangeArrowheads="1" noChangeShapeType="1" noTextEdit="1"/>
              </p:cNvSpPr>
              <p:nvPr/>
            </p:nvSpPr>
            <p:spPr>
              <a:xfrm>
                <a:off x="360575" y="4479114"/>
                <a:ext cx="10769756" cy="1539139"/>
              </a:xfrm>
              <a:prstGeom prst="rect">
                <a:avLst/>
              </a:prstGeom>
              <a:blipFill>
                <a:blip r:embed="rId3"/>
                <a:stretch>
                  <a:fillRect l="-1132" t="-2778" b="-10317"/>
                </a:stretch>
              </a:blipFill>
            </p:spPr>
            <p:txBody>
              <a:bodyPr/>
              <a:lstStyle/>
              <a:p>
                <a:r>
                  <a:rPr lang="en-US">
                    <a:noFill/>
                  </a:rPr>
                  <a:t> </a:t>
                </a:r>
              </a:p>
            </p:txBody>
          </p:sp>
        </mc:Fallback>
      </mc:AlternateContent>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E00754F-EA02-3B2E-22F6-5E81AC7069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590284" y="4530328"/>
            <a:ext cx="2327672" cy="2327672"/>
          </a:xfrm>
          <a:prstGeom prst="rect">
            <a:avLst/>
          </a:prstGeom>
        </p:spPr>
      </p:pic>
      <p:grpSp>
        <p:nvGrpSpPr>
          <p:cNvPr id="13" name="Group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7D13B3-4275-B349-E328-5916740A5946}"/>
              </a:ext>
            </a:extLst>
          </p:cNvPr>
          <p:cNvGrpSpPr/>
          <p:nvPr/>
        </p:nvGrpSpPr>
        <p:grpSpPr>
          <a:xfrm>
            <a:off x="7850768" y="1132831"/>
            <a:ext cx="3279563" cy="2756036"/>
            <a:chOff x="7850768" y="1132831"/>
            <a:chExt cx="3279563" cy="2756036"/>
          </a:xfrm>
        </p:grpSpPr>
        <p:sp>
          <p:nvSpPr>
            <p:cNvPr id="12" name="Oval 11">
              <a:extLst>
                <a:ext uri="{FF2B5EF4-FFF2-40B4-BE49-F238E27FC236}">
                  <a16:creationId xmlns:a16="http://schemas.microsoft.com/office/drawing/2014/main" id="{0482BA63-70A6-A327-3272-73A2E2E0A178}"/>
                </a:ext>
              </a:extLst>
            </p:cNvPr>
            <p:cNvSpPr/>
            <p:nvPr/>
          </p:nvSpPr>
          <p:spPr>
            <a:xfrm rot="3647893">
              <a:off x="8717375" y="1261903"/>
              <a:ext cx="1468410" cy="2518069"/>
            </a:xfrm>
            <a:prstGeom prst="ellipse">
              <a:avLst/>
            </a:prstGeom>
            <a:solidFill>
              <a:srgbClr val="FFFF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circle with lines and letters&#10;&#10;Description automatically generated">
              <a:extLst>
                <a:ext uri="{FF2B5EF4-FFF2-40B4-BE49-F238E27FC236}">
                  <a16:creationId xmlns:a16="http://schemas.microsoft.com/office/drawing/2014/main" id="{0B923EB3-DBF9-6A72-63B8-3946A5041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768" y="1132831"/>
              <a:ext cx="3279563" cy="2756036"/>
            </a:xfrm>
            <a:prstGeom prst="rect">
              <a:avLst/>
            </a:prstGeom>
          </p:spPr>
        </p:pic>
      </p:grpSp>
    </p:spTree>
    <p:extLst>
      <p:ext uri="{BB962C8B-B14F-4D97-AF65-F5344CB8AC3E}">
        <p14:creationId xmlns:p14="http://schemas.microsoft.com/office/powerpoint/2010/main" val="261933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left)">
                                      <p:cBhvr>
                                        <p:cTn id="25" dur="500"/>
                                        <p:tgtEl>
                                          <p:spTgt spid="5">
                                            <p:txEl>
                                              <p:pRg st="3" end="3"/>
                                            </p:txEl>
                                          </p:spTgt>
                                        </p:tgtEl>
                                      </p:cBhvr>
                                    </p:animEffect>
                                  </p:childTnLst>
                                </p:cTn>
                              </p:par>
                            </p:childTnLst>
                          </p:cTn>
                        </p:par>
                        <p:par>
                          <p:cTn id="26" fill="hold">
                            <p:stCondLst>
                              <p:cond delay="3000"/>
                            </p:stCondLst>
                            <p:childTnLst>
                              <p:par>
                                <p:cTn id="27" presetID="6" presetClass="entr" presetSubtype="32"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out)">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wipe(left)">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wipe(left)">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wipe(left)">
                                      <p:cBhvr>
                                        <p:cTn id="4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ID07 2024 T9 CD 06565+K4lPs7H94VUqPe2XwIsfPRnrXQE//QTEXxb8/8N4CNc6FpgZahzpTjFhMzSA7T/nHJa11DE8Ng2TP3iAmRczFlmslSuUNOgUeb6yRvs0="/>
              <p:cNvSpPr txBox="1"/>
              <p:nvPr/>
            </p:nvSpPr>
            <p:spPr>
              <a:xfrm>
                <a:off x="360575" y="971710"/>
                <a:ext cx="7604866" cy="3375796"/>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à</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vi-VN" sz="2800" b="1" dirty="0">
                    <a:solidFill>
                      <a:srgbClr val="FFFF00"/>
                    </a:solidFill>
                    <a:latin typeface="Times New Roman" panose="02020603050405020304" pitchFamily="18" charset="0"/>
                    <a:cs typeface="Times New Roman" panose="02020603050405020304" pitchFamily="18" charset="0"/>
                  </a:rPr>
                  <a:t>3</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vi-VN" sz="280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Để</a:t>
                </a:r>
                <a:r>
                  <a:rPr kumimoji="0" lang="vi-VN" sz="280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dự báo thời tiết, người ta sử dụng các bóng thám không, đó là một loại bóng bay mang theo các dụng cụ đo thời tiết như đo áp suất khí quyển, nhiệt độ, độ ẩm và tốc độ gió. Giả sử một quả bóng thám không có dạng hình cầu với bán kính </a:t>
                </a:r>
                <a14:m>
                  <m:oMath xmlns:m="http://schemas.openxmlformats.org/officeDocument/2006/math">
                    <m:r>
                      <a:rPr kumimoji="0" lang="vi-VN" sz="2800" b="0" i="1" u="none" strike="noStrike" kern="1200" cap="none" spc="0" normalizeH="0" noProof="0" smtClean="0">
                        <a:ln>
                          <a:noFill/>
                        </a:ln>
                        <a:solidFill>
                          <a:schemeClr val="bg1"/>
                        </a:solidFill>
                        <a:effectLst/>
                        <a:uLnTx/>
                        <a:uFillTx/>
                        <a:latin typeface="Cambria Math" panose="02040503050406030204" pitchFamily="18" charset="0"/>
                        <a:ea typeface="+mn-ea"/>
                        <a:cs typeface="Times New Roman" panose="02020603050405020304" pitchFamily="18" charset="0"/>
                      </a:rPr>
                      <m:t>10 </m:t>
                    </m:r>
                    <m:r>
                      <m:rPr>
                        <m:sty m:val="p"/>
                      </m:rPr>
                      <a:rPr kumimoji="0" lang="vi-VN" sz="2800" b="0" i="0" u="none" strike="noStrike" kern="1200" cap="none" spc="0" normalizeH="0" noProof="0" smtClean="0">
                        <a:ln>
                          <a:noFill/>
                        </a:ln>
                        <a:solidFill>
                          <a:schemeClr val="bg1"/>
                        </a:solidFill>
                        <a:effectLst/>
                        <a:uLnTx/>
                        <a:uFillTx/>
                        <a:latin typeface="Cambria Math" panose="02040503050406030204" pitchFamily="18" charset="0"/>
                        <a:ea typeface="+mn-ea"/>
                        <a:cs typeface="Times New Roman" panose="02020603050405020304" pitchFamily="18" charset="0"/>
                      </a:rPr>
                      <m:t>m</m:t>
                    </m:r>
                  </m:oMath>
                </a14:m>
                <a:r>
                  <a:rPr kumimoji="0" lang="vi-VN" sz="280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Hỏi</a:t>
                </a:r>
                <a:r>
                  <a:rPr kumimoji="0" lang="vi-VN" sz="280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diện tích bề mặt của quả bóng thám không đó là bao nhiêu mét vuông?</a:t>
                </a:r>
                <a:endParaRPr kumimoji="0" lang="vi-VN" sz="280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p:sp>
            <p:nvSpPr>
              <p:cNvPr id="5" name="TextBox 4"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60575" y="971710"/>
                <a:ext cx="7604866" cy="3375796"/>
              </a:xfrm>
              <a:prstGeom prst="rect">
                <a:avLst/>
              </a:prstGeom>
              <a:blipFill>
                <a:blip r:embed="rId2"/>
                <a:stretch>
                  <a:fillRect l="-1603" t="-1444" r="-1603" b="-4152"/>
                </a:stretch>
              </a:blipFill>
            </p:spPr>
            <p:txBody>
              <a:bodyPr/>
              <a:lstStyle/>
              <a:p>
                <a:r>
                  <a:rPr lang="en-US">
                    <a:noFill/>
                  </a:rPr>
                  <a:t> </a:t>
                </a:r>
              </a:p>
            </p:txBody>
          </p:sp>
        </mc:Fallback>
      </mc:AlternateContent>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3237494" y="4530328"/>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FFFF00"/>
                </a:solidFill>
                <a:latin typeface="Times New Roman" pitchFamily="18" charset="0"/>
                <a:cs typeface="Times New Roman" pitchFamily="18" charset="0"/>
              </a:rPr>
              <a:t>G</a:t>
            </a:r>
            <a:r>
              <a:rPr kumimoji="0" lang="en-US" sz="2600" b="1" i="0"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iải</a:t>
            </a:r>
            <a:endParaRPr kumimoji="0" lang="en-US" sz="2600" b="1" i="0"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E7B6C6-A7F1-DDC6-BB48-51CB49400B1E}"/>
              </a:ext>
            </a:extLst>
          </p:cNvPr>
          <p:cNvSpPr>
            <a:spLocks noGrp="1"/>
          </p:cNvSpPr>
          <p:nvPr>
            <p:ph type="title"/>
          </p:nvPr>
        </p:nvSpPr>
        <p:spPr>
          <a:xfrm>
            <a:off x="152400" y="1790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mc:AlternateContent xmlns:mc="http://schemas.openxmlformats.org/markup-compatibility/2006">
        <mc:Choice xmlns:a14="http://schemas.microsoft.com/office/drawing/2010/main" Requires="a14">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F1D7368-5D9C-44A0-E2B2-FFE3D9F8EA53}"/>
                  </a:ext>
                </a:extLst>
              </p:cNvPr>
              <p:cNvSpPr txBox="1"/>
              <p:nvPr/>
            </p:nvSpPr>
            <p:spPr>
              <a:xfrm>
                <a:off x="360575" y="5226564"/>
                <a:ext cx="8920480" cy="1018740"/>
              </a:xfrm>
              <a:prstGeom prst="rect">
                <a:avLst/>
              </a:prstGeom>
              <a:noFill/>
            </p:spPr>
            <p:txBody>
              <a:bodyPr wrap="square">
                <a:spAutoFit/>
              </a:bodyPr>
              <a:lstStyle/>
              <a:p>
                <a:pPr>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thám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sSup>
                      <m:sSupPr>
                        <m:ctrlPr>
                          <a:rPr lang="vi-VN" sz="2800" i="1">
                            <a:solidFill>
                              <a:schemeClr val="bg1"/>
                            </a:solidFill>
                            <a:effectLst/>
                            <a:latin typeface="Cambria Math" panose="02040503050406030204" pitchFamily="18" charset="0"/>
                          </a:rPr>
                        </m:ctrlPr>
                      </m:sSup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sup>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 . 3,14 . 1</m:t>
                    </m:r>
                    <m:sSup>
                      <m:sSupPr>
                        <m:ctrlPr>
                          <a:rPr lang="vi-VN" sz="2800" i="1">
                            <a:solidFill>
                              <a:schemeClr val="bg1"/>
                            </a:solidFill>
                            <a:effectLst/>
                            <a:latin typeface="Cambria Math" panose="02040503050406030204" pitchFamily="18" charset="0"/>
                          </a:rPr>
                        </m:ctrlPr>
                      </m:sSup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0</m:t>
                        </m:r>
                      </m:e>
                      <m:sup>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=1256</m:t>
                    </m:r>
                  </m:oMath>
                </a14:m>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rPr>
                        </m:ctrlPr>
                      </m:dPr>
                      <m:e>
                        <m:sSup>
                          <m:sSupPr>
                            <m:ctrlPr>
                              <a:rPr lang="vi-VN" sz="2800" i="1">
                                <a:solidFill>
                                  <a:schemeClr val="bg1"/>
                                </a:solidFill>
                                <a:effectLst/>
                                <a:latin typeface="Cambria Math" panose="02040503050406030204" pitchFamily="18" charset="0"/>
                              </a:rPr>
                            </m:ctrlPr>
                          </m:sSupPr>
                          <m:e>
                            <m:r>
                              <m:rPr>
                                <m:sty m:val="p"/>
                              </m:rPr>
                              <a:rPr lang="en-US" sz="2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endParaRPr lang="vi-VN" sz="2800" i="1" dirty="0">
                  <a:solidFill>
                    <a:schemeClr val="bg1"/>
                  </a:solidFill>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F1D7368-5D9C-44A0-E2B2-FFE3D9F8EA53}"/>
                  </a:ext>
                </a:extLst>
              </p:cNvPr>
              <p:cNvSpPr txBox="1">
                <a:spLocks noRot="1" noChangeAspect="1" noMove="1" noResize="1" noEditPoints="1" noAdjustHandles="1" noChangeArrowheads="1" noChangeShapeType="1" noTextEdit="1"/>
              </p:cNvSpPr>
              <p:nvPr/>
            </p:nvSpPr>
            <p:spPr>
              <a:xfrm>
                <a:off x="360575" y="5226564"/>
                <a:ext cx="8920480" cy="1018740"/>
              </a:xfrm>
              <a:prstGeom prst="rect">
                <a:avLst/>
              </a:prstGeom>
              <a:blipFill>
                <a:blip r:embed="rId3"/>
                <a:stretch>
                  <a:fillRect l="-1367" t="-3593"/>
                </a:stretch>
              </a:blipFill>
            </p:spPr>
            <p:txBody>
              <a:bodyPr/>
              <a:lstStyle/>
              <a:p>
                <a:r>
                  <a:rPr lang="en-US">
                    <a:noFill/>
                  </a:rPr>
                  <a:t> </a:t>
                </a:r>
              </a:p>
            </p:txBody>
          </p:sp>
        </mc:Fallback>
      </mc:AlternateContent>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5D0D7DA-4054-E55B-37F1-F1DF85DAD8C0}"/>
              </a:ext>
            </a:extLst>
          </p:cNvPr>
          <p:cNvPicPr>
            <a:picLocks noChangeAspect="1"/>
          </p:cNvPicPr>
          <p:nvPr/>
        </p:nvPicPr>
        <p:blipFill>
          <a:blip r:embed="rId4"/>
          <a:stretch>
            <a:fillRect/>
          </a:stretch>
        </p:blipFill>
        <p:spPr>
          <a:xfrm>
            <a:off x="8580724" y="1122066"/>
            <a:ext cx="2918431" cy="2961140"/>
          </a:xfrm>
          <a:prstGeom prst="rect">
            <a:avLst/>
          </a:prstGeom>
        </p:spPr>
      </p:pic>
      <p:sp>
        <p:nvSpPr>
          <p:cNvPr id="3" name="Rectangle: Rounded Corners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65F9A32-C869-A293-34A2-32ACD5088C3A}"/>
              </a:ext>
            </a:extLst>
          </p:cNvPr>
          <p:cNvSpPr/>
          <p:nvPr/>
        </p:nvSpPr>
        <p:spPr>
          <a:xfrm>
            <a:off x="152400" y="815420"/>
            <a:ext cx="11679025" cy="37149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860D0C2-7BB4-3AE5-09A1-37AD5CF40F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590284" y="4530328"/>
            <a:ext cx="2327672" cy="2327672"/>
          </a:xfrm>
          <a:prstGeom prst="rect">
            <a:avLst/>
          </a:prstGeom>
        </p:spPr>
      </p:pic>
    </p:spTree>
    <p:extLst>
      <p:ext uri="{BB962C8B-B14F-4D97-AF65-F5344CB8AC3E}">
        <p14:creationId xmlns:p14="http://schemas.microsoft.com/office/powerpoint/2010/main" val="142244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1000"/>
                                        <p:tgtEl>
                                          <p:spTgt spid="7">
                                            <p:txEl>
                                              <p:pRg st="0" end="0"/>
                                            </p:txEl>
                                          </p:spTgt>
                                        </p:tgtEl>
                                      </p:cBhvr>
                                    </p:animEffect>
                                    <p:anim calcmode="lin" valueType="num">
                                      <p:cBhvr>
                                        <p:cTn id="2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1000"/>
                                        <p:tgtEl>
                                          <p:spTgt spid="7">
                                            <p:txEl>
                                              <p:pRg st="1" end="1"/>
                                            </p:txEl>
                                          </p:spTgt>
                                        </p:tgtEl>
                                      </p:cBhvr>
                                    </p:animEffect>
                                    <p:anim calcmode="lin" valueType="num">
                                      <p:cBhvr>
                                        <p:cTn id="3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548755" y="1922490"/>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798373" y="2707776"/>
            <a:ext cx="5575810"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7131" y="1795539"/>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694081" y="2919930"/>
            <a:ext cx="5554319" cy="12158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90000"/>
              </a:lnSpc>
              <a:spcBef>
                <a:spcPts val="1000"/>
              </a:spcBef>
              <a:spcAft>
                <a:spcPts val="0"/>
              </a:spcAft>
              <a:buClrTx/>
              <a:buSzTx/>
              <a:buFontTx/>
              <a:buChar char="-"/>
              <a:tabLst/>
              <a:defRPr/>
            </a:pPr>
            <a:r>
              <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2800" b="1" i="1"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2800" b="1" i="1"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công thức diện tích hình cầu tính hình cầu tính diện tích vật thể có dạng hình cầu.</a:t>
            </a:r>
            <a:endPar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D541C5-3AF7-F3AC-B1EF-F1F8BE2E4B05}"/>
              </a:ext>
            </a:extLst>
          </p:cNvPr>
          <p:cNvSpPr txBox="1">
            <a:spLocks/>
          </p:cNvSpPr>
          <p:nvPr/>
        </p:nvSpPr>
        <p:spPr>
          <a:xfrm>
            <a:off x="152400" y="1790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693307" y="2985579"/>
            <a:ext cx="2455454" cy="2787521"/>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6012" r="14448" b="2"/>
          <a:stretch/>
        </p:blipFill>
        <p:spPr>
          <a:xfrm>
            <a:off x="6781690" y="286873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6724353" y="3103919"/>
            <a:ext cx="2327672" cy="2327672"/>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2264" y="3337973"/>
            <a:ext cx="1561730" cy="1561730"/>
          </a:xfrm>
          <a:prstGeom prst="rect">
            <a:avLst/>
          </a:prstGeom>
        </p:spPr>
      </p:pic>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
        <p:nvSpPr>
          <p:cNvPr id="10" name="Thought Bubble: Cloud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E475D50-56C0-C4C7-FCEB-57CE6F361E88}"/>
              </a:ext>
            </a:extLst>
          </p:cNvPr>
          <p:cNvSpPr/>
          <p:nvPr/>
        </p:nvSpPr>
        <p:spPr>
          <a:xfrm>
            <a:off x="1308326" y="1642387"/>
            <a:ext cx="2631585" cy="1226351"/>
          </a:xfrm>
          <a:prstGeom prst="cloudCallout">
            <a:avLst>
              <a:gd name="adj1" fmla="val 10304"/>
              <a:gd name="adj2" fmla="val 7605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3366"/>
                </a:solidFill>
                <a:latin typeface="Times New Roman" panose="02020603050405020304" pitchFamily="18" charset="0"/>
                <a:cs typeface="Times New Roman" panose="02020603050405020304" pitchFamily="18" charset="0"/>
              </a:rPr>
              <a:t>HĐ:</a:t>
            </a:r>
          </a:p>
          <a:p>
            <a:pPr algn="ctr"/>
            <a:r>
              <a:rPr lang="en-US" sz="2800" b="1">
                <a:solidFill>
                  <a:srgbClr val="003366"/>
                </a:solidFill>
                <a:latin typeface="Times New Roman" panose="02020603050405020304" pitchFamily="18" charset="0"/>
                <a:cs typeface="Times New Roman" panose="02020603050405020304" pitchFamily="18" charset="0"/>
              </a:rPr>
              <a:t>CẶP ĐÔI</a:t>
            </a:r>
            <a:endParaRPr lang="vi-VN" sz="2800" b="1">
              <a:solidFill>
                <a:srgbClr val="003366"/>
              </a:solidFill>
              <a:latin typeface="Times New Roman" panose="02020603050405020304" pitchFamily="18" charset="0"/>
              <a:cs typeface="Times New Roman" panose="02020603050405020304" pitchFamily="18" charset="0"/>
            </a:endParaRPr>
          </a:p>
        </p:txBody>
      </p:sp>
      <p:sp>
        <p:nvSpPr>
          <p:cNvPr id="15" name="Thought Bubble: Cloud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FA18CE-8C88-8607-3A8B-3B80D662A815}"/>
              </a:ext>
            </a:extLst>
          </p:cNvPr>
          <p:cNvSpPr/>
          <p:nvPr/>
        </p:nvSpPr>
        <p:spPr>
          <a:xfrm>
            <a:off x="7864467" y="1554430"/>
            <a:ext cx="2915906" cy="1226351"/>
          </a:xfrm>
          <a:prstGeom prst="cloudCallout">
            <a:avLst>
              <a:gd name="adj1" fmla="val -21870"/>
              <a:gd name="adj2" fmla="val 97361"/>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3366"/>
                </a:solidFill>
                <a:latin typeface="Times New Roman" panose="02020603050405020304" pitchFamily="18" charset="0"/>
                <a:cs typeface="Times New Roman" panose="02020603050405020304" pitchFamily="18" charset="0"/>
              </a:rPr>
              <a:t>HĐ:</a:t>
            </a:r>
          </a:p>
          <a:p>
            <a:pPr algn="ctr"/>
            <a:r>
              <a:rPr lang="en-US" sz="2800" b="1">
                <a:solidFill>
                  <a:srgbClr val="003366"/>
                </a:solidFill>
                <a:latin typeface="Times New Roman" panose="02020603050405020304" pitchFamily="18" charset="0"/>
                <a:cs typeface="Times New Roman" panose="02020603050405020304" pitchFamily="18" charset="0"/>
              </a:rPr>
              <a:t>CÁ NHÂN</a:t>
            </a:r>
            <a:endParaRPr lang="vi-VN" sz="2800" b="1">
              <a:solidFill>
                <a:srgbClr val="003366"/>
              </a:solidFill>
              <a:latin typeface="Times New Roman" panose="02020603050405020304" pitchFamily="18" charset="0"/>
              <a:cs typeface="Times New Roman" panose="02020603050405020304" pitchFamily="18" charset="0"/>
            </a:endParaRPr>
          </a:p>
        </p:txBody>
      </p:sp>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7382" r="20120" b="2"/>
          <a:stretch/>
        </p:blipFill>
        <p:spPr>
          <a:xfrm>
            <a:off x="3728830" y="2516344"/>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17436" y="2512922"/>
            <a:ext cx="2686728" cy="2686728"/>
          </a:xfrm>
          <a:prstGeom prst="rect">
            <a:avLst/>
          </a:prstGeom>
        </p:spPr>
      </p:pic>
      <p:sp>
        <p:nvSpPr>
          <p:cNvPr id="11" name="Thought Bubble: Cloud 10">
            <a:extLst>
              <a:ext uri="{FF2B5EF4-FFF2-40B4-BE49-F238E27FC236}">
                <a16:creationId xmlns:a16="http://schemas.microsoft.com/office/drawing/2014/main" id="{A85F2381-512A-D6AD-21F6-043EE3182B71}"/>
              </a:ext>
            </a:extLst>
          </p:cNvPr>
          <p:cNvSpPr/>
          <p:nvPr/>
        </p:nvSpPr>
        <p:spPr>
          <a:xfrm>
            <a:off x="4661390" y="817336"/>
            <a:ext cx="2631585" cy="1226351"/>
          </a:xfrm>
          <a:prstGeom prst="cloudCallout">
            <a:avLst>
              <a:gd name="adj1" fmla="val -17223"/>
              <a:gd name="adj2" fmla="val 98329"/>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3366"/>
                </a:solidFill>
                <a:latin typeface="Times New Roman" panose="02020603050405020304" pitchFamily="18" charset="0"/>
                <a:cs typeface="Times New Roman" panose="02020603050405020304" pitchFamily="18" charset="0"/>
              </a:rPr>
              <a:t>HĐ:</a:t>
            </a:r>
          </a:p>
          <a:p>
            <a:pPr algn="ctr"/>
            <a:r>
              <a:rPr lang="en-US" sz="2800" b="1">
                <a:solidFill>
                  <a:srgbClr val="003366"/>
                </a:solidFill>
                <a:latin typeface="Times New Roman" panose="02020603050405020304" pitchFamily="18" charset="0"/>
                <a:cs typeface="Times New Roman" panose="02020603050405020304" pitchFamily="18" charset="0"/>
              </a:rPr>
              <a:t>NHÓM</a:t>
            </a:r>
            <a:endParaRPr lang="vi-VN" sz="2800" b="1">
              <a:solidFill>
                <a:srgbClr val="0033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00776" y="-119813"/>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D541C5-3AF7-F3AC-B1EF-F1F8BE2E4B05}"/>
              </a:ext>
            </a:extLst>
          </p:cNvPr>
          <p:cNvSpPr txBox="1">
            <a:spLocks/>
          </p:cNvSpPr>
          <p:nvPr/>
        </p:nvSpPr>
        <p:spPr>
          <a:xfrm>
            <a:off x="152400" y="1790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69DF940-D284-3D36-F679-370E685F2131}"/>
              </a:ext>
            </a:extLst>
          </p:cNvPr>
          <p:cNvSpPr txBox="1"/>
          <p:nvPr/>
        </p:nvSpPr>
        <p:spPr>
          <a:xfrm>
            <a:off x="655253" y="2145576"/>
            <a:ext cx="10881494" cy="954107"/>
          </a:xfrm>
          <a:prstGeom prst="rect">
            <a:avLst/>
          </a:prstGeom>
          <a:solidFill>
            <a:srgbClr val="79361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rPr>
              <a:t>S</a:t>
            </a:r>
            <a:r>
              <a:rPr lang="en-US" sz="2800">
                <a:solidFill>
                  <a:schemeClr val="bg1"/>
                </a:solidFill>
                <a:effectLst/>
                <a:latin typeface="Times New Roman" panose="02020603050405020304" pitchFamily="18" charset="0"/>
                <a:ea typeface="Times New Roman" panose="02020603050405020304" pitchFamily="18" charset="0"/>
              </a:rPr>
              <a:t>ưu tầm một vài vật thể có dạng hình cầu và tính diện tích bề mặt của các vật thể đó. (Về nhà thực hiện)</a:t>
            </a:r>
            <a:endParaRPr lang="vi-VN" sz="2800">
              <a:solidFill>
                <a:schemeClr val="bg1"/>
              </a:solidFill>
            </a:endParaRPr>
          </a:p>
        </p:txBody>
      </p:sp>
    </p:spTree>
    <p:extLst>
      <p:ext uri="{BB962C8B-B14F-4D97-AF65-F5344CB8AC3E}">
        <p14:creationId xmlns:p14="http://schemas.microsoft.com/office/powerpoint/2010/main" val="19893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13" t="2138" r="78972" b="52754"/>
          <a:stretch/>
        </p:blipFill>
        <p:spPr>
          <a:xfrm rot="5400000" flipH="1">
            <a:off x="8698171" y="-1459171"/>
            <a:ext cx="2034660" cy="4953002"/>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526395" y="15377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7D1A9C-9964-245B-9217-7608BEFE25F9}"/>
              </a:ext>
            </a:extLst>
          </p:cNvPr>
          <p:cNvSpPr txBox="1"/>
          <p:nvPr/>
        </p:nvSpPr>
        <p:spPr>
          <a:xfrm>
            <a:off x="366749" y="1115672"/>
            <a:ext cx="10996275" cy="2034660"/>
          </a:xfrm>
          <a:prstGeom prst="rect">
            <a:avLst/>
          </a:prstGeom>
          <a:noFill/>
        </p:spPr>
        <p:txBody>
          <a:bodyPr wrap="square">
            <a:spAutoFit/>
          </a:bodyPr>
          <a:lstStyle/>
          <a:p>
            <a:pPr>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Xem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Chuẩn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phần</a:t>
            </a:r>
            <a:r>
              <a:rPr lang="en-US" sz="2800" dirty="0">
                <a:solidFill>
                  <a:schemeClr val="bg1"/>
                </a:solidFill>
                <a:effectLst/>
                <a:latin typeface="Times New Roman" panose="02020603050405020304" pitchFamily="18" charset="0"/>
                <a:ea typeface="Times New Roman" panose="02020603050405020304" pitchFamily="18" charset="0"/>
              </a:rPr>
              <a:t> III. </a:t>
            </a:r>
            <a:r>
              <a:rPr lang="en-US" sz="2800" dirty="0" err="1">
                <a:solidFill>
                  <a:schemeClr val="bg1"/>
                </a:solidFill>
                <a:effectLst/>
                <a:latin typeface="Times New Roman" panose="02020603050405020304" pitchFamily="18" charset="0"/>
                <a:ea typeface="Times New Roman" panose="02020603050405020304" pitchFamily="18" charset="0"/>
              </a:rPr>
              <a:t>Thể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Bài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tập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về</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nhà</a:t>
            </a:r>
            <a:r>
              <a:rPr lang="en-US" sz="2800" b="1" dirty="0">
                <a:solidFill>
                  <a:schemeClr val="bg1"/>
                </a:solidFill>
                <a:effectLst/>
                <a:latin typeface="Times New Roman" panose="02020603050405020304" pitchFamily="18" charset="0"/>
                <a:ea typeface="Times New Roman" panose="02020603050405020304" pitchFamily="18" charset="0"/>
              </a:rPr>
              <a: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Dụng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cụ</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thao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loại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bóng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bảng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dạng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cầu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Hãy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điền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ô </a:t>
            </a:r>
            <a:r>
              <a:rPr lang="en-US" sz="2800" dirty="0" err="1">
                <a:solidFill>
                  <a:schemeClr val="bg1"/>
                </a:solidFill>
                <a:effectLst/>
                <a:latin typeface="Times New Roman" panose="02020603050405020304" pitchFamily="18" charset="0"/>
                <a:ea typeface="Times New Roman" panose="02020603050405020304" pitchFamily="18" charset="0"/>
              </a:rPr>
              <a:t>trông</a:t>
            </a:r>
            <a:r>
              <a:rPr lang="en-US" sz="2800" dirty="0">
                <a:solidFill>
                  <a:schemeClr val="bg1"/>
                </a:solidFill>
                <a:effectLst/>
                <a:latin typeface="Times New Roman" panose="02020603050405020304" pitchFamily="18" charset="0"/>
                <a:ea typeface="Times New Roman" panose="02020603050405020304" pitchFamily="18" charset="0"/>
              </a:rPr>
              <a:t> ở </a:t>
            </a:r>
            <a:r>
              <a:rPr lang="en-US" sz="2800" dirty="0" err="1">
                <a:solidFill>
                  <a:schemeClr val="bg1"/>
                </a:solidFill>
                <a:effectLst/>
                <a:latin typeface="Times New Roman" panose="02020603050405020304" pitchFamily="18" charset="0"/>
                <a:ea typeface="Times New Roman" panose="02020603050405020304" pitchFamily="18" charset="0"/>
              </a:rPr>
              <a:t>bảng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sau</a:t>
            </a:r>
            <a:r>
              <a:rPr lang="en-US" sz="2800" dirty="0">
                <a:solidFill>
                  <a:schemeClr val="bg1"/>
                </a:solidFill>
                <a:effectLst/>
                <a:latin typeface="Times New Roman" panose="02020603050405020304" pitchFamily="18" charset="0"/>
                <a:ea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12" name="Tab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2808D0A-B105-D388-8250-35E9CAEED2CE}"/>
                  </a:ext>
                </a:extLst>
              </p:cNvPr>
              <p:cNvGraphicFramePr>
                <a:graphicFrameLocks noGrp="1"/>
              </p:cNvGraphicFramePr>
              <p:nvPr>
                <p:extLst>
                  <p:ext uri="{D42A27DB-BD31-4B8C-83A1-F6EECF244321}">
                    <p14:modId xmlns:p14="http://schemas.microsoft.com/office/powerpoint/2010/main" val="2982304993"/>
                  </p:ext>
                </p:extLst>
              </p:nvPr>
            </p:nvGraphicFramePr>
            <p:xfrm>
              <a:off x="526395" y="3194154"/>
              <a:ext cx="11216640" cy="3405147"/>
            </p:xfrm>
            <a:graphic>
              <a:graphicData uri="http://schemas.openxmlformats.org/drawingml/2006/table">
                <a:tbl>
                  <a:tblPr>
                    <a:tableStyleId>{5C22544A-7EE6-4342-B048-85BDC9FD1C3A}</a:tableStyleId>
                  </a:tblPr>
                  <a:tblGrid>
                    <a:gridCol w="1666240">
                      <a:extLst>
                        <a:ext uri="{9D8B030D-6E8A-4147-A177-3AD203B41FA5}">
                          <a16:colId xmlns:a16="http://schemas.microsoft.com/office/drawing/2014/main" val="428920655"/>
                        </a:ext>
                      </a:extLst>
                    </a:gridCol>
                    <a:gridCol w="1625600">
                      <a:extLst>
                        <a:ext uri="{9D8B030D-6E8A-4147-A177-3AD203B41FA5}">
                          <a16:colId xmlns:a16="http://schemas.microsoft.com/office/drawing/2014/main" val="64663033"/>
                        </a:ext>
                      </a:extLst>
                    </a:gridCol>
                    <a:gridCol w="1788160">
                      <a:extLst>
                        <a:ext uri="{9D8B030D-6E8A-4147-A177-3AD203B41FA5}">
                          <a16:colId xmlns:a16="http://schemas.microsoft.com/office/drawing/2014/main" val="1785488726"/>
                        </a:ext>
                      </a:extLst>
                    </a:gridCol>
                    <a:gridCol w="2072640">
                      <a:extLst>
                        <a:ext uri="{9D8B030D-6E8A-4147-A177-3AD203B41FA5}">
                          <a16:colId xmlns:a16="http://schemas.microsoft.com/office/drawing/2014/main" val="2925825315"/>
                        </a:ext>
                      </a:extLst>
                    </a:gridCol>
                    <a:gridCol w="1788160">
                      <a:extLst>
                        <a:ext uri="{9D8B030D-6E8A-4147-A177-3AD203B41FA5}">
                          <a16:colId xmlns:a16="http://schemas.microsoft.com/office/drawing/2014/main" val="3037336635"/>
                        </a:ext>
                      </a:extLst>
                    </a:gridCol>
                    <a:gridCol w="2275840">
                      <a:extLst>
                        <a:ext uri="{9D8B030D-6E8A-4147-A177-3AD203B41FA5}">
                          <a16:colId xmlns:a16="http://schemas.microsoft.com/office/drawing/2014/main" val="172539948"/>
                        </a:ext>
                      </a:extLst>
                    </a:gridCol>
                  </a:tblGrid>
                  <a:tr h="797750">
                    <a:tc>
                      <a:txBody>
                        <a:bodyPr/>
                        <a:lstStyle/>
                        <a:p>
                          <a:pPr algn="ctr"/>
                          <a:r>
                            <a:rPr lang="en-US" sz="2800">
                              <a:effectLst/>
                              <a:latin typeface="Times New Roman" panose="02020603050405020304" pitchFamily="18" charset="0"/>
                              <a:cs typeface="Times New Roman" panose="02020603050405020304" pitchFamily="18" charset="0"/>
                            </a:rPr>
                            <a:t>Loại bóng</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bóng golf</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bóng đá</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tenis</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bóng bàn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bida lỗ</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extLst>
                      <a:ext uri="{0D108BD9-81ED-4DB2-BD59-A6C34878D82A}">
                        <a16:rowId xmlns:a16="http://schemas.microsoft.com/office/drawing/2014/main" val="4057278875"/>
                      </a:ext>
                    </a:extLst>
                  </a:tr>
                  <a:tr h="797750">
                    <a:tc>
                      <a:txBody>
                        <a:bodyPr/>
                        <a:lstStyle/>
                        <a:p>
                          <a:pPr algn="ctr"/>
                          <a:r>
                            <a:rPr lang="en-US" sz="2800" dirty="0" err="1">
                              <a:effectLst/>
                              <a:latin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kính</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m:rPr>
                                    <m:nor/>
                                  </m:rPr>
                                  <a:rPr lang="en-US" sz="2800" i="1" smtClean="0">
                                    <a:effectLst/>
                                    <a:latin typeface="Times New Roman" panose="02020603050405020304" pitchFamily="18" charset="0"/>
                                    <a:cs typeface="Times New Roman" panose="02020603050405020304" pitchFamily="18" charset="0"/>
                                  </a:rPr>
                                  <m:t>42,7</m:t>
                                </m:r>
                              </m:oMath>
                            </m:oMathPara>
                          </a14:m>
                          <a:endParaRPr lang="en-US" sz="2800" i="1" dirty="0">
                            <a:effectLst/>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d>
                                  <m:dPr>
                                    <m:ctrlPr>
                                      <a:rPr lang="vi-VN" sz="2800" i="1">
                                        <a:effectLst/>
                                        <a:latin typeface="Cambria Math" panose="02040503050406030204" pitchFamily="18" charset="0"/>
                                      </a:rPr>
                                    </m:ctrlPr>
                                  </m:dPr>
                                  <m:e>
                                    <m:r>
                                      <m:rPr>
                                        <m:nor/>
                                      </m:rPr>
                                      <a:rPr lang="en-US" sz="2800" i="0">
                                        <a:effectLst/>
                                        <a:latin typeface="Times New Roman" panose="02020603050405020304" pitchFamily="18" charset="0"/>
                                        <a:cs typeface="Times New Roman" panose="02020603050405020304" pitchFamily="18" charset="0"/>
                                      </a:rPr>
                                      <m:t>mm</m:t>
                                    </m:r>
                                  </m:e>
                                </m:d>
                              </m:oMath>
                            </m:oMathPara>
                          </a14:m>
                          <a:endParaRPr lang="vi-VN" sz="28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m:rPr>
                                    <m:nor/>
                                  </m:rPr>
                                  <a:rPr lang="en-US" sz="2800" i="1" smtClean="0">
                                    <a:effectLst/>
                                    <a:latin typeface="Times New Roman" panose="02020603050405020304" pitchFamily="18" charset="0"/>
                                    <a:cs typeface="Times New Roman" panose="02020603050405020304" pitchFamily="18" charset="0"/>
                                  </a:rPr>
                                  <m:t>40</m:t>
                                </m:r>
                              </m:oMath>
                            </m:oMathPara>
                          </a14:m>
                          <a:endParaRPr lang="en-US" sz="2800" i="1" dirty="0">
                            <a:effectLst/>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d>
                                  <m:dPr>
                                    <m:ctrlPr>
                                      <a:rPr lang="vi-VN" sz="2800" i="1">
                                        <a:effectLst/>
                                        <a:latin typeface="Cambria Math" panose="02040503050406030204" pitchFamily="18" charset="0"/>
                                      </a:rPr>
                                    </m:ctrlPr>
                                  </m:dPr>
                                  <m:e>
                                    <m:r>
                                      <m:rPr>
                                        <m:nor/>
                                      </m:rPr>
                                      <a:rPr lang="en-US" sz="2800" i="0">
                                        <a:effectLst/>
                                        <a:latin typeface="Times New Roman" panose="02020603050405020304" pitchFamily="18" charset="0"/>
                                        <a:cs typeface="Times New Roman" panose="02020603050405020304" pitchFamily="18" charset="0"/>
                                      </a:rPr>
                                      <m:t>mm</m:t>
                                    </m:r>
                                  </m:e>
                                </m:d>
                              </m:oMath>
                            </m:oMathPara>
                          </a14:m>
                          <a:endParaRPr lang="vi-VN" sz="28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m:rPr>
                                    <m:nor/>
                                  </m:rPr>
                                  <a:rPr lang="en-US" sz="2800" i="1" smtClean="0">
                                    <a:effectLst/>
                                    <a:latin typeface="Times New Roman" panose="02020603050405020304" pitchFamily="18" charset="0"/>
                                    <a:cs typeface="Times New Roman" panose="02020603050405020304" pitchFamily="18" charset="0"/>
                                  </a:rPr>
                                  <m:t>57,15</m:t>
                                </m:r>
                              </m:oMath>
                            </m:oMathPara>
                          </a14:m>
                          <a:endParaRPr lang="en-US" sz="2800" i="1" dirty="0">
                            <a:effectLst/>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d>
                                  <m:dPr>
                                    <m:ctrlPr>
                                      <a:rPr lang="vi-VN" sz="2800" i="1">
                                        <a:effectLst/>
                                        <a:latin typeface="Cambria Math" panose="02040503050406030204" pitchFamily="18" charset="0"/>
                                      </a:rPr>
                                    </m:ctrlPr>
                                  </m:dPr>
                                  <m:e>
                                    <m:r>
                                      <m:rPr>
                                        <m:nor/>
                                      </m:rPr>
                                      <a:rPr lang="en-US" sz="2800" i="0">
                                        <a:effectLst/>
                                        <a:latin typeface="Times New Roman" panose="02020603050405020304" pitchFamily="18" charset="0"/>
                                        <a:cs typeface="Times New Roman" panose="02020603050405020304" pitchFamily="18" charset="0"/>
                                      </a:rPr>
                                      <m:t>mm</m:t>
                                    </m:r>
                                  </m:e>
                                </m:d>
                              </m:oMath>
                            </m:oMathPara>
                          </a14:m>
                          <a:endParaRPr lang="vi-VN" sz="28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741965"/>
                      </a:ext>
                    </a:extLst>
                  </a:tr>
                  <a:tr h="797750">
                    <a:tc>
                      <a:txBody>
                        <a:bodyPr/>
                        <a:lstStyle/>
                        <a:p>
                          <a:pPr algn="ctr"/>
                          <a:r>
                            <a:rPr lang="en-US" sz="2800">
                              <a:effectLst/>
                              <a:latin typeface="Times New Roman" panose="02020603050405020304" pitchFamily="18" charset="0"/>
                              <a:cs typeface="Times New Roman" panose="02020603050405020304" pitchFamily="18" charset="0"/>
                            </a:rPr>
                            <a:t>Bán kính</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107167"/>
                      </a:ext>
                    </a:extLst>
                  </a:tr>
                  <a:tr h="900517">
                    <a:tc>
                      <a:txBody>
                        <a:bodyPr/>
                        <a:lstStyle/>
                        <a:p>
                          <a:pPr algn="ctr"/>
                          <a:r>
                            <a:rPr lang="en-US" sz="2800">
                              <a:effectLst/>
                              <a:latin typeface="Times New Roman" panose="02020603050405020304" pitchFamily="18" charset="0"/>
                              <a:cs typeface="Times New Roman" panose="02020603050405020304" pitchFamily="18" charset="0"/>
                            </a:rPr>
                            <a:t>Diện tích</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m:rPr>
                                    <m:nor/>
                                  </m:rPr>
                                  <a:rPr lang="en-US" sz="2800" i="1" smtClean="0">
                                    <a:effectLst/>
                                    <a:latin typeface="Times New Roman" panose="02020603050405020304" pitchFamily="18" charset="0"/>
                                    <a:cs typeface="Times New Roman" panose="02020603050405020304" pitchFamily="18" charset="0"/>
                                  </a:rPr>
                                  <m:t>441</m:t>
                                </m:r>
                                <m:r>
                                  <m:rPr>
                                    <m:nor/>
                                  </m:rPr>
                                  <a:rPr lang="en-US" sz="2800" i="1" smtClean="0">
                                    <a:effectLst/>
                                    <a:latin typeface="Times New Roman" panose="02020603050405020304" pitchFamily="18" charset="0"/>
                                    <a:cs typeface="Times New Roman" panose="02020603050405020304" pitchFamily="18" charset="0"/>
                                  </a:rPr>
                                  <m:t>π</m:t>
                                </m:r>
                              </m:oMath>
                            </m:oMathPara>
                          </a14:m>
                          <a:endParaRPr lang="en-US" sz="2800" i="1" dirty="0">
                            <a:effectLst/>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d>
                                  <m:dPr>
                                    <m:ctrlPr>
                                      <a:rPr lang="vi-VN" sz="2800" i="1">
                                        <a:effectLst/>
                                        <a:latin typeface="Cambria Math" panose="02040503050406030204" pitchFamily="18" charset="0"/>
                                      </a:rPr>
                                    </m:ctrlPr>
                                  </m:dPr>
                                  <m:e>
                                    <m:r>
                                      <m:rPr>
                                        <m:nor/>
                                      </m:rPr>
                                      <a:rPr lang="en-US" sz="2800" i="0">
                                        <a:effectLst/>
                                        <a:latin typeface="Times New Roman" panose="02020603050405020304" pitchFamily="18" charset="0"/>
                                        <a:cs typeface="Times New Roman" panose="02020603050405020304" pitchFamily="18" charset="0"/>
                                      </a:rPr>
                                      <m:t>c</m:t>
                                    </m:r>
                                    <m:sSup>
                                      <m:sSupPr>
                                        <m:ctrlPr>
                                          <a:rPr lang="vi-VN" sz="2800" i="1">
                                            <a:effectLst/>
                                            <a:latin typeface="Cambria Math" panose="02040503050406030204" pitchFamily="18" charset="0"/>
                                          </a:rPr>
                                        </m:ctrlPr>
                                      </m:sSupPr>
                                      <m:e>
                                        <m:r>
                                          <m:rPr>
                                            <m:nor/>
                                          </m:rPr>
                                          <a:rPr lang="en-US" sz="2800" i="0">
                                            <a:effectLst/>
                                            <a:latin typeface="Times New Roman" panose="02020603050405020304" pitchFamily="18" charset="0"/>
                                            <a:cs typeface="Times New Roman" panose="02020603050405020304" pitchFamily="18" charset="0"/>
                                          </a:rPr>
                                          <m:t>m</m:t>
                                        </m:r>
                                      </m:e>
                                      <m:sup>
                                        <m:r>
                                          <a:rPr lang="en-US" sz="2800" b="0" i="0" smtClean="0">
                                            <a:effectLst/>
                                            <a:latin typeface="Cambria Math" panose="02040503050406030204" pitchFamily="18" charset="0"/>
                                            <a:cs typeface="Times New Roman" panose="02020603050405020304" pitchFamily="18" charset="0"/>
                                          </a:rPr>
                                          <m:t>2</m:t>
                                        </m:r>
                                      </m:sup>
                                    </m:sSup>
                                  </m:e>
                                </m:d>
                              </m:oMath>
                            </m:oMathPara>
                          </a14:m>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m:rPr>
                                    <m:nor/>
                                  </m:rPr>
                                  <a:rPr lang="en-US" sz="2800" i="1" smtClean="0">
                                    <a:effectLst/>
                                    <a:latin typeface="Times New Roman" panose="02020603050405020304" pitchFamily="18" charset="0"/>
                                    <a:cs typeface="Times New Roman" panose="02020603050405020304" pitchFamily="18" charset="0"/>
                                  </a:rPr>
                                  <m:t>39,0625</m:t>
                                </m:r>
                                <m:r>
                                  <m:rPr>
                                    <m:nor/>
                                  </m:rPr>
                                  <a:rPr lang="en-US" sz="2800" i="1" smtClean="0">
                                    <a:effectLst/>
                                    <a:latin typeface="Times New Roman" panose="02020603050405020304" pitchFamily="18" charset="0"/>
                                    <a:cs typeface="Times New Roman" panose="02020603050405020304" pitchFamily="18" charset="0"/>
                                  </a:rPr>
                                  <m:t>π</m:t>
                                </m:r>
                              </m:oMath>
                            </m:oMathPara>
                          </a14:m>
                          <a:endParaRPr lang="en-US" sz="2800" i="1" dirty="0">
                            <a:effectLst/>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d>
                                  <m:dPr>
                                    <m:ctrlPr>
                                      <a:rPr lang="vi-VN" sz="2800" i="1">
                                        <a:effectLst/>
                                        <a:latin typeface="Cambria Math" panose="02040503050406030204" pitchFamily="18" charset="0"/>
                                      </a:rPr>
                                    </m:ctrlPr>
                                  </m:dPr>
                                  <m:e>
                                    <m:r>
                                      <m:rPr>
                                        <m:nor/>
                                      </m:rPr>
                                      <a:rPr lang="en-US" sz="2800" i="0">
                                        <a:effectLst/>
                                        <a:latin typeface="Times New Roman" panose="02020603050405020304" pitchFamily="18" charset="0"/>
                                        <a:cs typeface="Times New Roman" panose="02020603050405020304" pitchFamily="18" charset="0"/>
                                      </a:rPr>
                                      <m:t>c</m:t>
                                    </m:r>
                                    <m:sSup>
                                      <m:sSupPr>
                                        <m:ctrlPr>
                                          <a:rPr lang="vi-VN" sz="2800" i="1">
                                            <a:effectLst/>
                                            <a:latin typeface="Cambria Math" panose="02040503050406030204" pitchFamily="18" charset="0"/>
                                          </a:rPr>
                                        </m:ctrlPr>
                                      </m:sSupPr>
                                      <m:e>
                                        <m:r>
                                          <m:rPr>
                                            <m:nor/>
                                          </m:rPr>
                                          <a:rPr lang="en-US" sz="2800" i="0">
                                            <a:effectLst/>
                                            <a:latin typeface="Times New Roman" panose="02020603050405020304" pitchFamily="18" charset="0"/>
                                            <a:cs typeface="Times New Roman" panose="02020603050405020304" pitchFamily="18" charset="0"/>
                                          </a:rPr>
                                          <m:t>m</m:t>
                                        </m:r>
                                      </m:e>
                                      <m:sup>
                                        <m:r>
                                          <a:rPr lang="en-US" sz="2800" b="0" i="0" smtClean="0">
                                            <a:effectLst/>
                                            <a:latin typeface="Cambria Math" panose="02040503050406030204" pitchFamily="18" charset="0"/>
                                            <a:cs typeface="Times New Roman" panose="02020603050405020304" pitchFamily="18" charset="0"/>
                                          </a:rPr>
                                          <m:t>2</m:t>
                                        </m:r>
                                      </m:sup>
                                    </m:sSup>
                                  </m:e>
                                </m:d>
                              </m:oMath>
                            </m:oMathPara>
                          </a14:m>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403527"/>
                      </a:ext>
                    </a:extLst>
                  </a:tr>
                </a:tbl>
              </a:graphicData>
            </a:graphic>
          </p:graphicFrame>
        </mc:Choice>
        <mc:Fallback>
          <p:graphicFrame>
            <p:nvGraphicFramePr>
              <p:cNvPr id="12" name="Tab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2808D0A-B105-D388-8250-35E9CAEED2CE}"/>
                  </a:ext>
                </a:extLst>
              </p:cNvPr>
              <p:cNvGraphicFramePr>
                <a:graphicFrameLocks noGrp="1"/>
              </p:cNvGraphicFramePr>
              <p:nvPr>
                <p:extLst>
                  <p:ext uri="{D42A27DB-BD31-4B8C-83A1-F6EECF244321}">
                    <p14:modId xmlns:p14="http://schemas.microsoft.com/office/powerpoint/2010/main" val="2982304993"/>
                  </p:ext>
                </p:extLst>
              </p:nvPr>
            </p:nvGraphicFramePr>
            <p:xfrm>
              <a:off x="526395" y="3194154"/>
              <a:ext cx="11216640" cy="3405147"/>
            </p:xfrm>
            <a:graphic>
              <a:graphicData uri="http://schemas.openxmlformats.org/drawingml/2006/table">
                <a:tbl>
                  <a:tblPr>
                    <a:tableStyleId>{5C22544A-7EE6-4342-B048-85BDC9FD1C3A}</a:tableStyleId>
                  </a:tblPr>
                  <a:tblGrid>
                    <a:gridCol w="1666240">
                      <a:extLst>
                        <a:ext uri="{9D8B030D-6E8A-4147-A177-3AD203B41FA5}">
                          <a16:colId xmlns:a16="http://schemas.microsoft.com/office/drawing/2014/main" val="428920655"/>
                        </a:ext>
                      </a:extLst>
                    </a:gridCol>
                    <a:gridCol w="1625600">
                      <a:extLst>
                        <a:ext uri="{9D8B030D-6E8A-4147-A177-3AD203B41FA5}">
                          <a16:colId xmlns:a16="http://schemas.microsoft.com/office/drawing/2014/main" val="64663033"/>
                        </a:ext>
                      </a:extLst>
                    </a:gridCol>
                    <a:gridCol w="1788160">
                      <a:extLst>
                        <a:ext uri="{9D8B030D-6E8A-4147-A177-3AD203B41FA5}">
                          <a16:colId xmlns:a16="http://schemas.microsoft.com/office/drawing/2014/main" val="1785488726"/>
                        </a:ext>
                      </a:extLst>
                    </a:gridCol>
                    <a:gridCol w="2072640">
                      <a:extLst>
                        <a:ext uri="{9D8B030D-6E8A-4147-A177-3AD203B41FA5}">
                          <a16:colId xmlns:a16="http://schemas.microsoft.com/office/drawing/2014/main" val="2925825315"/>
                        </a:ext>
                      </a:extLst>
                    </a:gridCol>
                    <a:gridCol w="1788160">
                      <a:extLst>
                        <a:ext uri="{9D8B030D-6E8A-4147-A177-3AD203B41FA5}">
                          <a16:colId xmlns:a16="http://schemas.microsoft.com/office/drawing/2014/main" val="3037336635"/>
                        </a:ext>
                      </a:extLst>
                    </a:gridCol>
                    <a:gridCol w="2275840">
                      <a:extLst>
                        <a:ext uri="{9D8B030D-6E8A-4147-A177-3AD203B41FA5}">
                          <a16:colId xmlns:a16="http://schemas.microsoft.com/office/drawing/2014/main" val="172539948"/>
                        </a:ext>
                      </a:extLst>
                    </a:gridCol>
                  </a:tblGrid>
                  <a:tr h="853440">
                    <a:tc>
                      <a:txBody>
                        <a:bodyPr/>
                        <a:lstStyle/>
                        <a:p>
                          <a:pPr algn="ctr"/>
                          <a:r>
                            <a:rPr lang="en-US" sz="2800">
                              <a:effectLst/>
                              <a:latin typeface="Times New Roman" panose="02020603050405020304" pitchFamily="18" charset="0"/>
                              <a:cs typeface="Times New Roman" panose="02020603050405020304" pitchFamily="18" charset="0"/>
                            </a:rPr>
                            <a:t>Loại bóng</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bóng golf</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bóng đá</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tenis</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bóng bàn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tc>
                      <a:txBody>
                        <a:bodyPr/>
                        <a:lstStyle/>
                        <a:p>
                          <a:pPr algn="ctr"/>
                          <a:r>
                            <a:rPr lang="en-US" sz="2800">
                              <a:effectLst/>
                              <a:latin typeface="Times New Roman" panose="02020603050405020304" pitchFamily="18" charset="0"/>
                              <a:cs typeface="Times New Roman" panose="02020603050405020304" pitchFamily="18" charset="0"/>
                            </a:rPr>
                            <a:t>Quả bida lỗ</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D"/>
                        </a:solidFill>
                      </a:tcPr>
                    </a:tc>
                    <a:extLst>
                      <a:ext uri="{0D108BD9-81ED-4DB2-BD59-A6C34878D82A}">
                        <a16:rowId xmlns:a16="http://schemas.microsoft.com/office/drawing/2014/main" val="4057278875"/>
                      </a:ext>
                    </a:extLst>
                  </a:tr>
                  <a:tr h="853440">
                    <a:tc>
                      <a:txBody>
                        <a:bodyPr/>
                        <a:lstStyle/>
                        <a:p>
                          <a:pPr algn="ctr"/>
                          <a:r>
                            <a:rPr lang="en-US" sz="2800" dirty="0" err="1">
                              <a:effectLst/>
                              <a:latin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kính</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2622" t="-111348" r="-488015" b="-199291"/>
                          </a:stretch>
                        </a:blipFill>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1024" t="-111348" r="-128328" b="-19929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2513" t="-111348" r="-535" b="-199291"/>
                          </a:stretch>
                        </a:blipFill>
                      </a:tcPr>
                    </a:tc>
                    <a:extLst>
                      <a:ext uri="{0D108BD9-81ED-4DB2-BD59-A6C34878D82A}">
                        <a16:rowId xmlns:a16="http://schemas.microsoft.com/office/drawing/2014/main" val="3993741965"/>
                      </a:ext>
                    </a:extLst>
                  </a:tr>
                  <a:tr h="797750">
                    <a:tc>
                      <a:txBody>
                        <a:bodyPr/>
                        <a:lstStyle/>
                        <a:p>
                          <a:pPr algn="ctr"/>
                          <a:r>
                            <a:rPr lang="en-US" sz="2800">
                              <a:effectLst/>
                              <a:latin typeface="Times New Roman" panose="02020603050405020304" pitchFamily="18" charset="0"/>
                              <a:cs typeface="Times New Roman" panose="02020603050405020304" pitchFamily="18" charset="0"/>
                            </a:rPr>
                            <a:t>Bán kính</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107167"/>
                      </a:ext>
                    </a:extLst>
                  </a:tr>
                  <a:tr h="900517">
                    <a:tc>
                      <a:txBody>
                        <a:bodyPr/>
                        <a:lstStyle/>
                        <a:p>
                          <a:pPr algn="ctr"/>
                          <a:r>
                            <a:rPr lang="en-US" sz="2800">
                              <a:effectLst/>
                              <a:latin typeface="Times New Roman" panose="02020603050405020304" pitchFamily="18" charset="0"/>
                              <a:cs typeface="Times New Roman" panose="02020603050405020304" pitchFamily="18" charset="0"/>
                            </a:rPr>
                            <a:t>Diện tích</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i="1">
                              <a:effectLst/>
                              <a:latin typeface="Times New Roman" panose="02020603050405020304" pitchFamily="18" charset="0"/>
                              <a:cs typeface="Times New Roman" panose="02020603050405020304" pitchFamily="18" charset="0"/>
                            </a:rPr>
                            <a:t> </a:t>
                          </a:r>
                          <a:endParaRPr lang="vi-VN" sz="28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4014" t="-289865" r="-343197" b="-135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5588" t="-289865" r="-196765" b="-1351"/>
                          </a:stretch>
                        </a:blipFill>
                      </a:tcPr>
                    </a:tc>
                    <a:tc>
                      <a:txBody>
                        <a:bodyPr/>
                        <a:lstStyle/>
                        <a:p>
                          <a:pPr algn="ctr"/>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i="1" dirty="0">
                              <a:effectLst/>
                              <a:latin typeface="Times New Roman" panose="02020603050405020304" pitchFamily="18" charset="0"/>
                              <a:cs typeface="Times New Roman" panose="02020603050405020304" pitchFamily="18" charset="0"/>
                            </a:rPr>
                            <a:t> </a:t>
                          </a:r>
                          <a:endPar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403527"/>
                      </a:ext>
                    </a:extLst>
                  </a:tr>
                </a:tbl>
              </a:graphicData>
            </a:graphic>
          </p:graphicFrame>
        </mc:Fallback>
      </mc:AlternateContent>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46496" y="-28128"/>
            <a:ext cx="4763527" cy="4041315"/>
          </a:xfrm>
          <a:prstGeom prst="rect">
            <a:avLst/>
          </a:prstGeom>
        </p:spPr>
      </p:pic>
      <p:sp>
        <p:nvSpPr>
          <p:cNvPr id="5" name="文本框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rot="3430385">
            <a:off x="13084714" y="-51433"/>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41385D-DFFC-26AF-8889-3818AC9736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rot="7478767">
            <a:off x="13047512" y="4133046"/>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3" name="图片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E2143E-E66D-3B9E-04AC-FCA42DBE8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8173733" y="3945522"/>
            <a:ext cx="4763527" cy="4041315"/>
          </a:xfrm>
          <a:prstGeom prst="rect">
            <a:avLst/>
          </a:prstGeom>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854075"/>
          </a:xfrm>
        </p:spPr>
        <p:txBody>
          <a:bodyPr>
            <a:norm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HÌNH CẦU </a:t>
            </a:r>
            <a:endParaRPr lang="en-US" sz="3200">
              <a:solidFill>
                <a:srgbClr val="FFFF00"/>
              </a:solidFill>
            </a:endParaRPr>
          </a:p>
        </p:txBody>
      </p:sp>
      <p:sp>
        <p:nvSpPr>
          <p:cNvPr id="3"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232527"/>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1)</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114185" y="5478360"/>
            <a:ext cx="811888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rPr>
              <a:t>CÁC HOẠT ĐỘNG</a:t>
            </a:r>
            <a:endParaRPr kumimoji="0" lang="vi-VN"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42243"/>
            <a:chOff x="5714125" y="780700"/>
            <a:chExt cx="3028822" cy="1442242"/>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816268" y="1145725"/>
              <a:ext cx="2542364"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mj-lt"/>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16" name="Google Shape;162;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3" y="2977629"/>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a:off x="6266624" y="3223181"/>
            <a:ext cx="5020417" cy="6439"/>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01</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03</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3" name="TextBox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02</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643271" y="1538351"/>
            <a:ext cx="3669442"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Mở</a:t>
            </a:r>
            <a:r>
              <a:rPr kumimoji="0" lang="pt-BR" sz="3000" b="0" i="0" u="none" strike="noStrike" kern="120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rPr>
              <a:t> đầu</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Rectangle 28">
            <a:extLst>
              <a:ext uri="{FF2B5EF4-FFF2-40B4-BE49-F238E27FC236}">
                <a16:creationId xmlns:a16="http://schemas.microsoft.com/office/drawing/2014/main" id="{3A2C01F8-8AE2-B236-27A2-6D1FCD8557F9}"/>
              </a:ext>
            </a:extLst>
          </p:cNvPr>
          <p:cNvSpPr/>
          <p:nvPr/>
        </p:nvSpPr>
        <p:spPr>
          <a:xfrm>
            <a:off x="7079179" y="2608307"/>
            <a:ext cx="411479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Hình</a:t>
            </a:r>
            <a:r>
              <a:rPr kumimoji="0" lang="en-US" sz="3000" b="0" i="0" u="none" strike="noStrike" kern="120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3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3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cầu</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sz="3000" baseline="0">
                <a:solidFill>
                  <a:prstClr val="white"/>
                </a:solidFill>
                <a:latin typeface="Times New Roman" panose="02020603050405020304" pitchFamily="18" charset="0"/>
                <a:cs typeface="Times New Roman" panose="02020603050405020304" pitchFamily="18" charset="0"/>
              </a:rPr>
              <a:t>Diện</a:t>
            </a:r>
            <a:r>
              <a:rPr lang="en-US" sz="3000">
                <a:solidFill>
                  <a:prstClr val="white"/>
                </a:solidFill>
                <a:latin typeface="Times New Roman" panose="02020603050405020304" pitchFamily="18" charset="0"/>
                <a:cs typeface="Times New Roman" panose="02020603050405020304" pitchFamily="18" charset="0"/>
              </a:rPr>
              <a:t> tích mặt cầu</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FF00"/>
                </a:solidFill>
                <a:effectLst/>
                <a:uLnTx/>
                <a:uFillTx/>
                <a:latin typeface="Agency FB" panose="020B0503020202020204" pitchFamily="34" charset="0"/>
                <a:ea typeface="+mn-ea"/>
                <a:cs typeface="+mn-cs"/>
              </a:rPr>
              <a:t>0</a:t>
            </a:r>
            <a:r>
              <a:rPr kumimoji="0" lang="en-US" sz="4400" b="1" i="0" u="none" strike="noStrike" kern="1200" cap="none" spc="0" normalizeH="0" baseline="0" noProof="0">
                <a:ln>
                  <a:noFill/>
                </a:ln>
                <a:solidFill>
                  <a:srgbClr val="FFFF00"/>
                </a:solidFill>
                <a:effectLst/>
                <a:uLnTx/>
                <a:uFillTx/>
                <a:latin typeface="Agency FB" panose="020B0503020202020204" pitchFamily="34" charset="0"/>
                <a:ea typeface="+mn-ea"/>
                <a:cs typeface="+mn-cs"/>
              </a:rPr>
              <a:t>4</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Vận dụng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Tree>
    <p:extLst>
      <p:ext uri="{BB962C8B-B14F-4D97-AF65-F5344CB8AC3E}">
        <p14:creationId xmlns:p14="http://schemas.microsoft.com/office/powerpoint/2010/main" val="9554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A051ADF-BA0E-B614-54A6-8DC811020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2" t="6567" r="28606" b="4140"/>
          <a:stretch>
            <a:fillRect/>
          </a:stretch>
        </p:blipFill>
        <p:spPr bwMode="auto">
          <a:xfrm>
            <a:off x="620700" y="2905465"/>
            <a:ext cx="1797871" cy="17759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A4087B6-6586-32FA-C2E5-49BC60740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82" t="8511" r="5804" b="11931"/>
          <a:stretch>
            <a:fillRect/>
          </a:stretch>
        </p:blipFill>
        <p:spPr bwMode="auto">
          <a:xfrm>
            <a:off x="3425273" y="2837127"/>
            <a:ext cx="2671988" cy="17640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10D4B10-068C-3DE7-1D9D-9E5C0672F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75" r="19931"/>
          <a:stretch>
            <a:fillRect/>
          </a:stretch>
        </p:blipFill>
        <p:spPr bwMode="auto">
          <a:xfrm>
            <a:off x="7103963" y="2783466"/>
            <a:ext cx="1608646"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4C1A35-1459-16BC-CDA3-D1C5DBB77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8098" b="5986"/>
          <a:stretch>
            <a:fillRect/>
          </a:stretch>
        </p:blipFill>
        <p:spPr bwMode="auto">
          <a:xfrm>
            <a:off x="9719311" y="2761477"/>
            <a:ext cx="1797870" cy="18396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6BB9C8E-EF8A-995F-D487-DB7F074572E9}"/>
              </a:ext>
            </a:extLst>
          </p:cNvPr>
          <p:cNvSpPr>
            <a:spLocks noChangeArrowheads="1"/>
          </p:cNvSpPr>
          <p:nvPr/>
        </p:nvSpPr>
        <p:spPr bwMode="auto">
          <a:xfrm>
            <a:off x="1514919" y="140308"/>
            <a:ext cx="82012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chemeClr val="bg1"/>
                </a:solidFill>
                <a:effectLst/>
                <a:latin typeface="Times New Roman" panose="02020603050405020304" pitchFamily="18" charset="0"/>
              </a:rPr>
              <a:t>Quan</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sát</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các</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hình</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bên</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dưới</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và</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trả</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lời</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câu</a:t>
            </a:r>
            <a:r>
              <a:rPr kumimoji="0" lang="en-US" altLang="vi-VN" sz="3200" b="1" i="0" u="none" strike="noStrike" cap="none" normalizeH="0" baseline="0" dirty="0">
                <a:ln>
                  <a:noFill/>
                </a:ln>
                <a:solidFill>
                  <a:schemeClr val="bg1"/>
                </a:solidFill>
                <a:effectLst/>
                <a:latin typeface="Times New Roman" panose="02020603050405020304" pitchFamily="18" charset="0"/>
              </a:rPr>
              <a:t> </a:t>
            </a:r>
            <a:r>
              <a:rPr kumimoji="0" lang="en-US" altLang="vi-VN" sz="3200" b="1" i="0" u="none" strike="noStrike" cap="none" normalizeH="0" baseline="0" dirty="0" err="1">
                <a:ln>
                  <a:noFill/>
                </a:ln>
                <a:solidFill>
                  <a:schemeClr val="bg1"/>
                </a:solidFill>
                <a:effectLst/>
                <a:latin typeface="Times New Roman" panose="02020603050405020304" pitchFamily="18" charset="0"/>
              </a:rPr>
              <a:t>hỏi</a:t>
            </a:r>
            <a:r>
              <a:rPr kumimoji="0" lang="en-US" altLang="vi-VN" sz="3200" b="1" i="0" u="none" strike="noStrike" cap="none" normalizeH="0" baseline="0" dirty="0">
                <a:ln>
                  <a:noFill/>
                </a:ln>
                <a:solidFill>
                  <a:schemeClr val="bg1"/>
                </a:solidFill>
                <a:effectLst/>
                <a:latin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chemeClr val="bg1"/>
                </a:solidFill>
                <a:effectLst/>
                <a:latin typeface="Times New Roman" panose="02020603050405020304" pitchFamily="18" charset="0"/>
              </a:rPr>
              <a:t>C</a:t>
            </a:r>
            <a:r>
              <a:rPr lang="en-US" altLang="vi-VN" sz="3200" b="1" dirty="0" err="1">
                <a:solidFill>
                  <a:schemeClr val="bg1"/>
                </a:solidFill>
                <a:latin typeface="Times New Roman" panose="02020603050405020304" pitchFamily="18" charset="0"/>
              </a:rPr>
              <a:t>âu</a:t>
            </a:r>
            <a:r>
              <a:rPr lang="en-US" altLang="vi-VN" sz="3200" b="1" dirty="0">
                <a:solidFill>
                  <a:schemeClr val="bg1"/>
                </a:solidFill>
                <a:latin typeface="Times New Roman" panose="02020603050405020304" pitchFamily="18" charset="0"/>
              </a:rPr>
              <a:t> 1:</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Các</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vật</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thể</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đã</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cho</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có</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tên</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gọi</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là</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gì</a:t>
            </a:r>
            <a:r>
              <a:rPr lang="en-US" altLang="vi-VN" sz="3200" dirty="0">
                <a:solidFill>
                  <a:schemeClr val="bg1"/>
                </a:solidFill>
                <a:latin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chemeClr val="bg1"/>
                </a:solidFill>
                <a:effectLst/>
                <a:latin typeface="Times New Roman" panose="02020603050405020304" pitchFamily="18" charset="0"/>
              </a:rPr>
              <a:t>C</a:t>
            </a:r>
            <a:r>
              <a:rPr lang="en-US" altLang="vi-VN" sz="3200" b="1" dirty="0" err="1">
                <a:solidFill>
                  <a:schemeClr val="bg1"/>
                </a:solidFill>
                <a:latin typeface="Times New Roman" panose="02020603050405020304" pitchFamily="18" charset="0"/>
              </a:rPr>
              <a:t>âu</a:t>
            </a:r>
            <a:r>
              <a:rPr lang="en-US" altLang="vi-VN" sz="3200" b="1" dirty="0">
                <a:solidFill>
                  <a:schemeClr val="bg1"/>
                </a:solidFill>
                <a:latin typeface="Times New Roman" panose="02020603050405020304" pitchFamily="18" charset="0"/>
              </a:rPr>
              <a:t> 2:</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Các</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vật</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thể</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đó</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có</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hình</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dạng</a:t>
            </a:r>
            <a:r>
              <a:rPr lang="en-US" altLang="vi-VN" sz="3200" dirty="0">
                <a:solidFill>
                  <a:schemeClr val="bg1"/>
                </a:solidFill>
                <a:latin typeface="Times New Roman" panose="02020603050405020304" pitchFamily="18" charset="0"/>
              </a:rPr>
              <a:t> </a:t>
            </a:r>
            <a:r>
              <a:rPr lang="en-US" altLang="vi-VN" sz="3200" dirty="0" err="1">
                <a:solidFill>
                  <a:schemeClr val="bg1"/>
                </a:solidFill>
                <a:latin typeface="Times New Roman" panose="02020603050405020304" pitchFamily="18" charset="0"/>
              </a:rPr>
              <a:t>gì</a:t>
            </a:r>
            <a:r>
              <a:rPr lang="en-US" altLang="vi-VN" sz="3200" dirty="0">
                <a:solidFill>
                  <a:schemeClr val="bg1"/>
                </a:solidFill>
                <a:latin typeface="Times New Roman" panose="02020603050405020304" pitchFamily="18" charset="0"/>
              </a:rPr>
              <a:t>?</a:t>
            </a:r>
            <a:endParaRPr kumimoji="0" lang="en-US" altLang="vi-VN" sz="3200" b="0" i="0" u="none" strike="noStrike" cap="none" normalizeH="0" baseline="0" dirty="0">
              <a:ln>
                <a:noFill/>
              </a:ln>
              <a:solidFill>
                <a:schemeClr val="bg1"/>
              </a:solidFill>
              <a:effectLst/>
              <a:latin typeface="Arial" panose="020B0604020202020204" pitchFamily="34" charset="0"/>
            </a:endParaRPr>
          </a:p>
        </p:txBody>
      </p:sp>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883AD83-C747-C485-F7D6-946C88C87F76}"/>
              </a:ext>
            </a:extLst>
          </p:cNvPr>
          <p:cNvSpPr txBox="1"/>
          <p:nvPr/>
        </p:nvSpPr>
        <p:spPr>
          <a:xfrm>
            <a:off x="434860" y="2270478"/>
            <a:ext cx="2259746" cy="584775"/>
          </a:xfrm>
          <a:prstGeom prst="rect">
            <a:avLst/>
          </a:prstGeom>
          <a:noFill/>
        </p:spPr>
        <p:txBody>
          <a:bodyPr wrap="square">
            <a:spAutoFit/>
          </a:bodyPr>
          <a:lstStyle/>
          <a:p>
            <a:pPr algn="ctr"/>
            <a:r>
              <a:rPr lang="en-US" sz="3200">
                <a:solidFill>
                  <a:srgbClr val="FFFF00"/>
                </a:solidFill>
                <a:effectLst/>
                <a:latin typeface="Times New Roman" panose="02020603050405020304" pitchFamily="18" charset="0"/>
                <a:ea typeface="Times New Roman" panose="02020603050405020304" pitchFamily="18" charset="0"/>
              </a:rPr>
              <a:t>Khối Erobic </a:t>
            </a:r>
            <a:endParaRPr lang="vi-VN" sz="3200">
              <a:solidFill>
                <a:srgbClr val="FFFF00"/>
              </a:solidFill>
            </a:endParaRPr>
          </a:p>
        </p:txBody>
      </p:sp>
      <p:sp>
        <p:nvSpPr>
          <p:cNvPr id="14" name="TextBox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D2AE7F0-F20E-0ED8-EBDB-94FF83AB7ACE}"/>
              </a:ext>
            </a:extLst>
          </p:cNvPr>
          <p:cNvSpPr txBox="1"/>
          <p:nvPr/>
        </p:nvSpPr>
        <p:spPr>
          <a:xfrm>
            <a:off x="4100867" y="2198691"/>
            <a:ext cx="1320800" cy="584775"/>
          </a:xfrm>
          <a:prstGeom prst="rect">
            <a:avLst/>
          </a:prstGeom>
          <a:noFill/>
        </p:spPr>
        <p:txBody>
          <a:bodyPr wrap="square">
            <a:spAutoFit/>
          </a:bodyPr>
          <a:lstStyle/>
          <a:p>
            <a:r>
              <a:rPr lang="en-US" sz="3200">
                <a:solidFill>
                  <a:srgbClr val="FFFF00"/>
                </a:solidFill>
                <a:effectLst/>
                <a:latin typeface="Times New Roman" panose="02020603050405020304" pitchFamily="18" charset="0"/>
                <a:ea typeface="Times New Roman" panose="02020603050405020304" pitchFamily="18" charset="0"/>
              </a:rPr>
              <a:t>Nón lá </a:t>
            </a:r>
            <a:endParaRPr lang="vi-VN" sz="3200">
              <a:solidFill>
                <a:srgbClr val="FFFF00"/>
              </a:solidFill>
            </a:endParaRPr>
          </a:p>
        </p:txBody>
      </p:sp>
      <p:sp>
        <p:nvSpPr>
          <p:cNvPr id="18" name="TextBox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CF129AA-B70A-FE37-7765-80C840C5D5B8}"/>
              </a:ext>
            </a:extLst>
          </p:cNvPr>
          <p:cNvSpPr txBox="1"/>
          <p:nvPr/>
        </p:nvSpPr>
        <p:spPr>
          <a:xfrm>
            <a:off x="6384286" y="2235928"/>
            <a:ext cx="3048000" cy="584775"/>
          </a:xfrm>
          <a:prstGeom prst="rect">
            <a:avLst/>
          </a:prstGeom>
          <a:noFill/>
        </p:spPr>
        <p:txBody>
          <a:bodyPr wrap="square">
            <a:spAutoFit/>
          </a:bodyPr>
          <a:lstStyle/>
          <a:p>
            <a:pPr algn="ctr"/>
            <a:r>
              <a:rPr lang="en-US" sz="3200">
                <a:solidFill>
                  <a:srgbClr val="FFFF00"/>
                </a:solidFill>
                <a:effectLst/>
                <a:latin typeface="Times New Roman" panose="02020603050405020304" pitchFamily="18" charset="0"/>
                <a:ea typeface="Times New Roman" panose="02020603050405020304" pitchFamily="18" charset="0"/>
              </a:rPr>
              <a:t>Lon sữa ông thọ </a:t>
            </a:r>
            <a:endParaRPr lang="vi-VN" sz="3200">
              <a:solidFill>
                <a:srgbClr val="FFFF00"/>
              </a:solidFill>
            </a:endParaRPr>
          </a:p>
        </p:txBody>
      </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C50EBF6-CD90-D45D-9B03-4CA8A88D3825}"/>
              </a:ext>
            </a:extLst>
          </p:cNvPr>
          <p:cNvSpPr txBox="1"/>
          <p:nvPr/>
        </p:nvSpPr>
        <p:spPr>
          <a:xfrm>
            <a:off x="9682675" y="2235928"/>
            <a:ext cx="1886997" cy="584775"/>
          </a:xfrm>
          <a:prstGeom prst="rect">
            <a:avLst/>
          </a:prstGeom>
          <a:noFill/>
        </p:spPr>
        <p:txBody>
          <a:bodyPr wrap="square">
            <a:spAutoFit/>
          </a:bodyPr>
          <a:lstStyle/>
          <a:p>
            <a:pPr algn="ctr"/>
            <a:r>
              <a:rPr lang="en-US" sz="3200">
                <a:solidFill>
                  <a:srgbClr val="FFFF00"/>
                </a:solidFill>
                <a:effectLst/>
                <a:latin typeface="Times New Roman" panose="02020603050405020304" pitchFamily="18" charset="0"/>
                <a:ea typeface="Times New Roman" panose="02020603050405020304" pitchFamily="18" charset="0"/>
              </a:rPr>
              <a:t>Quả bóng </a:t>
            </a:r>
            <a:endParaRPr lang="vi-VN" sz="3200">
              <a:solidFill>
                <a:srgbClr val="FFFF00"/>
              </a:solidFill>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FE57CC5-8D2D-A3E2-E896-DE5E533AF649}"/>
              </a:ext>
            </a:extLst>
          </p:cNvPr>
          <p:cNvSpPr txBox="1"/>
          <p:nvPr/>
        </p:nvSpPr>
        <p:spPr>
          <a:xfrm>
            <a:off x="320931" y="5110123"/>
            <a:ext cx="2487604" cy="1191816"/>
          </a:xfrm>
          <a:prstGeom prst="wedgeRoundRectCallout">
            <a:avLst>
              <a:gd name="adj1" fmla="val -14627"/>
              <a:gd name="adj2" fmla="val -78990"/>
              <a:gd name="adj3" fmla="val 16667"/>
            </a:avLst>
          </a:prstGeom>
          <a:solidFill>
            <a:schemeClr val="bg1"/>
          </a:solidFill>
        </p:spPr>
        <p:txBody>
          <a:bodyPr wrap="square">
            <a:spAutoFit/>
          </a:bodyPr>
          <a:lstStyle/>
          <a:p>
            <a:pPr algn="ctr"/>
            <a:r>
              <a:rPr lang="en-US" sz="3200">
                <a:effectLst/>
                <a:latin typeface="Times New Roman" panose="02020603050405020304" pitchFamily="18" charset="0"/>
                <a:ea typeface="Times New Roman" panose="02020603050405020304" pitchFamily="18" charset="0"/>
              </a:rPr>
              <a:t>có dạng hình lập phương</a:t>
            </a:r>
            <a:endParaRPr lang="vi-VN" sz="3200"/>
          </a:p>
        </p:txBody>
      </p:sp>
      <p:sp>
        <p:nvSpPr>
          <p:cNvPr id="27" name="TextBox 26">
            <a:extLst>
              <a:ext uri="{FF2B5EF4-FFF2-40B4-BE49-F238E27FC236}">
                <a16:creationId xmlns:a16="http://schemas.microsoft.com/office/drawing/2014/main" id="{DBF895F1-1216-1314-4F5D-435BCB164120}"/>
              </a:ext>
            </a:extLst>
          </p:cNvPr>
          <p:cNvSpPr txBox="1"/>
          <p:nvPr/>
        </p:nvSpPr>
        <p:spPr>
          <a:xfrm>
            <a:off x="3636588" y="5110123"/>
            <a:ext cx="2249357" cy="1191816"/>
          </a:xfrm>
          <a:prstGeom prst="wedgeRoundRectCallout">
            <a:avLst>
              <a:gd name="adj1" fmla="val -6051"/>
              <a:gd name="adj2" fmla="val -90946"/>
              <a:gd name="adj3" fmla="val 16667"/>
            </a:avLst>
          </a:prstGeom>
          <a:solidFill>
            <a:schemeClr val="bg1"/>
          </a:solidFill>
        </p:spPr>
        <p:txBody>
          <a:bodyPr wrap="square">
            <a:spAutoFit/>
          </a:bodyPr>
          <a:lstStyle>
            <a:defPPr>
              <a:defRPr lang="vi-VN"/>
            </a:defPPr>
            <a:lvl1pPr algn="ctr">
              <a:defRPr sz="3200">
                <a:effectLst/>
                <a:latin typeface="Times New Roman" panose="02020603050405020304" pitchFamily="18" charset="0"/>
                <a:ea typeface="Times New Roman" panose="02020603050405020304" pitchFamily="18" charset="0"/>
              </a:defRPr>
            </a:lvl1pPr>
          </a:lstStyle>
          <a:p>
            <a:r>
              <a:rPr lang="en-US"/>
              <a:t>có dạng hình nón</a:t>
            </a:r>
            <a:endParaRPr lang="vi-VN"/>
          </a:p>
        </p:txBody>
      </p:sp>
      <p:sp>
        <p:nvSpPr>
          <p:cNvPr id="29" name="TextBox 28">
            <a:extLst>
              <a:ext uri="{FF2B5EF4-FFF2-40B4-BE49-F238E27FC236}">
                <a16:creationId xmlns:a16="http://schemas.microsoft.com/office/drawing/2014/main" id="{6B6AB369-7AB4-8766-8D0A-6BA9B5CDB614}"/>
              </a:ext>
            </a:extLst>
          </p:cNvPr>
          <p:cNvSpPr txBox="1"/>
          <p:nvPr/>
        </p:nvSpPr>
        <p:spPr>
          <a:xfrm>
            <a:off x="6875813" y="5110123"/>
            <a:ext cx="2017993" cy="1191816"/>
          </a:xfrm>
          <a:prstGeom prst="wedgeRoundRectCallout">
            <a:avLst>
              <a:gd name="adj1" fmla="val -6900"/>
              <a:gd name="adj2" fmla="val -71018"/>
              <a:gd name="adj3" fmla="val 16667"/>
            </a:avLst>
          </a:prstGeom>
          <a:solidFill>
            <a:schemeClr val="bg1"/>
          </a:solidFill>
        </p:spPr>
        <p:txBody>
          <a:bodyPr wrap="square">
            <a:spAutoFit/>
          </a:bodyPr>
          <a:lstStyle/>
          <a:p>
            <a:pPr algn="ctr"/>
            <a:r>
              <a:rPr lang="en-US" sz="3200">
                <a:effectLst/>
                <a:latin typeface="Times New Roman" panose="02020603050405020304" pitchFamily="18" charset="0"/>
                <a:ea typeface="Times New Roman" panose="02020603050405020304" pitchFamily="18" charset="0"/>
              </a:rPr>
              <a:t>có dạng hình trụ</a:t>
            </a:r>
            <a:endParaRPr lang="vi-VN" sz="3200"/>
          </a:p>
        </p:txBody>
      </p:sp>
      <p:sp>
        <p:nvSpPr>
          <p:cNvPr id="32" name="TextBox 31">
            <a:extLst>
              <a:ext uri="{FF2B5EF4-FFF2-40B4-BE49-F238E27FC236}">
                <a16:creationId xmlns:a16="http://schemas.microsoft.com/office/drawing/2014/main" id="{B75831B8-1D59-1A10-886E-BA5B833B41AE}"/>
              </a:ext>
            </a:extLst>
          </p:cNvPr>
          <p:cNvSpPr txBox="1"/>
          <p:nvPr/>
        </p:nvSpPr>
        <p:spPr>
          <a:xfrm>
            <a:off x="9682675" y="5094389"/>
            <a:ext cx="2249357" cy="1191816"/>
          </a:xfrm>
          <a:prstGeom prst="wedgeRoundRectCallout">
            <a:avLst>
              <a:gd name="adj1" fmla="val -11330"/>
              <a:gd name="adj2" fmla="val -84968"/>
              <a:gd name="adj3" fmla="val 16667"/>
            </a:avLst>
          </a:prstGeom>
          <a:solidFill>
            <a:schemeClr val="bg1"/>
          </a:solidFill>
        </p:spPr>
        <p:txBody>
          <a:bodyPr wrap="square">
            <a:spAutoFit/>
          </a:bodyPr>
          <a:lstStyle/>
          <a:p>
            <a:pPr algn="ctr"/>
            <a:r>
              <a:rPr lang="en-US" sz="3200">
                <a:effectLst/>
                <a:latin typeface="Times New Roman" panose="02020603050405020304" pitchFamily="18" charset="0"/>
                <a:ea typeface="Times New Roman" panose="02020603050405020304" pitchFamily="18" charset="0"/>
              </a:rPr>
              <a:t>có dạng hình cầu</a:t>
            </a:r>
            <a:endParaRPr lang="vi-VN" sz="3200"/>
          </a:p>
        </p:txBody>
      </p:sp>
    </p:spTree>
    <p:extLst>
      <p:ext uri="{BB962C8B-B14F-4D97-AF65-F5344CB8AC3E}">
        <p14:creationId xmlns:p14="http://schemas.microsoft.com/office/powerpoint/2010/main" val="47130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1000"/>
                                        <p:tgtEl>
                                          <p:spTgt spid="1027"/>
                                        </p:tgtEl>
                                      </p:cBhvr>
                                    </p:animEffect>
                                    <p:anim calcmode="lin" valueType="num">
                                      <p:cBhvr>
                                        <p:cTn id="32" dur="1000" fill="hold"/>
                                        <p:tgtEl>
                                          <p:spTgt spid="1027"/>
                                        </p:tgtEl>
                                        <p:attrNameLst>
                                          <p:attrName>ppt_x</p:attrName>
                                        </p:attrNameLst>
                                      </p:cBhvr>
                                      <p:tavLst>
                                        <p:tav tm="0">
                                          <p:val>
                                            <p:strVal val="#ppt_x"/>
                                          </p:val>
                                        </p:tav>
                                        <p:tav tm="100000">
                                          <p:val>
                                            <p:strVal val="#ppt_x"/>
                                          </p:val>
                                        </p:tav>
                                      </p:tavLst>
                                    </p:anim>
                                    <p:anim calcmode="lin" valueType="num">
                                      <p:cBhvr>
                                        <p:cTn id="33" dur="1000" fill="hold"/>
                                        <p:tgtEl>
                                          <p:spTgt spid="102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025"/>
                                        </p:tgtEl>
                                        <p:attrNameLst>
                                          <p:attrName>style.visibility</p:attrName>
                                        </p:attrNameLst>
                                      </p:cBhvr>
                                      <p:to>
                                        <p:strVal val="visible"/>
                                      </p:to>
                                    </p:set>
                                    <p:animEffect transition="in" filter="fade">
                                      <p:cBhvr>
                                        <p:cTn id="43" dur="1000"/>
                                        <p:tgtEl>
                                          <p:spTgt spid="1025"/>
                                        </p:tgtEl>
                                      </p:cBhvr>
                                    </p:animEffect>
                                    <p:anim calcmode="lin" valueType="num">
                                      <p:cBhvr>
                                        <p:cTn id="44" dur="1000" fill="hold"/>
                                        <p:tgtEl>
                                          <p:spTgt spid="1025"/>
                                        </p:tgtEl>
                                        <p:attrNameLst>
                                          <p:attrName>ppt_x</p:attrName>
                                        </p:attrNameLst>
                                      </p:cBhvr>
                                      <p:tavLst>
                                        <p:tav tm="0">
                                          <p:val>
                                            <p:strVal val="#ppt_x"/>
                                          </p:val>
                                        </p:tav>
                                        <p:tav tm="100000">
                                          <p:val>
                                            <p:strVal val="#ppt_x"/>
                                          </p:val>
                                        </p:tav>
                                      </p:tavLst>
                                    </p:anim>
                                    <p:anim calcmode="lin" valueType="num">
                                      <p:cBhvr>
                                        <p:cTn id="45"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anim calcmode="lin" valueType="num">
                                      <p:cBhvr>
                                        <p:cTn id="79" dur="1000" fill="hold"/>
                                        <p:tgtEl>
                                          <p:spTgt spid="24"/>
                                        </p:tgtEl>
                                        <p:attrNameLst>
                                          <p:attrName>ppt_x</p:attrName>
                                        </p:attrNameLst>
                                      </p:cBhvr>
                                      <p:tavLst>
                                        <p:tav tm="0">
                                          <p:val>
                                            <p:strVal val="#ppt_x"/>
                                          </p:val>
                                        </p:tav>
                                        <p:tav tm="100000">
                                          <p:val>
                                            <p:strVal val="#ppt_x"/>
                                          </p:val>
                                        </p:tav>
                                      </p:tavLst>
                                    </p:anim>
                                    <p:anim calcmode="lin" valueType="num">
                                      <p:cBhvr>
                                        <p:cTn id="8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P spid="14" grpId="0"/>
      <p:bldP spid="18" grpId="0"/>
      <p:bldP spid="21" grpId="0"/>
      <p:bldP spid="24" grpId="0" animBg="1"/>
      <p:bldP spid="27" grpId="0" animBg="1"/>
      <p:bldP spid="29"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HÌNH CẦU (Tiết 1)</a:t>
            </a:r>
            <a:endParaRPr lang="en-US" sz="2800">
              <a:solidFill>
                <a:srgbClr val="FFFF00"/>
              </a:solidFill>
            </a:endParaRPr>
          </a:p>
        </p:txBody>
      </p:sp>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C000"/>
                </a:solidFill>
                <a:effectLst/>
                <a:uLnTx/>
                <a:uFillTx/>
                <a:latin typeface="Times New Roman" panose="02020603050405020304" pitchFamily="18" charset="0"/>
                <a:ea typeface="+mj-ea"/>
                <a:cs typeface="Times New Roman" panose="02020603050405020304" pitchFamily="18" charset="0"/>
              </a:rPr>
              <a:t> HÌNH THÀNH KIẾN THỨC</a:t>
            </a:r>
            <a:endPar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cxnSp>
        <p:nvCxnSpPr>
          <p:cNvPr id="3" name="Straight Connecto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5241235"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Times New Roman" panose="02020603050405020304" pitchFamily="18" charset="0"/>
                <a:cs typeface="+mn-cs"/>
              </a:rPr>
              <a:t> cầu</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aseline="0">
                <a:solidFill>
                  <a:prstClr val="white"/>
                </a:solidFill>
                <a:latin typeface="Times New Roman" panose="02020603050405020304" pitchFamily="18" charset="0"/>
              </a:rPr>
              <a:t>Diện</a:t>
            </a:r>
            <a:r>
              <a:rPr lang="en-US">
                <a:solidFill>
                  <a:prstClr val="white"/>
                </a:solidFill>
                <a:latin typeface="Times New Roman" panose="02020603050405020304" pitchFamily="18" charset="0"/>
              </a:rPr>
              <a:t> tích mặt cầu</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1850</TotalTime>
  <Words>1973</Words>
  <Application>Microsoft Office PowerPoint</Application>
  <PresentationFormat>Widescreen</PresentationFormat>
  <Paragraphs>248</Paragraphs>
  <Slides>32</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Agency FB</vt:lpstr>
      <vt:lpstr>Aptos</vt:lpstr>
      <vt:lpstr>Aptos Display</vt:lpstr>
      <vt:lpstr>Arial</vt:lpstr>
      <vt:lpstr>Calibri</vt:lpstr>
      <vt:lpstr>Calibri Light</vt:lpstr>
      <vt:lpstr>Cambria Math</vt:lpstr>
      <vt:lpstr>Times New Roman</vt:lpstr>
      <vt:lpstr>Office Theme</vt:lpstr>
      <vt:lpstr>1_Office Theme</vt:lpstr>
      <vt:lpstr>PowerPoint Presentation</vt:lpstr>
      <vt:lpstr>A. THIẾT BỊ DẠY HỌC VÀ HỌC LIỆU</vt:lpstr>
      <vt:lpstr>B. CHÚ THÍCH</vt:lpstr>
      <vt:lpstr>BÀI 1: HÌNH CẦU </vt:lpstr>
      <vt:lpstr>PowerPoint Presentation</vt:lpstr>
      <vt:lpstr>BÀI 1: HÌNH CẦU (Tiết 1)</vt:lpstr>
      <vt:lpstr>PowerPoint Presentation</vt:lpstr>
      <vt:lpstr>PowerPoint Presentation</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BÀI 1: HÌNH CẦU (Tiết 1)</vt:lpstr>
      <vt:lpstr> LUYỆN TẬP</vt:lpstr>
      <vt:lpstr>BÀI 1: HÌNH CẦU (Tiết 1)</vt:lpstr>
      <vt:lpstr>BÀI 1: HÌNH CẦU (Tiết 1)</vt:lpstr>
      <vt:lpstr>BÀI 1: HÌNH CẦU (Tiết 1)</vt:lpstr>
      <vt:lpstr> VẬN DỤNG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user646</dc:creator>
  <cp:lastModifiedBy>Admin</cp:lastModifiedBy>
  <cp:revision>38</cp:revision>
  <dcterms:created xsi:type="dcterms:W3CDTF">2024-04-04T13:37:52Z</dcterms:created>
  <dcterms:modified xsi:type="dcterms:W3CDTF">2024-08-01T23:10:21Z</dcterms:modified>
</cp:coreProperties>
</file>