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  <p:sldMasterId id="2147483955" r:id="rId2"/>
  </p:sldMasterIdLst>
  <p:notesMasterIdLst>
    <p:notesMasterId r:id="rId34"/>
  </p:notesMasterIdLst>
  <p:sldIdLst>
    <p:sldId id="1617" r:id="rId3"/>
    <p:sldId id="1614" r:id="rId4"/>
    <p:sldId id="1618" r:id="rId5"/>
    <p:sldId id="1615" r:id="rId6"/>
    <p:sldId id="1619" r:id="rId7"/>
    <p:sldId id="257" r:id="rId8"/>
    <p:sldId id="1632" r:id="rId9"/>
    <p:sldId id="1613" r:id="rId10"/>
    <p:sldId id="1627" r:id="rId11"/>
    <p:sldId id="1628" r:id="rId12"/>
    <p:sldId id="1623" r:id="rId13"/>
    <p:sldId id="1624" r:id="rId14"/>
    <p:sldId id="1625" r:id="rId15"/>
    <p:sldId id="357" r:id="rId16"/>
    <p:sldId id="1622" r:id="rId17"/>
    <p:sldId id="1629" r:id="rId18"/>
    <p:sldId id="1598" r:id="rId19"/>
    <p:sldId id="1630" r:id="rId20"/>
    <p:sldId id="1600" r:id="rId21"/>
    <p:sldId id="1634" r:id="rId22"/>
    <p:sldId id="1635" r:id="rId23"/>
    <p:sldId id="1633" r:id="rId24"/>
    <p:sldId id="1603" r:id="rId25"/>
    <p:sldId id="1636" r:id="rId26"/>
    <p:sldId id="1637" r:id="rId27"/>
    <p:sldId id="1638" r:id="rId28"/>
    <p:sldId id="1639" r:id="rId29"/>
    <p:sldId id="1640" r:id="rId30"/>
    <p:sldId id="1641" r:id="rId31"/>
    <p:sldId id="1642" r:id="rId32"/>
    <p:sldId id="164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CC"/>
    <a:srgbClr val="FF00FF"/>
    <a:srgbClr val="EDE5DB"/>
    <a:srgbClr val="FC7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95" autoAdjust="0"/>
    <p:restoredTop sz="95126" autoAdjust="0"/>
  </p:normalViewPr>
  <p:slideViewPr>
    <p:cSldViewPr snapToGrid="0">
      <p:cViewPr varScale="1">
        <p:scale>
          <a:sx n="63" d="100"/>
          <a:sy n="63" d="100"/>
        </p:scale>
        <p:origin x="404" y="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17A84-79C4-42B6-8A62-84C7B982578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A7B49-FBDE-4184-BB28-F301FCD6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6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6230561C-2BB9-4E05-9ED2-DC91A7A32E1E}" type="slidenum">
              <a:rPr lang="en-US" sz="1200" smtClean="0"/>
              <a:pPr algn="r" eaLnBrk="1" hangingPunct="1">
                <a:defRPr/>
              </a:pPr>
              <a:t>2</a:t>
            </a:fld>
            <a:endParaRPr lang="en-US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6230561C-2BB9-4E05-9ED2-DC91A7A32E1E}" type="slidenum">
              <a:rPr lang="en-US" sz="1200" smtClean="0"/>
              <a:pPr algn="r" eaLnBrk="1" hangingPunct="1">
                <a:defRPr/>
              </a:pPr>
              <a:t>4</a:t>
            </a:fld>
            <a:endParaRPr lang="en-US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6230561C-2BB9-4E05-9ED2-DC91A7A32E1E}" type="slidenum">
              <a:rPr lang="en-US" sz="1200" smtClean="0"/>
              <a:pPr algn="r" eaLnBrk="1" hangingPunct="1">
                <a:defRPr/>
              </a:pPr>
              <a:t>7</a:t>
            </a:fld>
            <a:endParaRPr lang="en-US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460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fld id="{6230561C-2BB9-4E05-9ED2-DC91A7A32E1E}" type="slidenum">
              <a:rPr lang="en-US" sz="1200" smtClean="0"/>
              <a:pPr algn="r" eaLnBrk="1" hangingPunct="1">
                <a:defRPr/>
              </a:pPr>
              <a:t>22</a:t>
            </a:fld>
            <a:endParaRPr lang="en-US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138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FC565008-8611-D65E-0ED1-F3DB234734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39B5D17F-9A0C-8D87-06E1-8BC54C79EB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19C8E490-4127-A878-5FA5-4FF6CF8583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69C8296-9FFA-4204-87B9-75998C882EBC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296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78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001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592200" y="2238800"/>
            <a:ext cx="9007600" cy="23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 flipH="1">
            <a:off x="3101753" y="1161694"/>
            <a:ext cx="5988367" cy="4725372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80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433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AB785-630F-42F4-ADE4-27B3D3DE089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443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6242F-8C95-4794-841A-0A1E39962D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090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4C5A8-AF3A-4563-888F-C353EA078B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536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7F488-B1FF-490D-B408-8BE5FAFABE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346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74D9C-EF77-4C8D-A164-0DA1703687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45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DB3E0-2DAF-44B5-8922-77EA16B80B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698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5C36D-AAED-4821-9ECF-7ADFB29ED0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2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569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F7471-5C45-47A2-B835-105757123C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493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2C99D-E95F-49F5-9E27-26BDB2872D8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944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922A9-22FA-45C5-BD12-5E0A2B2A1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164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855FE-F9F7-4517-9E88-9A0869E7B5B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03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79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47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4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90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6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927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50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BCDC1-BBC2-4DE7-96BD-0BDDDEBC4C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BCB70-EEB7-4813-83C1-D160D1A590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39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Layout" Target="../slideLayouts/slideLayout19.xml"/><Relationship Id="rId7" Type="http://schemas.openxmlformats.org/officeDocument/2006/relationships/slide" Target="slide2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6.xml"/><Relationship Id="rId5" Type="http://schemas.openxmlformats.org/officeDocument/2006/relationships/image" Target="../media/image47.png"/><Relationship Id="rId10" Type="http://schemas.openxmlformats.org/officeDocument/2006/relationships/image" Target="../media/image48.png"/><Relationship Id="rId4" Type="http://schemas.openxmlformats.org/officeDocument/2006/relationships/slide" Target="slide25.xml"/><Relationship Id="rId9" Type="http://schemas.openxmlformats.org/officeDocument/2006/relationships/slide" Target="slide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0232" y="1015987"/>
            <a:ext cx="8019138" cy="5417457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5" rIns="91431" bIns="45715" rtlCol="0">
            <a:prstTxWarp prst="textArchUp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NHIỆT LIỆT CHÀO MỪNG CÁC THẦY CÔ VỀ DỰ GIỜ</a:t>
            </a:r>
          </a:p>
        </p:txBody>
      </p:sp>
      <p:pic>
        <p:nvPicPr>
          <p:cNvPr id="14" name="Picture 9" descr="A group of kids sitting at a table with laptop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96" y="2822984"/>
            <a:ext cx="6045200" cy="355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4923" y="2573461"/>
            <a:ext cx="1442469" cy="2554539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 lIns="60954" tIns="30477" rIns="60954" bIns="3047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04B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 THẦY MẾN BẠN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370458" y="2626107"/>
            <a:ext cx="1511481" cy="2554539"/>
          </a:xfrm>
          <a:prstGeom prst="rect">
            <a:avLst/>
          </a:prstGeom>
          <a:solidFill>
            <a:srgbClr val="FFFF00"/>
          </a:solidFill>
        </p:spPr>
        <p:txBody>
          <a:bodyPr wrap="square" lIns="60954" tIns="30477" rIns="60954" bIns="3047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04B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 NGOAN HỌC GIỎI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3657600" y="1549400"/>
            <a:ext cx="4521200" cy="1284725"/>
          </a:xfrm>
          <a:prstGeom prst="cloudCallout">
            <a:avLst/>
          </a:prstGeom>
          <a:solidFill>
            <a:srgbClr val="7CF6FC"/>
          </a:solidFill>
          <a:ln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/>
            <a:endParaRPr lang="en-US"/>
          </a:p>
        </p:txBody>
      </p:sp>
      <p:pic>
        <p:nvPicPr>
          <p:cNvPr id="18" name="Picture 6" descr="FLOWERS2">
            <a:extLst>
              <a:ext uri="{FF2B5EF4-FFF2-40B4-BE49-F238E27FC236}">
                <a16:creationId xmlns:a16="http://schemas.microsoft.com/office/drawing/2014/main" id="{44538B83-B0B9-4289-AB09-CE02AC819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8939">
            <a:off x="111585" y="5853852"/>
            <a:ext cx="984161" cy="8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FLOWERS2">
            <a:extLst>
              <a:ext uri="{FF2B5EF4-FFF2-40B4-BE49-F238E27FC236}">
                <a16:creationId xmlns:a16="http://schemas.microsoft.com/office/drawing/2014/main" id="{AF6A7F33-9B29-461A-BE08-4C366753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9661">
            <a:off x="82499" y="223642"/>
            <a:ext cx="984161" cy="8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FLOWERS2">
            <a:extLst>
              <a:ext uri="{FF2B5EF4-FFF2-40B4-BE49-F238E27FC236}">
                <a16:creationId xmlns:a16="http://schemas.microsoft.com/office/drawing/2014/main" id="{3721E3F3-5FEC-43BE-B3A6-DAF57E98A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73161">
            <a:off x="11028139" y="158123"/>
            <a:ext cx="984161" cy="8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FLOWERS2">
            <a:extLst>
              <a:ext uri="{FF2B5EF4-FFF2-40B4-BE49-F238E27FC236}">
                <a16:creationId xmlns:a16="http://schemas.microsoft.com/office/drawing/2014/main" id="{89277FB3-E8F6-4794-978C-D79E9014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4861">
            <a:off x="10943417" y="5744883"/>
            <a:ext cx="984161" cy="8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291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" y="1139006"/>
            <a:ext cx="2944065" cy="220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75" y="4121883"/>
            <a:ext cx="3213425" cy="220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10" y="1094120"/>
            <a:ext cx="3086792" cy="226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76" y="4123362"/>
            <a:ext cx="2835067" cy="218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081" y="1012636"/>
            <a:ext cx="3112031" cy="23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037314"/>
            <a:ext cx="2946400" cy="22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402" y="803477"/>
            <a:ext cx="3228265" cy="255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37239" y="3304273"/>
            <a:ext cx="259464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38281" y="3332641"/>
            <a:ext cx="259464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93395" y="6335455"/>
            <a:ext cx="3556606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307727" y="3376183"/>
            <a:ext cx="259464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8395" y="6259255"/>
            <a:ext cx="2594649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tuế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29661" y="4137903"/>
            <a:ext cx="301596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57795" y="6335455"/>
            <a:ext cx="2865040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culi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910478" y="6335455"/>
            <a:ext cx="302752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37" y="4120052"/>
            <a:ext cx="3282905" cy="221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96680" y="171660"/>
            <a:ext cx="788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FF"/>
                </a:solidFill>
              </a:rPr>
              <a:t>Sự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đa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dạng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của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các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loài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của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thực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vật</a:t>
            </a:r>
            <a:endParaRPr lang="en-US" sz="3600" b="1" dirty="0">
              <a:solidFill>
                <a:srgbClr val="FF00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25692" y="3296090"/>
            <a:ext cx="2455438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8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305" y="221064"/>
            <a:ext cx="11646040" cy="6471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8" descr="Cây Mận An Phước - Cây ăn quả trồng tại nhà, giao hàng tận nơi TP.HC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74202" y="4002349"/>
            <a:ext cx="11440245" cy="2571184"/>
            <a:chOff x="383582" y="4038690"/>
            <a:chExt cx="11440245" cy="2571184"/>
          </a:xfrm>
        </p:grpSpPr>
        <p:pic>
          <p:nvPicPr>
            <p:cNvPr id="2058" name="Picture 10" descr="Nhân Giống Cây Mít Nghệ ( Mít Thái ) - TRUNG TÂM CÂY GIỐNG MINH THỤY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7" t="454" r="17898" b="1874"/>
            <a:stretch/>
          </p:blipFill>
          <p:spPr bwMode="auto">
            <a:xfrm>
              <a:off x="383582" y="4038690"/>
              <a:ext cx="2629620" cy="2571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Tác dụng của cây ổi trong đời sống và sức khỏ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2" r="18942"/>
            <a:stretch/>
          </p:blipFill>
          <p:spPr bwMode="auto">
            <a:xfrm>
              <a:off x="3150605" y="4038690"/>
              <a:ext cx="2824683" cy="2571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Cây bưởi - Cây giống cây ăn quả ngon tại Việt Na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159"/>
            <a:stretch/>
          </p:blipFill>
          <p:spPr bwMode="auto">
            <a:xfrm>
              <a:off x="6112691" y="4038690"/>
              <a:ext cx="2497155" cy="2571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Cây chuối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229"/>
            <a:stretch/>
          </p:blipFill>
          <p:spPr bwMode="auto">
            <a:xfrm>
              <a:off x="8747249" y="4038690"/>
              <a:ext cx="3076578" cy="2571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74202" y="1007128"/>
            <a:ext cx="11440245" cy="2784578"/>
            <a:chOff x="398737" y="563173"/>
            <a:chExt cx="11440245" cy="2784578"/>
          </a:xfrm>
        </p:grpSpPr>
        <p:pic>
          <p:nvPicPr>
            <p:cNvPr id="2054" name="Picture 6" descr="Cây xoài Đài Loa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1124" y="568636"/>
              <a:ext cx="2768694" cy="2768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2716" y="641064"/>
              <a:ext cx="2696266" cy="2696266"/>
            </a:xfrm>
            <a:prstGeom prst="rect">
              <a:avLst/>
            </a:prstGeom>
          </p:spPr>
        </p:pic>
        <p:pic>
          <p:nvPicPr>
            <p:cNvPr id="2068" name="Picture 20" descr="Cây đu đủ - quen mà lạ | Tin tức mới nhất 24h - Đọc Báo Lao Động online -  Laodong.vn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0"/>
            <a:stretch/>
          </p:blipFill>
          <p:spPr bwMode="auto">
            <a:xfrm>
              <a:off x="3304441" y="563173"/>
              <a:ext cx="2845556" cy="2774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Cây Dừa Xiêm | Mua Gi V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37" y="563173"/>
              <a:ext cx="2784578" cy="2784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296680" y="171660"/>
            <a:ext cx="788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FF"/>
                </a:solidFill>
              </a:rPr>
              <a:t>Sự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đa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dạng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của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các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loài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của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thực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vật</a:t>
            </a:r>
            <a:endParaRPr lang="en-US" sz="36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4574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305" y="395232"/>
            <a:ext cx="11646040" cy="6471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8" descr="Cây Mận An Phước - Cây ăn quả trồng tại nhà, giao hàng tận nơi TP.HCM"/>
          <p:cNvSpPr>
            <a:spLocks noChangeAspect="1" noChangeArrowheads="1"/>
          </p:cNvSpPr>
          <p:nvPr/>
        </p:nvSpPr>
        <p:spPr bwMode="auto">
          <a:xfrm>
            <a:off x="155575" y="2970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1890" y="566654"/>
            <a:ext cx="10784870" cy="1839761"/>
            <a:chOff x="381911" y="971783"/>
            <a:chExt cx="10784870" cy="1839761"/>
          </a:xfrm>
        </p:grpSpPr>
        <p:pic>
          <p:nvPicPr>
            <p:cNvPr id="3074" name="Picture 2" descr="Ẩn dụ một đóa mai | KINH ĐIỂN PHẬT PHÁ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911" y="971783"/>
              <a:ext cx="2759641" cy="1839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Tuyển tập những hình ảnh hoa sen đẹp thu hút người nhìn từ lần đầu tiên |  Photographer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9" r="1579" b="4502"/>
            <a:stretch/>
          </p:blipFill>
          <p:spPr bwMode="auto">
            <a:xfrm>
              <a:off x="3252159" y="980315"/>
              <a:ext cx="2007456" cy="1831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Tên và hình ảnh các loài hoa hồng phổ biến trên thế giới | Fall flowers  garden, Rose flower, Red rose flow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223" y="980315"/>
              <a:ext cx="2926308" cy="1831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Những loài hoa mang ý nghĩa mạnh mẽ – Flower Corn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7139" y="971783"/>
              <a:ext cx="2759642" cy="1839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12" descr="Cây bèo : Từ thảm họa trở thành một tài nguyên quý giá - Tạp chí khoa học"/>
          <p:cNvSpPr>
            <a:spLocks noChangeAspect="1" noChangeArrowheads="1"/>
          </p:cNvSpPr>
          <p:nvPr/>
        </p:nvSpPr>
        <p:spPr bwMode="auto">
          <a:xfrm>
            <a:off x="307975" y="18210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67744" y="2577837"/>
            <a:ext cx="10827570" cy="1984159"/>
            <a:chOff x="667744" y="2403669"/>
            <a:chExt cx="10827570" cy="1984159"/>
          </a:xfrm>
        </p:grpSpPr>
        <p:pic>
          <p:nvPicPr>
            <p:cNvPr id="3082" name="Picture 10" descr="Hướng dẫn cách chăm sóc hoa lan trong nhà - VnExpress Đời số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44" y="2403669"/>
              <a:ext cx="2793787" cy="198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72138" y="2412201"/>
              <a:ext cx="3509797" cy="1974261"/>
            </a:xfrm>
            <a:prstGeom prst="rect">
              <a:avLst/>
            </a:prstGeom>
          </p:spPr>
        </p:pic>
        <p:pic>
          <p:nvPicPr>
            <p:cNvPr id="3086" name="Picture 14" descr="Tác dụng của Bèo Tấm trong bể thủy sinh ⋆ Thủy sinh Việt Nam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807"/>
            <a:stretch/>
          </p:blipFill>
          <p:spPr bwMode="auto">
            <a:xfrm>
              <a:off x="7192542" y="2403669"/>
              <a:ext cx="2054095" cy="1982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 descr="Tập tin:Cây dương xỉ.jpg – Wikipedia tiếng Việt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63"/>
            <a:stretch/>
          </p:blipFill>
          <p:spPr bwMode="auto">
            <a:xfrm>
              <a:off x="9357244" y="2403669"/>
              <a:ext cx="2138070" cy="1982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457199" y="4385491"/>
            <a:ext cx="11075439" cy="2710165"/>
            <a:chOff x="457199" y="4211323"/>
            <a:chExt cx="11075439" cy="2710165"/>
          </a:xfrm>
        </p:grpSpPr>
        <p:pic>
          <p:nvPicPr>
            <p:cNvPr id="3090" name="Picture 18" descr="Cây Xương Rồng Trạng Nguyên Bụi | Nhà vườn chuyên sỉ lẻ Cây Xương Rồ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4"/>
            <a:stretch/>
          </p:blipFill>
          <p:spPr bwMode="auto">
            <a:xfrm>
              <a:off x="457199" y="4414852"/>
              <a:ext cx="1877073" cy="2178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4" name="Picture 22" descr="Nghịch dại cắt lá cây nắp ấm, nổi da gà khi biết thứ lúc nhúc ở tro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833" y="4498695"/>
              <a:ext cx="1571142" cy="2094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6" name="Picture 24" descr="Su hào xanh Organic 500gr - Univers Farm Organic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155" y="4211323"/>
              <a:ext cx="2710165" cy="2710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8" name="Picture 26" descr="Rau Mồng tơi đỏ TN 61 - Cửa hàng Hạt giống Rau Hoa Quả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90"/>
            <a:stretch/>
          </p:blipFill>
          <p:spPr bwMode="auto">
            <a:xfrm>
              <a:off x="6094326" y="4498695"/>
              <a:ext cx="2452516" cy="2135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0" name="Picture 28" descr="Cà Rốt cùng 18 tác dụng trong chữa bệnh và làm đẹp | 2bacsi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89"/>
            <a:stretch/>
          </p:blipFill>
          <p:spPr bwMode="auto">
            <a:xfrm>
              <a:off x="8647672" y="4498694"/>
              <a:ext cx="2884966" cy="2094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2296680" y="-60564"/>
            <a:ext cx="788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FF"/>
                </a:solidFill>
              </a:rPr>
              <a:t>Sự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đa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dạng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của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các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loài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của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thực</a:t>
            </a:r>
            <a:r>
              <a:rPr lang="en-US" sz="3600" b="1" dirty="0">
                <a:solidFill>
                  <a:srgbClr val="FF00FF"/>
                </a:solidFill>
              </a:rPr>
              <a:t> </a:t>
            </a:r>
            <a:r>
              <a:rPr lang="en-US" sz="3600" b="1" dirty="0" err="1">
                <a:solidFill>
                  <a:srgbClr val="FF00FF"/>
                </a:solidFill>
              </a:rPr>
              <a:t>vật</a:t>
            </a:r>
            <a:endParaRPr lang="en-US" sz="36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12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>
            <a:extLst>
              <a:ext uri="{FF2B5EF4-FFF2-40B4-BE49-F238E27FC236}">
                <a16:creationId xmlns:a16="http://schemas.microsoft.com/office/drawing/2014/main" id="{4EFCDC2E-B47D-46E0-9307-952FC142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335" y="1263234"/>
            <a:ext cx="3689329" cy="511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8E2B559C-AB9A-41A1-90C6-596317CA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571" y="1316240"/>
            <a:ext cx="4206430" cy="457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70BB65F6-51CA-4241-83E3-D7097DE0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5" y="1263233"/>
            <a:ext cx="3951993" cy="462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A0E8C9-A5BA-4F01-9F0C-68A40A897F35}"/>
              </a:ext>
            </a:extLst>
          </p:cNvPr>
          <p:cNvSpPr txBox="1"/>
          <p:nvPr/>
        </p:nvSpPr>
        <p:spPr>
          <a:xfrm>
            <a:off x="-176513" y="5835873"/>
            <a:ext cx="44467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u="none" strike="noStrike" spc="1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Bèo t</a:t>
            </a:r>
            <a:r>
              <a:rPr lang="en-US" sz="2400" b="1" i="0" u="none" strike="noStrike" spc="1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400" b="1" i="0" u="none" strike="noStrike" spc="1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endParaRPr lang="en-US" sz="2400" b="1" i="0" u="none" strike="noStrike" spc="1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0" i="0" u="none" strike="noStrike" spc="10" dirty="0"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i="0" u="none" strike="noStrike" spc="10" dirty="0">
                <a:solidFill>
                  <a:srgbClr val="FF00FF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(đường kính lá vài milimét</a:t>
            </a:r>
            <a:r>
              <a:rPr lang="en-US" sz="2400" b="1" i="0" u="none" strike="noStrike" spc="10" dirty="0">
                <a:solidFill>
                  <a:srgbClr val="FF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FF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EFC8-3D18-4EB3-B56F-EA94FE9B6EB5}"/>
              </a:ext>
            </a:extLst>
          </p:cNvPr>
          <p:cNvSpPr txBox="1"/>
          <p:nvPr/>
        </p:nvSpPr>
        <p:spPr>
          <a:xfrm>
            <a:off x="7899816" y="5821281"/>
            <a:ext cx="442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algn="ctr"/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1FEC90-CE21-45F6-B372-C90E5F23A293}"/>
              </a:ext>
            </a:extLst>
          </p:cNvPr>
          <p:cNvSpPr txBox="1"/>
          <p:nvPr/>
        </p:nvSpPr>
        <p:spPr>
          <a:xfrm>
            <a:off x="4362509" y="5821281"/>
            <a:ext cx="3623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hought Bubble: Cloud 10">
            <a:extLst>
              <a:ext uri="{FF2B5EF4-FFF2-40B4-BE49-F238E27FC236}">
                <a16:creationId xmlns:a16="http://schemas.microsoft.com/office/drawing/2014/main" id="{E78EB27B-F25C-4E28-9AF3-A402E429C046}"/>
              </a:ext>
            </a:extLst>
          </p:cNvPr>
          <p:cNvSpPr/>
          <p:nvPr/>
        </p:nvSpPr>
        <p:spPr>
          <a:xfrm>
            <a:off x="1458716" y="145487"/>
            <a:ext cx="10218622" cy="918814"/>
          </a:xfrm>
          <a:prstGeom prst="cloud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75069138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F0E7CAF-D121-4AED-935E-4DD0A2F8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3" y="30480"/>
            <a:ext cx="12146696" cy="489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FD48B-5A75-4C72-849B-D80DC4621136}"/>
              </a:ext>
            </a:extLst>
          </p:cNvPr>
          <p:cNvSpPr txBox="1"/>
          <p:nvPr/>
        </p:nvSpPr>
        <p:spPr>
          <a:xfrm>
            <a:off x="90776" y="4890078"/>
            <a:ext cx="336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3F2D3-69D1-4FE4-9436-A8ECE1ED332B}"/>
              </a:ext>
            </a:extLst>
          </p:cNvPr>
          <p:cNvSpPr txBox="1"/>
          <p:nvPr/>
        </p:nvSpPr>
        <p:spPr>
          <a:xfrm>
            <a:off x="7886812" y="4929810"/>
            <a:ext cx="3951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C268F-4AFA-43F2-B76E-1969479425BD}"/>
              </a:ext>
            </a:extLst>
          </p:cNvPr>
          <p:cNvSpPr txBox="1"/>
          <p:nvPr/>
        </p:nvSpPr>
        <p:spPr>
          <a:xfrm>
            <a:off x="3876274" y="4890079"/>
            <a:ext cx="336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Cây thủy sinh Rong Đuôi Chó | Lazada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Cây thủy sinh Rong Đuôi Chó | Lazada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hought Bubble: Cloud 7">
            <a:extLst>
              <a:ext uri="{FF2B5EF4-FFF2-40B4-BE49-F238E27FC236}">
                <a16:creationId xmlns:a16="http://schemas.microsoft.com/office/drawing/2014/main" id="{7754BD31-43C7-42E6-9BD5-78183B983D40}"/>
              </a:ext>
            </a:extLst>
          </p:cNvPr>
          <p:cNvSpPr/>
          <p:nvPr/>
        </p:nvSpPr>
        <p:spPr>
          <a:xfrm>
            <a:off x="660280" y="5854390"/>
            <a:ext cx="11058623" cy="945394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0" name="Thought Bubble: Cloud 7">
            <a:extLst>
              <a:ext uri="{FF2B5EF4-FFF2-40B4-BE49-F238E27FC236}">
                <a16:creationId xmlns:a16="http://schemas.microsoft.com/office/drawing/2014/main" id="{7754BD31-43C7-42E6-9BD5-78183B983D40}"/>
              </a:ext>
            </a:extLst>
          </p:cNvPr>
          <p:cNvSpPr/>
          <p:nvPr/>
        </p:nvSpPr>
        <p:spPr>
          <a:xfrm>
            <a:off x="782941" y="5794261"/>
            <a:ext cx="10661129" cy="1013788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888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2757690" y="0"/>
            <a:ext cx="6502400" cy="50006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Thực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sống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môi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trường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khác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j-lt"/>
              </a:rPr>
              <a:t>nhau</a:t>
            </a:r>
            <a:endParaRPr lang="en-US" alt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219" name="Picture 5" descr="IMGP07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29000"/>
            <a:ext cx="4724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1219200" y="6210300"/>
            <a:ext cx="41148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Hoa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sen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(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môi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trường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nước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)</a:t>
            </a:r>
          </a:p>
        </p:txBody>
      </p:sp>
      <p:pic>
        <p:nvPicPr>
          <p:cNvPr id="32782" name="Picture 14" descr="Tumbleber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0862"/>
            <a:ext cx="46482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Rectangle 11"/>
          <p:cNvSpPr>
            <a:spLocks noChangeArrowheads="1"/>
          </p:cNvSpPr>
          <p:nvPr/>
        </p:nvSpPr>
        <p:spPr bwMode="auto">
          <a:xfrm>
            <a:off x="1351722" y="2761342"/>
            <a:ext cx="4038600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Dâu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tây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(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môi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trường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cạn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)</a:t>
            </a:r>
          </a:p>
        </p:txBody>
      </p:sp>
      <p:pic>
        <p:nvPicPr>
          <p:cNvPr id="1026" name="Picture 2" descr="Cây vẹt vùng ngập mặn có thể dùng làm thuốc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53" y="550862"/>
            <a:ext cx="5039277" cy="24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Rectangle 12"/>
          <p:cNvSpPr>
            <a:spLocks noChangeArrowheads="1"/>
          </p:cNvSpPr>
          <p:nvPr/>
        </p:nvSpPr>
        <p:spPr bwMode="auto">
          <a:xfrm>
            <a:off x="6506028" y="2804884"/>
            <a:ext cx="4191000" cy="457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Cây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Vẹt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đen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(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môi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trường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ngận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mặn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)</a:t>
            </a:r>
          </a:p>
        </p:txBody>
      </p:sp>
      <p:pic>
        <p:nvPicPr>
          <p:cNvPr id="1028" name="Picture 4" descr="Moss Lichen Cladonia Rangiferina Địa Y Tuần Lộc Xám Rêu Rừng Màu Sáng Tuyệt  Đẹp Mọc Ở Vùng Khí Hậu Ấm Áp Và Lạnh Lẽo Hươu Rêu Caribou Hình ảnh Sẵn có 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053" y="3404705"/>
            <a:ext cx="5039277" cy="30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6581291" y="6210300"/>
            <a:ext cx="41148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Cây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Rêu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Tuần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lộc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(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sống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ở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Bắc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+mj-lt"/>
              </a:rPr>
              <a:t>cực</a:t>
            </a:r>
            <a:r>
              <a:rPr lang="en-US" altLang="en-US" b="1" dirty="0">
                <a:solidFill>
                  <a:srgbClr val="0000FF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14950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F0BA7158-9827-48A4-88E0-4E819D36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30" y="48817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333" y="1072994"/>
            <a:ext cx="805578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ta</a:t>
            </a:r>
            <a:endParaRPr lang="en-US" altLang="en-US" b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0BA7158-9827-48A4-88E0-4E819D36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930" y="64057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734" y="644117"/>
            <a:ext cx="344856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C55510-D44A-4442-ADC8-34CC8CDF76D2}"/>
              </a:ext>
            </a:extLst>
          </p:cNvPr>
          <p:cNvSpPr txBox="1"/>
          <p:nvPr/>
        </p:nvSpPr>
        <p:spPr>
          <a:xfrm>
            <a:off x="3305985" y="63195"/>
            <a:ext cx="613235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46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34: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332" y="1581700"/>
            <a:ext cx="1071189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330" y="2060675"/>
            <a:ext cx="823400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400 000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6" y="2554511"/>
            <a:ext cx="1071189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12 000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62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FLOWERS2">
            <a:extLst>
              <a:ext uri="{FF2B5EF4-FFF2-40B4-BE49-F238E27FC236}">
                <a16:creationId xmlns:a16="http://schemas.microsoft.com/office/drawing/2014/main" id="{A33D6E5F-C808-4A94-BC6A-3662119F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8" y="5936343"/>
            <a:ext cx="984161" cy="84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blob:https://chat.zalo.me/15a892b9-a075-438a-ad30-be63171f5263"/>
          <p:cNvSpPr>
            <a:spLocks noChangeAspect="1" noChangeArrowheads="1"/>
          </p:cNvSpPr>
          <p:nvPr/>
        </p:nvSpPr>
        <p:spPr bwMode="auto">
          <a:xfrm>
            <a:off x="282907" y="-17131"/>
            <a:ext cx="177468" cy="17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ttps://media.istockphoto.com/id/1362385662/vi/vec-to/l%C3%A1-xanh-v%C3%A0-ph%E1%BB%A9c-h%E1%BB%A3p-stomatal-v%E1%BB%9Bi-stoma-m%E1%BB%9F-v%C3%A0-%C4%91%C3%B3ng-d%C6%B0%E1%BB%9Bi-k%C3%ADnh-l%C3%BAp-%C4%91%C6%B0%E1%BB%A3c-c%C3%B4-l%E1%BA%ADp-tr%C3%AAn-n%E1%BB%81n-tr%E1%BA%AFng.jpg?s=612x612&amp;w=0&amp;k=20&amp;c=eoSboaUbCLGAx6xAT51VuqqE4HZYpJTd5gua5aXaOlc="/>
          <p:cNvSpPr>
            <a:spLocks noChangeAspect="1" noChangeArrowheads="1"/>
          </p:cNvSpPr>
          <p:nvPr/>
        </p:nvSpPr>
        <p:spPr bwMode="auto">
          <a:xfrm>
            <a:off x="435307" y="135269"/>
            <a:ext cx="177468" cy="17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Google Shape;89;p14">
            <a:extLst>
              <a:ext uri="{FF2B5EF4-FFF2-40B4-BE49-F238E27FC236}">
                <a16:creationId xmlns:a16="http://schemas.microsoft.com/office/drawing/2014/main" id="{625B405F-894E-A9E6-CF1D-680028A31974}"/>
              </a:ext>
            </a:extLst>
          </p:cNvPr>
          <p:cNvSpPr txBox="1">
            <a:spLocks/>
          </p:cNvSpPr>
          <p:nvPr/>
        </p:nvSpPr>
        <p:spPr>
          <a:xfrm>
            <a:off x="2357104" y="1007315"/>
            <a:ext cx="6932026" cy="788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x-none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0C88D5-536F-D25F-95BF-65F6FF724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11" t="29951" r="13244" b="9900"/>
          <a:stretch/>
        </p:blipFill>
        <p:spPr>
          <a:xfrm>
            <a:off x="699859" y="1007315"/>
            <a:ext cx="1688081" cy="855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B2A171-A119-4EBD-BA6B-B7CC3A976FA9}"/>
              </a:ext>
            </a:extLst>
          </p:cNvPr>
          <p:cNvSpPr txBox="1"/>
          <p:nvPr/>
        </p:nvSpPr>
        <p:spPr>
          <a:xfrm>
            <a:off x="3139871" y="29029"/>
            <a:ext cx="662300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46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34: 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BBDA1A0-CEA7-4EC3-878C-7DCCB72D7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343790"/>
              </p:ext>
            </p:extLst>
          </p:nvPr>
        </p:nvGraphicFramePr>
        <p:xfrm>
          <a:off x="959893" y="2212608"/>
          <a:ext cx="10027426" cy="4087001"/>
        </p:xfrm>
        <a:graphic>
          <a:graphicData uri="http://schemas.openxmlformats.org/drawingml/2006/table">
            <a:tbl>
              <a:tblPr/>
              <a:tblGrid>
                <a:gridCol w="2927630">
                  <a:extLst>
                    <a:ext uri="{9D8B030D-6E8A-4147-A177-3AD203B41FA5}">
                      <a16:colId xmlns:a16="http://schemas.microsoft.com/office/drawing/2014/main" val="2612835053"/>
                    </a:ext>
                  </a:extLst>
                </a:gridCol>
                <a:gridCol w="3779277">
                  <a:extLst>
                    <a:ext uri="{9D8B030D-6E8A-4147-A177-3AD203B41FA5}">
                      <a16:colId xmlns:a16="http://schemas.microsoft.com/office/drawing/2014/main" val="1365372803"/>
                    </a:ext>
                  </a:extLst>
                </a:gridCol>
                <a:gridCol w="3320519">
                  <a:extLst>
                    <a:ext uri="{9D8B030D-6E8A-4147-A177-3AD203B41FA5}">
                      <a16:colId xmlns:a16="http://schemas.microsoft.com/office/drawing/2014/main" val="1399561548"/>
                    </a:ext>
                  </a:extLst>
                </a:gridCol>
              </a:tblGrid>
              <a:tr h="806355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670040"/>
                  </a:ext>
                </a:extLst>
              </a:tr>
              <a:tr h="869971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Bèo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591074"/>
                  </a:ext>
                </a:extLst>
              </a:tr>
              <a:tr h="823353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tằm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545301"/>
                  </a:ext>
                </a:extLst>
              </a:tr>
              <a:tr h="793661">
                <a:tc>
                  <a:txBody>
                    <a:bodyPr/>
                    <a:lstStyle/>
                    <a:p>
                      <a:pPr marL="0" marR="0" indent="-1905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8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392585"/>
                  </a:ext>
                </a:extLst>
              </a:tr>
              <a:tr h="793661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rồng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1702757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>
            <a:extLst>
              <a:ext uri="{FF2B5EF4-FFF2-40B4-BE49-F238E27FC236}">
                <a16:creationId xmlns:a16="http://schemas.microsoft.com/office/drawing/2014/main" id="{4EFCDC2E-B47D-46E0-9307-952FC142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16" y="929412"/>
            <a:ext cx="3014954" cy="511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8E2B559C-AB9A-41A1-90C6-596317CA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741" y="982418"/>
            <a:ext cx="3002219" cy="457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70BB65F6-51CA-4241-83E3-D7097DE0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" y="929411"/>
            <a:ext cx="3056579" cy="462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A0E8C9-A5BA-4F01-9F0C-68A40A897F35}"/>
              </a:ext>
            </a:extLst>
          </p:cNvPr>
          <p:cNvSpPr txBox="1"/>
          <p:nvPr/>
        </p:nvSpPr>
        <p:spPr>
          <a:xfrm>
            <a:off x="-161999" y="5502051"/>
            <a:ext cx="3322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u="none" strike="noStrike" spc="1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Bèo t</a:t>
            </a:r>
            <a:r>
              <a:rPr lang="en-US" sz="2400" b="1" i="0" u="none" strike="noStrike" spc="1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400" b="1" i="0" u="none" strike="noStrike" spc="1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endParaRPr lang="en-US" sz="2400" b="1" i="0" u="none" strike="noStrike" spc="1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b="0" i="0" u="none" strike="noStrike" spc="10" dirty="0">
                <a:solidFill>
                  <a:srgbClr val="0000FF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i="0" u="none" strike="noStrike" spc="10" dirty="0">
                <a:solidFill>
                  <a:srgbClr val="FF00FF"/>
                </a:solidFill>
                <a:effectLst/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(đường kính lá vài milimét</a:t>
            </a:r>
            <a:r>
              <a:rPr lang="en-US" sz="2000" b="1" i="0" u="none" strike="noStrike" spc="10" dirty="0">
                <a:solidFill>
                  <a:srgbClr val="FF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EFC8-3D18-4EB3-B56F-EA94FE9B6EB5}"/>
              </a:ext>
            </a:extLst>
          </p:cNvPr>
          <p:cNvSpPr txBox="1"/>
          <p:nvPr/>
        </p:nvSpPr>
        <p:spPr>
          <a:xfrm>
            <a:off x="6175967" y="5487459"/>
            <a:ext cx="3147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algn="ctr"/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0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1FEC90-CE21-45F6-B372-C90E5F23A293}"/>
              </a:ext>
            </a:extLst>
          </p:cNvPr>
          <p:cNvSpPr txBox="1"/>
          <p:nvPr/>
        </p:nvSpPr>
        <p:spPr>
          <a:xfrm>
            <a:off x="2893489" y="5517439"/>
            <a:ext cx="36230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46EFC8-3D18-4EB3-B56F-EA94FE9B6EB5}"/>
              </a:ext>
            </a:extLst>
          </p:cNvPr>
          <p:cNvSpPr txBox="1"/>
          <p:nvPr/>
        </p:nvSpPr>
        <p:spPr>
          <a:xfrm>
            <a:off x="9099043" y="5462577"/>
            <a:ext cx="3162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0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cm)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127" y="1095744"/>
            <a:ext cx="2810923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1FEC90-CE21-45F6-B372-C90E5F23A293}"/>
              </a:ext>
            </a:extLst>
          </p:cNvPr>
          <p:cNvSpPr txBox="1"/>
          <p:nvPr/>
        </p:nvSpPr>
        <p:spPr>
          <a:xfrm>
            <a:off x="2269375" y="219720"/>
            <a:ext cx="7469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8592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FLOWERS2">
            <a:extLst>
              <a:ext uri="{FF2B5EF4-FFF2-40B4-BE49-F238E27FC236}">
                <a16:creationId xmlns:a16="http://schemas.microsoft.com/office/drawing/2014/main" id="{A33D6E5F-C808-4A94-BC6A-3662119F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8" y="5918952"/>
            <a:ext cx="1004424" cy="86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blob:https://chat.zalo.me/15a892b9-a075-438a-ad30-be63171f5263"/>
          <p:cNvSpPr>
            <a:spLocks noChangeAspect="1" noChangeArrowheads="1"/>
          </p:cNvSpPr>
          <p:nvPr/>
        </p:nvSpPr>
        <p:spPr bwMode="auto">
          <a:xfrm>
            <a:off x="282907" y="-17131"/>
            <a:ext cx="177468" cy="17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6" descr="https://media.istockphoto.com/id/1362385662/vi/vec-to/l%C3%A1-xanh-v%C3%A0-ph%E1%BB%A9c-h%E1%BB%A3p-stomatal-v%E1%BB%9Bi-stoma-m%E1%BB%9F-v%C3%A0-%C4%91%C3%B3ng-d%C6%B0%E1%BB%9Bi-k%C3%ADnh-l%C3%BAp-%C4%91%C6%B0%E1%BB%A3c-c%C3%B4-l%E1%BA%ADp-tr%C3%AAn-n%E1%BB%81n-tr%E1%BA%AFng.jpg?s=612x612&amp;w=0&amp;k=20&amp;c=eoSboaUbCLGAx6xAT51VuqqE4HZYpJTd5gua5aXaOlc="/>
          <p:cNvSpPr>
            <a:spLocks noChangeAspect="1" noChangeArrowheads="1"/>
          </p:cNvSpPr>
          <p:nvPr/>
        </p:nvSpPr>
        <p:spPr bwMode="auto">
          <a:xfrm>
            <a:off x="435307" y="135269"/>
            <a:ext cx="177468" cy="17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0C88D5-536F-D25F-95BF-65F6FF724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11" t="29951" r="13244" b="9900"/>
          <a:stretch/>
        </p:blipFill>
        <p:spPr>
          <a:xfrm>
            <a:off x="612775" y="762391"/>
            <a:ext cx="1688081" cy="85569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BBDA1A0-CEA7-4EC3-878C-7DCCB72D7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597144"/>
              </p:ext>
            </p:extLst>
          </p:nvPr>
        </p:nvGraphicFramePr>
        <p:xfrm>
          <a:off x="916352" y="2038438"/>
          <a:ext cx="10390281" cy="4136404"/>
        </p:xfrm>
        <a:graphic>
          <a:graphicData uri="http://schemas.openxmlformats.org/drawingml/2006/table">
            <a:tbl>
              <a:tblPr/>
              <a:tblGrid>
                <a:gridCol w="2897197">
                  <a:extLst>
                    <a:ext uri="{9D8B030D-6E8A-4147-A177-3AD203B41FA5}">
                      <a16:colId xmlns:a16="http://schemas.microsoft.com/office/drawing/2014/main" val="2612835053"/>
                    </a:ext>
                  </a:extLst>
                </a:gridCol>
                <a:gridCol w="4487242">
                  <a:extLst>
                    <a:ext uri="{9D8B030D-6E8A-4147-A177-3AD203B41FA5}">
                      <a16:colId xmlns:a16="http://schemas.microsoft.com/office/drawing/2014/main" val="1365372803"/>
                    </a:ext>
                  </a:extLst>
                </a:gridCol>
                <a:gridCol w="3005842">
                  <a:extLst>
                    <a:ext uri="{9D8B030D-6E8A-4147-A177-3AD203B41FA5}">
                      <a16:colId xmlns:a16="http://schemas.microsoft.com/office/drawing/2014/main" val="1399561548"/>
                    </a:ext>
                  </a:extLst>
                </a:gridCol>
              </a:tblGrid>
              <a:tr h="864414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670040"/>
                  </a:ext>
                </a:extLst>
              </a:tr>
              <a:tr h="705942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Bèo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591074"/>
                  </a:ext>
                </a:extLst>
              </a:tr>
              <a:tr h="834170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tằm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545301"/>
                  </a:ext>
                </a:extLst>
              </a:tr>
              <a:tr h="865939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báp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cạn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392585"/>
                  </a:ext>
                </a:extLst>
              </a:tr>
              <a:tr h="865939"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rồng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cạn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190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Google Shape;89;p14">
            <a:extLst>
              <a:ext uri="{FF2B5EF4-FFF2-40B4-BE49-F238E27FC236}">
                <a16:creationId xmlns:a16="http://schemas.microsoft.com/office/drawing/2014/main" id="{625B405F-894E-A9E6-CF1D-680028A31974}"/>
              </a:ext>
            </a:extLst>
          </p:cNvPr>
          <p:cNvSpPr txBox="1">
            <a:spLocks/>
          </p:cNvSpPr>
          <p:nvPr/>
        </p:nvSpPr>
        <p:spPr>
          <a:xfrm>
            <a:off x="2734491" y="955093"/>
            <a:ext cx="6932026" cy="788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x-none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2A171-A119-4EBD-BA6B-B7CC3A976FA9}"/>
              </a:ext>
            </a:extLst>
          </p:cNvPr>
          <p:cNvSpPr txBox="1"/>
          <p:nvPr/>
        </p:nvSpPr>
        <p:spPr>
          <a:xfrm>
            <a:off x="2980217" y="29029"/>
            <a:ext cx="662300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46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34: 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297634440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515"/>
            <a:ext cx="12192000" cy="480166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5400000">
            <a:off x="5407532" y="-901696"/>
            <a:ext cx="1291798" cy="635529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5" name="TextBox 28"/>
          <p:cNvSpPr txBox="1">
            <a:spLocks noChangeArrowheads="1"/>
          </p:cNvSpPr>
          <p:nvPr/>
        </p:nvSpPr>
        <p:spPr bwMode="auto">
          <a:xfrm>
            <a:off x="3983116" y="1838868"/>
            <a:ext cx="43702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51275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F0BA7158-9827-48A4-88E0-4E819D36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30" y="48817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333" y="1072994"/>
            <a:ext cx="805578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ta</a:t>
            </a:r>
            <a:endParaRPr lang="en-US" altLang="en-US" b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0BA7158-9827-48A4-88E0-4E819D36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930" y="64057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734" y="644117"/>
            <a:ext cx="344856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C55510-D44A-4442-ADC8-34CC8CDF76D2}"/>
              </a:ext>
            </a:extLst>
          </p:cNvPr>
          <p:cNvSpPr txBox="1"/>
          <p:nvPr/>
        </p:nvSpPr>
        <p:spPr>
          <a:xfrm>
            <a:off x="3305985" y="63195"/>
            <a:ext cx="613235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37 -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34: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332" y="1581700"/>
            <a:ext cx="1071189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330" y="2060675"/>
            <a:ext cx="823400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400 000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6" y="2554511"/>
            <a:ext cx="1071189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12 000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alt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424" y="3372802"/>
            <a:ext cx="396785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49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3461" y="282676"/>
            <a:ext cx="1159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117 – SGK,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9389" y="1045032"/>
            <a:ext cx="2370667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334" y="2286001"/>
            <a:ext cx="2709333" cy="954107"/>
          </a:xfrm>
          <a:prstGeom prst="rect">
            <a:avLst/>
          </a:prstGeom>
          <a:solidFill>
            <a:srgbClr val="FF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2362201"/>
            <a:ext cx="2757714" cy="954107"/>
          </a:xfrm>
          <a:prstGeom prst="rect">
            <a:avLst/>
          </a:prstGeom>
          <a:solidFill>
            <a:srgbClr val="FF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667" y="6106180"/>
            <a:ext cx="2370667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rêu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7334" y="4048780"/>
            <a:ext cx="3471333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4048780"/>
            <a:ext cx="3640667" cy="52322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TV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2000" y="6106180"/>
            <a:ext cx="2963333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xỉ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34667" y="6106180"/>
            <a:ext cx="2963333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trần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82667" y="6106180"/>
            <a:ext cx="2709333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553028" y="1713392"/>
            <a:ext cx="3132666" cy="5435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56667" y="1705877"/>
            <a:ext cx="2751666" cy="62729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524000" y="3262086"/>
            <a:ext cx="0" cy="27898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783668" y="3316308"/>
            <a:ext cx="2386389" cy="732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535334" y="3316308"/>
            <a:ext cx="1947333" cy="732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68333" y="4572001"/>
            <a:ext cx="0" cy="1494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831667" y="4572001"/>
            <a:ext cx="1397000" cy="14944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652000" y="4572000"/>
            <a:ext cx="1354667" cy="149447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84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332"/>
            <a:ext cx="12192000" cy="480166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5400000">
            <a:off x="5407532" y="-901696"/>
            <a:ext cx="1291798" cy="635529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5" name="TextBox 28"/>
          <p:cNvSpPr txBox="1">
            <a:spLocks noChangeArrowheads="1"/>
          </p:cNvSpPr>
          <p:nvPr/>
        </p:nvSpPr>
        <p:spPr bwMode="auto">
          <a:xfrm>
            <a:off x="3983116" y="1838868"/>
            <a:ext cx="43702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772932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8D3F3B-E18F-46D2-8C7D-27E248A39751}"/>
              </a:ext>
            </a:extLst>
          </p:cNvPr>
          <p:cNvSpPr txBox="1"/>
          <p:nvPr/>
        </p:nvSpPr>
        <p:spPr>
          <a:xfrm>
            <a:off x="713677" y="1877290"/>
            <a:ext cx="10850136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 nhạc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Khi nhạc nhanh chuyền bóng nhanh, nhạc chậm chuyền bóng chậm. Nhạc dừng lại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bóng ở tay bạn nào thì bạn đó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vi-VN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3933" y="599568"/>
            <a:ext cx="575395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CHUYỀN BÓNG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2769" y="1357160"/>
            <a:ext cx="286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3073516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EC029A3E-8B0A-E57C-3030-D3E3D1F57C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412972" y="311152"/>
            <a:ext cx="7086600" cy="1066800"/>
          </a:xfrm>
        </p:spPr>
        <p:txBody>
          <a:bodyPr/>
          <a:lstStyle/>
          <a:p>
            <a:pPr eaLnBrk="1" hangingPunct="1"/>
            <a:r>
              <a:rPr lang="en-US" altLang="en-US" sz="5333" dirty="0" err="1">
                <a:solidFill>
                  <a:srgbClr val="FF0000"/>
                </a:solidFill>
                <a:latin typeface="Uberhölme Condensed" pitchFamily="2" charset="0"/>
              </a:rPr>
              <a:t>Trò</a:t>
            </a:r>
            <a:r>
              <a:rPr lang="en-US" altLang="en-US" sz="5333" dirty="0">
                <a:solidFill>
                  <a:srgbClr val="FF0000"/>
                </a:solidFill>
                <a:latin typeface="Uberhölme Condensed" pitchFamily="2" charset="0"/>
              </a:rPr>
              <a:t> </a:t>
            </a:r>
            <a:r>
              <a:rPr lang="en-US" altLang="en-US" sz="5333" dirty="0" err="1">
                <a:solidFill>
                  <a:srgbClr val="FF0000"/>
                </a:solidFill>
                <a:latin typeface="Uberhölme Condensed" pitchFamily="2" charset="0"/>
              </a:rPr>
              <a:t>chơi</a:t>
            </a:r>
            <a:r>
              <a:rPr lang="en-US" altLang="en-US" sz="5333" dirty="0">
                <a:solidFill>
                  <a:srgbClr val="FF0000"/>
                </a:solidFill>
                <a:latin typeface="Uberhölme Condensed" pitchFamily="2" charset="0"/>
              </a:rPr>
              <a:t>: </a:t>
            </a:r>
            <a:r>
              <a:rPr lang="en-US" altLang="en-US" sz="5333" dirty="0" err="1">
                <a:solidFill>
                  <a:srgbClr val="FF0000"/>
                </a:solidFill>
                <a:latin typeface="Uberhölme Condensed" pitchFamily="2" charset="0"/>
              </a:rPr>
              <a:t>Chuyền</a:t>
            </a:r>
            <a:r>
              <a:rPr lang="en-US" altLang="en-US" sz="5333" dirty="0">
                <a:solidFill>
                  <a:srgbClr val="FF0000"/>
                </a:solidFill>
                <a:latin typeface="Uberhölme Condensed" pitchFamily="2" charset="0"/>
              </a:rPr>
              <a:t> </a:t>
            </a:r>
            <a:r>
              <a:rPr lang="en-US" altLang="en-US" sz="5333" dirty="0" err="1">
                <a:solidFill>
                  <a:srgbClr val="FF0000"/>
                </a:solidFill>
                <a:latin typeface="Uberhölme Condensed" pitchFamily="2" charset="0"/>
              </a:rPr>
              <a:t>bóng</a:t>
            </a:r>
            <a:endParaRPr lang="en-US" altLang="en-US" sz="5333" dirty="0">
              <a:solidFill>
                <a:srgbClr val="FF0000"/>
              </a:solidFill>
              <a:latin typeface="Uberhölme Condensed" pitchFamily="2" charset="0"/>
            </a:endParaRPr>
          </a:p>
        </p:txBody>
      </p:sp>
      <p:sp>
        <p:nvSpPr>
          <p:cNvPr id="4" name="Oval 3">
            <a:hlinkClick r:id="rId4" action="ppaction://hlinksldjump"/>
            <a:extLst>
              <a:ext uri="{FF2B5EF4-FFF2-40B4-BE49-F238E27FC236}">
                <a16:creationId xmlns:a16="http://schemas.microsoft.com/office/drawing/2014/main" id="{5AF6CE4C-6C11-0118-0C19-B4EE7F8DE4CE}"/>
              </a:ext>
            </a:extLst>
          </p:cNvPr>
          <p:cNvSpPr/>
          <p:nvPr/>
        </p:nvSpPr>
        <p:spPr>
          <a:xfrm>
            <a:off x="1524000" y="1600200"/>
            <a:ext cx="1524000" cy="1143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333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Oval 4">
            <a:hlinkClick r:id="rId6" action="ppaction://hlinksldjump"/>
            <a:extLst>
              <a:ext uri="{FF2B5EF4-FFF2-40B4-BE49-F238E27FC236}">
                <a16:creationId xmlns:a16="http://schemas.microsoft.com/office/drawing/2014/main" id="{19A99749-9510-725B-D7F5-47C3B2BDC137}"/>
              </a:ext>
            </a:extLst>
          </p:cNvPr>
          <p:cNvSpPr/>
          <p:nvPr/>
        </p:nvSpPr>
        <p:spPr>
          <a:xfrm>
            <a:off x="3600451" y="1551517"/>
            <a:ext cx="1524000" cy="1143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333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6" name="Oval 5">
            <a:hlinkClick r:id="rId7" action="ppaction://hlinksldjump"/>
            <a:extLst>
              <a:ext uri="{FF2B5EF4-FFF2-40B4-BE49-F238E27FC236}">
                <a16:creationId xmlns:a16="http://schemas.microsoft.com/office/drawing/2014/main" id="{6060ED4E-AB8C-962B-1E4A-6D8F72EA58E1}"/>
              </a:ext>
            </a:extLst>
          </p:cNvPr>
          <p:cNvSpPr/>
          <p:nvPr/>
        </p:nvSpPr>
        <p:spPr>
          <a:xfrm>
            <a:off x="5552017" y="1600200"/>
            <a:ext cx="1524000" cy="1143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333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7" name="Oval 6">
            <a:hlinkClick r:id="rId8" action="ppaction://hlinksldjump"/>
            <a:extLst>
              <a:ext uri="{FF2B5EF4-FFF2-40B4-BE49-F238E27FC236}">
                <a16:creationId xmlns:a16="http://schemas.microsoft.com/office/drawing/2014/main" id="{D35BBD56-9FEA-DB57-DD80-179A52BDCAF8}"/>
              </a:ext>
            </a:extLst>
          </p:cNvPr>
          <p:cNvSpPr/>
          <p:nvPr/>
        </p:nvSpPr>
        <p:spPr>
          <a:xfrm>
            <a:off x="7315200" y="1600200"/>
            <a:ext cx="1524000" cy="1143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333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9" name="Oval 8">
            <a:hlinkClick r:id="rId9" action="ppaction://hlinksldjump"/>
            <a:extLst>
              <a:ext uri="{FF2B5EF4-FFF2-40B4-BE49-F238E27FC236}">
                <a16:creationId xmlns:a16="http://schemas.microsoft.com/office/drawing/2014/main" id="{465629BF-D5B7-6699-318E-4C732B907DB1}"/>
              </a:ext>
            </a:extLst>
          </p:cNvPr>
          <p:cNvSpPr/>
          <p:nvPr/>
        </p:nvSpPr>
        <p:spPr>
          <a:xfrm>
            <a:off x="9144000" y="1631951"/>
            <a:ext cx="1524000" cy="1143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333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4" name="Up Arrow Callout 13">
            <a:extLst>
              <a:ext uri="{FF2B5EF4-FFF2-40B4-BE49-F238E27FC236}">
                <a16:creationId xmlns:a16="http://schemas.microsoft.com/office/drawing/2014/main" id="{23BA7C06-B6B8-87DC-8D94-796AE09BE42F}"/>
              </a:ext>
            </a:extLst>
          </p:cNvPr>
          <p:cNvSpPr/>
          <p:nvPr/>
        </p:nvSpPr>
        <p:spPr>
          <a:xfrm>
            <a:off x="3120827" y="4894950"/>
            <a:ext cx="5588000" cy="1447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867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Chọn</a:t>
            </a:r>
            <a:r>
              <a:rPr lang="en-US" sz="5867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5867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hlinkClick r:id="rId9" action="ppaction://hlinksldjump"/>
            <a:extLst>
              <a:ext uri="{FF2B5EF4-FFF2-40B4-BE49-F238E27FC236}">
                <a16:creationId xmlns:a16="http://schemas.microsoft.com/office/drawing/2014/main" id="{E07D3523-51CF-7D15-E2CA-BC5F15CB57DE}"/>
              </a:ext>
            </a:extLst>
          </p:cNvPr>
          <p:cNvSpPr>
            <a:spLocks/>
          </p:cNvSpPr>
          <p:nvPr/>
        </p:nvSpPr>
        <p:spPr>
          <a:xfrm>
            <a:off x="11377087" y="67734"/>
            <a:ext cx="670983" cy="480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MuaHeTuyetVoiLalawonder-DucPhuc-9835888">
            <a:hlinkClick r:id="" action="ppaction://media"/>
            <a:extLst>
              <a:ext uri="{FF2B5EF4-FFF2-40B4-BE49-F238E27FC236}">
                <a16:creationId xmlns:a16="http://schemas.microsoft.com/office/drawing/2014/main" id="{A6A29C49-A016-35AD-1739-597CB6C57E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2451" y="2902857"/>
            <a:ext cx="3474981" cy="168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40145F-8A41-A46D-7660-50EE41913852}"/>
              </a:ext>
            </a:extLst>
          </p:cNvPr>
          <p:cNvSpPr/>
          <p:nvPr/>
        </p:nvSpPr>
        <p:spPr>
          <a:xfrm>
            <a:off x="2338466" y="1843790"/>
            <a:ext cx="6774795" cy="350926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123" name="Title 1">
            <a:extLst>
              <a:ext uri="{FF2B5EF4-FFF2-40B4-BE49-F238E27FC236}">
                <a16:creationId xmlns:a16="http://schemas.microsoft.com/office/drawing/2014/main" id="{26E6DE1E-4ADF-65C8-00F8-54B1102503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49943" y="304800"/>
            <a:ext cx="1828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95EEBB9C-EB71-0C77-99B2-A529A70792D7}"/>
              </a:ext>
            </a:extLst>
          </p:cNvPr>
          <p:cNvSpPr/>
          <p:nvPr/>
        </p:nvSpPr>
        <p:spPr>
          <a:xfrm>
            <a:off x="1930400" y="5638800"/>
            <a:ext cx="14224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MỞ</a:t>
            </a:r>
          </a:p>
        </p:txBody>
      </p:sp>
      <p:sp>
        <p:nvSpPr>
          <p:cNvPr id="13" name="Curved Up Arrow 12">
            <a:hlinkClick r:id="rId2" action="ppaction://hlinksldjump"/>
            <a:extLst>
              <a:ext uri="{FF2B5EF4-FFF2-40B4-BE49-F238E27FC236}">
                <a16:creationId xmlns:a16="http://schemas.microsoft.com/office/drawing/2014/main" id="{2980615E-B559-6E92-C510-8881FC833A46}"/>
              </a:ext>
            </a:extLst>
          </p:cNvPr>
          <p:cNvSpPr/>
          <p:nvPr/>
        </p:nvSpPr>
        <p:spPr>
          <a:xfrm>
            <a:off x="10464800" y="304800"/>
            <a:ext cx="13208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D8514DF6-E44B-8961-AA39-9AF749F91B8E}"/>
              </a:ext>
            </a:extLst>
          </p:cNvPr>
          <p:cNvSpPr/>
          <p:nvPr/>
        </p:nvSpPr>
        <p:spPr>
          <a:xfrm>
            <a:off x="10160000" y="6096000"/>
            <a:ext cx="14224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ĐA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7C215B-E595-EE2D-D566-F5C161892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604" y="5423212"/>
            <a:ext cx="5722908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altLang="en-US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au mon 5.png">
            <a:extLst>
              <a:ext uri="{FF2B5EF4-FFF2-40B4-BE49-F238E27FC236}">
                <a16:creationId xmlns:a16="http://schemas.microsoft.com/office/drawing/2014/main" id="{F1625345-6691-A429-65C6-2154F38F4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1684260" y="99483"/>
            <a:ext cx="4360531" cy="660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u mon 5.png">
            <a:extLst>
              <a:ext uri="{FF2B5EF4-FFF2-40B4-BE49-F238E27FC236}">
                <a16:creationId xmlns:a16="http://schemas.microsoft.com/office/drawing/2014/main" id="{0E53C85E-068F-FAC9-6B49-E7F935084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6030277" y="99483"/>
            <a:ext cx="4449037" cy="660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84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FBD688-F2CE-69C9-0B6C-7E55FFB6B729}"/>
              </a:ext>
            </a:extLst>
          </p:cNvPr>
          <p:cNvSpPr/>
          <p:nvPr/>
        </p:nvSpPr>
        <p:spPr>
          <a:xfrm>
            <a:off x="4217405" y="1469035"/>
            <a:ext cx="5406279" cy="25932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6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26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26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26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26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6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26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26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267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147" name="Title 1">
            <a:extLst>
              <a:ext uri="{FF2B5EF4-FFF2-40B4-BE49-F238E27FC236}">
                <a16:creationId xmlns:a16="http://schemas.microsoft.com/office/drawing/2014/main" id="{1D123D94-A62E-6E12-AA4A-F166C0D986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4448" y="228600"/>
            <a:ext cx="1828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F4D09761-D509-C13D-5BD5-CB88F2C0D98C}"/>
              </a:ext>
            </a:extLst>
          </p:cNvPr>
          <p:cNvSpPr/>
          <p:nvPr/>
        </p:nvSpPr>
        <p:spPr>
          <a:xfrm>
            <a:off x="10160000" y="6096000"/>
            <a:ext cx="14224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/>
              <a:t>ĐA</a:t>
            </a:r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4BE420AA-3FB0-E900-A954-3286F5F4A134}"/>
              </a:ext>
            </a:extLst>
          </p:cNvPr>
          <p:cNvSpPr/>
          <p:nvPr/>
        </p:nvSpPr>
        <p:spPr>
          <a:xfrm>
            <a:off x="1930400" y="5638800"/>
            <a:ext cx="14224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>
                <a:solidFill>
                  <a:srgbClr val="FFFFFF"/>
                </a:solidFill>
                <a:latin typeface="Calibri" pitchFamily="34" charset="0"/>
              </a:rPr>
              <a:t>MỞ</a:t>
            </a:r>
          </a:p>
        </p:txBody>
      </p:sp>
      <p:sp>
        <p:nvSpPr>
          <p:cNvPr id="13" name="Curved Up Arrow 12">
            <a:hlinkClick r:id="rId2" action="ppaction://hlinksldjump"/>
            <a:extLst>
              <a:ext uri="{FF2B5EF4-FFF2-40B4-BE49-F238E27FC236}">
                <a16:creationId xmlns:a16="http://schemas.microsoft.com/office/drawing/2014/main" id="{BCA2A200-3CCB-3384-C5BA-BA6182078F65}"/>
              </a:ext>
            </a:extLst>
          </p:cNvPr>
          <p:cNvSpPr/>
          <p:nvPr/>
        </p:nvSpPr>
        <p:spPr>
          <a:xfrm>
            <a:off x="10464800" y="304800"/>
            <a:ext cx="13208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410CA5-0F99-1CAF-DEE5-2CCCE7AE1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68" y="4140062"/>
            <a:ext cx="7009912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alt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au mon 5.png">
            <a:extLst>
              <a:ext uri="{FF2B5EF4-FFF2-40B4-BE49-F238E27FC236}">
                <a16:creationId xmlns:a16="http://schemas.microsoft.com/office/drawing/2014/main" id="{6FCD7C7E-0A74-6725-0B3E-5FC143F5F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1930400" y="104657"/>
            <a:ext cx="4108605" cy="660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u mon 5.png">
            <a:extLst>
              <a:ext uri="{FF2B5EF4-FFF2-40B4-BE49-F238E27FC236}">
                <a16:creationId xmlns:a16="http://schemas.microsoft.com/office/drawing/2014/main" id="{B03DEA2A-1B6B-13A3-CC29-AF5429F21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6039008" y="91653"/>
            <a:ext cx="4669649" cy="660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48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457616E-E4EC-D972-4CA7-3A724ECC7F50}"/>
              </a:ext>
            </a:extLst>
          </p:cNvPr>
          <p:cNvSpPr/>
          <p:nvPr/>
        </p:nvSpPr>
        <p:spPr>
          <a:xfrm>
            <a:off x="3738033" y="685800"/>
            <a:ext cx="5101171" cy="34494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>
              <a:defRPr/>
            </a:pP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Title 1">
            <a:extLst>
              <a:ext uri="{FF2B5EF4-FFF2-40B4-BE49-F238E27FC236}">
                <a16:creationId xmlns:a16="http://schemas.microsoft.com/office/drawing/2014/main" id="{63E848DA-BBF5-28CC-FECA-45C068B25F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5420" y="228600"/>
            <a:ext cx="1828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2EEC53B5-2B60-00C7-634E-1E326FDFDAE6}"/>
              </a:ext>
            </a:extLst>
          </p:cNvPr>
          <p:cNvSpPr/>
          <p:nvPr/>
        </p:nvSpPr>
        <p:spPr>
          <a:xfrm>
            <a:off x="10160000" y="6096000"/>
            <a:ext cx="14224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/>
              <a:t>ĐA</a:t>
            </a:r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9DB47964-4503-D561-77EA-74937956297F}"/>
              </a:ext>
            </a:extLst>
          </p:cNvPr>
          <p:cNvSpPr/>
          <p:nvPr/>
        </p:nvSpPr>
        <p:spPr>
          <a:xfrm>
            <a:off x="1930400" y="5638800"/>
            <a:ext cx="14224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>
                <a:solidFill>
                  <a:srgbClr val="FFFFFF"/>
                </a:solidFill>
                <a:latin typeface="Calibri" pitchFamily="34" charset="0"/>
              </a:rPr>
              <a:t>MỞ</a:t>
            </a:r>
          </a:p>
        </p:txBody>
      </p:sp>
      <p:sp>
        <p:nvSpPr>
          <p:cNvPr id="13" name="Curved Up Arrow 12">
            <a:hlinkClick r:id="rId2" action="ppaction://hlinksldjump"/>
            <a:extLst>
              <a:ext uri="{FF2B5EF4-FFF2-40B4-BE49-F238E27FC236}">
                <a16:creationId xmlns:a16="http://schemas.microsoft.com/office/drawing/2014/main" id="{BB08AA1E-4FE6-6B44-0C60-CBCF575AF793}"/>
              </a:ext>
            </a:extLst>
          </p:cNvPr>
          <p:cNvSpPr/>
          <p:nvPr/>
        </p:nvSpPr>
        <p:spPr>
          <a:xfrm>
            <a:off x="10464800" y="304800"/>
            <a:ext cx="13208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A60DBD-E5C1-8E8B-6A06-E3D203D19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526" y="4172715"/>
            <a:ext cx="5770033" cy="181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cau mon 5.png">
            <a:extLst>
              <a:ext uri="{FF2B5EF4-FFF2-40B4-BE49-F238E27FC236}">
                <a16:creationId xmlns:a16="http://schemas.microsoft.com/office/drawing/2014/main" id="{890109DE-82C7-5B52-7057-AA9CE26D9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1973940" y="187236"/>
            <a:ext cx="4307416" cy="660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au mon 5.png">
            <a:extLst>
              <a:ext uri="{FF2B5EF4-FFF2-40B4-BE49-F238E27FC236}">
                <a16:creationId xmlns:a16="http://schemas.microsoft.com/office/drawing/2014/main" id="{428BA8CE-935D-D1DE-C79E-548D7543E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6281356" y="188682"/>
            <a:ext cx="4430184" cy="660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66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4644C2-5A14-B751-3C7D-103868AB7DF1}"/>
              </a:ext>
            </a:extLst>
          </p:cNvPr>
          <p:cNvSpPr/>
          <p:nvPr/>
        </p:nvSpPr>
        <p:spPr>
          <a:xfrm>
            <a:off x="3547670" y="1723869"/>
            <a:ext cx="5384800" cy="32476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195" name="Title 1">
            <a:extLst>
              <a:ext uri="{FF2B5EF4-FFF2-40B4-BE49-F238E27FC236}">
                <a16:creationId xmlns:a16="http://schemas.microsoft.com/office/drawing/2014/main" id="{11926831-B786-9DE7-A5C0-99848E37EB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93476" y="228600"/>
            <a:ext cx="1828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75622864-EC6F-5A60-A725-D523B567FF33}"/>
              </a:ext>
            </a:extLst>
          </p:cNvPr>
          <p:cNvSpPr/>
          <p:nvPr/>
        </p:nvSpPr>
        <p:spPr>
          <a:xfrm>
            <a:off x="10160000" y="6096000"/>
            <a:ext cx="14224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/>
              <a:t>ĐA</a:t>
            </a:r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3E1BB03C-08BD-460F-6671-FD78FD1BEFAA}"/>
              </a:ext>
            </a:extLst>
          </p:cNvPr>
          <p:cNvSpPr/>
          <p:nvPr/>
        </p:nvSpPr>
        <p:spPr>
          <a:xfrm>
            <a:off x="1930400" y="5638800"/>
            <a:ext cx="14224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>
                <a:solidFill>
                  <a:srgbClr val="FFFFFF"/>
                </a:solidFill>
                <a:latin typeface="Calibri" pitchFamily="34" charset="0"/>
              </a:rPr>
              <a:t>MỞ</a:t>
            </a:r>
          </a:p>
        </p:txBody>
      </p:sp>
      <p:sp>
        <p:nvSpPr>
          <p:cNvPr id="13" name="Curved Up Arrow 12">
            <a:hlinkClick r:id="rId2" action="ppaction://hlinksldjump"/>
            <a:extLst>
              <a:ext uri="{FF2B5EF4-FFF2-40B4-BE49-F238E27FC236}">
                <a16:creationId xmlns:a16="http://schemas.microsoft.com/office/drawing/2014/main" id="{11A00F57-0FDF-5719-D767-5D185EDACF49}"/>
              </a:ext>
            </a:extLst>
          </p:cNvPr>
          <p:cNvSpPr/>
          <p:nvPr/>
        </p:nvSpPr>
        <p:spPr>
          <a:xfrm>
            <a:off x="10464800" y="304800"/>
            <a:ext cx="13208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4DD90-B0F7-4BB7-E8DA-A3889961B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819" y="5090836"/>
            <a:ext cx="733636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12000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alt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au mon 5.png">
            <a:extLst>
              <a:ext uri="{FF2B5EF4-FFF2-40B4-BE49-F238E27FC236}">
                <a16:creationId xmlns:a16="http://schemas.microsoft.com/office/drawing/2014/main" id="{2048363E-FED2-20D5-78C2-8875C4099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1930400" y="76202"/>
            <a:ext cx="4033415" cy="660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u mon 5.png">
            <a:extLst>
              <a:ext uri="{FF2B5EF4-FFF2-40B4-BE49-F238E27FC236}">
                <a16:creationId xmlns:a16="http://schemas.microsoft.com/office/drawing/2014/main" id="{26A6D33F-88F9-D2BB-4478-04BD6BB82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5963813" y="97367"/>
            <a:ext cx="4775200" cy="660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98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C7373D8-95D0-9276-634C-4D862F8FE01C}"/>
              </a:ext>
            </a:extLst>
          </p:cNvPr>
          <p:cNvSpPr/>
          <p:nvPr/>
        </p:nvSpPr>
        <p:spPr>
          <a:xfrm>
            <a:off x="2098623" y="1978702"/>
            <a:ext cx="7495082" cy="31690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itle 1">
            <a:extLst>
              <a:ext uri="{FF2B5EF4-FFF2-40B4-BE49-F238E27FC236}">
                <a16:creationId xmlns:a16="http://schemas.microsoft.com/office/drawing/2014/main" id="{96967193-195D-D368-942A-02B2D679CC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588" y="228600"/>
            <a:ext cx="18288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8140280A-82D3-2936-D955-3CD820567810}"/>
              </a:ext>
            </a:extLst>
          </p:cNvPr>
          <p:cNvSpPr/>
          <p:nvPr/>
        </p:nvSpPr>
        <p:spPr>
          <a:xfrm>
            <a:off x="10160000" y="6096000"/>
            <a:ext cx="1422400" cy="533400"/>
          </a:xfrm>
          <a:prstGeom prst="upArrow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/>
              <a:t>ĐA</a:t>
            </a:r>
          </a:p>
        </p:txBody>
      </p:sp>
      <p:sp>
        <p:nvSpPr>
          <p:cNvPr id="12" name="Up Arrow Callout 11">
            <a:extLst>
              <a:ext uri="{FF2B5EF4-FFF2-40B4-BE49-F238E27FC236}">
                <a16:creationId xmlns:a16="http://schemas.microsoft.com/office/drawing/2014/main" id="{17B4FC2B-EB4E-8EE2-0E12-D98C64D3A0AB}"/>
              </a:ext>
            </a:extLst>
          </p:cNvPr>
          <p:cNvSpPr/>
          <p:nvPr/>
        </p:nvSpPr>
        <p:spPr>
          <a:xfrm>
            <a:off x="1930400" y="5638800"/>
            <a:ext cx="1422400" cy="1066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>
                <a:solidFill>
                  <a:srgbClr val="FFFFFF"/>
                </a:solidFill>
                <a:latin typeface="Calibri" pitchFamily="34" charset="0"/>
              </a:rPr>
              <a:t>MỞ</a:t>
            </a:r>
          </a:p>
        </p:txBody>
      </p:sp>
      <p:sp>
        <p:nvSpPr>
          <p:cNvPr id="13" name="Curved Up Arrow 12">
            <a:hlinkClick r:id="rId3" action="ppaction://hlinksldjump"/>
            <a:extLst>
              <a:ext uri="{FF2B5EF4-FFF2-40B4-BE49-F238E27FC236}">
                <a16:creationId xmlns:a16="http://schemas.microsoft.com/office/drawing/2014/main" id="{3D4A6584-AED7-98D6-04BA-EDBB2AABCB6E}"/>
              </a:ext>
            </a:extLst>
          </p:cNvPr>
          <p:cNvSpPr/>
          <p:nvPr/>
        </p:nvSpPr>
        <p:spPr>
          <a:xfrm>
            <a:off x="10464800" y="304800"/>
            <a:ext cx="1320800" cy="7620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25D72-A0EA-1077-2637-F73CF0CBF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62" y="5147733"/>
            <a:ext cx="5382718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alt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au mon 5.png">
            <a:extLst>
              <a:ext uri="{FF2B5EF4-FFF2-40B4-BE49-F238E27FC236}">
                <a16:creationId xmlns:a16="http://schemas.microsoft.com/office/drawing/2014/main" id="{FD2D821B-D759-4B0F-6481-D11AAA0DA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3"/>
          <a:stretch>
            <a:fillRect/>
          </a:stretch>
        </p:blipFill>
        <p:spPr bwMode="auto">
          <a:xfrm>
            <a:off x="1727509" y="99487"/>
            <a:ext cx="4190693" cy="660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u mon 5.png">
            <a:extLst>
              <a:ext uri="{FF2B5EF4-FFF2-40B4-BE49-F238E27FC236}">
                <a16:creationId xmlns:a16="http://schemas.microsoft.com/office/drawing/2014/main" id="{5B6D29B3-700A-8558-6A5D-DE4C2E2DB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7"/>
          <a:stretch>
            <a:fillRect/>
          </a:stretch>
        </p:blipFill>
        <p:spPr bwMode="auto">
          <a:xfrm>
            <a:off x="5918201" y="99484"/>
            <a:ext cx="4546599" cy="660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10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88766D-B59E-460A-96E5-33CEE10E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bài hát vườn cây nhà bé">
            <a:hlinkClick r:id="" action="ppaction://media"/>
            <a:extLst>
              <a:ext uri="{FF2B5EF4-FFF2-40B4-BE49-F238E27FC236}">
                <a16:creationId xmlns:a16="http://schemas.microsoft.com/office/drawing/2014/main" id="{0A20EE0B-817B-4457-ABA7-D3A29B6905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3641"/>
            <a:ext cx="12192000" cy="63743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5486" y="-22440"/>
            <a:ext cx="8636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  <a:b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154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2BEE27CE-2EA7-8890-0C59-6A5A7793D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FC902F0-C56B-5EC8-FE57-5DE3CF539B0F}"/>
              </a:ext>
            </a:extLst>
          </p:cNvPr>
          <p:cNvSpPr txBox="1"/>
          <p:nvPr/>
        </p:nvSpPr>
        <p:spPr>
          <a:xfrm>
            <a:off x="1412172" y="1053164"/>
            <a:ext cx="9347200" cy="3677603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pPr marL="0" marR="30480" algn="ctr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SGK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li,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E844A49-FE71-9452-DC1D-4CA705A8B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2461" y="4907274"/>
            <a:ext cx="1817094" cy="16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thank yo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7" y="685800"/>
            <a:ext cx="8575563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01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6004"/>
            <a:ext cx="12192000" cy="4641996"/>
          </a:xfrm>
          <a:prstGeom prst="rect">
            <a:avLst/>
          </a:prstGeom>
        </p:spPr>
      </p:pic>
      <p:sp>
        <p:nvSpPr>
          <p:cNvPr id="41" name="Text Box 3">
            <a:extLst>
              <a:ext uri="{FF2B5EF4-FFF2-40B4-BE49-F238E27FC236}">
                <a16:creationId xmlns:a16="http://schemas.microsoft.com/office/drawing/2014/main" id="{1829E98C-8F33-4E16-BBAB-9673B72D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9387" y="195600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07755583-00CB-446F-BAA1-AF9AACB11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323" y="2020543"/>
            <a:ext cx="7377451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video:</a:t>
            </a:r>
            <a:b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 rot="5400000">
            <a:off x="5407532" y="-2033788"/>
            <a:ext cx="1291798" cy="6355299"/>
          </a:xfrm>
          <a:prstGeom prst="rect">
            <a:avLst/>
          </a:prstGeom>
          <a:solidFill>
            <a:srgbClr val="00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5" name="TextBox 28"/>
          <p:cNvSpPr txBox="1">
            <a:spLocks noChangeArrowheads="1"/>
          </p:cNvSpPr>
          <p:nvPr/>
        </p:nvSpPr>
        <p:spPr bwMode="auto">
          <a:xfrm>
            <a:off x="3983116" y="706776"/>
            <a:ext cx="43702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7755583-00CB-446F-BAA1-AF9AACB11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35" y="2361145"/>
            <a:ext cx="10693552" cy="81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9" name="Thought Bubble: Cloud 7">
            <a:extLst>
              <a:ext uri="{FF2B5EF4-FFF2-40B4-BE49-F238E27FC236}">
                <a16:creationId xmlns:a16="http://schemas.microsoft.com/office/drawing/2014/main" id="{7754BD31-43C7-42E6-9BD5-78183B983D40}"/>
              </a:ext>
            </a:extLst>
          </p:cNvPr>
          <p:cNvSpPr/>
          <p:nvPr/>
        </p:nvSpPr>
        <p:spPr>
          <a:xfrm>
            <a:off x="1606184" y="3368006"/>
            <a:ext cx="9729474" cy="862536"/>
          </a:xfrm>
          <a:prstGeom prst="cloudCallout">
            <a:avLst/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858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ình chữ nhật góc tròn 19"/>
          <p:cNvSpPr/>
          <p:nvPr/>
        </p:nvSpPr>
        <p:spPr>
          <a:xfrm>
            <a:off x="4120853" y="2061018"/>
            <a:ext cx="3865337" cy="1219200"/>
          </a:xfrm>
          <a:prstGeom prst="roundRect">
            <a:avLst/>
          </a:prstGeom>
          <a:solidFill>
            <a:srgbClr val="00FF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Hình chữ nhật góc tròn 21"/>
          <p:cNvSpPr/>
          <p:nvPr/>
        </p:nvSpPr>
        <p:spPr>
          <a:xfrm>
            <a:off x="232245" y="2053782"/>
            <a:ext cx="3591984" cy="1219200"/>
          </a:xfrm>
          <a:prstGeom prst="roundRect">
            <a:avLst/>
          </a:prstGeom>
          <a:solidFill>
            <a:srgbClr val="FF00FF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Hình chữ nhật góc tròn 22"/>
          <p:cNvSpPr/>
          <p:nvPr/>
        </p:nvSpPr>
        <p:spPr>
          <a:xfrm>
            <a:off x="8284278" y="2024742"/>
            <a:ext cx="3806122" cy="12192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Đường kết nối Thẳng 11"/>
          <p:cNvCxnSpPr>
            <a:stCxn id="22" idx="2"/>
          </p:cNvCxnSpPr>
          <p:nvPr/>
        </p:nvCxnSpPr>
        <p:spPr>
          <a:xfrm>
            <a:off x="2028237" y="3272982"/>
            <a:ext cx="2630849" cy="170541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Thẳng 13"/>
          <p:cNvCxnSpPr>
            <a:stCxn id="23" idx="2"/>
          </p:cNvCxnSpPr>
          <p:nvPr/>
        </p:nvCxnSpPr>
        <p:spPr>
          <a:xfrm flipH="1">
            <a:off x="7503889" y="3243942"/>
            <a:ext cx="2683450" cy="1665288"/>
          </a:xfrm>
          <a:prstGeom prst="line">
            <a:avLst/>
          </a:prstGeom>
          <a:ln w="28575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kết nối Thẳng 15"/>
          <p:cNvCxnSpPr/>
          <p:nvPr/>
        </p:nvCxnSpPr>
        <p:spPr>
          <a:xfrm>
            <a:off x="6008918" y="3251190"/>
            <a:ext cx="0" cy="99060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7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632" y="3684588"/>
            <a:ext cx="31496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C55510-D44A-4442-ADC8-34CC8CDF76D2}"/>
              </a:ext>
            </a:extLst>
          </p:cNvPr>
          <p:cNvSpPr txBox="1"/>
          <p:nvPr/>
        </p:nvSpPr>
        <p:spPr>
          <a:xfrm>
            <a:off x="3044340" y="679343"/>
            <a:ext cx="5765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34.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gray">
          <a:xfrm>
            <a:off x="435442" y="2300947"/>
            <a:ext cx="338878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defRPr/>
            </a:pPr>
            <a:r>
              <a:rPr lang="en-US" sz="2800" dirty="0">
                <a:solidFill>
                  <a:srgbClr val="0000FF"/>
                </a:solidFill>
                <a:latin typeface="Times New Roman"/>
              </a:rPr>
              <a:t>I. 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</a:rPr>
              <a:t>Đa</a:t>
            </a:r>
            <a:r>
              <a:rPr lang="en-US" sz="28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</a:rPr>
              <a:t>dạng</a:t>
            </a:r>
            <a:r>
              <a:rPr lang="en-US" sz="28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/>
              </a:rPr>
              <a:t>vật</a:t>
            </a:r>
            <a:endParaRPr lang="en-US" sz="2800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gray">
          <a:xfrm>
            <a:off x="4250810" y="2436356"/>
            <a:ext cx="379010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vật</a:t>
            </a:r>
            <a:endParaRPr lang="en-US" sz="2800" b="1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gray">
          <a:xfrm>
            <a:off x="8284278" y="2318814"/>
            <a:ext cx="40607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III.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Vai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thực</a:t>
            </a:r>
            <a:r>
              <a:rPr lang="en-US" sz="2800" b="1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/>
              </a:rPr>
              <a:t>vật</a:t>
            </a:r>
            <a:endParaRPr lang="en-US" sz="2800" b="1" dirty="0">
              <a:solidFill>
                <a:srgbClr val="0000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5014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533EDA-FCFD-4863-9DBF-ADE0E5EA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F8168-31D5-480A-B08B-29E8359729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F7BA65-8DB1-4D35-B2F7-2959E37C3FFB}"/>
              </a:ext>
            </a:extLst>
          </p:cNvPr>
          <p:cNvSpPr txBox="1"/>
          <p:nvPr/>
        </p:nvSpPr>
        <p:spPr>
          <a:xfrm>
            <a:off x="624468" y="5776334"/>
            <a:ext cx="9021337" cy="76943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5317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515"/>
            <a:ext cx="12192000" cy="4801668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 rot="5400000">
            <a:off x="5207425" y="-1904689"/>
            <a:ext cx="1291798" cy="8361286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5" name="TextBox 28"/>
          <p:cNvSpPr txBox="1">
            <a:spLocks noChangeArrowheads="1"/>
          </p:cNvSpPr>
          <p:nvPr/>
        </p:nvSpPr>
        <p:spPr bwMode="auto">
          <a:xfrm>
            <a:off x="1483113" y="1838868"/>
            <a:ext cx="8855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466231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F0BA7158-9827-48A4-88E0-4E819D36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30" y="48817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333" y="1058480"/>
            <a:ext cx="805578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 ta.</a:t>
            </a:r>
            <a:endParaRPr lang="en-US" altLang="en-US" b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0BA7158-9827-48A4-88E0-4E819D36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930" y="640576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734" y="644117"/>
            <a:ext cx="344856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C55510-D44A-4442-ADC8-34CC8CDF76D2}"/>
              </a:ext>
            </a:extLst>
          </p:cNvPr>
          <p:cNvSpPr txBox="1"/>
          <p:nvPr/>
        </p:nvSpPr>
        <p:spPr>
          <a:xfrm>
            <a:off x="3305985" y="63195"/>
            <a:ext cx="613235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81,82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,83,84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34: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9978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6F3472-5554-49FE-9E43-832C87A40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454436"/>
              </p:ext>
            </p:extLst>
          </p:nvPr>
        </p:nvGraphicFramePr>
        <p:xfrm>
          <a:off x="1208759" y="1024853"/>
          <a:ext cx="9991495" cy="3037729"/>
        </p:xfrm>
        <a:graphic>
          <a:graphicData uri="http://schemas.openxmlformats.org/drawingml/2006/table">
            <a:tbl>
              <a:tblPr/>
              <a:tblGrid>
                <a:gridCol w="5233259">
                  <a:extLst>
                    <a:ext uri="{9D8B030D-6E8A-4147-A177-3AD203B41FA5}">
                      <a16:colId xmlns:a16="http://schemas.microsoft.com/office/drawing/2014/main" val="1737651781"/>
                    </a:ext>
                  </a:extLst>
                </a:gridCol>
                <a:gridCol w="4758236">
                  <a:extLst>
                    <a:ext uri="{9D8B030D-6E8A-4147-A177-3AD203B41FA5}">
                      <a16:colId xmlns:a16="http://schemas.microsoft.com/office/drawing/2014/main" val="2392181907"/>
                    </a:ext>
                  </a:extLst>
                </a:gridCol>
              </a:tblGrid>
              <a:tr h="61736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Ngành thực vật</a:t>
                      </a:r>
                      <a:endParaRPr lang="en-US" sz="2800" b="1" spc="0" dirty="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-863600" algn="ctr">
                        <a:lnSpc>
                          <a:spcPts val="1100"/>
                        </a:lnSpc>
                      </a:pP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</a:endParaRPr>
                    </a:p>
                  </a:txBody>
                  <a:tcPr marL="6351" marR="63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Số lượng loài</a:t>
                      </a:r>
                      <a:endParaRPr lang="en-US" sz="2800" b="1" spc="0" dirty="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-863600" algn="ctr">
                        <a:lnSpc>
                          <a:spcPts val="1100"/>
                        </a:lnSpc>
                      </a:pPr>
                      <a:endParaRPr lang="en-US" sz="2800" dirty="0">
                        <a:solidFill>
                          <a:srgbClr val="0000FF"/>
                        </a:solidFill>
                        <a:effectLst/>
                        <a:latin typeface="+mj-lt"/>
                        <a:ea typeface="Arial" panose="020B0604020202020204" pitchFamily="34" charset="0"/>
                      </a:endParaRPr>
                    </a:p>
                  </a:txBody>
                  <a:tcPr marL="6351" marR="63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940373"/>
                  </a:ext>
                </a:extLst>
              </a:tr>
              <a:tr h="717293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</a:rPr>
                        <a:t>Hạt kín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</a:endParaRPr>
                    </a:p>
                    <a:p>
                      <a:pPr indent="-863600" algn="ctr">
                        <a:lnSpc>
                          <a:spcPts val="1100"/>
                        </a:lnSpc>
                      </a:pPr>
                      <a:endParaRPr lang="en-US" sz="2800" b="1" dirty="0">
                        <a:effectLst/>
                        <a:latin typeface="+mj-lt"/>
                        <a:ea typeface="Arial" panose="020B0604020202020204" pitchFamily="34" charset="0"/>
                      </a:endParaRPr>
                    </a:p>
                  </a:txBody>
                  <a:tcPr marL="6351" marR="63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endParaRPr lang="en-US" sz="2800" b="1" spc="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-863600" algn="ctr">
                        <a:lnSpc>
                          <a:spcPts val="1100"/>
                        </a:lnSpc>
                      </a:pPr>
                      <a:endParaRPr lang="en-US" sz="2800" b="1" spc="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en-US" sz="2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10 300</a:t>
                      </a:r>
                      <a:endParaRPr lang="en-US" sz="2800" b="1" spc="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-863600" algn="ctr">
                        <a:lnSpc>
                          <a:spcPts val="1100"/>
                        </a:lnSpc>
                      </a:pP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</a:endParaRPr>
                    </a:p>
                  </a:txBody>
                  <a:tcPr marL="6351" marR="63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297650"/>
                  </a:ext>
                </a:extLst>
              </a:tr>
              <a:tr h="516404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</a:rPr>
                        <a:t>  </a:t>
                      </a: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</a:rPr>
                        <a:t>Hạt trần</a:t>
                      </a:r>
                      <a:endParaRPr lang="en-US" sz="2800" b="1" dirty="0">
                        <a:effectLst/>
                        <a:latin typeface="+mj-lt"/>
                        <a:ea typeface="Arial" panose="020B0604020202020204" pitchFamily="34" charset="0"/>
                      </a:endParaRPr>
                    </a:p>
                  </a:txBody>
                  <a:tcPr marL="6351" marR="63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en-US" sz="2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</a:endParaRPr>
                    </a:p>
                  </a:txBody>
                  <a:tcPr marL="6351" marR="63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82927"/>
                  </a:ext>
                </a:extLst>
              </a:tr>
              <a:tr h="603836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</a:endParaRPr>
                    </a:p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</a:rPr>
                        <a:t>   </a:t>
                      </a:r>
                    </a:p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</a:rPr>
                        <a:t>    </a:t>
                      </a: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</a:rPr>
                        <a:t>Dương xỉ</a:t>
                      </a:r>
                      <a:endParaRPr lang="en-US" sz="2800" b="1" dirty="0">
                        <a:effectLst/>
                        <a:latin typeface="+mj-lt"/>
                        <a:ea typeface="Arial" panose="020B0604020202020204" pitchFamily="34" charset="0"/>
                      </a:endParaRPr>
                    </a:p>
                  </a:txBody>
                  <a:tcPr marL="6351" marR="63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en-US" sz="2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</a:endParaRPr>
                    </a:p>
                  </a:txBody>
                  <a:tcPr marL="6351" marR="635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045427"/>
                  </a:ext>
                </a:extLst>
              </a:tr>
              <a:tr h="582831">
                <a:tc>
                  <a:txBody>
                    <a:bodyPr/>
                    <a:lstStyle/>
                    <a:p>
                      <a:pPr indent="-863600" algn="l">
                        <a:lnSpc>
                          <a:spcPts val="1100"/>
                        </a:lnSpc>
                      </a:pP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</a:rPr>
                        <a:t>                          </a:t>
                      </a:r>
                    </a:p>
                    <a:p>
                      <a:pPr indent="-863600" algn="l">
                        <a:lnSpc>
                          <a:spcPts val="1100"/>
                        </a:lnSpc>
                      </a:pPr>
                      <a:r>
                        <a:rPr lang="en-US" sz="2800" b="1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</a:rPr>
                        <a:t>                       </a:t>
                      </a: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</a:rPr>
                        <a:t>Rêu</a:t>
                      </a:r>
                      <a:endParaRPr lang="en-US" sz="2800" b="1" dirty="0">
                        <a:effectLst/>
                        <a:latin typeface="+mj-lt"/>
                        <a:ea typeface="Arial" panose="020B0604020202020204" pitchFamily="34" charset="0"/>
                      </a:endParaRPr>
                    </a:p>
                  </a:txBody>
                  <a:tcPr marL="6351" marR="6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endParaRPr lang="en-US" sz="2800" b="1" spc="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-863600" algn="ctr">
                        <a:lnSpc>
                          <a:spcPts val="1100"/>
                        </a:lnSpc>
                      </a:pPr>
                      <a:endParaRPr lang="en-US" sz="2800" b="1" spc="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-863600" algn="ctr">
                        <a:lnSpc>
                          <a:spcPts val="1100"/>
                        </a:lnSpc>
                      </a:pPr>
                      <a:endParaRPr lang="en-US" sz="2800" b="1" spc="0" dirty="0">
                        <a:solidFill>
                          <a:srgbClr val="000000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en-US" sz="2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481</a:t>
                      </a:r>
                      <a:endParaRPr lang="en-US" sz="2800" dirty="0">
                        <a:effectLst/>
                        <a:latin typeface="+mj-lt"/>
                        <a:ea typeface="Arial" panose="020B0604020202020204" pitchFamily="34" charset="0"/>
                      </a:endParaRPr>
                    </a:p>
                  </a:txBody>
                  <a:tcPr marL="6351" marR="6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0931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0BA7158-9827-48A4-88E0-4E819D36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1501" y="792970"/>
            <a:ext cx="18692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8A7D194-7206-4E53-9E0F-320DCDF92502}"/>
              </a:ext>
            </a:extLst>
          </p:cNvPr>
          <p:cNvSpPr/>
          <p:nvPr/>
        </p:nvSpPr>
        <p:spPr>
          <a:xfrm>
            <a:off x="1053011" y="4316180"/>
            <a:ext cx="10152012" cy="1408821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83547" y="434290"/>
            <a:ext cx="7300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15"/>
              </a:lnSpc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15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số lượng các loài thực vật ở Việt Nam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ourier New" panose="02070309020205020404" pitchFamily="49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21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3395</TotalTime>
  <Words>1025</Words>
  <Application>Microsoft Office PowerPoint</Application>
  <PresentationFormat>Widescreen</PresentationFormat>
  <Paragraphs>189</Paragraphs>
  <Slides>31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Courier New</vt:lpstr>
      <vt:lpstr>Times New Roman</vt:lpstr>
      <vt:lpstr>Uberhölme Condensed</vt:lpstr>
      <vt:lpstr>Verdana</vt:lpstr>
      <vt:lpstr>Wingdings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Chuyền bóng</vt:lpstr>
      <vt:lpstr>Câu 1</vt:lpstr>
      <vt:lpstr>Câu 2</vt:lpstr>
      <vt:lpstr>Câu 3</vt:lpstr>
      <vt:lpstr>Câu 4</vt:lpstr>
      <vt:lpstr>Câu 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282</cp:revision>
  <dcterms:created xsi:type="dcterms:W3CDTF">2021-04-09T09:25:24Z</dcterms:created>
  <dcterms:modified xsi:type="dcterms:W3CDTF">2025-04-14T05:04:35Z</dcterms:modified>
</cp:coreProperties>
</file>