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90" r:id="rId3"/>
    <p:sldMasterId id="2147483702" r:id="rId4"/>
  </p:sldMasterIdLst>
  <p:notesMasterIdLst>
    <p:notesMasterId r:id="rId28"/>
  </p:notesMasterIdLst>
  <p:sldIdLst>
    <p:sldId id="266" r:id="rId5"/>
    <p:sldId id="256" r:id="rId6"/>
    <p:sldId id="268" r:id="rId7"/>
    <p:sldId id="258" r:id="rId8"/>
    <p:sldId id="257" r:id="rId9"/>
    <p:sldId id="304" r:id="rId10"/>
    <p:sldId id="271" r:id="rId11"/>
    <p:sldId id="305" r:id="rId12"/>
    <p:sldId id="312" r:id="rId13"/>
    <p:sldId id="307" r:id="rId14"/>
    <p:sldId id="276" r:id="rId15"/>
    <p:sldId id="308" r:id="rId16"/>
    <p:sldId id="309" r:id="rId17"/>
    <p:sldId id="313" r:id="rId18"/>
    <p:sldId id="314" r:id="rId19"/>
    <p:sldId id="260" r:id="rId20"/>
    <p:sldId id="288" r:id="rId21"/>
    <p:sldId id="294" r:id="rId22"/>
    <p:sldId id="295" r:id="rId23"/>
    <p:sldId id="263" r:id="rId24"/>
    <p:sldId id="272" r:id="rId25"/>
    <p:sldId id="267" r:id="rId26"/>
    <p:sldId id="315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DM Sans" pitchFamily="2" charset="0"/>
      <p:regular r:id="rId30"/>
      <p:bold r:id="rId31"/>
    </p:embeddedFont>
    <p:embeddedFont>
      <p:font typeface="UTM Avo" panose="02040603050506020204" pitchFamily="18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8T16:32:41.5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3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6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7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0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1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2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6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6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2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6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93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4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9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9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91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92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5288A55-0BA2-4492-B687-12C53FCEA02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325504-3570-42EB-BFDC-4B9CDABB7A1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6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73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7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71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microsoft.com/office/2007/relationships/hdphoto" Target="../media/hdphoto2.wdp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7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7107" y="3076962"/>
            <a:ext cx="10737785" cy="267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VIII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5: Tam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giác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đồng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dạng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8741" y="1797050"/>
            <a:ext cx="2203009" cy="631825"/>
            <a:chOff x="304800" y="266690"/>
            <a:chExt cx="7687821" cy="1260311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304800" y="266690"/>
              <a:ext cx="7687821" cy="1260311"/>
            </a:xfrm>
            <a:prstGeom prst="round1Rect">
              <a:avLst>
                <a:gd name="adj" fmla="val 29216"/>
              </a:avLst>
            </a:prstGeom>
            <a:solidFill>
              <a:srgbClr val="FFD3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1488" y="405598"/>
              <a:ext cx="5266203" cy="8112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xét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0199" y="2492375"/>
                <a:ext cx="11718925" cy="3240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ABC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381019" lvl="0" indent="-381019" algn="just" defTabSz="609539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góc tương ứng bằng nhau: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CBA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381019" marR="0" lvl="0" indent="-381019" algn="just" defTabSz="609539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Các cạnh tương ứng tỉ lệ: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CA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nói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 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đồng dạng với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9" y="2492375"/>
                <a:ext cx="11718925" cy="3240311"/>
              </a:xfrm>
              <a:prstGeom prst="rect">
                <a:avLst/>
              </a:prstGeom>
              <a:blipFill>
                <a:blip r:embed="rId3"/>
                <a:stretch>
                  <a:fillRect l="-780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96537" y="5079703"/>
            <a:ext cx="1658321" cy="16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956771" y="2444751"/>
            <a:ext cx="10260504" cy="2584450"/>
            <a:chOff x="-43955" y="-91565"/>
            <a:chExt cx="2552939" cy="415704"/>
          </a:xfrm>
        </p:grpSpPr>
        <p:sp>
          <p:nvSpPr>
            <p:cNvPr id="20" name="Freeform 20"/>
            <p:cNvSpPr/>
            <p:nvPr/>
          </p:nvSpPr>
          <p:spPr>
            <a:xfrm>
              <a:off x="-43955" y="-91565"/>
              <a:ext cx="2552939" cy="415704"/>
            </a:xfrm>
            <a:custGeom>
              <a:avLst/>
              <a:gdLst/>
              <a:ahLst/>
              <a:cxnLst/>
              <a:rect l="l" t="t" r="r" b="b"/>
              <a:pathLst>
                <a:path w="1917479" h="291565">
                  <a:moveTo>
                    <a:pt x="106339" y="0"/>
                  </a:moveTo>
                  <a:lnTo>
                    <a:pt x="1811141" y="0"/>
                  </a:lnTo>
                  <a:cubicBezTo>
                    <a:pt x="1839344" y="0"/>
                    <a:pt x="1866391" y="11204"/>
                    <a:pt x="1886334" y="31146"/>
                  </a:cubicBezTo>
                  <a:cubicBezTo>
                    <a:pt x="1906276" y="51088"/>
                    <a:pt x="1917479" y="78136"/>
                    <a:pt x="1917479" y="106339"/>
                  </a:cubicBezTo>
                  <a:lnTo>
                    <a:pt x="1917479" y="185227"/>
                  </a:lnTo>
                  <a:cubicBezTo>
                    <a:pt x="1917479" y="213429"/>
                    <a:pt x="1906276" y="240477"/>
                    <a:pt x="1886334" y="260420"/>
                  </a:cubicBezTo>
                  <a:cubicBezTo>
                    <a:pt x="1866391" y="280362"/>
                    <a:pt x="1839344" y="291565"/>
                    <a:pt x="1811141" y="291565"/>
                  </a:cubicBezTo>
                  <a:lnTo>
                    <a:pt x="106339" y="291565"/>
                  </a:lnTo>
                  <a:cubicBezTo>
                    <a:pt x="78136" y="291565"/>
                    <a:pt x="51088" y="280362"/>
                    <a:pt x="31146" y="260420"/>
                  </a:cubicBezTo>
                  <a:cubicBezTo>
                    <a:pt x="11204" y="240477"/>
                    <a:pt x="0" y="213429"/>
                    <a:pt x="0" y="185227"/>
                  </a:cubicBezTo>
                  <a:lnTo>
                    <a:pt x="0" y="106339"/>
                  </a:lnTo>
                  <a:cubicBezTo>
                    <a:pt x="0" y="78136"/>
                    <a:pt x="11204" y="51088"/>
                    <a:pt x="31146" y="31146"/>
                  </a:cubicBezTo>
                  <a:cubicBezTo>
                    <a:pt x="51088" y="11204"/>
                    <a:pt x="78136" y="0"/>
                    <a:pt x="106339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1"/>
                <p:cNvSpPr txBox="1"/>
                <p:nvPr/>
              </p:nvSpPr>
              <p:spPr>
                <a:xfrm>
                  <a:off x="43818" y="-87740"/>
                  <a:ext cx="2433606" cy="405865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just" defTabSz="609539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a-DK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Tam giác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′</m:t>
                      </m:r>
                    </m:oMath>
                  </a14:m>
                  <a:r>
                    <a:rPr kumimoji="0" lang="da-DK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gọi là đồng dạng với tam giác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ABC</m:t>
                      </m:r>
                    </m:oMath>
                  </a14:m>
                  <a:r>
                    <a:rPr kumimoji="0" lang="da-DK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nếu: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609539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0" lang="da-DK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acc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0" lang="da-DK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</m:acc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nor/>
                              </m:rPr>
                              <a:rPr kumimoji="0" lang="da-DK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AB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nor/>
                              </m:rPr>
                              <a:rPr kumimoji="0" lang="da-DK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BC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C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kumimoji="0" lang="da-DK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UTM Avo" panose="0204060305050602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nor/>
                              </m:rPr>
                              <a:rPr kumimoji="0" lang="da-DK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CA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l" defTabSz="609539" rtl="0" eaLnBrk="1" fontAlgn="auto" latinLnBrk="0" hangingPunct="1">
                    <a:lnSpc>
                      <a:spcPct val="150000"/>
                    </a:lnSpc>
                    <a:spcBef>
                      <a:spcPts val="200"/>
                    </a:spcBef>
                    <a:spcAft>
                      <a:spcPts val="2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a-DK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Kí hiệu là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da-DK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da-DK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da-DK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da-DK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da-DK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kumimoji="0" lang="da-DK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iu-Cans-CA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  <a:sym typeface="Arial"/>
                        </a:rPr>
                        <m:t>ᔕ</m:t>
                      </m:r>
                      <m:r>
                        <m:rPr>
                          <m:nor/>
                        </m:rPr>
                        <a: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/>
                          <a:sym typeface="Arial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nor/>
                        </m:rPr>
                        <a:rPr kumimoji="0" lang="da-DK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8" y="-87740"/>
                  <a:ext cx="2433606" cy="405865"/>
                </a:xfrm>
                <a:prstGeom prst="rect">
                  <a:avLst/>
                </a:prstGeom>
                <a:blipFill>
                  <a:blip r:embed="rId3"/>
                  <a:stretch>
                    <a:fillRect l="-1559" b="-4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4456424" y="1434058"/>
            <a:ext cx="3122971" cy="815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1" i="0" u="none" strike="noStrike" kern="1200" cap="all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all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nghĩa</a:t>
            </a:r>
            <a:endParaRPr kumimoji="0" lang="en-US" sz="3600" b="1" i="0" u="none" strike="noStrike" kern="1200" cap="all" spc="0" normalizeH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7063" y="1619082"/>
                <a:ext cx="11337587" cy="3262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Chú ý: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Khi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đồng dạng với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381019" marR="0" lvl="0" indent="-381019" algn="just" defTabSz="609539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viết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’ </m:t>
                    </m:r>
                    <m:r>
                      <m:rPr>
                        <m:nor/>
                      </m:rPr>
                      <a:rPr lang="iu-Cans-CA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  <a:sym typeface="Arial"/>
                      </a:rPr>
                      <m:t>ᔕ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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với các đỉnh được ghi theo thứ tự các góc tương ứng bằng nhau;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  <a:p>
                <a:pPr marL="381019" marR="0" lvl="0" indent="-381019" algn="just" defTabSz="609539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Tỉ số các cạnh tương ứng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Arial" panose="020B0604020202020204" pitchFamily="34" charset="0"/>
                          </a:rPr>
                          <m:t>CA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Arial" panose="020B0604020202020204" pitchFamily="34" charset="0"/>
                      </a:rPr>
                      <m:t>k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gọi là tỉ số đồng dạng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63" y="1619082"/>
                <a:ext cx="11337587" cy="3262240"/>
              </a:xfrm>
              <a:prstGeom prst="rect">
                <a:avLst/>
              </a:prstGeom>
              <a:blipFill>
                <a:blip r:embed="rId3"/>
                <a:stretch>
                  <a:fillRect l="-860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2570" y="5019325"/>
                <a:ext cx="10355358" cy="126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Nhận xét:</a:t>
                </a:r>
                <a:r>
                  <a:rPr lang="en-US" sz="2400" dirty="0">
                    <a:solidFill>
                      <a:srgbClr val="1F497D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da-DK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da-DK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kumimoji="0" lang="da-DK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da-DK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kumimoji="0" lang="da-DK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da-DK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da-DK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iu-Cans-CA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ᔕ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theo tỉ số đồng dạng là 1.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70" y="5019325"/>
                <a:ext cx="10355358" cy="1260538"/>
              </a:xfrm>
              <a:prstGeom prst="rect">
                <a:avLst/>
              </a:prstGeom>
              <a:blipFill>
                <a:blip r:embed="rId4"/>
                <a:stretch>
                  <a:fillRect l="-942" r="-824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17"/>
          <p:cNvSpPr/>
          <p:nvPr/>
        </p:nvSpPr>
        <p:spPr>
          <a:xfrm>
            <a:off x="257735" y="5175251"/>
            <a:ext cx="381903" cy="364957"/>
          </a:xfrm>
          <a:custGeom>
            <a:avLst/>
            <a:gdLst/>
            <a:ahLst/>
            <a:cxnLst/>
            <a:rect l="l" t="t" r="r" b="b"/>
            <a:pathLst>
              <a:path w="840097" h="840097">
                <a:moveTo>
                  <a:pt x="0" y="0"/>
                </a:moveTo>
                <a:lnTo>
                  <a:pt x="840097" y="0"/>
                </a:lnTo>
                <a:lnTo>
                  <a:pt x="840097" y="840097"/>
                </a:lnTo>
                <a:lnTo>
                  <a:pt x="0" y="8400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00455" y="1713934"/>
            <a:ext cx="1547395" cy="572066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 algn="ctr" defTabSz="6095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9pPr>
          </a:lstStyle>
          <a:p>
            <a:r>
              <a:rPr lang="en-US" dirty="0" err="1">
                <a:sym typeface="Arial"/>
              </a:rPr>
              <a:t>Ví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dụ</a:t>
            </a:r>
            <a:r>
              <a:rPr lang="en-US" dirty="0">
                <a:sym typeface="Arial"/>
              </a:rPr>
              <a:t> 1</a:t>
            </a:r>
            <a:endParaRPr lang="vi-VN" dirty="0"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1157" y="2363858"/>
            <a:ext cx="840295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1219261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endParaRPr kumimoji="0" lang="en-US" sz="2400" b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71157" y="2938246"/>
                <a:ext cx="6096000" cy="2488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Xét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MNP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M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30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N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60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P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MN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AB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NP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BC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PM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CA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57" y="2938246"/>
                <a:ext cx="6096000" cy="2488117"/>
              </a:xfrm>
              <a:prstGeom prst="rect">
                <a:avLst/>
              </a:prstGeom>
              <a:blipFill>
                <a:blip r:embed="rId3"/>
                <a:stretch>
                  <a:fillRect l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3941" y="2535193"/>
            <a:ext cx="4440621" cy="3438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0455" y="5318622"/>
                <a:ext cx="5947496" cy="112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theo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nghĩa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MNP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ᔕ ∆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5" y="5318622"/>
                <a:ext cx="5947496" cy="1129989"/>
              </a:xfrm>
              <a:prstGeom prst="rect">
                <a:avLst/>
              </a:prstGeom>
              <a:blipFill>
                <a:blip r:embed="rId5"/>
                <a:stretch>
                  <a:fillRect l="-1537" r="-1639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66D293-438F-6AD9-EA61-742E3D946D60}"/>
              </a:ext>
            </a:extLst>
          </p:cNvPr>
          <p:cNvSpPr txBox="1"/>
          <p:nvPr/>
        </p:nvSpPr>
        <p:spPr>
          <a:xfrm>
            <a:off x="1943100" y="1810435"/>
            <a:ext cx="9048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Hai tam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giác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ở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48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đồng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dạng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hay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Vì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sao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?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00455" y="1713934"/>
            <a:ext cx="1547395" cy="572066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 algn="ctr" defTabSz="6095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9pPr>
          </a:lstStyle>
          <a:p>
            <a:r>
              <a:rPr lang="en-US" dirty="0" err="1">
                <a:sym typeface="Arial"/>
              </a:rPr>
              <a:t>Ví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dụ</a:t>
            </a:r>
            <a:r>
              <a:rPr lang="en-US" dirty="0">
                <a:sym typeface="Arial"/>
              </a:rPr>
              <a:t> 2</a:t>
            </a:r>
            <a:endParaRPr lang="vi-VN" dirty="0"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1157" y="2363858"/>
            <a:ext cx="840295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1219261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endParaRPr kumimoji="0" lang="en-US" sz="2400" b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43305" y="2893330"/>
                <a:ext cx="6096000" cy="147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609539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iu-Cans-CA" sz="2800" i="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ᔕ</m:t>
                    </m:r>
                    <m:r>
                      <m:rPr>
                        <m:nor/>
                      </m:rPr>
                      <a:rPr lang="en-US" sz="28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vi-VN" sz="2400" i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2400" i="1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lvl="0" algn="just" defTabSz="60963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m:rPr>
                        <m:nor/>
                      </m:rPr>
                      <a:rPr lang="en-US" sz="24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05" y="2893330"/>
                <a:ext cx="6096000" cy="1472519"/>
              </a:xfrm>
              <a:prstGeom prst="rect">
                <a:avLst/>
              </a:prstGeom>
              <a:blipFill>
                <a:blip r:embed="rId3"/>
                <a:stretch>
                  <a:fillRect l="-1600" b="-5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66D293-438F-6AD9-EA61-742E3D946D60}"/>
                  </a:ext>
                </a:extLst>
              </p:cNvPr>
              <p:cNvSpPr txBox="1"/>
              <p:nvPr/>
            </p:nvSpPr>
            <p:spPr>
              <a:xfrm>
                <a:off x="1943100" y="1810435"/>
                <a:ext cx="9048750" cy="526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iu-Cans-CA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ᔕ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(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Hình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49).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Tìm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66D293-438F-6AD9-EA61-742E3D946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1810435"/>
                <a:ext cx="9048750" cy="526939"/>
              </a:xfrm>
              <a:prstGeom prst="rect">
                <a:avLst/>
              </a:prstGeom>
              <a:blipFill>
                <a:blip r:embed="rId4"/>
                <a:stretch>
                  <a:fillRect l="-1078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699B913-FB02-2163-FB60-E1EBBCAF61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401" y="2388645"/>
            <a:ext cx="4842395" cy="307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00455" y="1713934"/>
            <a:ext cx="2147470" cy="572066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 algn="ctr" defTabSz="609539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</a:defRPr>
            </a:lvl9pPr>
          </a:lstStyle>
          <a:p>
            <a:r>
              <a:rPr lang="en-US" dirty="0" err="1">
                <a:sym typeface="Arial"/>
              </a:rPr>
              <a:t>Luyện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tập</a:t>
            </a:r>
            <a:r>
              <a:rPr lang="en-US" dirty="0">
                <a:sym typeface="Arial"/>
              </a:rPr>
              <a:t> 1</a:t>
            </a:r>
            <a:endParaRPr lang="vi-VN" dirty="0"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1157" y="2687708"/>
            <a:ext cx="840295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1219261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endParaRPr kumimoji="0" lang="en-US" sz="2400" b="1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62355" y="3112405"/>
                <a:ext cx="8605420" cy="278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609539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 ᔕ ∆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ABC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vi-VN" sz="240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CA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lvl="0" algn="just" defTabSz="609539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Thay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số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4,5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(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đvđd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(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đvđd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defTabSz="609539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Vậy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4,5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(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đvđd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);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(</a:t>
                </a:r>
                <a:r>
                  <a:rPr lang="fr-FR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đvđd</a:t>
                </a:r>
                <a:r>
                  <a:rPr lang="fr-FR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55" y="3112405"/>
                <a:ext cx="8605420" cy="2783070"/>
              </a:xfrm>
              <a:prstGeom prst="rect">
                <a:avLst/>
              </a:prstGeom>
              <a:blipFill>
                <a:blip r:embed="rId3"/>
                <a:stretch>
                  <a:fillRect l="-1062" b="-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66D293-438F-6AD9-EA61-742E3D946D60}"/>
                  </a:ext>
                </a:extLst>
              </p:cNvPr>
              <p:cNvSpPr txBox="1"/>
              <p:nvPr/>
            </p:nvSpPr>
            <p:spPr>
              <a:xfrm>
                <a:off x="2597332" y="1720076"/>
                <a:ext cx="9048750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 defTabSz="609539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defRPr/>
                </a:pP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 ᔕ ∆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AB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3, 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BC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2, 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CA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4, 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  <a:p>
                <a:pPr lvl="0" algn="just" defTabSz="609539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𝑦</m:t>
                    </m:r>
                    <m: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.</m:t>
                    </m:r>
                  </m:oMath>
                </a14:m>
                <a:endParaRPr lang="vi-VN" sz="2400" dirty="0">
                  <a:solidFill>
                    <a:prstClr val="black"/>
                  </a:solidFill>
                  <a:latin typeface="UTM Avo" panose="02040603050506020204" pitchFamily="18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66D293-438F-6AD9-EA61-742E3D946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332" y="1720076"/>
                <a:ext cx="9048750" cy="1131848"/>
              </a:xfrm>
              <a:prstGeom prst="rect">
                <a:avLst/>
              </a:prstGeom>
              <a:blipFill>
                <a:blip r:embed="rId4"/>
                <a:stretch>
                  <a:fillRect l="-1011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8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33D8EA-E895-4B22-8C4E-93AFD3B348F2}"/>
              </a:ext>
            </a:extLst>
          </p:cNvPr>
          <p:cNvSpPr/>
          <p:nvPr/>
        </p:nvSpPr>
        <p:spPr>
          <a:xfrm>
            <a:off x="433754" y="1758462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49B4550F-6024-4FE5-826E-8B4568F5D8E4}"/>
                  </a:ext>
                </a:extLst>
              </p:cNvPr>
              <p:cNvSpPr txBox="1"/>
              <p:nvPr/>
            </p:nvSpPr>
            <p:spPr>
              <a:xfrm>
                <a:off x="1185558" y="1715219"/>
                <a:ext cx="10593009" cy="49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ABC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ᔕ 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MNP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 Tính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các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P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49B4550F-6024-4FE5-826E-8B4568F5D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58" y="1715219"/>
                <a:ext cx="10593009" cy="494238"/>
              </a:xfrm>
              <a:prstGeom prst="rect">
                <a:avLst/>
              </a:prstGeom>
              <a:blipFill>
                <a:blip r:embed="rId3"/>
                <a:stretch>
                  <a:fillRect l="-863" t="-4938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9D7184F-A1EB-3222-2E4E-18185F745676}"/>
              </a:ext>
            </a:extLst>
          </p:cNvPr>
          <p:cNvSpPr/>
          <p:nvPr/>
        </p:nvSpPr>
        <p:spPr>
          <a:xfrm>
            <a:off x="1185558" y="2209457"/>
            <a:ext cx="936475" cy="615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261">
              <a:lnSpc>
                <a:spcPct val="16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defRPr/>
            </a:pP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624843-E9E5-A363-95F2-48E92592D0D0}"/>
                  </a:ext>
                </a:extLst>
              </p:cNvPr>
              <p:cNvSpPr/>
              <p:nvPr/>
            </p:nvSpPr>
            <p:spPr>
              <a:xfrm>
                <a:off x="1255638" y="2897685"/>
                <a:ext cx="9194800" cy="3059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ABC </a:t>
                </a: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 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số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24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fr-FR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ABC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ᔕ 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MNP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65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nl-NL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acc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m:rPr>
                        <m:nor/>
                      </m:rPr>
                      <a:rPr lang="nl-NL" sz="240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D624843-E9E5-A363-95F2-48E92592D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638" y="2897685"/>
                <a:ext cx="9194800" cy="3059556"/>
              </a:xfrm>
              <a:prstGeom prst="rect">
                <a:avLst/>
              </a:prstGeom>
              <a:blipFill>
                <a:blip r:embed="rId4"/>
                <a:stretch>
                  <a:fillRect l="-1061" b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052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33D8EA-E895-4B22-8C4E-93AFD3B348F2}"/>
              </a:ext>
            </a:extLst>
          </p:cNvPr>
          <p:cNvSpPr/>
          <p:nvPr/>
        </p:nvSpPr>
        <p:spPr>
          <a:xfrm>
            <a:off x="433754" y="1758462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49B4550F-6024-4FE5-826E-8B4568F5D8E4}"/>
                  </a:ext>
                </a:extLst>
              </p:cNvPr>
              <p:cNvSpPr txBox="1"/>
              <p:nvPr/>
            </p:nvSpPr>
            <p:spPr>
              <a:xfrm>
                <a:off x="1185858" y="1730994"/>
                <a:ext cx="9229593" cy="123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ABC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ᔕ 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MNP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6, 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CA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5, 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Tính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các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NP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PM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49B4550F-6024-4FE5-826E-8B4568F5D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58" y="1730994"/>
                <a:ext cx="9229593" cy="1231234"/>
              </a:xfrm>
              <a:prstGeom prst="rect">
                <a:avLst/>
              </a:prstGeom>
              <a:blipFill>
                <a:blip r:embed="rId3"/>
                <a:stretch>
                  <a:fillRect l="-1057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C53255-DFEF-C4DB-9941-9F64AF8CE80A}"/>
                  </a:ext>
                </a:extLst>
              </p:cNvPr>
              <p:cNvSpPr txBox="1"/>
              <p:nvPr/>
            </p:nvSpPr>
            <p:spPr>
              <a:xfrm>
                <a:off x="1078523" y="3402563"/>
                <a:ext cx="8745387" cy="211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400" dirty="0"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a-DK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ABC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ᔕ 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MNP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i="1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MP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NP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⇔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MP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NP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400" i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MP</m:t>
                      </m:r>
                      <m:r>
                        <m:rPr>
                          <m:nor/>
                        </m:rPr>
                        <a:rPr lang="nl-NL" sz="2400" i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m:rPr>
                          <m:nor/>
                        </m:rPr>
                        <a:rPr lang="nl-NL" sz="2400" i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400" i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latin typeface="UTM Avo" panose="0204060305050602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C53255-DFEF-C4DB-9941-9F64AF8C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23" y="3402563"/>
                <a:ext cx="8745387" cy="2112053"/>
              </a:xfrm>
              <a:prstGeom prst="rect">
                <a:avLst/>
              </a:prstGeom>
              <a:blipFill>
                <a:blip r:embed="rId4"/>
                <a:stretch>
                  <a:fillRect l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ABF395F-B766-FD5D-1672-F411CCB936DC}"/>
              </a:ext>
            </a:extLst>
          </p:cNvPr>
          <p:cNvSpPr txBox="1"/>
          <p:nvPr/>
        </p:nvSpPr>
        <p:spPr>
          <a:xfrm>
            <a:off x="433754" y="3082847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Giải</a:t>
            </a:r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035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33D8EA-E895-4B22-8C4E-93AFD3B348F2}"/>
              </a:ext>
            </a:extLst>
          </p:cNvPr>
          <p:cNvSpPr/>
          <p:nvPr/>
        </p:nvSpPr>
        <p:spPr>
          <a:xfrm>
            <a:off x="433754" y="1758462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04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49B4550F-6024-4FE5-826E-8B4568F5D8E4}"/>
                  </a:ext>
                </a:extLst>
              </p:cNvPr>
              <p:cNvSpPr txBox="1"/>
              <p:nvPr/>
            </p:nvSpPr>
            <p:spPr>
              <a:xfrm>
                <a:off x="1128058" y="1583097"/>
                <a:ext cx="10593009" cy="2229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Trong </a:t>
                </a:r>
                <a:r>
                  <a:rPr lang="vi-VN" sz="2400" i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Hình 54</a:t>
                </a: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, độ rộng của khúc sông được tính bằng khoảng cách giữa hai vị trí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D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 Giả sử chọn được các vị trí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E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sao cho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ABE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ᔕ ∆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ACD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và đo được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20 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AC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50 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BE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8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.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Tính độ rộng của khúc sông đó.</a:t>
                </a:r>
                <a:endParaRPr lang="vi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8">
                <a:extLst>
                  <a:ext uri="{FF2B5EF4-FFF2-40B4-BE49-F238E27FC236}">
                    <a16:creationId xmlns:a16="http://schemas.microsoft.com/office/drawing/2014/main" id="{49B4550F-6024-4FE5-826E-8B4568F5D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58" y="1583097"/>
                <a:ext cx="10593009" cy="2229841"/>
              </a:xfrm>
              <a:prstGeom prst="rect">
                <a:avLst/>
              </a:prstGeom>
              <a:blipFill>
                <a:blip r:embed="rId3"/>
                <a:stretch>
                  <a:fillRect l="-863" r="-921" b="-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3F30B8B-9B10-064D-87A6-BD141B64F87A}"/>
              </a:ext>
            </a:extLst>
          </p:cNvPr>
          <p:cNvSpPr txBox="1"/>
          <p:nvPr/>
        </p:nvSpPr>
        <p:spPr>
          <a:xfrm>
            <a:off x="304820" y="3945813"/>
            <a:ext cx="238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Giải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7B8596-A627-524F-3138-469123EA1020}"/>
              </a:ext>
            </a:extLst>
          </p:cNvPr>
          <p:cNvGrpSpPr/>
          <p:nvPr/>
        </p:nvGrpSpPr>
        <p:grpSpPr>
          <a:xfrm>
            <a:off x="1083868" y="4324098"/>
            <a:ext cx="2810967" cy="591730"/>
            <a:chOff x="8209571" y="4466780"/>
            <a:chExt cx="4216453" cy="88759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5810C2-9148-2A13-8D2D-D8ED92BEAC79}"/>
                </a:ext>
              </a:extLst>
            </p:cNvPr>
            <p:cNvSpPr/>
            <p:nvPr/>
          </p:nvSpPr>
          <p:spPr>
            <a:xfrm>
              <a:off x="8209571" y="4466780"/>
              <a:ext cx="969689" cy="871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Vì</a:t>
              </a:r>
              <a:endParaRPr lang="en-US" sz="2400" dirty="0"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357D2A7-42EA-1CD5-E09F-0AB4C43BDA51}"/>
                    </a:ext>
                  </a:extLst>
                </p:cNvPr>
                <p:cNvSpPr/>
                <p:nvPr/>
              </p:nvSpPr>
              <p:spPr>
                <a:xfrm>
                  <a:off x="8850043" y="4661878"/>
                  <a:ext cx="3575981" cy="6924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ABE</m:t>
                        </m:r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 ᔕ ∆</m:t>
                        </m:r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ACD</m:t>
                        </m:r>
                      </m:oMath>
                    </m:oMathPara>
                  </a14:m>
                  <a:endPara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357D2A7-42EA-1CD5-E09F-0AB4C43BDA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0043" y="4661878"/>
                  <a:ext cx="3575981" cy="692498"/>
                </a:xfrm>
                <a:prstGeom prst="rect">
                  <a:avLst/>
                </a:prstGeom>
                <a:blipFill>
                  <a:blip r:embed="rId4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02B9DD-B5BE-4DB6-0990-8C7B59330862}"/>
                  </a:ext>
                </a:extLst>
              </p:cNvPr>
              <p:cNvSpPr/>
              <p:nvPr/>
            </p:nvSpPr>
            <p:spPr>
              <a:xfrm>
                <a:off x="1078523" y="5150199"/>
                <a:ext cx="6096000" cy="15785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CD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CD</m:t>
                    </m:r>
                    <m:r>
                      <m:rPr>
                        <m:nor/>
                      </m:rPr>
                      <a:rPr lang="nl-NL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20 </m:t>
                    </m:r>
                    <m:r>
                      <m:rPr>
                        <m:nor/>
                      </m:rPr>
                      <a:rPr lang="nl-NL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nl-NL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độ rộng khúc sông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02B9DD-B5BE-4DB6-0990-8C7B59330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23" y="5150199"/>
                <a:ext cx="6096000" cy="1578509"/>
              </a:xfrm>
              <a:prstGeom prst="rect">
                <a:avLst/>
              </a:prstGeom>
              <a:blipFill>
                <a:blip r:embed="rId5"/>
                <a:stretch>
                  <a:fillRect l="-1600" b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E2AB1C-D6A5-174E-AFC8-10F039C4FBAB}"/>
                  </a:ext>
                </a:extLst>
              </p:cNvPr>
              <p:cNvSpPr/>
              <p:nvPr/>
            </p:nvSpPr>
            <p:spPr>
              <a:xfrm>
                <a:off x="3704826" y="4253873"/>
                <a:ext cx="2916696" cy="808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4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BE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CD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2400" i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2400" i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2400" i="0">
                              <a:solidFill>
                                <a:prstClr val="black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AD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FE2AB1C-D6A5-174E-AFC8-10F039C4F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826" y="4253873"/>
                <a:ext cx="2916696" cy="8081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63C0B780-09F9-EA4E-0DEA-D6ABE8802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9342" y="3850651"/>
            <a:ext cx="4287838" cy="28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6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926807" y="2744392"/>
            <a:ext cx="2736543" cy="1558939"/>
            <a:chOff x="309542" y="967667"/>
            <a:chExt cx="2878585" cy="155893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C1398B1-1C57-50DD-63E3-21F5B859E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1119981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67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lang="en-US" sz="2667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598591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67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2667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932305" y="3726539"/>
            <a:ext cx="3454400" cy="1864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667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</a:t>
            </a:r>
          </a:p>
          <a:p>
            <a:pPr algn="ctr">
              <a:lnSpc>
                <a:spcPct val="150000"/>
              </a:lnSpc>
            </a:pPr>
            <a:r>
              <a:rPr lang="pt-BR" sz="2667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5: Tam giác đồng dạng – Tiết 2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1913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2809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8009" y="2208425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39E2F4-4F21-5028-1654-D33C83DD77D9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8E894-B2E0-CCB7-387C-1437FFF669EC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Like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fanpage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Hoc10 -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10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liệu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link: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7F6BAF-0D78-2D57-BA8D-EA6C9C00D858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556A3569-D188-4E4E-8FF8-7284EF6FEAF8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Học 1 biết 10</a:t>
            </a:r>
            <a:endParaRPr lang="en-US" sz="2400" b="1" u="sng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4C3BF5-0EBD-CEAA-C81F-A77E84727CB9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7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8930E8F8-40B5-4FC6-69E6-AA91C850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2BEAD7-B476-9840-6D9A-64EBE54B1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11761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04A8475-0529-FC78-1EBD-F002CEDA0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92487" y="-1039370"/>
            <a:ext cx="487363" cy="487363"/>
          </a:xfrm>
          <a:prstGeom prst="rect">
            <a:avLst/>
          </a:prstGeom>
        </p:spPr>
      </p:pic>
      <p:pic>
        <p:nvPicPr>
          <p:cNvPr id="19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CDAD45F8-9A65-EE53-7B2D-BFBF5CA395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19350" y="-1039370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E2E04D-B8CD-F2A4-54EB-D57CB74764C6}"/>
              </a:ext>
            </a:extLst>
          </p:cNvPr>
          <p:cNvSpPr/>
          <p:nvPr/>
        </p:nvSpPr>
        <p:spPr>
          <a:xfrm>
            <a:off x="357051" y="1919318"/>
            <a:ext cx="694182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 bức ảnh ở </a:t>
            </a:r>
            <a:r>
              <a:rPr lang="vi-VN" sz="2400" i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 46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các tam giác được tạo dựng với hình dạng giống hệt nhau nhưng có kích thước to nhỏ khác nhau.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666DFA-A21F-097B-7025-8B8C10F33186}"/>
              </a:ext>
            </a:extLst>
          </p:cNvPr>
          <p:cNvGrpSpPr/>
          <p:nvPr/>
        </p:nvGrpSpPr>
        <p:grpSpPr>
          <a:xfrm>
            <a:off x="414201" y="4063019"/>
            <a:ext cx="6250837" cy="1121846"/>
            <a:chOff x="839306" y="6359947"/>
            <a:chExt cx="9239155" cy="168277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191E7CD-AFEF-10AD-0910-794B88B23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9306" y="6819900"/>
              <a:ext cx="960946" cy="99060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1A2626-698D-5273-E2C8-329289B6A434}"/>
                </a:ext>
              </a:extLst>
            </p:cNvPr>
            <p:cNvSpPr/>
            <p:nvPr/>
          </p:nvSpPr>
          <p:spPr>
            <a:xfrm>
              <a:off x="1905000" y="6359947"/>
              <a:ext cx="8173461" cy="16827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Các tam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i="1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46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gợi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mối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liên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hệ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BD3B126-66E1-7C91-D842-070616381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39" y="1673135"/>
            <a:ext cx="4165814" cy="35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AEECD87-16A4-4665-A3D3-5B51E6BF2FAE}"/>
              </a:ext>
            </a:extLst>
          </p:cNvPr>
          <p:cNvGrpSpPr/>
          <p:nvPr/>
        </p:nvGrpSpPr>
        <p:grpSpPr>
          <a:xfrm>
            <a:off x="4926807" y="2744392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86B06657-F891-9756-4E78-D55D80266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C75CEE-2089-0AEE-1981-622E20B8FE56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95351" y="2228850"/>
            <a:ext cx="7524750" cy="3429000"/>
            <a:chOff x="0" y="0"/>
            <a:chExt cx="3397046" cy="20859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97046" cy="2085928"/>
            </a:xfrm>
            <a:custGeom>
              <a:avLst/>
              <a:gdLst/>
              <a:ahLst/>
              <a:cxnLst/>
              <a:rect l="l" t="t" r="r" b="b"/>
              <a:pathLst>
                <a:path w="3397046" h="2085928">
                  <a:moveTo>
                    <a:pt x="30612" y="0"/>
                  </a:moveTo>
                  <a:lnTo>
                    <a:pt x="3366434" y="0"/>
                  </a:lnTo>
                  <a:cubicBezTo>
                    <a:pt x="3383341" y="0"/>
                    <a:pt x="3397046" y="13705"/>
                    <a:pt x="3397046" y="30612"/>
                  </a:cubicBezTo>
                  <a:lnTo>
                    <a:pt x="3397046" y="2055316"/>
                  </a:lnTo>
                  <a:cubicBezTo>
                    <a:pt x="3397046" y="2072223"/>
                    <a:pt x="3383341" y="2085928"/>
                    <a:pt x="3366434" y="2085928"/>
                  </a:cubicBezTo>
                  <a:lnTo>
                    <a:pt x="30612" y="2085928"/>
                  </a:lnTo>
                  <a:cubicBezTo>
                    <a:pt x="13705" y="2085928"/>
                    <a:pt x="0" y="2072223"/>
                    <a:pt x="0" y="2055316"/>
                  </a:cubicBezTo>
                  <a:lnTo>
                    <a:pt x="0" y="30612"/>
                  </a:lnTo>
                  <a:cubicBezTo>
                    <a:pt x="0" y="13705"/>
                    <a:pt x="13705" y="0"/>
                    <a:pt x="30612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97046" cy="21240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8458976" y="1682625"/>
            <a:ext cx="3090298" cy="5513403"/>
          </a:xfrm>
          <a:custGeom>
            <a:avLst/>
            <a:gdLst/>
            <a:ahLst/>
            <a:cxnLst/>
            <a:rect l="l" t="t" r="r" b="b"/>
            <a:pathLst>
              <a:path w="4635447" h="8270104">
                <a:moveTo>
                  <a:pt x="0" y="0"/>
                </a:moveTo>
                <a:lnTo>
                  <a:pt x="4635447" y="0"/>
                </a:lnTo>
                <a:lnTo>
                  <a:pt x="4635447" y="8270104"/>
                </a:lnTo>
                <a:lnTo>
                  <a:pt x="0" y="82701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74476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718800" y="647592"/>
            <a:ext cx="930410" cy="809429"/>
          </a:xfrm>
          <a:custGeom>
            <a:avLst/>
            <a:gdLst/>
            <a:ahLst/>
            <a:cxnLst/>
            <a:rect l="l" t="t" r="r" b="b"/>
            <a:pathLst>
              <a:path w="1395615" h="1214143">
                <a:moveTo>
                  <a:pt x="0" y="0"/>
                </a:moveTo>
                <a:lnTo>
                  <a:pt x="1395614" y="0"/>
                </a:lnTo>
                <a:lnTo>
                  <a:pt x="1395614" y="1214143"/>
                </a:lnTo>
                <a:lnTo>
                  <a:pt x="0" y="12141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90925" t="-53925" r="-66984" b="-282959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35968" y="2743200"/>
            <a:ext cx="6088838" cy="63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533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2853194" y="3616348"/>
            <a:ext cx="765989" cy="1027347"/>
            <a:chOff x="0" y="-33927"/>
            <a:chExt cx="302613" cy="40586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4640" cy="291565"/>
            </a:xfrm>
            <a:custGeom>
              <a:avLst/>
              <a:gdLst/>
              <a:ahLst/>
              <a:cxnLst/>
              <a:rect l="l" t="t" r="r" b="b"/>
              <a:pathLst>
                <a:path w="294640" h="291565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7973" y="-33927"/>
              <a:ext cx="294640" cy="4058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6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34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50" name="Google Shape;2007;p39"/>
          <p:cNvSpPr txBox="1">
            <a:spLocks/>
          </p:cNvSpPr>
          <p:nvPr/>
        </p:nvSpPr>
        <p:spPr>
          <a:xfrm>
            <a:off x="3784702" y="3744406"/>
            <a:ext cx="2729313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just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2400"/>
              <a:buFont typeface="DM Sans"/>
              <a:buNone/>
              <a:tabLst/>
              <a:defRPr/>
            </a:pPr>
            <a:r>
              <a:rPr lang="vi-VN" sz="3000" b="1" kern="0" dirty="0">
                <a:solidFill>
                  <a:prstClr val="black"/>
                </a:solidFill>
                <a:latin typeface="UTM Avo" panose="02040603050506020204" pitchFamily="18" charset="0"/>
              </a:rPr>
              <a:t>Định nghĩa</a:t>
            </a:r>
          </a:p>
        </p:txBody>
      </p:sp>
      <p:grpSp>
        <p:nvGrpSpPr>
          <p:cNvPr id="51" name="Group 31"/>
          <p:cNvGrpSpPr/>
          <p:nvPr/>
        </p:nvGrpSpPr>
        <p:grpSpPr>
          <a:xfrm>
            <a:off x="2850165" y="4504231"/>
            <a:ext cx="754201" cy="1027347"/>
            <a:chOff x="-3316" y="-33927"/>
            <a:chExt cx="297956" cy="405865"/>
          </a:xfrm>
        </p:grpSpPr>
        <p:sp>
          <p:nvSpPr>
            <p:cNvPr id="52" name="Freeform 32"/>
            <p:cNvSpPr/>
            <p:nvPr/>
          </p:nvSpPr>
          <p:spPr>
            <a:xfrm>
              <a:off x="0" y="0"/>
              <a:ext cx="294640" cy="291565"/>
            </a:xfrm>
            <a:custGeom>
              <a:avLst/>
              <a:gdLst/>
              <a:ahLst/>
              <a:cxnLst/>
              <a:rect l="l" t="t" r="r" b="b"/>
              <a:pathLst>
                <a:path w="294640" h="291565">
                  <a:moveTo>
                    <a:pt x="145783" y="0"/>
                  </a:moveTo>
                  <a:lnTo>
                    <a:pt x="148857" y="0"/>
                  </a:lnTo>
                  <a:cubicBezTo>
                    <a:pt x="229371" y="0"/>
                    <a:pt x="294640" y="65269"/>
                    <a:pt x="294640" y="145783"/>
                  </a:cubicBezTo>
                  <a:lnTo>
                    <a:pt x="294640" y="145783"/>
                  </a:lnTo>
                  <a:cubicBezTo>
                    <a:pt x="294640" y="184447"/>
                    <a:pt x="279281" y="221527"/>
                    <a:pt x="251941" y="248867"/>
                  </a:cubicBezTo>
                  <a:cubicBezTo>
                    <a:pt x="224602" y="276206"/>
                    <a:pt x="187521" y="291565"/>
                    <a:pt x="148857" y="291565"/>
                  </a:cubicBezTo>
                  <a:lnTo>
                    <a:pt x="145783" y="291565"/>
                  </a:lnTo>
                  <a:cubicBezTo>
                    <a:pt x="107119" y="291565"/>
                    <a:pt x="70038" y="276206"/>
                    <a:pt x="42699" y="248867"/>
                  </a:cubicBezTo>
                  <a:cubicBezTo>
                    <a:pt x="15359" y="221527"/>
                    <a:pt x="0" y="184447"/>
                    <a:pt x="0" y="145783"/>
                  </a:cubicBezTo>
                  <a:lnTo>
                    <a:pt x="0" y="145783"/>
                  </a:lnTo>
                  <a:cubicBezTo>
                    <a:pt x="0" y="107119"/>
                    <a:pt x="15359" y="70038"/>
                    <a:pt x="42699" y="42699"/>
                  </a:cubicBezTo>
                  <a:cubicBezTo>
                    <a:pt x="70038" y="15359"/>
                    <a:pt x="107119" y="0"/>
                    <a:pt x="145783" y="0"/>
                  </a:cubicBezTo>
                  <a:close/>
                </a:path>
              </a:pathLst>
            </a:custGeom>
            <a:solidFill>
              <a:srgbClr val="FFE397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53" name="TextBox 33"/>
            <p:cNvSpPr txBox="1"/>
            <p:nvPr/>
          </p:nvSpPr>
          <p:spPr>
            <a:xfrm>
              <a:off x="-3316" y="-33927"/>
              <a:ext cx="294640" cy="40586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261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34" b="1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54" name="Google Shape;2007;p39"/>
          <p:cNvSpPr txBox="1">
            <a:spLocks/>
          </p:cNvSpPr>
          <p:nvPr/>
        </p:nvSpPr>
        <p:spPr>
          <a:xfrm>
            <a:off x="3841852" y="4715838"/>
            <a:ext cx="2635148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000" b="0" i="0" u="none" strike="noStrike" cap="none">
                <a:solidFill>
                  <a:schemeClr val="dk1"/>
                </a:solidFill>
                <a:latin typeface="Maven Pro SemiBold"/>
                <a:ea typeface="Maven Pro SemiBold"/>
                <a:cs typeface="Maven Pro SemiBold"/>
                <a:sym typeface="Maven Pro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just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2400"/>
              <a:buFont typeface="DM Sans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sym typeface="Maven Pro SemiBold"/>
              </a:rPr>
              <a:t>Tính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sym typeface="Maven Pro SemiBold"/>
              </a:rPr>
              <a:t>chất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sym typeface="Maven Pro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0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013201" y="1962150"/>
            <a:ext cx="7803055" cy="1781175"/>
            <a:chOff x="0" y="0"/>
            <a:chExt cx="2725844" cy="15103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25844" cy="1510305"/>
            </a:xfrm>
            <a:custGeom>
              <a:avLst/>
              <a:gdLst/>
              <a:ahLst/>
              <a:cxnLst/>
              <a:rect l="l" t="t" r="r" b="b"/>
              <a:pathLst>
                <a:path w="2725844" h="1510305">
                  <a:moveTo>
                    <a:pt x="38150" y="0"/>
                  </a:moveTo>
                  <a:lnTo>
                    <a:pt x="2687694" y="0"/>
                  </a:lnTo>
                  <a:cubicBezTo>
                    <a:pt x="2708764" y="0"/>
                    <a:pt x="2725844" y="17080"/>
                    <a:pt x="2725844" y="38150"/>
                  </a:cubicBezTo>
                  <a:lnTo>
                    <a:pt x="2725844" y="1472155"/>
                  </a:lnTo>
                  <a:cubicBezTo>
                    <a:pt x="2725844" y="1493225"/>
                    <a:pt x="2708764" y="1510305"/>
                    <a:pt x="2687694" y="1510305"/>
                  </a:cubicBezTo>
                  <a:lnTo>
                    <a:pt x="38150" y="1510305"/>
                  </a:lnTo>
                  <a:cubicBezTo>
                    <a:pt x="17080" y="1510305"/>
                    <a:pt x="0" y="1493225"/>
                    <a:pt x="0" y="1472155"/>
                  </a:cubicBezTo>
                  <a:lnTo>
                    <a:pt x="0" y="38150"/>
                  </a:lnTo>
                  <a:cubicBezTo>
                    <a:pt x="0" y="17080"/>
                    <a:pt x="17080" y="0"/>
                    <a:pt x="38150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725844" cy="154840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539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412765" y="2544101"/>
            <a:ext cx="4073510" cy="6091231"/>
          </a:xfrm>
          <a:custGeom>
            <a:avLst/>
            <a:gdLst/>
            <a:ahLst/>
            <a:cxnLst/>
            <a:rect l="l" t="t" r="r" b="b"/>
            <a:pathLst>
              <a:path w="7381853" h="11038285">
                <a:moveTo>
                  <a:pt x="7381853" y="0"/>
                </a:moveTo>
                <a:lnTo>
                  <a:pt x="0" y="0"/>
                </a:lnTo>
                <a:lnTo>
                  <a:pt x="0" y="11038285"/>
                </a:lnTo>
                <a:lnTo>
                  <a:pt x="7381853" y="11038285"/>
                </a:lnTo>
                <a:lnTo>
                  <a:pt x="73818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Rectangle 21"/>
          <p:cNvSpPr/>
          <p:nvPr/>
        </p:nvSpPr>
        <p:spPr>
          <a:xfrm>
            <a:off x="4145285" y="1864453"/>
            <a:ext cx="753888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2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Tx/>
              <a:buFontTx/>
              <a:buNone/>
              <a:tabLst/>
              <a:defRPr/>
            </a:pPr>
            <a:r>
              <a:rPr kumimoji="0" lang="en-US" sz="7334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I. ĐỊNH NGHĨA</a:t>
            </a:r>
            <a:endParaRPr kumimoji="0" lang="vi-VN" sz="7334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21"/>
          <p:cNvSpPr txBox="1">
            <a:spLocks/>
          </p:cNvSpPr>
          <p:nvPr/>
        </p:nvSpPr>
        <p:spPr>
          <a:xfrm>
            <a:off x="250826" y="1738474"/>
            <a:ext cx="996950" cy="557052"/>
          </a:xfrm>
          <a:prstGeom prst="rect">
            <a:avLst/>
          </a:prstGeom>
          <a:solidFill>
            <a:schemeClr val="accent6"/>
          </a:solidFill>
          <a:ln w="5715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ven Pro ExtraBold"/>
              <a:buNone/>
              <a:defRPr sz="3500" b="0" i="0" u="none" strike="noStrike" cap="none">
                <a:solidFill>
                  <a:schemeClr val="dk1"/>
                </a:solidFill>
                <a:latin typeface="Maven Pro ExtraBold"/>
                <a:ea typeface="Maven Pro ExtraBold"/>
                <a:cs typeface="Maven Pro ExtraBold"/>
                <a:sym typeface="Maven Pr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85"/>
              </a:buClr>
              <a:buSzPts val="3500"/>
              <a:buFont typeface="Maven Pro ExtraBold"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HĐ1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99031" y="1585942"/>
                <a:ext cx="10147814" cy="112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219261" rtl="0" eaLnBrk="1" fontAlgn="auto" latinLnBrk="0" hangingPunct="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vi-VN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ABC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,</a:t>
                </a: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nằm trên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BC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. 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A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’, 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B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’, 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C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’ 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lần lượt là trung điểm của các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MA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MB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MC</m:t>
                    </m:r>
                    <m:r>
                      <m:rPr>
                        <m:nor/>
                      </m:rPr>
                      <a:rPr lang="vi-VN" sz="24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(Hình 47).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31" y="1585942"/>
                <a:ext cx="10147814" cy="1128642"/>
              </a:xfrm>
              <a:prstGeom prst="rect">
                <a:avLst/>
              </a:prstGeom>
              <a:blipFill>
                <a:blip r:embed="rId3"/>
                <a:stretch>
                  <a:fillRect l="-901" r="-961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247776" y="2907854"/>
                <a:ext cx="6551084" cy="2471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So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sánh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cặp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: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BAC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CBA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ACB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b) So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sánh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tỉ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,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,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CA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76" y="2907854"/>
                <a:ext cx="6551084" cy="2471126"/>
              </a:xfrm>
              <a:prstGeom prst="rect">
                <a:avLst/>
              </a:prstGeom>
              <a:blipFill>
                <a:blip r:embed="rId4"/>
                <a:stretch>
                  <a:fillRect l="-1490" b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5135" y="2665573"/>
            <a:ext cx="3230006" cy="36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8035" y="2391978"/>
            <a:ext cx="3230006" cy="3603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774" y="1641657"/>
            <a:ext cx="936475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1219261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400" b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1774" y="2176570"/>
                <a:ext cx="7590394" cy="4499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609539" rtl="0" eaLnBrk="1" fontAlgn="auto" latinLnBrk="0" hangingPunct="1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Xét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AMB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MB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gt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đường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trung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bình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AMB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//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BAM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TM Avo" panose="0204060305050602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TM Avo" panose="0204060305050602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TM Avo" panose="0204060305050602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TM Avo" panose="0204060305050602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ABM</m:t>
                          </m:r>
                        </m:e>
                      </m:acc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TM Avo" panose="0204060305050602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TM Avo" panose="0204060305050602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TM Avo" panose="0204060305050602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UTM Avo" panose="0204060305050602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UTM Avo" panose="0204060305050602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M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Tương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ta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chứng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minh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</a:p>
              <a:p>
                <a:pPr marL="0" marR="0" lvl="0" indent="0" algn="ctr" defTabSz="609539" rtl="0" eaLnBrk="1" fontAlgn="auto" latinLnBrk="0" hangingPunct="1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CAM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ACM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Mà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BAM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CAM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609539" rtl="0" eaLnBrk="1" fontAlgn="auto" latinLnBrk="0" hangingPunct="1">
                  <a:lnSpc>
                    <a:spcPct val="125000"/>
                  </a:lnSpc>
                  <a:spcBef>
                    <a:spcPts val="40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Suy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ra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được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kumimoji="0" lang="en-US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4" y="2176570"/>
                <a:ext cx="7590394" cy="4499565"/>
              </a:xfrm>
              <a:prstGeom prst="rect">
                <a:avLst/>
              </a:prstGeom>
              <a:blipFill>
                <a:blip r:embed="rId4"/>
                <a:stretch>
                  <a:fillRect l="-1205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0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0618" y="1928851"/>
            <a:ext cx="3230006" cy="3603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774" y="1641657"/>
            <a:ext cx="936475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1219261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u="sng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400" b="1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0825" y="2254250"/>
                <a:ext cx="7590394" cy="2944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609539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trung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 defTabSz="609539">
                  <a:defRPr/>
                </a:pP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trung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bình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ACM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539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BM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;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UTM Avo" panose="0204060305050602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prstClr val="black"/>
                        </a:solidFill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UTM Avo" panose="0204060305050602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 defTabSz="609539"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Vậy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UTM Avo" panose="0204060305050602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CA</m:t>
                        </m:r>
                      </m:den>
                    </m:f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7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2254250"/>
                <a:ext cx="7590394" cy="2944139"/>
              </a:xfrm>
              <a:prstGeom prst="rect">
                <a:avLst/>
              </a:prstGeom>
              <a:blipFill>
                <a:blip r:embed="rId4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7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168</TotalTime>
  <Words>991</Words>
  <Application>Microsoft Office PowerPoint</Application>
  <PresentationFormat>Widescreen</PresentationFormat>
  <Paragraphs>93</Paragraphs>
  <Slides>23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 Light</vt:lpstr>
      <vt:lpstr>Calibri</vt:lpstr>
      <vt:lpstr>DM Sans</vt:lpstr>
      <vt:lpstr>Cambria Math</vt:lpstr>
      <vt:lpstr>Maven Pro ExtraBold</vt:lpstr>
      <vt:lpstr>UTM Avo</vt:lpstr>
      <vt:lpstr>Arial</vt:lpstr>
      <vt:lpstr>Office Theme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21</cp:revision>
  <dcterms:created xsi:type="dcterms:W3CDTF">2023-11-28T09:31:40Z</dcterms:created>
  <dcterms:modified xsi:type="dcterms:W3CDTF">2024-02-20T04:09:18Z</dcterms:modified>
  <cp:category>9Slide.vn</cp:category>
</cp:coreProperties>
</file>