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  <p:sldMasterId id="2147483690" r:id="rId3"/>
  </p:sldMasterIdLst>
  <p:notesMasterIdLst>
    <p:notesMasterId r:id="rId34"/>
  </p:notesMasterIdLst>
  <p:sldIdLst>
    <p:sldId id="266" r:id="rId4"/>
    <p:sldId id="268" r:id="rId5"/>
    <p:sldId id="364" r:id="rId6"/>
    <p:sldId id="306" r:id="rId7"/>
    <p:sldId id="368" r:id="rId8"/>
    <p:sldId id="359" r:id="rId9"/>
    <p:sldId id="369" r:id="rId10"/>
    <p:sldId id="374" r:id="rId11"/>
    <p:sldId id="451" r:id="rId12"/>
    <p:sldId id="452" r:id="rId13"/>
    <p:sldId id="453" r:id="rId14"/>
    <p:sldId id="454" r:id="rId15"/>
    <p:sldId id="328" r:id="rId16"/>
    <p:sldId id="370" r:id="rId17"/>
    <p:sldId id="371" r:id="rId18"/>
    <p:sldId id="372" r:id="rId19"/>
    <p:sldId id="455" r:id="rId20"/>
    <p:sldId id="447" r:id="rId21"/>
    <p:sldId id="448" r:id="rId22"/>
    <p:sldId id="449" r:id="rId23"/>
    <p:sldId id="450" r:id="rId24"/>
    <p:sldId id="456" r:id="rId25"/>
    <p:sldId id="457" r:id="rId26"/>
    <p:sldId id="458" r:id="rId27"/>
    <p:sldId id="459" r:id="rId28"/>
    <p:sldId id="460" r:id="rId29"/>
    <p:sldId id="461" r:id="rId30"/>
    <p:sldId id="462" r:id="rId31"/>
    <p:sldId id="263" r:id="rId32"/>
    <p:sldId id="363" r:id="rId33"/>
  </p:sldIdLst>
  <p:sldSz cx="12192000" cy="6858000"/>
  <p:notesSz cx="6858000" cy="9144000"/>
  <p:embeddedFontLst>
    <p:embeddedFont>
      <p:font typeface="Calibri" panose="020F0502020204030204" pitchFamily="34" charset="0"/>
      <p:regular r:id="rId35"/>
      <p:bold r:id="rId36"/>
      <p:italic r:id="rId37"/>
      <p:boldItalic r:id="rId38"/>
    </p:embeddedFont>
    <p:embeddedFont>
      <p:font typeface="Calibri Light" panose="020F0302020204030204" pitchFamily="34" charset="0"/>
      <p:regular r:id="rId39"/>
      <p:italic r:id="rId40"/>
    </p:embeddedFont>
    <p:embeddedFont>
      <p:font typeface="Cambria Math" panose="02040503050406030204" pitchFamily="18" charset="0"/>
      <p:regular r:id="rId4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dmin" initials="a" lastIdx="1" clrIdx="0">
    <p:extLst>
      <p:ext uri="{19B8F6BF-5375-455C-9EA6-DF929625EA0E}">
        <p15:presenceInfo xmlns:p15="http://schemas.microsoft.com/office/powerpoint/2012/main" userId="admi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20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19" autoAdjust="0"/>
    <p:restoredTop sz="93842" autoAdjust="0"/>
  </p:normalViewPr>
  <p:slideViewPr>
    <p:cSldViewPr snapToGrid="0">
      <p:cViewPr varScale="1">
        <p:scale>
          <a:sx n="78" d="100"/>
          <a:sy n="78" d="100"/>
        </p:scale>
        <p:origin x="82" y="41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font" Target="fonts/font5.fntdata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notesMaster" Target="notesMasters/notesMaster1.xml"/><Relationship Id="rId42" Type="http://schemas.openxmlformats.org/officeDocument/2006/relationships/commentAuthors" Target="commentAuthor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font" Target="fonts/font4.fntdata"/><Relationship Id="rId46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font" Target="fonts/font7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font" Target="fonts/font3.fntdata"/><Relationship Id="rId40" Type="http://schemas.openxmlformats.org/officeDocument/2006/relationships/font" Target="fonts/font6.fntdata"/><Relationship Id="rId45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font" Target="fonts/font2.fntdata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viewProps" Target="viewProps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font" Target="fonts/font1.fntdata"/><Relationship Id="rId43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63348C-5437-482A-A3F0-1AB0EA65E42A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2EA7444-5083-4C6F-A16B-68B68B8A95D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9605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23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638221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24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7443185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926314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26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792418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23833277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538266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07369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514481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1191983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18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5194442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19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011815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7834528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A7444-5083-4C6F-A16B-68B68B8A95D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68647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5320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9153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80977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7463372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0082211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 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52458381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633794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3517753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69153958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Content with Caption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08822753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 with Caption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4611265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04598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Title and Vertical 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3101960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790208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7CE238D-1519-F0C3-3001-616DFC3E948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92E6494-D844-43C2-71E4-99329AC05AD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99316F-E22E-0798-B4DC-5ED94A9466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0896712-0A3B-37B4-CFF2-8E2B8F20E9A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D86A16-CEA5-D0FA-59B9-D7C65FFD7E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993371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D9392A-0DFE-8B0B-3292-945C59A22CE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BC8675-DA72-73BD-9211-D50C781D0F4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909AA1-782E-C868-8914-1562EF490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C49C54-24E0-1E2F-9BF6-25ABBE1BB8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811588-CBBE-8D8F-8093-2331C8BCCA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44630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851660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053778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647904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828605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842498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299004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66244E4-D55C-25F4-6FA9-227D33A01DA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D186C0-C24F-2FA5-515D-3FD9312D17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3CC7D0-2DB7-93CF-8C18-A9F674BE32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FF90FB-775E-2A13-F6E8-5D3BFD6C7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D3291CA-8322-46D9-9D8B-8F6AF163EB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77641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2671864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344A02A-4203-18E5-4279-197B05071A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E65994B-A0EC-4030-AFF5-A978D5E348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9B3321-3A12-7B8E-DCBF-CE23F1A5CF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052F551-76F6-031A-1564-C8BFD661BF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E32457-AB69-67BD-CC72-A7BDDB6F75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582351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85837D3-0DCD-A092-1188-5F1BE26E07C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CBE0947-A6B4-0F97-B359-514D24D25D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E9A1E06-80FF-9FD3-C6C2-F3DB0D0E78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4FC0B3-58B2-54D2-69D3-05577FBFC1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379C85-1CF4-26DD-F0DC-DA6F779E3B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819653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9927B-B148-6210-CFE9-2A7DB6D253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A146B65-D05F-E8F7-42D1-301902A4CFE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F63C981-7C0F-88D8-97F1-F429D044EDC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7A716DF-BFF2-F217-F6FF-8E0402DD1DE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3E59E3-ECBC-0C13-3D1A-00F460818C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7FE8249-2B02-A63F-C73B-8011D9D2C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4940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7DA36B-F99D-4F29-48CC-3FF7D92061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B5669-9E52-266C-966B-1856EF60C17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DB2372F-0767-4B3B-37E2-2ABCDF615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D7FF35D-2549-236B-B8D7-9BC13EEB6E1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1B66D27-7C2D-F56A-060C-1C522A66C8A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1902163-1AAE-54A1-F475-580D98A979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491746-AE34-C8BF-ECAD-B330C36B67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07B52BE-BF1D-5BF2-A388-AE6EBC2704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88969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BE1628-676A-263E-BA86-E5D4AC6382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FF857F9-CF4E-42B6-7DAB-323FF35D87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AC470AE-CE00-0E55-CFB3-AB766CC9B4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2D3724B-477E-B1CC-49E4-CFCF711BFC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3568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EC9AC67-63C8-E99D-71F9-BA84B4FE8E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C93FBA2-441A-DC22-9E62-39F0C6610B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6F3FCB0-7A57-95DE-127C-8DA0B98C4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7910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73ACD9-35E5-7E84-535C-9F70DC806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9D687E6-071A-7658-943F-15FD8E0F639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ACCE08-CF5C-4AC7-84D9-107C50398F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4356C85-538E-3A3F-E22B-79B9E36C3B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42F4A0D-2A05-0DDC-AC06-5D772D8668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232B269-9560-B7AF-BB0A-11B17C987A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870201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349834-6D7A-7BBA-FB1D-79430D586A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C667670-6F04-2218-FEE6-26EEA7BB6C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612F760-4BA7-A773-B670-6DCD40C71E5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9267793-0529-EFC4-239F-24A29407F3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C84E47D-C65A-3804-779A-74E63A610D9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EC17135-CB6C-1303-9BF2-831EB9856F3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692924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9Slide.vn - 2019">
            <a:extLst>
              <a:ext uri="{FF2B5EF4-FFF2-40B4-BE49-F238E27FC236}">
                <a16:creationId xmlns:a16="http://schemas.microsoft.com/office/drawing/2014/main" id="{95288A55-0BA2-4492-B687-12C53FCEA021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951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9Slide.vn - 2019">
            <a:extLst>
              <a:ext uri="{FF2B5EF4-FFF2-40B4-BE49-F238E27FC236}">
                <a16:creationId xmlns:a16="http://schemas.microsoft.com/office/drawing/2014/main" id="{DE325504-3570-42EB-BFDC-4B9CDABB7A1F}"/>
              </a:ext>
            </a:extLst>
          </p:cNvPr>
          <p:cNvSpPr txBox="1"/>
          <p:nvPr userDrawn="1"/>
        </p:nvSpPr>
        <p:spPr>
          <a:xfrm>
            <a:off x="0" y="-2734965"/>
            <a:ext cx="12192000" cy="461665"/>
          </a:xfrm>
          <a:prstGeom prst="rect">
            <a:avLst/>
          </a:prstGeom>
          <a:noFill/>
        </p:spPr>
        <p:txBody>
          <a:bodyPr vert="horz" rtlCol="0">
            <a:spAutoFit/>
          </a:bodyPr>
          <a:lstStyle/>
          <a:p>
            <a:pPr algn="ctr"/>
            <a:r>
              <a:rPr lang="en-US" sz="2400">
                <a:solidFill>
                  <a:srgbClr val="CFCFCF"/>
                </a:solidFill>
              </a:rPr>
              <a:t>www.9slide.vn</a:t>
            </a:r>
          </a:p>
        </p:txBody>
      </p:sp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57990244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7C91319-5201-80C9-23EF-4C2FC5353DA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6E813D7-D476-A248-6FE3-27E4CE67A9D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166A3E4-556A-808E-C3D8-CC68A6AB9DE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9F8809-A423-4163-AE37-3BBFBD60E7C5}" type="datetimeFigureOut">
              <a:rPr lang="en-US" smtClean="0"/>
              <a:t>3/2/2025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B9C22D-7CF8-242C-3A43-4484AE3938C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4DA370-F270-7FA1-8B5A-2CD9BBE84B3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085F18-DA87-46F2-9D97-611BEF94D6B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849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2.wdp"/><Relationship Id="rId5" Type="http://schemas.openxmlformats.org/officeDocument/2006/relationships/image" Target="../media/image13.png"/><Relationship Id="rId4" Type="http://schemas.openxmlformats.org/officeDocument/2006/relationships/image" Target="../media/image5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3.wdp"/><Relationship Id="rId5" Type="http://schemas.openxmlformats.org/officeDocument/2006/relationships/image" Target="../media/image16.png"/><Relationship Id="rId4" Type="http://schemas.openxmlformats.org/officeDocument/2006/relationships/image" Target="../media/image5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33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3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7.png"/><Relationship Id="rId4" Type="http://schemas.openxmlformats.org/officeDocument/2006/relationships/image" Target="../media/image3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8.png"/><Relationship Id="rId4" Type="http://schemas.openxmlformats.org/officeDocument/2006/relationships/image" Target="../media/image64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2.xml"/><Relationship Id="rId6" Type="http://schemas.openxmlformats.org/officeDocument/2006/relationships/image" Target="../media/image6.png"/><Relationship Id="rId5" Type="http://schemas.openxmlformats.org/officeDocument/2006/relationships/image" Target="../media/image7.png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31.png"/><Relationship Id="rId4" Type="http://schemas.openxmlformats.org/officeDocument/2006/relationships/image" Target="../media/image71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31.png"/><Relationship Id="rId4" Type="http://schemas.openxmlformats.org/officeDocument/2006/relationships/image" Target="../media/image73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76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pn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3" Type="http://schemas.openxmlformats.org/officeDocument/2006/relationships/image" Target="../media/image19.png"/><Relationship Id="rId7" Type="http://schemas.openxmlformats.org/officeDocument/2006/relationships/image" Target="../media/image66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5" Type="http://schemas.openxmlformats.org/officeDocument/2006/relationships/image" Target="../media/image28.png"/><Relationship Id="rId4" Type="http://schemas.openxmlformats.org/officeDocument/2006/relationships/image" Target="../media/image6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69.png"/><Relationship Id="rId4" Type="http://schemas.openxmlformats.org/officeDocument/2006/relationships/image" Target="../media/image68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2.png"/><Relationship Id="rId5" Type="http://schemas.openxmlformats.org/officeDocument/2006/relationships/image" Target="../media/image31.png"/><Relationship Id="rId4" Type="http://schemas.openxmlformats.org/officeDocument/2006/relationships/image" Target="../media/image7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4.png"/><Relationship Id="rId5" Type="http://schemas.openxmlformats.org/officeDocument/2006/relationships/image" Target="../media/image31.png"/><Relationship Id="rId4" Type="http://schemas.openxmlformats.org/officeDocument/2006/relationships/image" Target="../media/image73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7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hyperlink" Target="https://hoc10.vn/doc-sach/toan-8-tap-2/1/419/68/" TargetMode="External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3.sv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png"/><Relationship Id="rId4" Type="http://schemas.openxmlformats.org/officeDocument/2006/relationships/image" Target="../media/image2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11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2.png"/><Relationship Id="rId4" Type="http://schemas.openxmlformats.org/officeDocument/2006/relationships/image" Target="../media/image4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9FFD71C9-E11C-1516-4D8D-3AFE2CD15D99}"/>
              </a:ext>
            </a:extLst>
          </p:cNvPr>
          <p:cNvSpPr txBox="1"/>
          <p:nvPr/>
        </p:nvSpPr>
        <p:spPr>
          <a:xfrm>
            <a:off x="9510944" y="0"/>
            <a:ext cx="26810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36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/>
                <a:sym typeface="Arial"/>
              </a:rPr>
              <a:t>TOÁN </a:t>
            </a:r>
            <a:r>
              <a:rPr lang="en-US" sz="3600" kern="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Arial"/>
                <a:sym typeface="Arial"/>
              </a:rPr>
              <a:t>8</a:t>
            </a:r>
            <a:endParaRPr kumimoji="0" lang="en-US" sz="3600" b="0" i="0" u="none" strike="noStrike" kern="0" cap="none" spc="0" normalizeH="0" baseline="0" noProof="0" dirty="0">
              <a:ln>
                <a:noFill/>
              </a:ln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Arial"/>
              <a:sym typeface="Arial"/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E749AAE4-AAE8-4F14-B963-C4BD00694A92}"/>
              </a:ext>
            </a:extLst>
          </p:cNvPr>
          <p:cNvSpPr/>
          <p:nvPr/>
        </p:nvSpPr>
        <p:spPr>
          <a:xfrm>
            <a:off x="10603076" y="589132"/>
            <a:ext cx="990977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kumimoji="0" lang="en-US" sz="2400" b="0" i="0" u="none" strike="noStrike" kern="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Tập</a:t>
            </a:r>
            <a:r>
              <a:rPr kumimoji="0" lang="en-US" sz="24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cs typeface="Arial" panose="020B0604020202020204" pitchFamily="34" charset="0"/>
                <a:sym typeface="Arial"/>
              </a:rPr>
              <a:t> 2</a:t>
            </a:r>
          </a:p>
        </p:txBody>
      </p:sp>
      <p:sp>
        <p:nvSpPr>
          <p:cNvPr id="9" name="Google Shape;54;p1">
            <a:extLst>
              <a:ext uri="{FF2B5EF4-FFF2-40B4-BE49-F238E27FC236}">
                <a16:creationId xmlns:a16="http://schemas.microsoft.com/office/drawing/2014/main" id="{D2B0C381-AC83-477C-A42B-612BDE63DE3C}"/>
              </a:ext>
            </a:extLst>
          </p:cNvPr>
          <p:cNvSpPr txBox="1">
            <a:spLocks/>
          </p:cNvSpPr>
          <p:nvPr/>
        </p:nvSpPr>
        <p:spPr>
          <a:xfrm>
            <a:off x="650907" y="1498356"/>
            <a:ext cx="10737785" cy="368146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en-US" sz="5200" b="1" i="0" u="none" strike="noStrike" kern="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Tiết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 92; 93; 94:</a:t>
            </a:r>
          </a:p>
          <a:p>
            <a:pPr lvl="0" algn="ctr" defTabSz="914377">
              <a:lnSpc>
                <a:spcPct val="150000"/>
              </a:lnSpc>
              <a:buClr>
                <a:srgbClr val="000000"/>
              </a:buClr>
              <a:defRPr/>
            </a:pP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Bài 4</a:t>
            </a:r>
            <a:r>
              <a:rPr kumimoji="0" lang="en-US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: </a:t>
            </a:r>
            <a:r>
              <a:rPr kumimoji="0" lang="vi-VN" sz="5200" b="1" i="0" u="none" strike="noStrike" kern="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  <a:sym typeface="Calibri"/>
              </a:rPr>
              <a:t>Tính chất đường phân giác của tam giác </a:t>
            </a:r>
            <a:endParaRPr kumimoji="0" lang="en-US" sz="5200" b="1" i="0" u="none" strike="noStrike" kern="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Calibri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C2FEFBD-B12A-49B0-9465-2F9C47369AB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0800000">
            <a:off x="0" y="0"/>
            <a:ext cx="2295845" cy="1876687"/>
          </a:xfrm>
          <a:prstGeom prst="rect">
            <a:avLst/>
          </a:prstGeom>
        </p:spPr>
      </p:pic>
    </p:spTree>
  </p:cSld>
  <p:clrMapOvr>
    <a:masterClrMapping/>
  </p:clrMapOvr>
  <p:transition>
    <p:fade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786620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3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2332264" y="1690763"/>
                <a:ext cx="9585744" cy="20817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AD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BE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CF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.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Chứng minh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.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= 1.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Arial" panose="020B0604020202020204" pitchFamily="34" charset="0"/>
                    <a:ea typeface="+mn-ea"/>
                    <a:cs typeface="+mn-cs"/>
                  </a:rPr>
                  <a:t> </a:t>
                </a:r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32264" y="1690763"/>
                <a:ext cx="9585744" cy="2081724"/>
              </a:xfrm>
              <a:prstGeom prst="rect">
                <a:avLst/>
              </a:prstGeom>
              <a:blipFill>
                <a:blip r:embed="rId3"/>
                <a:stretch>
                  <a:fillRect l="-101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1066743" y="2747112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3773208" y="3321500"/>
                <a:ext cx="8305364" cy="2470485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AD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BE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CF</m:t>
                    </m:r>
                  </m:oMath>
                </a14:m>
                <a:r>
                  <a:rPr kumimoji="0" lang="vi-VN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là các đường phân giác nên 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;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;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vi-VN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Ta </a:t>
                </a:r>
                <a:r>
                  <a:rPr kumimoji="0" lang="en-US" sz="24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có</a:t>
                </a:r>
                <a:r>
                  <a:rPr kumimoji="0" lang="en-US" sz="24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kumimoji="0" lang="en-US" sz="24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4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1 (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đ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pcm</m:t>
                    </m:r>
                    <m:r>
                      <m:rPr>
                        <m:nor/>
                      </m:rPr>
                      <a:rPr kumimoji="0" lang="en-US" sz="24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Arial" panose="020B0604020202020204" pitchFamily="34" charset="0"/>
                      </a:rPr>
                      <m:t>)</m:t>
                    </m:r>
                  </m:oMath>
                </a14:m>
                <a:endParaRPr kumimoji="0" lang="en-US" sz="24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73208" y="3321500"/>
                <a:ext cx="8305364" cy="2470485"/>
              </a:xfrm>
              <a:prstGeom prst="rect">
                <a:avLst/>
              </a:prstGeom>
              <a:blipFill>
                <a:blip r:embed="rId4"/>
                <a:stretch>
                  <a:fillRect l="-1175" r="-1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53A27434-5415-644B-C20E-68179F05528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25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70595" y="3510208"/>
            <a:ext cx="3242049" cy="261300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445A735-F94B-4538-A2C8-068F1FD143C8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6056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7103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3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1566333" y="1544560"/>
                <a:ext cx="9586398" cy="116371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là đường trung tuyến. 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MD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ME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lần lượt là đường phân giác của các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AMB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AMC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 Giả sử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DE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cắt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I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 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DE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//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I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DE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33" y="1544560"/>
                <a:ext cx="9586398" cy="1163717"/>
              </a:xfrm>
              <a:prstGeom prst="rect">
                <a:avLst/>
              </a:prstGeom>
              <a:blipFill>
                <a:blip r:embed="rId4"/>
                <a:stretch>
                  <a:fillRect l="-699" t="-1047" r="-572" b="-785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307547" y="2617526"/>
            <a:ext cx="14146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2413247" y="2682979"/>
                <a:ext cx="11370733" cy="383342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AMB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MD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AMB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nên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DB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MB</m:t>
                        </m:r>
                      </m:den>
                    </m:f>
                  </m:oMath>
                </a14:m>
                <a:endParaRPr kumimoji="0" lang="en-US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AMC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ME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AMC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nên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MC</m:t>
                        </m:r>
                      </m:den>
                    </m:f>
                  </m:oMath>
                </a14:m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MB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MC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nên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MC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Suy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ra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DB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Vì thế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DE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//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(định lí Thalès đảo trong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).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Áp dụng hệ quả của định lí Thalès trong hai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ABM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và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ACM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, ta có: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AM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0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và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MC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AI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AM</m:t>
                        </m:r>
                      </m:den>
                    </m:f>
                  </m:oMath>
                </a14:m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 </a:t>
                </a: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 Suy ra</a:t>
                </a:r>
                <a:r>
                  <a:rPr kumimoji="0" lang="en-US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MB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0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0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MC</m:t>
                        </m:r>
                      </m:den>
                    </m:f>
                    <m:r>
                      <m:rPr>
                        <m:nor/>
                      </m:rPr>
                      <a:rPr kumimoji="0" lang="en-US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20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MB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MC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nên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ID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IE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 Do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I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là trung điểm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0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DE</m:t>
                    </m:r>
                  </m:oMath>
                </a14:m>
                <a:r>
                  <a:rPr kumimoji="0" lang="vi-VN" sz="20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13247" y="2682979"/>
                <a:ext cx="11370733" cy="3833422"/>
              </a:xfrm>
              <a:prstGeom prst="rect">
                <a:avLst/>
              </a:prstGeom>
              <a:blipFill>
                <a:blip r:embed="rId5"/>
                <a:stretch>
                  <a:fillRect l="-590" b="-1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1" name="Picture 10">
            <a:extLst>
              <a:ext uri="{FF2B5EF4-FFF2-40B4-BE49-F238E27FC236}">
                <a16:creationId xmlns:a16="http://schemas.microsoft.com/office/drawing/2014/main" id="{7386FFA1-DC01-3460-3FAF-BCD6F40D06DF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6912" y="3154917"/>
            <a:ext cx="2796786" cy="295783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6775D39A-97B1-40F5-B01E-3077C49C6604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637801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786620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Luyện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tập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4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2297544" y="1552720"/>
                <a:ext cx="9585744" cy="111280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,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điểm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thuộc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cạnh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sao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 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Chứng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minh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tia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phân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của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góc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BAC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7544" y="1552720"/>
                <a:ext cx="9585744" cy="1112805"/>
              </a:xfrm>
              <a:prstGeom prst="rect">
                <a:avLst/>
              </a:prstGeom>
              <a:blipFill>
                <a:blip r:embed="rId3"/>
                <a:stretch>
                  <a:fillRect l="-827" b="-98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114822" y="2590079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3981147" y="2732430"/>
                <a:ext cx="7696119" cy="405514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Lấy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E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thuộc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sao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cho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Theo hệ quả định lí Thalès, có: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BE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Khi đó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ABE</m:t>
                    </m:r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cân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</m:t>
                    </m:r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BAE</m:t>
                        </m:r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BEA</m:t>
                        </m:r>
                      </m:e>
                    </m:acc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Mà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//</m:t>
                    </m:r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nên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BEA</m:t>
                        </m:r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EAC</m:t>
                        </m:r>
                      </m:e>
                    </m:acc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BAE</m:t>
                        </m:r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 smtClean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 </m:t>
                        </m:r>
                      </m:e>
                    </m:acc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 </m:t>
                    </m:r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EAC</m:t>
                        </m:r>
                      </m:e>
                    </m:acc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Vậy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da-DK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Dotum" panose="020B0600000101010101" pitchFamily="34" charset="-127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 là phân giác của góc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da-DK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Dotum" panose="020B0600000101010101" pitchFamily="34" charset="-127"/>
                            <a:cs typeface="Times New Roman" panose="02020603050405020304" pitchFamily="18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kumimoji="0" lang="da-DK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Dotum" panose="020B0600000101010101" pitchFamily="34" charset="-127"/>
                    <a:cs typeface="Times New Roman" panose="02020603050405020304" pitchFamily="18" charset="0"/>
                  </a:rPr>
                  <a:t>.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1147" y="2732430"/>
                <a:ext cx="7696119" cy="4055149"/>
              </a:xfrm>
              <a:prstGeom prst="rect">
                <a:avLst/>
              </a:prstGeom>
              <a:blipFill>
                <a:blip r:embed="rId4"/>
                <a:stretch>
                  <a:fillRect l="-1029" b="-21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5E17E77-438A-4E9D-5720-5E0D5C8C8F2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14734" y="3315152"/>
            <a:ext cx="3090382" cy="2889706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AC4DB92-5B8A-4BE8-88B5-3EF99D791B7D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6898199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47732" y="1662248"/>
                <a:ext cx="10840135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AD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BE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CF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4, </m:t>
                    </m:r>
                    <m:r>
                      <m:rPr>
                        <m:nor/>
                      </m:rPr>
                      <a:rPr lang="en-US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BC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5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</m:oMath>
                </a14:m>
                <a:endParaRPr lang="en-US" altLang="en-US" sz="2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CA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6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 Tính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BD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CE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AF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vi-VN" sz="2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7732" y="1662248"/>
                <a:ext cx="10840135" cy="1042337"/>
              </a:xfrm>
              <a:prstGeom prst="rect">
                <a:avLst/>
              </a:prstGeom>
              <a:blipFill>
                <a:blip r:embed="rId3"/>
                <a:stretch>
                  <a:fillRect l="-731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307547" y="2522598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3895335" y="2733690"/>
                <a:ext cx="6907365" cy="400231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buClr>
                    <a:srgbClr val="000000"/>
                  </a:buClr>
                  <a:defRPr/>
                </a:pP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AD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BE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CF</m:t>
                    </m:r>
                  </m:oMath>
                </a14:m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phân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giác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lang="fr-FR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lang="fr-FR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;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;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BC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342900" lvl="0" indent="-342900" algn="just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DB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⟺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−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DB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⟺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alt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DB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⟺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DB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2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.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342900" lvl="0" indent="-342900" algn="just">
                  <a:lnSpc>
                    <a:spcPct val="150000"/>
                  </a:lnSpc>
                  <a:buClr>
                    <a:srgbClr val="000000"/>
                  </a:buClr>
                  <a:buFont typeface="Arial" panose="020B0604020202020204" pitchFamily="34" charset="0"/>
                  <a:buChar char="•"/>
                  <a:defRPr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  <a:p>
                <a:pPr lvl="0" algn="just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EC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5 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+ </m:t>
                        </m:r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  <a:sym typeface="Arial"/>
                          </a:rPr>
                          <m:t>9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EC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10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95335" y="2733690"/>
                <a:ext cx="6907365" cy="4002314"/>
              </a:xfrm>
              <a:prstGeom prst="rect">
                <a:avLst/>
              </a:prstGeom>
              <a:blipFill>
                <a:blip r:embed="rId4"/>
                <a:stretch>
                  <a:fillRect l="-1147" r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38A7549-1941-B5B1-2472-16DC85C8F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3754" y="3227121"/>
            <a:ext cx="2980986" cy="2211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D98A0CF6-4B98-4E90-A867-D88E439D196A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44164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4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</a:t>
            </a:r>
            <a:endParaRPr lang="en-US" sz="24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98067" y="1694297"/>
                <a:ext cx="10789801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  <a:defRPr/>
                </a:pPr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ABC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có ba đường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AD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BE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CF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 Biết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AB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4, 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BC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lang="en-US" alt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5, </m:t>
                    </m:r>
                  </m:oMath>
                </a14:m>
                <a:endParaRPr lang="en-US" altLang="en-US" sz="2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  <a:sym typeface="Arial"/>
                </a:endParaRPr>
              </a:p>
              <a:p>
                <a:pPr lvl="0" algn="just">
                  <a:lnSpc>
                    <a:spcPct val="150000"/>
                  </a:lnSpc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CA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=6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 Tính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BD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CE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, </m:t>
                    </m:r>
                    <m:r>
                      <m:rPr>
                        <m:nor/>
                      </m:rPr>
                      <a:rPr lang="vi-VN" alt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  <a:sym typeface="Arial"/>
                      </a:rPr>
                      <m:t>AF</m:t>
                    </m:r>
                  </m:oMath>
                </a14:m>
                <a:r>
                  <a:rPr lang="vi-VN" alt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  <a:endParaRPr lang="vi-VN" sz="2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67" y="1694297"/>
                <a:ext cx="10789801" cy="1042337"/>
              </a:xfrm>
              <a:prstGeom prst="rect">
                <a:avLst/>
              </a:prstGeom>
              <a:blipFill>
                <a:blip r:embed="rId3"/>
                <a:stretch>
                  <a:fillRect l="-734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307547" y="2522598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3987614" y="2946830"/>
                <a:ext cx="6907365" cy="297235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Suy </a:t>
                </a: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FA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FA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FB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 + 5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endParaRPr lang="en-US" sz="2200" dirty="0"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en-US" sz="2200" dirty="0" err="1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Vậy</a:t>
                </a:r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AF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6 . 4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24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11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7614" y="2946830"/>
                <a:ext cx="6907365" cy="2972352"/>
              </a:xfrm>
              <a:prstGeom prst="rect">
                <a:avLst/>
              </a:prstGeom>
              <a:blipFill>
                <a:blip r:embed="rId4"/>
                <a:stretch>
                  <a:fillRect l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" name="Picture 1">
            <a:extLst>
              <a:ext uri="{FF2B5EF4-FFF2-40B4-BE49-F238E27FC236}">
                <a16:creationId xmlns:a16="http://schemas.microsoft.com/office/drawing/2014/main" id="{538A7549-1941-B5B1-2472-16DC85C8FF0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3695" y="3108284"/>
            <a:ext cx="2980986" cy="221117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07647B3A-276E-422E-8BE5-137D22157A1B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064088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42704" y="1743495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2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89359" y="1542089"/>
                <a:ext cx="10750093" cy="139025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>
                  <a:lnSpc>
                    <a:spcPct val="150000"/>
                  </a:lnSpc>
                  <a:defRPr/>
                </a:pPr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có đường trung tuyến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Tia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lần lượt cắt các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 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tại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, </m:t>
                    </m:r>
                    <m:r>
                      <m:rPr>
                        <m:nor/>
                      </m:rPr>
                      <a:rPr lang="vi-VN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E</m:t>
                    </m:r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Chứng minh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DM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DA</m:t>
                        </m:r>
                      </m:den>
                    </m:f>
                  </m:oMath>
                </a14:m>
                <a:r>
                  <a:rPr lang="vi-VN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89359" y="1542089"/>
                <a:ext cx="10750093" cy="1390252"/>
              </a:xfrm>
              <a:prstGeom prst="rect">
                <a:avLst/>
              </a:prstGeom>
              <a:blipFill>
                <a:blip r:embed="rId3"/>
                <a:stretch>
                  <a:fillRect l="-737" b="-87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365913" y="3067347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3984867" y="2887041"/>
                <a:ext cx="7841220" cy="397095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BE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</m:oMath>
                </a14:m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điểm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trung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tuyến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BC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BM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⇒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BM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(1)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ABM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có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BD</m:t>
                    </m:r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nên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DM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BM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AB</m:t>
                        </m:r>
                      </m:den>
                    </m:f>
                  </m:oMath>
                </a14:m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(2)</a:t>
                </a:r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Từ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(1)(2) </a:t>
                </a:r>
                <a:r>
                  <a:rPr lang="fr-FR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suy</a:t>
                </a:r>
                <a:r>
                  <a:rPr lang="fr-FR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ra 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EC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EA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kern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 kern="0" dirty="0">
                        <a:solidFill>
                          <a:srgbClr val="000000"/>
                        </a:solidFill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2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DM</m:t>
                        </m:r>
                      </m:num>
                      <m:den>
                        <m:r>
                          <m:rPr>
                            <m:nor/>
                          </m:rPr>
                          <a:rPr lang="fr-FR" sz="2200" kern="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ea typeface="Calibri" panose="020F0502020204030204" pitchFamily="34" charset="0"/>
                            <a:cs typeface="Arial" panose="020B0604020202020204" pitchFamily="34" charset="0"/>
                          </a:rPr>
                          <m:t>DA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4867" y="2887041"/>
                <a:ext cx="7841220" cy="3970959"/>
              </a:xfrm>
              <a:prstGeom prst="rect">
                <a:avLst/>
              </a:prstGeom>
              <a:blipFill>
                <a:blip r:embed="rId4"/>
                <a:stretch>
                  <a:fillRect l="-10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DF0FBA2D-EBED-5EF4-8541-2F65BC6761E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42704" y="3871609"/>
            <a:ext cx="3330099" cy="230369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EAAFBF15-4095-4BC2-B761-3B7BA2D4DD67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5362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0</a:t>
            </a:r>
            <a:r>
              <a:rPr lang="en-US" sz="2200" b="1" dirty="0">
                <a:solidFill>
                  <a:schemeClr val="tx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3</a:t>
            </a:r>
            <a:endParaRPr lang="en-US" sz="2200" b="1" dirty="0">
              <a:solidFill>
                <a:schemeClr val="tx1"/>
              </a:solidFill>
              <a:latin typeface="UTM Avo" panose="02040603050506020204" pitchFamily="18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63233" y="1654951"/>
                <a:ext cx="10223307" cy="67448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lvl="0" algn="just">
                  <a:defRPr/>
                </a:pP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Quan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sát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200" i="1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Hình</a:t>
                </a:r>
                <a:r>
                  <a:rPr lang="en-US" sz="2200" i="1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43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 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và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chứng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minh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 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EG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</m:oMath>
                </a14:m>
                <a:endParaRPr lang="vi-VN" sz="220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3233" y="1654951"/>
                <a:ext cx="10223307" cy="674480"/>
              </a:xfrm>
              <a:prstGeom prst="rect">
                <a:avLst/>
              </a:prstGeom>
              <a:blipFill>
                <a:blip r:embed="rId3"/>
                <a:stretch>
                  <a:fillRect l="-775" b="-180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2799018" y="2182713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4110446" y="2329431"/>
                <a:ext cx="7906165" cy="457420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AD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phân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lang="fr-FR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BAC</m:t>
                        </m:r>
                      </m:e>
                    </m:acc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nên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tính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chất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phân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)</a:t>
                </a:r>
                <a:endParaRPr lang="en-US" sz="220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Suy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ra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EG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EG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EB</m:t>
                        </m:r>
                      </m:den>
                    </m:f>
                  </m:oMath>
                </a14:m>
                <a:endParaRPr lang="en-US" sz="2200" dirty="0">
                  <a:solidFill>
                    <a:srgbClr val="000000"/>
                  </a:solidFill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Ta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cần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chứng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minh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: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EG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hay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EB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AG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</a:p>
              <a:p>
                <a:pPr algn="just">
                  <a:lnSpc>
                    <a:spcPct val="150000"/>
                  </a:lnSpc>
                </a:pP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Tức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là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AG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EB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000000"/>
                            </a:solidFill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EG</m:t>
                        </m:r>
                      </m:den>
                    </m:f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(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luôn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đúng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vì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AE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là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đường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phân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giác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fr-FR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trong</a:t>
                </a:r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fr-FR" sz="2200">
                        <a:solidFill>
                          <a:srgbClr val="000000"/>
                        </a:solidFill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ABG</m:t>
                    </m:r>
                  </m:oMath>
                </a14:m>
                <a:r>
                  <a:rPr lang="fr-FR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)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Suy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ra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r>
                  <a:rPr lang="en-US" sz="2200" dirty="0" err="1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đpcm</a:t>
                </a:r>
                <a:r>
                  <a:rPr lang="en-US" sz="2200" dirty="0">
                    <a:solidFill>
                      <a:srgbClr val="000000"/>
                    </a:solidFill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0446" y="2329431"/>
                <a:ext cx="7906165" cy="4574201"/>
              </a:xfrm>
              <a:prstGeom prst="rect">
                <a:avLst/>
              </a:prstGeom>
              <a:blipFill>
                <a:blip r:embed="rId4"/>
                <a:stretch>
                  <a:fillRect l="-1002" r="-9946" b="-17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EB077A6F-913D-A425-AD1F-55C754F1F3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7" y="2700393"/>
            <a:ext cx="3956039" cy="3359264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A772B39-B6F5-46C7-9E4C-8DA26C77E4A8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512275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 uiExpand="1" build="p"/>
      <p:bldP spid="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98068" y="1694297"/>
                <a:ext cx="10019662" cy="1682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vi-VN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44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ND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68" y="1694297"/>
                <a:ext cx="10019662" cy="1682640"/>
              </a:xfrm>
              <a:prstGeom prst="rect">
                <a:avLst/>
              </a:prstGeom>
              <a:blipFill>
                <a:blip r:embed="rId4"/>
                <a:stretch>
                  <a:fillRect l="-974" r="-974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4339721" y="3323532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4339721" y="3897920"/>
                <a:ext cx="6907365" cy="2093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thoi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21" y="3897920"/>
                <a:ext cx="6907365" cy="2093202"/>
              </a:xfrm>
              <a:prstGeom prst="rect">
                <a:avLst/>
              </a:prstGeom>
              <a:blipFill>
                <a:blip r:embed="rId5"/>
                <a:stretch>
                  <a:fillRect l="-1147" r="-26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C2CA2A-0B2E-030E-9B4F-20429384D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" y="3731007"/>
            <a:ext cx="3947551" cy="2406127"/>
          </a:xfrm>
          <a:prstGeom prst="rect">
            <a:avLst/>
          </a:prstGeom>
        </p:spPr>
      </p:pic>
      <p:sp>
        <p:nvSpPr>
          <p:cNvPr id="2" name="Rectangle 1">
            <a:extLst>
              <a:ext uri="{FF2B5EF4-FFF2-40B4-BE49-F238E27FC236}">
                <a16:creationId xmlns:a16="http://schemas.microsoft.com/office/drawing/2014/main" id="{F64CEEA9-58C9-4B1D-8B4B-CD57A2CDE467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71175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72255" y="1848912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68359" y="1666488"/>
                <a:ext cx="10019662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vi-VN" sz="2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44</a:t>
                </a: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ND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vi-V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59" y="1666488"/>
                <a:ext cx="10019662" cy="1550168"/>
              </a:xfrm>
              <a:prstGeom prst="rect">
                <a:avLst/>
              </a:prstGeom>
              <a:blipFill>
                <a:blip r:embed="rId4"/>
                <a:stretch>
                  <a:fillRect l="-79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3779462" y="3293471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2CA2A-0B2E-030E-9B4F-20429384D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5" y="3822170"/>
            <a:ext cx="3559766" cy="2169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BA7C8C-A1FF-1EC9-DCA7-5FC98E6999F9}"/>
                  </a:ext>
                </a:extLst>
              </p:cNvPr>
              <p:cNvSpPr/>
              <p:nvPr/>
            </p:nvSpPr>
            <p:spPr>
              <a:xfrm>
                <a:off x="3869343" y="4561830"/>
                <a:ext cx="7019567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BA7C8C-A1FF-1EC9-DCA7-5FC98E699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43" y="4561830"/>
                <a:ext cx="7019567" cy="887872"/>
              </a:xfrm>
              <a:prstGeom prst="rect">
                <a:avLst/>
              </a:prstGeom>
              <a:blipFill>
                <a:blip r:embed="rId6"/>
                <a:stretch>
                  <a:fillRect l="-112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E0E77-1D2B-B51F-C778-66C75AEC4C0D}"/>
                  </a:ext>
                </a:extLst>
              </p:cNvPr>
              <p:cNvSpPr/>
              <p:nvPr/>
            </p:nvSpPr>
            <p:spPr>
              <a:xfrm>
                <a:off x="3869343" y="3681878"/>
                <a:ext cx="7674601" cy="877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AN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MAD</m:t>
                        </m:r>
                      </m:e>
                    </m:acc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E0E77-1D2B-B51F-C778-66C75AEC4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43" y="3681878"/>
                <a:ext cx="7674601" cy="877869"/>
              </a:xfrm>
              <a:prstGeom prst="rect">
                <a:avLst/>
              </a:prstGeom>
              <a:blipFill>
                <a:blip r:embed="rId7"/>
                <a:stretch>
                  <a:fillRect r="-477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B5EF67-E4C8-8A34-B54B-11410EA2AB22}"/>
                  </a:ext>
                </a:extLst>
              </p:cNvPr>
              <p:cNvSpPr/>
              <p:nvPr/>
            </p:nvSpPr>
            <p:spPr>
              <a:xfrm>
                <a:off x="3819361" y="5293857"/>
                <a:ext cx="8412480" cy="1396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(1)(2)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f>
                          <m:f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fr-FR" sz="2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fr-FR" sz="2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den>
                    </m:f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B5EF67-E4C8-8A34-B54B-11410EA2A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361" y="5293857"/>
                <a:ext cx="8412480" cy="1396151"/>
              </a:xfrm>
              <a:prstGeom prst="rect">
                <a:avLst/>
              </a:prstGeom>
              <a:blipFill>
                <a:blip r:embed="rId8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EDCBAF1B-95B0-4631-9F2B-32EF003E95A9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61893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55524" y="1676176"/>
                <a:ext cx="10702799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3, 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4, 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đường phân giác. Tính: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a) Độ dài các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DB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24" y="1676176"/>
                <a:ext cx="10702799" cy="1550168"/>
              </a:xfrm>
              <a:prstGeom prst="rect">
                <a:avLst/>
              </a:prstGeom>
              <a:blipFill>
                <a:blip r:embed="rId4"/>
                <a:stretch>
                  <a:fillRect l="-741" r="-798" b="-6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2917016" y="3071430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3624323" y="3544933"/>
                <a:ext cx="10019662" cy="3273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Pythagore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23" y="3544933"/>
                <a:ext cx="10019662" cy="3273781"/>
              </a:xfrm>
              <a:prstGeom prst="rect">
                <a:avLst/>
              </a:prstGeom>
              <a:blipFill>
                <a:blip r:embed="rId5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44" y="3853602"/>
            <a:ext cx="2146776" cy="2656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5A7887F2-7126-4FF6-ABE3-6D005C30EBF2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2485091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139F2-7225-D4A0-B160-84EE785A8680}"/>
                  </a:ext>
                </a:extLst>
              </p:cNvPr>
              <p:cNvSpPr/>
              <p:nvPr/>
            </p:nvSpPr>
            <p:spPr>
              <a:xfrm>
                <a:off x="321670" y="1736489"/>
                <a:ext cx="7366063" cy="386400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da-DK" sz="2200" i="1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Hình 37 </a:t>
                </a:r>
                <a:r>
                  <a:rPr lang="da-DK" sz="2200" dirty="0"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minh họa một phần sân nhà bạn Duy được lát bởi các viên gạch hình vuông khít nhau, trong đó các điểm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</m:t>
                    </m:r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𝐵</m:t>
                    </m:r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,</m:t>
                    </m:r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𝐷</m:t>
                    </m:r>
                  </m:oMath>
                </a14:m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bốn đỉnh của một viên gạch. Bạn Duy </a:t>
                </a:r>
                <a:r>
                  <a:rPr lang="vi-VN" sz="2200" dirty="0">
                    <a:effectLst/>
                    <a:ea typeface="Calibri" panose="020F0502020204030204" pitchFamily="34" charset="0"/>
                    <a:cs typeface="Times New Roman" panose="02020603050405020304" pitchFamily="18" charset="0"/>
                  </a:rPr>
                  <a:t>đ</a:t>
                </a:r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ặt một thước gỗ trên mặt sân sao cho thước gỗ luôn đi qua điểm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𝐶</m:t>
                    </m:r>
                  </m:oMath>
                </a14:m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và cắt tia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𝐴𝐵</m:t>
                    </m:r>
                  </m:oMath>
                </a14:m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𝑀</m:t>
                    </m:r>
                  </m:oMath>
                </a14:m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 cắt tia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𝐴𝐷</m:t>
                    </m:r>
                  </m:oMath>
                </a14:m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tại </a:t>
                </a:r>
                <a14:m>
                  <m:oMath xmlns:m="http://schemas.openxmlformats.org/officeDocument/2006/math">
                    <m:r>
                      <a:rPr lang="da-DK" sz="22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𝑁</m:t>
                    </m:r>
                  </m:oMath>
                </a14:m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 Bạn Duy nhận thấy ta luôn có tỉ lệ thức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𝐶𝑀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𝐶𝑁</m:t>
                        </m:r>
                      </m:den>
                    </m:f>
                    <m:r>
                      <a:rPr lang="da-DK" sz="2400" i="1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𝐴𝑀</m:t>
                        </m:r>
                      </m:num>
                      <m:den>
                        <m:r>
                          <a:rPr lang="en-US" sz="24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𝐴𝑁</m:t>
                        </m:r>
                      </m:den>
                    </m:f>
                  </m:oMath>
                </a14:m>
                <a:r>
                  <a:rPr lang="da-DK" sz="2200" dirty="0">
                    <a:effectLst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.</a:t>
                </a:r>
                <a:endParaRPr lang="en-US" sz="2200" dirty="0">
                  <a:effectLst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387139F2-7225-D4A0-B160-84EE785A868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1670" y="1736489"/>
                <a:ext cx="7366063" cy="3864007"/>
              </a:xfrm>
              <a:prstGeom prst="rect">
                <a:avLst/>
              </a:prstGeom>
              <a:blipFill>
                <a:blip r:embed="rId3"/>
                <a:stretch>
                  <a:fillRect l="-1076" r="-10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" name="Group 5">
            <a:extLst>
              <a:ext uri="{FF2B5EF4-FFF2-40B4-BE49-F238E27FC236}">
                <a16:creationId xmlns:a16="http://schemas.microsoft.com/office/drawing/2014/main" id="{443FC356-7BAE-F7D7-CE2B-ED74BEBBA784}"/>
              </a:ext>
            </a:extLst>
          </p:cNvPr>
          <p:cNvGrpSpPr/>
          <p:nvPr/>
        </p:nvGrpSpPr>
        <p:grpSpPr>
          <a:xfrm>
            <a:off x="2599829" y="5424910"/>
            <a:ext cx="6417559" cy="817019"/>
            <a:chOff x="2892868" y="3997491"/>
            <a:chExt cx="5503765" cy="817019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F88CED9-5636-8820-9512-7DC7D622C6AF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1085837">
              <a:off x="2892868" y="4087523"/>
              <a:ext cx="365777" cy="572166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46B053B-C7FA-18CD-733A-50B903298247}"/>
                    </a:ext>
                  </a:extLst>
                </p:cNvPr>
                <p:cNvSpPr/>
                <p:nvPr/>
              </p:nvSpPr>
              <p:spPr>
                <a:xfrm>
                  <a:off x="3274524" y="3997491"/>
                  <a:ext cx="5122109" cy="817019"/>
                </a:xfrm>
                <a:prstGeom prst="rect">
                  <a:avLst/>
                </a:prstGeom>
              </p:spPr>
              <p:txBody>
                <a:bodyPr wrap="square">
                  <a:spAutoFit/>
                </a:bodyPr>
                <a:lstStyle/>
                <a:p>
                  <a:pPr algn="just">
                    <a:lnSpc>
                      <a:spcPct val="150000"/>
                    </a:lnSpc>
                    <a:spcBef>
                      <a:spcPts val="600"/>
                    </a:spcBef>
                    <a:spcAft>
                      <a:spcPts val="600"/>
                    </a:spcAft>
                  </a:pPr>
                  <a:r>
                    <a:rPr lang="vi-VN" sz="2200" dirty="0">
                      <a:latin typeface="UTM Avo" panose="02040603050506020204" pitchFamily="18" charset="0"/>
                      <a:ea typeface="Calibri" panose="020F0502020204030204" pitchFamily="34" charset="0"/>
                      <a:cs typeface="Times New Roman" panose="02020603050405020304" pitchFamily="18" charset="0"/>
                    </a:rPr>
                    <a:t>Tại sao ta luôn có tỉ lệ thức </a:t>
                  </a:r>
                  <a14:m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𝐶𝑀</m:t>
                          </m:r>
                        </m:num>
                        <m:den>
                          <m:r>
                            <a:rPr lang="vi-VN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𝐶𝑁</m:t>
                          </m:r>
                        </m:den>
                      </m:f>
                      <m:r>
                        <a:rPr lang="vi-VN" sz="2400" i="1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vi-VN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𝐴𝑀</m:t>
                          </m:r>
                        </m:num>
                        <m:den>
                          <m:r>
                            <a:rPr lang="vi-VN" sz="2400" i="1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𝐴𝑁</m:t>
                          </m:r>
                        </m:den>
                      </m:f>
                      <m:r>
                        <a:rPr lang="en-US" sz="2400" b="0" i="1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?</m:t>
                      </m:r>
                    </m:oMath>
                  </a14:m>
                  <a:endParaRPr lang="en-US" sz="2400" dirty="0">
                    <a:effectLst/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endParaRPr>
                </a:p>
              </p:txBody>
            </p:sp>
          </mc:Choice>
          <mc:Fallback xmlns="">
            <p:sp>
              <p:nvSpPr>
                <p:cNvPr id="9" name="Rectangle 8">
                  <a:extLst>
                    <a:ext uri="{FF2B5EF4-FFF2-40B4-BE49-F238E27FC236}">
                      <a16:creationId xmlns:a16="http://schemas.microsoft.com/office/drawing/2014/main" id="{346B053B-C7FA-18CD-733A-50B903298247}"/>
                    </a:ext>
                  </a:extLst>
                </p:cNvPr>
                <p:cNvSpPr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74524" y="3997491"/>
                  <a:ext cx="5122109" cy="817019"/>
                </a:xfrm>
                <a:prstGeom prst="rect">
                  <a:avLst/>
                </a:prstGeom>
                <a:blipFill>
                  <a:blip r:embed="rId5"/>
                  <a:stretch>
                    <a:fillRect l="-1327" b="-1493"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A2A06C3-8D74-1506-1470-AE1D9A4C98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9484" y="1650908"/>
            <a:ext cx="4197566" cy="3556183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50C340E5-F39D-489D-A740-457B764982D9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02342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318251" y="1844790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2049619" y="2741678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3041481" y="3008802"/>
                <a:ext cx="10019662" cy="373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b)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Gọi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chân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kẻ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cách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Ta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ED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quan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hệ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song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song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)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Suy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ra: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CB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Vậy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cách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đvđd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).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81" y="3008802"/>
                <a:ext cx="10019662" cy="3732304"/>
              </a:xfrm>
              <a:prstGeom prst="rect">
                <a:avLst/>
              </a:prstGeom>
              <a:blipFill>
                <a:blip r:embed="rId4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51" y="3355893"/>
            <a:ext cx="2146776" cy="265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44050-FCF1-B13A-3AE6-C0FD014995C8}"/>
                  </a:ext>
                </a:extLst>
              </p:cNvPr>
              <p:cNvSpPr txBox="1"/>
              <p:nvPr/>
            </p:nvSpPr>
            <p:spPr>
              <a:xfrm>
                <a:off x="1059273" y="1619375"/>
                <a:ext cx="11272670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3, 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4, 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đường phân giác. Tính: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44050-FCF1-B13A-3AE6-C0FD0149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73" y="1619375"/>
                <a:ext cx="11272670" cy="1042337"/>
              </a:xfrm>
              <a:prstGeom prst="rect">
                <a:avLst/>
              </a:prstGeom>
              <a:blipFill>
                <a:blip r:embed="rId6"/>
                <a:stretch>
                  <a:fillRect l="-703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599F3BA8-EE47-432E-B8AB-929727CB28D3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402352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327876" y="1844790"/>
            <a:ext cx="685140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1779126" y="2776265"/>
            <a:ext cx="1503188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2898303" y="3331858"/>
                <a:ext cx="10647027" cy="2153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c)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Xét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AC</m:t>
                        </m:r>
                      </m:den>
                    </m:f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định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lí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Thalès)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AE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ADE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tại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ta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</m:t>
                        </m:r>
                        <m:sSup>
                          <m:sSup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E</m:t>
                            </m:r>
                          </m:e>
                          <m:sup>
                            <m:r>
                              <a:rPr kumimoji="0" lang="fr-FR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</m:t>
                        </m:r>
                        <m:sSup>
                          <m:sSup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E</m:t>
                            </m:r>
                          </m:e>
                          <m:sup>
                            <m:r>
                              <a:rPr kumimoji="0" lang="fr-FR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03" y="3331858"/>
                <a:ext cx="10647027" cy="2153475"/>
              </a:xfrm>
              <a:prstGeom prst="rect">
                <a:avLst/>
              </a:prstGeom>
              <a:blipFill>
                <a:blip r:embed="rId4"/>
                <a:stretch>
                  <a:fillRect l="-744" b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6" y="3274683"/>
            <a:ext cx="2281193" cy="265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2DE49-EE9E-3487-E840-25FCEB930FFC}"/>
                  </a:ext>
                </a:extLst>
              </p:cNvPr>
              <p:cNvSpPr txBox="1"/>
              <p:nvPr/>
            </p:nvSpPr>
            <p:spPr>
              <a:xfrm>
                <a:off x="1013016" y="1700506"/>
                <a:ext cx="11105832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3, 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4, 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đường phân giác. Tính: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c) Độ dài đường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</m:oMath>
                </a14:m>
                <a:endPara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2DE49-EE9E-3487-E840-25FCEB93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16" y="1700506"/>
                <a:ext cx="11105832" cy="1042337"/>
              </a:xfrm>
              <a:prstGeom prst="rect">
                <a:avLst/>
              </a:prstGeom>
              <a:blipFill>
                <a:blip r:embed="rId6"/>
                <a:stretch>
                  <a:fillRect l="-714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8B3818BA-193E-4AF1-BF82-D06C24FE6AAD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527839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59566" y="1611708"/>
                <a:ext cx="10223307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tứ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với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tia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phân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của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góc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CAD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và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CBD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cùng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đi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qua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điểm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E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thuộc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cạnh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CD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(</a:t>
                </a:r>
                <a:r>
                  <a:rPr kumimoji="0" lang="en-US" sz="2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Hình</a:t>
                </a:r>
                <a:r>
                  <a:rPr kumimoji="0" lang="en-US" sz="2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45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).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Chứng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minh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566" y="1611708"/>
                <a:ext cx="10223307" cy="1550168"/>
              </a:xfrm>
              <a:prstGeom prst="rect">
                <a:avLst/>
              </a:prstGeom>
              <a:blipFill>
                <a:blip r:embed="rId3"/>
                <a:stretch>
                  <a:fillRect l="-775" r="-77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4328703" y="3161875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4328703" y="3696124"/>
                <a:ext cx="6907365" cy="226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AE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ADC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nl-NL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kumimoji="0" lang="nl-NL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nl-NL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hay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03" y="3696124"/>
                <a:ext cx="6907365" cy="2262864"/>
              </a:xfrm>
              <a:prstGeom prst="rect">
                <a:avLst/>
              </a:prstGeom>
              <a:blipFill>
                <a:blip r:embed="rId4"/>
                <a:stretch>
                  <a:fillRect l="-1147" r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D0A20EB-7C44-7B0C-94C5-18F9285F2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3429000"/>
            <a:ext cx="3752975" cy="30437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A81F33B-A62C-420D-8D46-BDF028948E7C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7548584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4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98068" y="1694297"/>
                <a:ext cx="10019662" cy="1682640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vi-VN" sz="24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44</a:t>
                </a: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24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ND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4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kumimoji="0" lang="vi-VN" sz="24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</m:t>
                    </m:r>
                  </m:oMath>
                </a14:m>
                <a:r>
                  <a:rPr kumimoji="0" lang="vi-VN" sz="24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98068" y="1694297"/>
                <a:ext cx="10019662" cy="1682640"/>
              </a:xfrm>
              <a:prstGeom prst="rect">
                <a:avLst/>
              </a:prstGeom>
              <a:blipFill>
                <a:blip r:embed="rId4"/>
                <a:stretch>
                  <a:fillRect l="-974" r="-974" b="-724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4339721" y="3323532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4339721" y="3897920"/>
                <a:ext cx="6907365" cy="209320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Gọi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∩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Vì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ABCD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hình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thoi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AC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⊥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BD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O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tại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cao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nên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AO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cũng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phân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giác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BAD</m:t>
                        </m:r>
                      </m:e>
                    </m:acc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39721" y="3897920"/>
                <a:ext cx="6907365" cy="2093202"/>
              </a:xfrm>
              <a:prstGeom prst="rect">
                <a:avLst/>
              </a:prstGeom>
              <a:blipFill>
                <a:blip r:embed="rId5"/>
                <a:stretch>
                  <a:fillRect l="-1147" r="-265" b="-46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51C2CA2A-0B2E-030E-9B4F-20429384DEE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40" y="3731007"/>
            <a:ext cx="3947551" cy="2406127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826A66C5-F58B-4B26-BBA1-9EAFB97A47A3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3842063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72255" y="1848912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4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68359" y="1666488"/>
                <a:ext cx="10019662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Cho hình thoi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ABCD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(</a:t>
                </a:r>
                <a:r>
                  <a:rPr kumimoji="0" lang="vi-VN" sz="2200" b="0" i="1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Hình 44</a:t>
                </a: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).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thuộc cạnh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thoả mãn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= 3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AM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Hai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AC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DM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cắt nhau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 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Chứng minh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ND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3</m:t>
                    </m:r>
                    <m:r>
                      <m:rPr>
                        <m:nor/>
                      </m:rPr>
                      <a:rPr kumimoji="0" lang="vi-VN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Arial" panose="020B0604020202020204" pitchFamily="34" charset="0"/>
                      </a:rPr>
                      <m:t>MN</m:t>
                    </m:r>
                  </m:oMath>
                </a14:m>
                <a:r>
                  <a:rPr kumimoji="0" lang="vi-VN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.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endParaRPr kumimoji="0" lang="vi-VN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68359" y="1666488"/>
                <a:ext cx="10019662" cy="1550168"/>
              </a:xfrm>
              <a:prstGeom prst="rect">
                <a:avLst/>
              </a:prstGeom>
              <a:blipFill>
                <a:blip r:embed="rId4"/>
                <a:stretch>
                  <a:fillRect l="-791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3779462" y="3293471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C2CA2A-0B2E-030E-9B4F-20429384DEE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595" y="3822170"/>
            <a:ext cx="3559766" cy="216976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BA7C8C-A1FF-1EC9-DCA7-5FC98E6999F9}"/>
                  </a:ext>
                </a:extLst>
              </p:cNvPr>
              <p:cNvSpPr/>
              <p:nvPr/>
            </p:nvSpPr>
            <p:spPr>
              <a:xfrm>
                <a:off x="3869343" y="4561830"/>
                <a:ext cx="7019567" cy="88787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Ta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mà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(2)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2" name="Rectangle 1">
                <a:extLst>
                  <a:ext uri="{FF2B5EF4-FFF2-40B4-BE49-F238E27FC236}">
                    <a16:creationId xmlns:a16="http://schemas.microsoft.com/office/drawing/2014/main" id="{1BBA7C8C-A1FF-1EC9-DCA7-5FC98E6999F9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43" y="4561830"/>
                <a:ext cx="7019567" cy="887872"/>
              </a:xfrm>
              <a:prstGeom prst="rect">
                <a:avLst/>
              </a:prstGeom>
              <a:blipFill>
                <a:blip r:embed="rId6"/>
                <a:stretch>
                  <a:fillRect l="-1129" b="-13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E0E77-1D2B-B51F-C778-66C75AEC4C0D}"/>
                  </a:ext>
                </a:extLst>
              </p:cNvPr>
              <p:cNvSpPr/>
              <p:nvPr/>
            </p:nvSpPr>
            <p:spPr>
              <a:xfrm>
                <a:off x="3869343" y="3681878"/>
                <a:ext cx="7674601" cy="877869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AMD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AN</m:t>
                    </m:r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là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đường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phân</a:t>
                </a:r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 </a:t>
                </a:r>
                <a:r>
                  <a:rPr kumimoji="0" lang="en-US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</a:rPr>
                  <a:t>giác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MAD</m:t>
                        </m:r>
                      </m:e>
                    </m:acc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AM</m:t>
                        </m:r>
                      </m:den>
                    </m:f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EBFE0E77-1D2B-B51F-C778-66C75AEC4C0D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69343" y="3681878"/>
                <a:ext cx="7674601" cy="877869"/>
              </a:xfrm>
              <a:prstGeom prst="rect">
                <a:avLst/>
              </a:prstGeom>
              <a:blipFill>
                <a:blip r:embed="rId7"/>
                <a:stretch>
                  <a:fillRect r="-477" b="-13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B5EF67-E4C8-8A34-B54B-11410EA2AB22}"/>
                  </a:ext>
                </a:extLst>
              </p:cNvPr>
              <p:cNvSpPr/>
              <p:nvPr/>
            </p:nvSpPr>
            <p:spPr>
              <a:xfrm>
                <a:off x="3819361" y="5293857"/>
                <a:ext cx="8412480" cy="13961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Từ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(1)(2)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suy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ra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f>
                          <m:fPr>
                            <m:ctrlPr>
                              <a:rPr kumimoji="0" lang="en-US" sz="2200" b="0" i="1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fr-FR" sz="2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fr-FR" sz="2200" b="0" i="0" u="none" strike="noStrike" kern="1200" cap="none" spc="0" normalizeH="0" baseline="0" noProof="0">
                                <a:ln>
                                  <a:noFill/>
                                </a:ln>
                                <a:solidFill>
                                  <a:prstClr val="black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Times New Roman" panose="02020603050405020304" pitchFamily="18" charset="0"/>
                                <a:cs typeface="Times New Roman" panose="02020603050405020304" pitchFamily="18" charset="0"/>
                              </a:rPr>
                              <m:t>3</m:t>
                            </m:r>
                          </m:den>
                        </m:f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AD</m:t>
                        </m:r>
                      </m:den>
                    </m:f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hay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ND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MN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Do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đó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ND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3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MN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.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Times New Roman" panose="02020603050405020304" pitchFamily="18" charset="0"/>
                    <a:cs typeface="Arial" panose="020B0604020202020204" pitchFamily="34" charset="0"/>
                  </a:rPr>
                  <a:t>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55B5EF67-E4C8-8A34-B54B-11410EA2AB2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19361" y="5293857"/>
                <a:ext cx="8412480" cy="1396151"/>
              </a:xfrm>
              <a:prstGeom prst="rect">
                <a:avLst/>
              </a:prstGeom>
              <a:blipFill>
                <a:blip r:embed="rId8"/>
                <a:stretch>
                  <a:fillRect l="-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9">
            <a:extLst>
              <a:ext uri="{FF2B5EF4-FFF2-40B4-BE49-F238E27FC236}">
                <a16:creationId xmlns:a16="http://schemas.microsoft.com/office/drawing/2014/main" id="{2D78BE5C-07E3-4B43-80BB-C98EA213FFC6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2748587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55524" y="1676176"/>
                <a:ext cx="10702799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3, 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4, 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đường phân giác. Tính: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a) Độ dài các đoạn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DB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;</a:t>
                </a: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5524" y="1676176"/>
                <a:ext cx="10702799" cy="1550168"/>
              </a:xfrm>
              <a:prstGeom prst="rect">
                <a:avLst/>
              </a:prstGeom>
              <a:blipFill>
                <a:blip r:embed="rId4"/>
                <a:stretch>
                  <a:fillRect l="-741" r="-798" b="-669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2917016" y="3071430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3624323" y="3544933"/>
                <a:ext cx="10019662" cy="327378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a)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định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lí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Pythagore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=5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+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5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cm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285750" marR="0" lvl="0" indent="-28575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 typeface="Arial" panose="020B0604020202020204" pitchFamily="34" charset="0"/>
                  <a:buChar char="•"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Áp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dụng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chất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ABC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Tính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được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15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;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DC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20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624323" y="3544933"/>
                <a:ext cx="10019662" cy="3273781"/>
              </a:xfrm>
              <a:prstGeom prst="rect">
                <a:avLst/>
              </a:prstGeom>
              <a:blipFill>
                <a:blip r:embed="rId5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4244" y="3853602"/>
            <a:ext cx="2146776" cy="2656442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2EA36F-9E0B-4B24-9DD6-3156A9055AB7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258100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318251" y="1844790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2049619" y="2741678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3041481" y="3008802"/>
                <a:ext cx="10019662" cy="373230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b)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Gọi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chân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đường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kẻ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cách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</m:oMath>
                </a14:m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Ta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ED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quan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hệ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song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song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góc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)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l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Suy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ra: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AB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CB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⇒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en-US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20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en-US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Vậy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khoảng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cách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từ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đến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là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đvđd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).</a:t>
                </a:r>
                <a:endParaRPr kumimoji="0" lang="en-US" sz="2200" b="0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UTM Avo" panose="02040603050506020204" pitchFamily="18" charset="0"/>
                  <a:ea typeface="Arial" panose="020B0604020202020204" pitchFamily="34" charset="0"/>
                  <a:cs typeface="Arial" panose="020B0604020202020204" pitchFamily="34" charset="0"/>
                  <a:sym typeface="Arial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41481" y="3008802"/>
                <a:ext cx="10019662" cy="3732304"/>
              </a:xfrm>
              <a:prstGeom prst="rect">
                <a:avLst/>
              </a:prstGeom>
              <a:blipFill>
                <a:blip r:embed="rId4"/>
                <a:stretch>
                  <a:fillRect l="-79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37351" y="3355893"/>
            <a:ext cx="2146776" cy="265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44050-FCF1-B13A-3AE6-C0FD014995C8}"/>
                  </a:ext>
                </a:extLst>
              </p:cNvPr>
              <p:cNvSpPr txBox="1"/>
              <p:nvPr/>
            </p:nvSpPr>
            <p:spPr>
              <a:xfrm>
                <a:off x="1059273" y="1619375"/>
                <a:ext cx="11272670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3, 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4, 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đường phân giác. Tính: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b) Khoảng cách từ điểm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đến đường thẳng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;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0E044050-FCF1-B13A-3AE6-C0FD014995C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59273" y="1619375"/>
                <a:ext cx="11272670" cy="1042337"/>
              </a:xfrm>
              <a:prstGeom prst="rect">
                <a:avLst/>
              </a:prstGeom>
              <a:blipFill>
                <a:blip r:embed="rId6"/>
                <a:stretch>
                  <a:fillRect l="-703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7D0CC5AA-2204-43BA-8D59-FC2257022AD1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9906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327876" y="1844790"/>
            <a:ext cx="685140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5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1779126" y="2776265"/>
            <a:ext cx="1503188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/>
              <p:nvPr/>
            </p:nvSpPr>
            <p:spPr>
              <a:xfrm>
                <a:off x="2898303" y="3331858"/>
                <a:ext cx="10647027" cy="215347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c)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Xét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ABC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DE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//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AB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AC</m:t>
                        </m:r>
                      </m:den>
                    </m:f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(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định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lí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Thalès)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f>
                          <m:f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fPr>
                          <m:num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15</m:t>
                            </m:r>
                          </m:num>
                          <m:den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7</m:t>
                            </m:r>
                          </m:den>
                        </m:f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5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AE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AE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00000"/>
                  </a:lnSpc>
                  <a:spcBef>
                    <a:spcPts val="100"/>
                  </a:spcBef>
                  <a:spcAft>
                    <a:spcPts val="100"/>
                  </a:spcAft>
                  <a:buClr>
                    <a:srgbClr val="000000"/>
                  </a:buClr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ADE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vuông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tại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E</m:t>
                    </m:r>
                  </m:oMath>
                </a14:m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nên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 ta </a:t>
                </a:r>
                <a:r>
                  <a:rPr kumimoji="0" lang="fr-FR" sz="2200" b="0" i="0" u="none" strike="noStrike" kern="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có</a:t>
                </a:r>
                <a:r>
                  <a:rPr kumimoji="0" lang="fr-FR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Arial" panose="020B0604020202020204" pitchFamily="34" charset="0"/>
                    <a:sym typeface="Arial"/>
                  </a:rPr>
                  <a:t> :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ad>
                      <m:radPr>
                        <m:degHide m:val="on"/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radPr>
                      <m:deg/>
                      <m:e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A</m:t>
                        </m:r>
                        <m:sSup>
                          <m:sSup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E</m:t>
                            </m:r>
                          </m:e>
                          <m:sup>
                            <m:r>
                              <a:rPr kumimoji="0" lang="fr-FR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+</m:t>
                        </m:r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D</m:t>
                        </m:r>
                        <m:sSup>
                          <m:sSupPr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sSupPr>
                          <m:e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E</m:t>
                            </m:r>
                          </m:e>
                          <m:sup>
                            <m:r>
                              <a:rPr kumimoji="0" lang="fr-FR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r>
                      <m:rPr>
                        <m:nor/>
                      </m:rPr>
                      <a:rPr kumimoji="0" lang="fr-FR" sz="2200" b="0" i="0" u="none" strike="noStrike" kern="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  <a:sym typeface="Arial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12</m:t>
                        </m:r>
                        <m:rad>
                          <m:radPr>
                            <m:degHide m:val="on"/>
                            <m:ctrlPr>
                              <a:rPr kumimoji="0" lang="en-US" sz="2200" b="0" i="1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Cambria Math" panose="0204050305040603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</m:ctrlPr>
                          </m:radPr>
                          <m:deg/>
                          <m:e>
                            <m:r>
                              <m:rPr>
                                <m:nor/>
                              </m:rPr>
                              <a:rPr kumimoji="0" lang="fr-FR" sz="2200" b="0" i="0" u="none" strike="noStrike" kern="0" cap="none" spc="0" normalizeH="0" baseline="0" noProof="0">
                                <a:ln>
                                  <a:noFill/>
                                </a:ln>
                                <a:solidFill>
                                  <a:srgbClr val="000000"/>
                                </a:solidFill>
                                <a:effectLst/>
                                <a:uLnTx/>
                                <a:uFillTx/>
                                <a:latin typeface="UTM Avo" panose="02040603050506020204" pitchFamily="18" charset="0"/>
                                <a:ea typeface="Calibri" panose="020F0502020204030204" pitchFamily="34" charset="0"/>
                                <a:cs typeface="Times New Roman" panose="02020603050405020304" pitchFamily="18" charset="0"/>
                                <a:sym typeface="Arial"/>
                              </a:rPr>
                              <m:t>2</m:t>
                            </m:r>
                          </m:e>
                        </m:rad>
                      </m:num>
                      <m:den>
                        <m:r>
                          <m:rPr>
                            <m:nor/>
                          </m:rPr>
                          <a:rPr kumimoji="0" lang="fr-FR" sz="2200" b="0" i="0" u="none" strike="noStrike" kern="0" cap="none" spc="0" normalizeH="0" baseline="0" noProof="0">
                            <a:ln>
                              <a:noFill/>
                            </a:ln>
                            <a:solidFill>
                              <a:srgbClr val="000000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  <a:sym typeface="Arial"/>
                          </a:rPr>
                          <m:t>7</m:t>
                        </m:r>
                      </m:den>
                    </m:f>
                  </m:oMath>
                </a14:m>
                <a:r>
                  <a:rPr kumimoji="0" lang="en-US" sz="2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Arial" panose="020B0604020202020204" pitchFamily="34" charset="0"/>
                    <a:sym typeface="Arial"/>
                  </a:rPr>
                  <a:t>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F6818403-D6E6-C768-438D-5AFAE651D8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98303" y="3331858"/>
                <a:ext cx="10647027" cy="2153475"/>
              </a:xfrm>
              <a:prstGeom prst="rect">
                <a:avLst/>
              </a:prstGeom>
              <a:blipFill>
                <a:blip r:embed="rId4"/>
                <a:stretch>
                  <a:fillRect l="-744" b="-28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0" name="Picture 9">
            <a:extLst>
              <a:ext uri="{FF2B5EF4-FFF2-40B4-BE49-F238E27FC236}">
                <a16:creationId xmlns:a16="http://schemas.microsoft.com/office/drawing/2014/main" id="{684938FA-474D-4A60-EEBF-AB2AED03A5B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7876" y="3274683"/>
            <a:ext cx="2281193" cy="26564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2DE49-EE9E-3487-E840-25FCEB930FFC}"/>
                  </a:ext>
                </a:extLst>
              </p:cNvPr>
              <p:cNvSpPr txBox="1"/>
              <p:nvPr/>
            </p:nvSpPr>
            <p:spPr>
              <a:xfrm>
                <a:off x="1013016" y="1700506"/>
                <a:ext cx="11105832" cy="104233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vuông tại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3, 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4, 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đường phân giác. Tính: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c) Độ dài đường phân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</m:oMath>
                </a14:m>
                <a:endPara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1CC2DE49-EE9E-3487-E840-25FCEB930FF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13016" y="1700506"/>
                <a:ext cx="11105832" cy="1042337"/>
              </a:xfrm>
              <a:prstGeom prst="rect">
                <a:avLst/>
              </a:prstGeom>
              <a:blipFill>
                <a:blip r:embed="rId6"/>
                <a:stretch>
                  <a:fillRect l="-714" b="-99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Rectangle 6">
            <a:extLst>
              <a:ext uri="{FF2B5EF4-FFF2-40B4-BE49-F238E27FC236}">
                <a16:creationId xmlns:a16="http://schemas.microsoft.com/office/drawing/2014/main" id="{6AD1DC48-6908-4C6D-8E30-8962AF7E284D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286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EA12EC7B-B2F5-6333-C706-1B8DAA6071A6}"/>
              </a:ext>
            </a:extLst>
          </p:cNvPr>
          <p:cNvSpPr/>
          <p:nvPr/>
        </p:nvSpPr>
        <p:spPr>
          <a:xfrm>
            <a:off x="433754" y="1787038"/>
            <a:ext cx="644769" cy="410307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vi-VN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0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6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/>
              <p:nvPr/>
            </p:nvSpPr>
            <p:spPr>
              <a:xfrm>
                <a:off x="1159566" y="1611708"/>
                <a:ext cx="10223307" cy="1550168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tứ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với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tia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phân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của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góc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CAD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và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CBD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cùng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đi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qua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điểm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E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thuộc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cạnh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CD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(</a:t>
                </a:r>
                <a:r>
                  <a:rPr kumimoji="0" lang="en-US" sz="2200" b="0" i="1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Hình</a:t>
                </a:r>
                <a:r>
                  <a:rPr kumimoji="0" lang="en-US" sz="2200" b="0" i="1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45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).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Chứng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minh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=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7DF5513-2DAA-47A9-E640-7D61DDF951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566" y="1611708"/>
                <a:ext cx="10223307" cy="1550168"/>
              </a:xfrm>
              <a:prstGeom prst="rect">
                <a:avLst/>
              </a:prstGeom>
              <a:blipFill>
                <a:blip r:embed="rId3"/>
                <a:stretch>
                  <a:fillRect l="-775" r="-775" b="-666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06B8FE99-F87A-F31A-CF0A-3520DFCDED6D}"/>
              </a:ext>
            </a:extLst>
          </p:cNvPr>
          <p:cNvSpPr txBox="1"/>
          <p:nvPr/>
        </p:nvSpPr>
        <p:spPr>
          <a:xfrm>
            <a:off x="4328703" y="3161875"/>
            <a:ext cx="1414614" cy="534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/>
              <p:nvPr/>
            </p:nvSpPr>
            <p:spPr>
              <a:xfrm>
                <a:off x="4328703" y="3696124"/>
                <a:ext cx="6907365" cy="226286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Ta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có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AE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 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BE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lần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lượt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là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đường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phân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giác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trong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ADC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và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∆</m:t>
                    </m:r>
                    <m:r>
                      <m:rPr>
                        <m:nor/>
                      </m:rPr>
                      <a:rPr kumimoji="0" lang="fr-FR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BDC</m:t>
                    </m:r>
                  </m:oMath>
                </a14:m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kumimoji="0" lang="fr-FR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nên</a:t>
                </a:r>
                <a:r>
                  <a:rPr kumimoji="0" lang="fr-FR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nl-NL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kumimoji="0" lang="nl-NL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;</m:t>
                    </m:r>
                    <m:r>
                      <a:rPr kumimoji="0" lang="en-US" sz="2200" b="0" i="1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EC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nl-NL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⇒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BC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hay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BD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.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AC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Arial" panose="020B0604020202020204" pitchFamily="34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Rectangle 3">
                <a:extLst>
                  <a:ext uri="{FF2B5EF4-FFF2-40B4-BE49-F238E27FC236}">
                    <a16:creationId xmlns:a16="http://schemas.microsoft.com/office/drawing/2014/main" id="{999C8761-29F0-0765-C272-DFEC99ED2D02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28703" y="3696124"/>
                <a:ext cx="6907365" cy="2262864"/>
              </a:xfrm>
              <a:prstGeom prst="rect">
                <a:avLst/>
              </a:prstGeom>
              <a:blipFill>
                <a:blip r:embed="rId4"/>
                <a:stretch>
                  <a:fillRect l="-1147" r="-114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6" name="Picture 5">
            <a:extLst>
              <a:ext uri="{FF2B5EF4-FFF2-40B4-BE49-F238E27FC236}">
                <a16:creationId xmlns:a16="http://schemas.microsoft.com/office/drawing/2014/main" id="{1D0A20EB-7C44-7B0C-94C5-18F9285F269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754" y="3429000"/>
            <a:ext cx="3752975" cy="304375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B86630D5-7ABB-466D-927A-2013086F9F12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594581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/>
      <p:bldP spid="3" grpId="0"/>
      <p:bldP spid="4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hlinkClick r:id="rId3"/>
            <a:extLst>
              <a:ext uri="{FF2B5EF4-FFF2-40B4-BE49-F238E27FC236}">
                <a16:creationId xmlns:a16="http://schemas.microsoft.com/office/drawing/2014/main" id="{CC1398B1-1C57-50DD-63E3-21F5B859EB8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18910" y="2726765"/>
            <a:ext cx="2866614" cy="1683310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688466C5-29F6-48C4-9F59-A24FB4A357AD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696115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id="{7BA7BF3F-E111-FD29-6158-59E0CB61BB21}"/>
              </a:ext>
            </a:extLst>
          </p:cNvPr>
          <p:cNvSpPr txBox="1"/>
          <p:nvPr/>
        </p:nvSpPr>
        <p:spPr>
          <a:xfrm>
            <a:off x="301111" y="1619465"/>
            <a:ext cx="3107894" cy="671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1. </a:t>
            </a:r>
            <a:r>
              <a:rPr lang="en-US" sz="2800" b="1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Tính</a:t>
            </a:r>
            <a:r>
              <a:rPr lang="en-US" sz="2800" b="1" dirty="0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800" b="1" dirty="0" err="1">
                <a:solidFill>
                  <a:schemeClr val="accent1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chất</a:t>
            </a:r>
            <a:endParaRPr lang="en-US" sz="2800" b="1" dirty="0">
              <a:solidFill>
                <a:schemeClr val="accent1"/>
              </a:solidFill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0CA5F7-BAAE-4D3C-8251-7E8639ACAB18}"/>
              </a:ext>
            </a:extLst>
          </p:cNvPr>
          <p:cNvSpPr txBox="1"/>
          <p:nvPr/>
        </p:nvSpPr>
        <p:spPr>
          <a:xfrm>
            <a:off x="355600" y="2360395"/>
            <a:ext cx="11311467" cy="1293496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txBody>
          <a:bodyPr wrap="square" rtlCol="0" anchor="ctr">
            <a:spAutoFit/>
          </a:bodyPr>
          <a:lstStyle/>
          <a:p>
            <a:pPr algn="just">
              <a:lnSpc>
                <a:spcPct val="150000"/>
              </a:lnSpc>
              <a:spcBef>
                <a:spcPts val="600"/>
              </a:spcBef>
              <a:spcAft>
                <a:spcPts val="600"/>
              </a:spcAft>
            </a:pPr>
            <a:r>
              <a:rPr lang="vi-VN" sz="2800" dirty="0">
                <a:latin typeface="UTM Avo" panose="02040603050506020204" pitchFamily="18" charset="0"/>
                <a:cs typeface="Arial" panose="020B0604020202020204" pitchFamily="34" charset="0"/>
              </a:rPr>
              <a:t>Trong tam giác, đường phân giác của một góc chia cạnh đối diện thành hai đoạn thẳng tỉ lệ với hai cạnh kề hai đoạn ấy.</a:t>
            </a:r>
            <a:endParaRPr lang="en-US" sz="2800" dirty="0">
              <a:latin typeface="UTM Avo" panose="02040603050506020204" pitchFamily="18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99E9AB7-8954-9F01-E97F-593B7EF46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5533"/>
                  </p:ext>
                </p:extLst>
              </p:nvPr>
            </p:nvGraphicFramePr>
            <p:xfrm>
              <a:off x="520659" y="4038240"/>
              <a:ext cx="7946008" cy="208241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52054">
                      <a:extLst>
                        <a:ext uri="{9D8B030D-6E8A-4147-A177-3AD203B41FA5}">
                          <a16:colId xmlns:a16="http://schemas.microsoft.com/office/drawing/2014/main" val="133701830"/>
                        </a:ext>
                      </a:extLst>
                    </a:gridCol>
                    <a:gridCol w="6693954">
                      <a:extLst>
                        <a:ext uri="{9D8B030D-6E8A-4147-A177-3AD203B41FA5}">
                          <a16:colId xmlns:a16="http://schemas.microsoft.com/office/drawing/2014/main" val="3301864565"/>
                        </a:ext>
                      </a:extLst>
                    </a:gridCol>
                  </a:tblGrid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𝛥</m:t>
                                </m:r>
                                <m:r>
                                  <a:rPr lang="en-US" sz="2400" i="1" smtClean="0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𝐴𝐵𝐶</m:t>
                                </m:r>
                              </m:oMath>
                            </m:oMathPara>
                          </a14:m>
                          <a:endParaRPr lang="en-US" sz="2400" i="1" dirty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 xmlns:m="http://schemas.openxmlformats.org/officeDocument/2006/math">
                              <m:r>
                                <a:rPr lang="en-US" sz="2400" i="1" smtClean="0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𝐴𝐷</m:t>
                              </m:r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là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đường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phân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en-US" sz="2400" dirty="0" err="1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giác</a:t>
                          </a: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của </a:t>
                          </a:r>
                          <a14:m>
                            <m:oMath xmlns:m="http://schemas.openxmlformats.org/officeDocument/2006/math">
                              <m:acc>
                                <m:accPr>
                                  <m:chr m:val="̂"/>
                                  <m:ctrlP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lang="en-US" sz="2400" i="1">
                                      <a:solidFill>
                                        <a:srgbClr val="000000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Arial" panose="020B0604020202020204" pitchFamily="34" charset="0"/>
                                      <a:cs typeface="Times New Roman" panose="02020603050405020304" pitchFamily="18" charset="0"/>
                                    </a:rPr>
                                    <m:t>𝐵𝐴𝐶</m:t>
                                  </m:r>
                                </m:e>
                              </m:acc>
                            </m:oMath>
                          </a14:m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 </a:t>
                          </a:r>
                          <a:r>
                            <a:rPr lang="nl-NL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(</a:t>
                          </a:r>
                          <a14:m>
                            <m:oMath xmlns:m="http://schemas.openxmlformats.org/officeDocument/2006/math"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𝐷</m:t>
                              </m:r>
                              <m:r>
                                <a:rPr lang="nl-NL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∈</m:t>
                              </m:r>
                              <m:r>
                                <a:rPr lang="en-US" sz="2400" i="1">
                                  <a:solidFill>
                                    <a:srgbClr val="000000"/>
                                  </a:solidFill>
                                  <a:effectLst/>
                                  <a:latin typeface="Cambria Math" panose="02040503050406030204" pitchFamily="18" charset="0"/>
                                  <a:ea typeface="Arial" panose="020B0604020202020204" pitchFamily="34" charset="0"/>
                                  <a:cs typeface="Times New Roman" panose="02020603050405020304" pitchFamily="18" charset="0"/>
                                </a:rPr>
                                <m:t>𝐵𝐶</m:t>
                              </m:r>
                            </m:oMath>
                          </a14:m>
                          <a:r>
                            <a:rPr lang="nl-NL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)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567022081"/>
                      </a:ext>
                    </a:extLst>
                  </a:tr>
                  <a:tr h="0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14:m>
                            <m:oMathPara xmlns:m="http://schemas.openxmlformats.org/officeDocument/2006/math">
                              <m:oMathParaPr>
                                <m:jc m:val="centerGroup"/>
                              </m:oMathParaPr>
                              <m:oMath xmlns:m="http://schemas.openxmlformats.org/officeDocument/2006/math">
                                <m:f>
                                  <m:fPr>
                                    <m:ctrlPr>
                                      <a:rPr lang="en-US" sz="2400" i="1" smtClean="0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𝐷𝐵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𝐷𝐶</m:t>
                                    </m:r>
                                  </m:den>
                                </m:f>
                                <m:r>
                                  <a:rPr lang="nl-NL" sz="2400" i="1">
                                    <a:solidFill>
                                      <a:srgbClr val="000000"/>
                                    </a:solidFill>
                                    <a:effectLst/>
                                    <a:latin typeface="Cambria Math" panose="02040503050406030204" pitchFamily="18" charset="0"/>
                                    <a:ea typeface="Arial" panose="020B0604020202020204" pitchFamily="34" charset="0"/>
                                    <a:cs typeface="Times New Roman" panose="02020603050405020304" pitchFamily="18" charset="0"/>
                                  </a:rPr>
                                  <m:t>=</m:t>
                                </m:r>
                                <m:f>
                                  <m:fPr>
                                    <m:ctrlP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</m:ctrlPr>
                                  </m:fPr>
                                  <m:num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𝐴𝐵</m:t>
                                    </m:r>
                                  </m:num>
                                  <m:den>
                                    <m:r>
                                      <a:rPr lang="en-US" sz="2400" i="1">
                                        <a:solidFill>
                                          <a:srgbClr val="000000"/>
                                        </a:solidFill>
                                        <a:effectLst/>
                                        <a:latin typeface="Cambria Math" panose="02040503050406030204" pitchFamily="18" charset="0"/>
                                        <a:ea typeface="Arial" panose="020B0604020202020204" pitchFamily="34" charset="0"/>
                                        <a:cs typeface="Times New Roman" panose="02020603050405020304" pitchFamily="18" charset="0"/>
                                      </a:rPr>
                                      <m:t>𝐴𝐶</m:t>
                                    </m:r>
                                  </m:den>
                                </m:f>
                              </m:oMath>
                            </m:oMathPara>
                          </a14:m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extLst>
                      <a:ext uri="{0D108BD9-81ED-4DB2-BD59-A6C34878D82A}">
                        <a16:rowId xmlns:a16="http://schemas.microsoft.com/office/drawing/2014/main" val="3707210619"/>
                      </a:ext>
                    </a:extLst>
                  </a:tr>
                </a:tbl>
              </a:graphicData>
            </a:graphic>
          </p:graphicFrame>
        </mc:Choice>
        <mc:Fallback xmlns="">
          <p:graphicFrame>
            <p:nvGraphicFramePr>
              <p:cNvPr id="2" name="Table 1">
                <a:extLst>
                  <a:ext uri="{FF2B5EF4-FFF2-40B4-BE49-F238E27FC236}">
                    <a16:creationId xmlns:a16="http://schemas.microsoft.com/office/drawing/2014/main" id="{999E9AB7-8954-9F01-E97F-593B7EF46064}"/>
                  </a:ext>
                </a:extLst>
              </p:cNvPr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37125533"/>
                  </p:ext>
                </p:extLst>
              </p:nvPr>
            </p:nvGraphicFramePr>
            <p:xfrm>
              <a:off x="520659" y="4038240"/>
              <a:ext cx="7946008" cy="2072259"/>
            </p:xfrm>
            <a:graphic>
              <a:graphicData uri="http://schemas.openxmlformats.org/drawingml/2006/table">
                <a:tbl>
                  <a:tblPr firstRow="1" firstCol="1" bandRow="1"/>
                  <a:tblGrid>
                    <a:gridCol w="1252054">
                      <a:extLst>
                        <a:ext uri="{9D8B030D-6E8A-4147-A177-3AD203B41FA5}">
                          <a16:colId xmlns:a16="http://schemas.microsoft.com/office/drawing/2014/main" val="133701830"/>
                        </a:ext>
                      </a:extLst>
                    </a:gridCol>
                    <a:gridCol w="6693954">
                      <a:extLst>
                        <a:ext uri="{9D8B030D-6E8A-4147-A177-3AD203B41FA5}">
                          <a16:colId xmlns:a16="http://schemas.microsoft.com/office/drawing/2014/main" val="3301864565"/>
                        </a:ext>
                      </a:extLst>
                    </a:gridCol>
                  </a:tblGrid>
                  <a:tr h="1041527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en-US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GT</a:t>
                          </a: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>
                          <a:noFill/>
                        </a:lnT>
                        <a:lnB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blipFill>
                          <a:blip r:embed="rId3"/>
                          <a:stretch>
                            <a:fillRect l="-18653" r="-91" b="-100000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567022081"/>
                      </a:ext>
                    </a:extLst>
                  </a:tr>
                  <a:tr h="1030732">
                    <a:tc>
                      <a:txBody>
                        <a:bodyPr/>
                        <a:lstStyle/>
                        <a:p>
                          <a:pPr algn="ctr">
                            <a:lnSpc>
                              <a:spcPct val="150000"/>
                            </a:lnSpc>
                            <a:spcBef>
                              <a:spcPts val="0"/>
                            </a:spcBef>
                            <a:spcAft>
                              <a:spcPts val="0"/>
                            </a:spcAft>
                          </a:pPr>
                          <a:r>
                            <a:rPr lang="nl-NL" sz="2400" dirty="0">
                              <a:solidFill>
                                <a:srgbClr val="000000"/>
                              </a:solidFill>
                              <a:effectLst/>
                              <a:latin typeface="UTM Avo" panose="02040603050506020204" pitchFamily="18" charset="0"/>
                              <a:ea typeface="Arial" panose="020B0604020202020204" pitchFamily="34" charset="0"/>
                              <a:cs typeface="Times New Roman" panose="02020603050405020304" pitchFamily="18" charset="0"/>
                            </a:rPr>
                            <a:t>KL</a:t>
                          </a:r>
                          <a:endParaRPr lang="en-US" sz="2400" dirty="0">
                            <a:solidFill>
                              <a:srgbClr val="000000"/>
                            </a:solidFill>
                            <a:effectLst/>
                            <a:latin typeface="UTM Avo" panose="02040603050506020204" pitchFamily="18" charset="0"/>
                            <a:ea typeface="Arial" panose="020B0604020202020204" pitchFamily="34" charset="0"/>
                            <a:cs typeface="Times New Roman" panose="02020603050405020304" pitchFamily="18" charset="0"/>
                          </a:endParaRPr>
                        </a:p>
                      </a:txBody>
                      <a:tcPr marL="68580" marR="68580" marT="0" marB="0" anchor="ctr">
                        <a:lnL>
                          <a:noFill/>
                        </a:lnL>
                        <a:lnR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</a:tcPr>
                    </a:tc>
                    <a:tc>
                      <a:txBody>
                        <a:bodyPr/>
                        <a:lstStyle/>
                        <a:p>
                          <a:endParaRPr lang="en-US"/>
                        </a:p>
                      </a:txBody>
                      <a:tcPr marL="68580" marR="68580" marT="0" marB="0" anchor="ctr">
                        <a:lnL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rgbClr val="000000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>
                          <a:noFill/>
                        </a:lnB>
                        <a:blipFill>
                          <a:blip r:embed="rId3"/>
                          <a:stretch>
                            <a:fillRect l="-18653" t="-100588" r="-91" b="-588"/>
                          </a:stretch>
                        </a:blipFill>
                      </a:tcPr>
                    </a:tc>
                    <a:extLst>
                      <a:ext uri="{0D108BD9-81ED-4DB2-BD59-A6C34878D82A}">
                        <a16:rowId xmlns:a16="http://schemas.microsoft.com/office/drawing/2014/main" val="3707210619"/>
                      </a:ext>
                    </a:extLst>
                  </a:tr>
                </a:tbl>
              </a:graphicData>
            </a:graphic>
          </p:graphicFrame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53E47456-95AD-BCD9-29CB-D6431C31CAF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8930447" y="3792019"/>
            <a:ext cx="2464657" cy="2775475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387741FB-0354-484B-9FE0-82B257CDF2B6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084460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8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build="p" animBg="1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ộp Văn bản 7">
            <a:extLst>
              <a:ext uri="{FF2B5EF4-FFF2-40B4-BE49-F238E27FC236}">
                <a16:creationId xmlns:a16="http://schemas.microsoft.com/office/drawing/2014/main" id="{8824690F-D5E3-4C55-9D9A-7CCEC3DAC7C5}"/>
              </a:ext>
            </a:extLst>
          </p:cNvPr>
          <p:cNvSpPr txBox="1"/>
          <p:nvPr/>
        </p:nvSpPr>
        <p:spPr>
          <a:xfrm>
            <a:off x="942022" y="3721642"/>
            <a:ext cx="28932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Ghi nhớ kiến thức trong bài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Hộp Văn bản 12">
            <a:extLst>
              <a:ext uri="{FF2B5EF4-FFF2-40B4-BE49-F238E27FC236}">
                <a16:creationId xmlns:a16="http://schemas.microsoft.com/office/drawing/2014/main" id="{7D91DFB1-338A-4D56-9FD3-CD0C38C7B7C9}"/>
              </a:ext>
            </a:extLst>
          </p:cNvPr>
          <p:cNvSpPr txBox="1"/>
          <p:nvPr/>
        </p:nvSpPr>
        <p:spPr>
          <a:xfrm>
            <a:off x="4346188" y="3721641"/>
            <a:ext cx="2994819" cy="12365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Hoàn thành bài tập trong SBT</a:t>
            </a:r>
            <a:endParaRPr kumimoji="0" lang="en-US" sz="2667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Hộp Văn bản 17">
            <a:extLst>
              <a:ext uri="{FF2B5EF4-FFF2-40B4-BE49-F238E27FC236}">
                <a16:creationId xmlns:a16="http://schemas.microsoft.com/office/drawing/2014/main" id="{50810A03-B501-42AF-B1BE-4D522AB34BF9}"/>
              </a:ext>
            </a:extLst>
          </p:cNvPr>
          <p:cNvSpPr txBox="1"/>
          <p:nvPr/>
        </p:nvSpPr>
        <p:spPr>
          <a:xfrm>
            <a:off x="7154494" y="3726539"/>
            <a:ext cx="4520241" cy="12438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2667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Chuẩn bị bài mới </a:t>
            </a:r>
          </a:p>
          <a:p>
            <a:pPr lvl="0" algn="ctr">
              <a:lnSpc>
                <a:spcPct val="150000"/>
              </a:lnSpc>
            </a:pPr>
            <a:r>
              <a:rPr lang="vi-VN" sz="2667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Bài </a:t>
            </a:r>
            <a:r>
              <a:rPr lang="en-US" sz="2667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vi-VN" sz="2667" b="1" dirty="0">
                <a:solidFill>
                  <a:prstClr val="black"/>
                </a:solidFill>
                <a:latin typeface="UTM Avo" panose="0204060305050602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: Tiết 2</a:t>
            </a:r>
            <a:endParaRPr kumimoji="0" lang="pt-BR" sz="2667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UTM Avo" panose="02040603050506020204" pitchFamily="18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Đồ họa 19" descr="Backpack outline">
            <a:extLst>
              <a:ext uri="{FF2B5EF4-FFF2-40B4-BE49-F238E27FC236}">
                <a16:creationId xmlns:a16="http://schemas.microsoft.com/office/drawing/2014/main" id="{502A3A19-F558-47DE-8C0A-997FCF41154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3954" y="2165891"/>
            <a:ext cx="1574800" cy="1574800"/>
          </a:xfrm>
          <a:prstGeom prst="rect">
            <a:avLst/>
          </a:prstGeom>
        </p:spPr>
      </p:pic>
      <p:pic>
        <p:nvPicPr>
          <p:cNvPr id="6" name="Đồ họa 20" descr="Backpack outline">
            <a:extLst>
              <a:ext uri="{FF2B5EF4-FFF2-40B4-BE49-F238E27FC236}">
                <a16:creationId xmlns:a16="http://schemas.microsoft.com/office/drawing/2014/main" id="{438A96F8-3E21-4CFB-A70A-3355B8DFDC9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041395" y="2208425"/>
            <a:ext cx="1574800" cy="1574800"/>
          </a:xfrm>
          <a:prstGeom prst="rect">
            <a:avLst/>
          </a:prstGeom>
        </p:spPr>
      </p:pic>
      <p:pic>
        <p:nvPicPr>
          <p:cNvPr id="7" name="Đồ họa 21" descr="Backpack outline">
            <a:extLst>
              <a:ext uri="{FF2B5EF4-FFF2-40B4-BE49-F238E27FC236}">
                <a16:creationId xmlns:a16="http://schemas.microsoft.com/office/drawing/2014/main" id="{D5E17234-BECE-4242-80AF-9C8021AC9AB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625545" y="2208425"/>
            <a:ext cx="1574800" cy="1574800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7D1F28DD-D23E-4376-BEFA-5265C4504771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250958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1712973" y="1733209"/>
                <a:ext cx="5310397" cy="99867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Quan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sát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40.</a:t>
                </a:r>
                <a:r>
                  <a:rPr lang="vi-VN" sz="2200" dirty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a</a:t>
                </a:r>
                <a:r>
                  <a:rPr lang="vi-VN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) Tính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b="0" i="1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712973" y="1733209"/>
                <a:ext cx="5310397" cy="998671"/>
              </a:xfrm>
              <a:prstGeom prst="rect">
                <a:avLst/>
              </a:prstGeom>
              <a:blipFill>
                <a:blip r:embed="rId3"/>
                <a:stretch>
                  <a:fillRect l="-1493" t="-426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385081" y="2736405"/>
            <a:ext cx="14146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307547" y="3447884"/>
                <a:ext cx="7163520" cy="215039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500"/>
                  </a:spcAft>
                </a:pPr>
                <a:r>
                  <a:rPr lang="en-US" sz="2200" dirty="0">
                    <a:latin typeface="UTM Avo" panose="02040603050506020204" pitchFamily="18" charset="0"/>
                  </a:rPr>
                  <a:t>a) </a:t>
                </a:r>
                <a:r>
                  <a:rPr lang="en-US" sz="2200" dirty="0" err="1">
                    <a:latin typeface="UTM Avo" panose="02040603050506020204" pitchFamily="18" charset="0"/>
                  </a:rPr>
                  <a:t>Xét</a:t>
                </a:r>
                <a:r>
                  <a:rPr lang="en-US" sz="2200" dirty="0">
                    <a:latin typeface="UTM Avo" panose="02040603050506020204" pitchFamily="18" charset="0"/>
                  </a:rPr>
                  <a:t> tam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giác</a:t>
                </a:r>
                <a:r>
                  <a:rPr lang="vi-VN" sz="2200" dirty="0"/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𝐵𝐶</m:t>
                    </m:r>
                  </m:oMath>
                </a14:m>
                <a:r>
                  <a:rPr lang="en-US" sz="2200" dirty="0">
                    <a:solidFill>
                      <a:srgbClr val="292A0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có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vi-VN" sz="2200" i="1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𝐷</m:t>
                    </m:r>
                  </m:oMath>
                </a14:m>
                <a:r>
                  <a:rPr lang="vi-VN" sz="2200" dirty="0"/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là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phân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giác</a:t>
                </a:r>
                <a:r>
                  <a:rPr lang="en-US" sz="2200" dirty="0">
                    <a:latin typeface="UTM Avo" panose="02040603050506020204" pitchFamily="18" charset="0"/>
                  </a:rPr>
                  <a:t> của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góc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𝐵𝐴𝐶</m:t>
                    </m:r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nên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𝐷𝐵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𝐷𝐶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𝐴𝐵</m:t>
                        </m:r>
                      </m:num>
                      <m:den>
                        <m:r>
                          <a:rPr lang="en-US" sz="2200" i="1">
                            <a:latin typeface="Cambria Math" panose="02040503050406030204" pitchFamily="18" charset="0"/>
                          </a:rPr>
                          <m:t>𝐴𝐶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(</a:t>
                </a:r>
                <a:r>
                  <a:rPr lang="en-US" sz="2200" dirty="0" err="1">
                    <a:latin typeface="UTM Avo" panose="02040603050506020204" pitchFamily="18" charset="0"/>
                  </a:rPr>
                  <a:t>tính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chất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đường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phân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giác</a:t>
                </a:r>
                <a:r>
                  <a:rPr lang="en-US" sz="2200" dirty="0">
                    <a:latin typeface="UTM Avo" panose="02040603050506020204" pitchFamily="18" charset="0"/>
                  </a:rPr>
                  <a:t>). </a:t>
                </a:r>
                <a:r>
                  <a:rPr lang="en-US" sz="2200" dirty="0" err="1">
                    <a:latin typeface="UTM Avo" panose="02040603050506020204" pitchFamily="18" charset="0"/>
                  </a:rPr>
                  <a:t>Suy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10</m:t>
                        </m:r>
                      </m:den>
                    </m:f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200" dirty="0"/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07547" y="3447884"/>
                <a:ext cx="7163520" cy="2150397"/>
              </a:xfrm>
              <a:prstGeom prst="rect">
                <a:avLst/>
              </a:prstGeom>
              <a:blipFill>
                <a:blip r:embed="rId4"/>
                <a:stretch>
                  <a:fillRect l="-1105" r="-102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50028AF-9131-D153-44CB-7BF701B8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21346" y="1562617"/>
            <a:ext cx="3863107" cy="3035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B4F5FF-60B3-42D8-A97A-6A1241C24AEB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292632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 uiExpand="1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Ví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dụ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1566333" y="1693502"/>
                <a:ext cx="5310397" cy="101566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lvl="0" algn="just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Quan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sát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Hình</a:t>
                </a:r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40.</a:t>
                </a:r>
                <a:r>
                  <a:rPr lang="vi-VN" sz="2200" dirty="0">
                    <a:solidFill>
                      <a:schemeClr val="tx1"/>
                    </a:solidFill>
                  </a:rPr>
                  <a:t> </a:t>
                </a:r>
                <a:endParaRPr lang="en-US" sz="2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  <a:p>
                <a:pPr lvl="0" algn="just"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defRPr/>
                </a:pPr>
                <a:r>
                  <a:rPr lang="vi-VN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b) Tính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i="0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, 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</m:oMath>
                </a14:m>
                <a:r>
                  <a:rPr lang="en-US" sz="22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, </a:t>
                </a:r>
                <a:r>
                  <a:rPr lang="en-US" sz="2200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biết</a:t>
                </a:r>
                <a14:m>
                  <m:oMath xmlns:m="http://schemas.openxmlformats.org/officeDocument/2006/math">
                    <m:r>
                      <a:rPr lang="en-US" sz="2200" b="0" i="0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2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solidFill>
                          <a:schemeClr val="tx1"/>
                        </a:solidFill>
                        <a:latin typeface="UTM Avo" panose="02040603050506020204" pitchFamily="18" charset="0"/>
                      </a:rPr>
                      <m:t>9</m:t>
                    </m:r>
                    <m:r>
                      <a:rPr lang="en-US" sz="2200" b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vi-VN" sz="2200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66333" y="1693502"/>
                <a:ext cx="5310397" cy="1015663"/>
              </a:xfrm>
              <a:prstGeom prst="rect">
                <a:avLst/>
              </a:prstGeom>
              <a:blipFill>
                <a:blip r:embed="rId3"/>
                <a:stretch>
                  <a:fillRect l="-1493" b="-108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307547" y="3118040"/>
            <a:ext cx="14146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2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2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287867" y="3545294"/>
                <a:ext cx="10490380" cy="2666627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lvl="0" algn="just">
                  <a:lnSpc>
                    <a:spcPct val="150000"/>
                  </a:lnSpc>
                </a:pP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b</a:t>
                </a:r>
                <a:r>
                  <a:rPr lang="vi-VN" sz="2200" kern="0" dirty="0">
                    <a:solidFill>
                      <a:srgbClr val="000000"/>
                    </a:solidFill>
                    <a:sym typeface="Arial"/>
                  </a:rPr>
                  <a:t>) 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Ta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có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den>
                    </m:f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suy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ra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2200" b="0" i="0" smtClean="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.</m:t>
                    </m:r>
                  </m:oMath>
                </a14:m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Theo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tính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chất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của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dãy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tỉ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số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bằng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nhau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 ta </a:t>
                </a:r>
                <a:r>
                  <a:rPr lang="en-US" sz="2200" kern="0" dirty="0" err="1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có</a:t>
                </a:r>
                <a:r>
                  <a:rPr lang="en-US" sz="2200" kern="0" dirty="0">
                    <a:solidFill>
                      <a:srgbClr val="000000"/>
                    </a:solidFill>
                    <a:latin typeface="UTM Avo" panose="02040603050506020204" pitchFamily="18" charset="0"/>
                    <a:sym typeface="Arial"/>
                  </a:rPr>
                  <a:t>:</a:t>
                </a:r>
                <a:r>
                  <a:rPr lang="vi-VN" sz="2200" dirty="0">
                    <a:solidFill>
                      <a:srgbClr val="292A00"/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vi-VN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𝑥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  <m:r>
                      <a:rPr lang="en-US" sz="2200" i="1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200" i="1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>
                        <a:solidFill>
                          <a:srgbClr val="292A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vi-VN" sz="2200" i="1" ker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a:rPr lang="en-US" sz="2200" i="1" ker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𝑥</m:t>
                        </m:r>
                        <m:r>
                          <a:rPr lang="en-US" sz="2200" b="0" i="1" kern="0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200" i="1" ker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+</m:t>
                        </m:r>
                        <m:r>
                          <a:rPr lang="en-US" sz="2200" b="0" i="1" kern="0" smtClea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 </m:t>
                        </m:r>
                        <m:r>
                          <a:rPr lang="en-US" sz="2200" i="1" ker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  <m:t>𝑦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3</m:t>
                        </m:r>
                        <m:r>
                          <m:rPr>
                            <m:nor/>
                          </m:rPr>
                          <a:rPr lang="en-US" sz="2200" b="0" i="0" kern="0" smtClean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+</m:t>
                        </m:r>
                        <m:r>
                          <m:rPr>
                            <m:nor/>
                          </m:rPr>
                          <a:rPr lang="en-US" sz="2200" b="0" i="0" kern="0" smtClean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220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  <m:r>
                      <a:rPr lang="en-US" sz="2200" i="1" kern="0">
                        <a:solidFill>
                          <a:srgbClr val="292A00"/>
                        </a:solidFill>
                        <a:latin typeface="Cambria Math" panose="02040503050406030204" pitchFamily="18" charset="0"/>
                        <a:sym typeface="Arial"/>
                      </a:rPr>
                      <m:t>=</m:t>
                    </m:r>
                    <m:f>
                      <m:fPr>
                        <m:ctrlPr>
                          <a:rPr lang="en-US" sz="2200" i="1" kern="0">
                            <a:solidFill>
                              <a:srgbClr val="292A00"/>
                            </a:solidFill>
                            <a:latin typeface="Cambria Math" panose="02040503050406030204" pitchFamily="18" charset="0"/>
                            <a:sym typeface="Arial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 kern="0">
                            <a:solidFill>
                              <a:srgbClr val="292A00"/>
                            </a:solidFill>
                            <a:latin typeface="UTM Avo" panose="02040603050506020204" pitchFamily="18" charset="0"/>
                            <a:sym typeface="Arial"/>
                          </a:rPr>
                          <m:t>8</m:t>
                        </m:r>
                      </m:den>
                    </m:f>
                    <m:r>
                      <a:rPr lang="en-US" sz="2200" i="1" kern="0">
                        <a:solidFill>
                          <a:srgbClr val="292A00"/>
                        </a:solidFill>
                        <a:latin typeface="Cambria Math" panose="02040503050406030204" pitchFamily="18" charset="0"/>
                        <a:sym typeface="Arial"/>
                      </a:rPr>
                      <m:t>.</m:t>
                    </m:r>
                  </m:oMath>
                </a14:m>
                <a:endParaRPr lang="en-US" sz="2200" kern="0" dirty="0">
                  <a:solidFill>
                    <a:srgbClr val="000000"/>
                  </a:solidFill>
                  <a:latin typeface="UTM Avo" panose="02040603050506020204" pitchFamily="18" charset="0"/>
                  <a:sym typeface="Arial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en-US" sz="2200" dirty="0" err="1">
                    <a:latin typeface="UTM Avo" panose="02040603050506020204" pitchFamily="18" charset="0"/>
                  </a:rPr>
                  <a:t>Suy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:r>
                  <a:rPr lang="en-US" sz="2200" dirty="0" err="1">
                    <a:latin typeface="UTM Avo" panose="02040603050506020204" pitchFamily="18" charset="0"/>
                  </a:rPr>
                  <a:t>ra</a:t>
                </a:r>
                <a:r>
                  <a:rPr lang="en-US" sz="2200" dirty="0"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en-US" sz="22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3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200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27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8</m:t>
                        </m:r>
                      </m:den>
                    </m:f>
                    <m:r>
                      <a:rPr lang="en-US" sz="2200" i="1">
                        <a:latin typeface="Cambria Math" panose="02040503050406030204" pitchFamily="18" charset="0"/>
                      </a:rPr>
                      <m:t>, 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𝑦</m:t>
                    </m:r>
                    <m:r>
                      <a:rPr lang="en-US" sz="2200" i="1">
                        <a:latin typeface="Cambria Math" panose="0204050305040603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5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.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9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lang="en-US" sz="2200" i="0">
                        <a:latin typeface="UTM Avo" panose="02040603050506020204" pitchFamily="18" charset="0"/>
                      </a:rPr>
                      <m:t>=</m:t>
                    </m:r>
                    <m:r>
                      <m:rPr>
                        <m:nor/>
                      </m:rPr>
                      <a:rPr lang="en-US" sz="2200" b="0" i="0" smtClean="0">
                        <a:latin typeface="UTM Avo" panose="02040603050506020204" pitchFamily="18" charset="0"/>
                      </a:rPr>
                      <m:t> </m:t>
                    </m:r>
                    <m:f>
                      <m:fPr>
                        <m:ctrlPr>
                          <a:rPr lang="en-US" sz="22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45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2200" i="0">
                            <a:latin typeface="UTM Avo" panose="02040603050506020204" pitchFamily="18" charset="0"/>
                          </a:rPr>
                          <m:t>8</m:t>
                        </m:r>
                      </m:den>
                    </m:f>
                  </m:oMath>
                </a14:m>
                <a:r>
                  <a:rPr lang="en-US" sz="2200" kern="0" dirty="0">
                    <a:solidFill>
                      <a:srgbClr val="000000"/>
                    </a:solidFill>
                    <a:sym typeface="Arial"/>
                  </a:rPr>
                  <a:t>.</a:t>
                </a:r>
                <a:endParaRPr lang="vi-VN" sz="2200" kern="0" dirty="0">
                  <a:solidFill>
                    <a:srgbClr val="000000"/>
                  </a:solidFill>
                  <a:sym typeface="Arial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7867" y="3545294"/>
                <a:ext cx="10490380" cy="2666627"/>
              </a:xfrm>
              <a:prstGeom prst="rect">
                <a:avLst/>
              </a:prstGeom>
              <a:blipFill>
                <a:blip r:embed="rId4"/>
                <a:stretch>
                  <a:fillRect l="-755" b="-45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950028AF-9131-D153-44CB-7BF701B8C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412" y="1368783"/>
            <a:ext cx="3863107" cy="3035299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BBB221B3-6029-4123-A0E3-C9CA966DD4AF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8237899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786620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1</a:t>
            </a:r>
          </a:p>
        </p:txBody>
      </p:sp>
      <p:sp>
        <p:nvSpPr>
          <p:cNvPr id="4" name="Hộp Văn bản 18">
            <a:extLst>
              <a:ext uri="{FF2B5EF4-FFF2-40B4-BE49-F238E27FC236}">
                <a16:creationId xmlns:a16="http://schemas.microsoft.com/office/drawing/2014/main" id="{62A2D88C-50E5-4507-BCE5-DD7864A98BFD}"/>
              </a:ext>
            </a:extLst>
          </p:cNvPr>
          <p:cNvSpPr txBox="1"/>
          <p:nvPr/>
        </p:nvSpPr>
        <p:spPr>
          <a:xfrm>
            <a:off x="2266950" y="1788734"/>
            <a:ext cx="958574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>
                <a:latin typeface="UTM Avo" panose="02040603050506020204" pitchFamily="18" charset="0"/>
                <a:cs typeface="Arial" panose="020B0604020202020204" pitchFamily="34" charset="0"/>
              </a:rPr>
              <a:t>Giải bài toán nêu trong phần mở đầu.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1360657" y="2280483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4124527" y="2469785"/>
                <a:ext cx="7273768" cy="3921586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Vì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𝐴𝐵𝐶𝐷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hình vuông nên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tia phân giác của </a:t>
                </a:r>
                <a14:m>
                  <m:oMath xmlns:m="http://schemas.openxmlformats.org/officeDocument/2006/math">
                    <m:acc>
                      <m:accPr>
                        <m:chr m:val="̂"/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accPr>
                      <m:e>
                        <m:r>
                          <a:rPr lang="vi-VN" sz="240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𝐷𝐴𝐵</m:t>
                        </m:r>
                      </m:e>
                    </m:acc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14:m>
                  <m:oMath xmlns:m="http://schemas.openxmlformats.org/officeDocument/2006/math">
                    <m:r>
                      <a:rPr lang="en-US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𝐴𝐶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đường phân giác trong </a:t>
                </a:r>
                <a14:m>
                  <m:oMath xmlns:m="http://schemas.openxmlformats.org/officeDocument/2006/math"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a:rPr lang="vi-VN" sz="240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𝑁𝐴𝑀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marL="342900" indent="-342900" algn="just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Áp dụng tính chất đường phân giác trong tam giác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ta </a:t>
                </a:r>
                <a:r>
                  <a:rPr lang="en-US" sz="2400" dirty="0" err="1">
                    <a:latin typeface="UTM Avo" panose="02040603050506020204" pitchFamily="18" charset="0"/>
                    <a:cs typeface="Arial" panose="020B0604020202020204" pitchFamily="34" charset="0"/>
                  </a:rPr>
                  <a:t>có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: </a:t>
                </a:r>
              </a:p>
              <a:p>
                <a:pPr algn="just">
                  <a:lnSpc>
                    <a:spcPct val="15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𝐶𝑀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𝐶𝑁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=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fPr>
                        <m:num>
                          <m: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𝐴𝑀</m:t>
                          </m:r>
                        </m:num>
                        <m:den>
                          <m:r>
                            <a:rPr lang="en-US" sz="2400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  <m:t>𝐴𝑁</m:t>
                          </m:r>
                        </m:den>
                      </m:f>
                      <m:r>
                        <a:rPr lang="en-US" sz="2400">
                          <a:latin typeface="Cambria Math" panose="02040503050406030204" pitchFamily="18" charset="0"/>
                          <a:cs typeface="Arial" panose="020B0604020202020204" pitchFamily="34" charset="0"/>
                        </a:rPr>
                        <m:t> </m:t>
                      </m:r>
                      <m:d>
                        <m:dPr>
                          <m:ctrlPr>
                            <a:rPr lang="en-US" sz="2400" i="1">
                              <a:latin typeface="Cambria Math" panose="02040503050406030204" pitchFamily="18" charset="0"/>
                              <a:cs typeface="Arial" panose="020B0604020202020204" pitchFamily="34" charset="0"/>
                            </a:rPr>
                          </m:ctrlPr>
                        </m:dPr>
                        <m:e>
                          <m:r>
                            <m:rPr>
                              <m:nor/>
                            </m:rPr>
                            <a:rPr lang="en-US" sz="2400" b="0" i="0" smtClean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đ</m:t>
                          </m:r>
                          <m:r>
                            <m:rPr>
                              <m:nor/>
                            </m:rPr>
                            <a:rPr lang="en-US" sz="2400" i="0">
                              <a:latin typeface="UTM Avo" panose="02040603050506020204" pitchFamily="18" charset="0"/>
                              <a:cs typeface="Arial" panose="020B0604020202020204" pitchFamily="34" charset="0"/>
                            </a:rPr>
                            <m:t>pcm</m:t>
                          </m:r>
                        </m:e>
                      </m:d>
                      <m:r>
                        <m:rPr>
                          <m:nor/>
                        </m:rPr>
                        <a:rPr lang="en-US" sz="2400" i="0">
                          <a:latin typeface="UTM Avo" panose="02040603050506020204" pitchFamily="18" charset="0"/>
                          <a:cs typeface="Arial" panose="020B0604020202020204" pitchFamily="34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24527" y="2469785"/>
                <a:ext cx="7273768" cy="3921586"/>
              </a:xfrm>
              <a:prstGeom prst="rect">
                <a:avLst/>
              </a:prstGeom>
              <a:blipFill>
                <a:blip r:embed="rId3"/>
                <a:stretch>
                  <a:fillRect l="-1174" r="-125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" name="Picture 2">
            <a:extLst>
              <a:ext uri="{FF2B5EF4-FFF2-40B4-BE49-F238E27FC236}">
                <a16:creationId xmlns:a16="http://schemas.microsoft.com/office/drawing/2014/main" id="{E31B6639-BD6E-7EBB-ECF7-A664CE9000A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7552" y="2740407"/>
            <a:ext cx="3585717" cy="3037824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EDDDA05D-7892-4495-9126-1FF6354474C4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79557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0" y="1759275"/>
            <a:ext cx="1786620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Luyện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</a:t>
            </a:r>
            <a:r>
              <a:rPr lang="en-US" sz="2000" b="1" dirty="0" err="1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tập</a:t>
            </a:r>
            <a:r>
              <a:rPr lang="en-US" sz="2000" b="1" dirty="0">
                <a:solidFill>
                  <a:sysClr val="windowText" lastClr="000000"/>
                </a:solidFill>
                <a:latin typeface="UTM Avo" panose="02040603050506020204" pitchFamily="18" charset="0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2266950" y="1710914"/>
                <a:ext cx="9585744" cy="9452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/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có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AB &lt; AC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,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AD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đường phân giác. </a:t>
                </a:r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algn="just">
                  <a:lnSpc>
                    <a:spcPct val="150000"/>
                  </a:lnSpc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Chứng minh 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DB &lt; DC</a:t>
                </a: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6950" y="1710914"/>
                <a:ext cx="9585744" cy="945259"/>
              </a:xfrm>
              <a:prstGeom prst="rect">
                <a:avLst/>
              </a:prstGeom>
              <a:blipFill>
                <a:blip r:embed="rId3"/>
                <a:stretch>
                  <a:fillRect l="-1018" t="-5806" b="-135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3870393" y="2786022"/>
            <a:ext cx="1414614" cy="5743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400" b="1" dirty="0" err="1">
                <a:latin typeface="UTM Avo" panose="02040603050506020204" pitchFamily="18" charset="0"/>
                <a:cs typeface="Arial" panose="020B0604020202020204" pitchFamily="34" charset="0"/>
              </a:rPr>
              <a:t>Giải</a:t>
            </a:r>
            <a:r>
              <a:rPr lang="en-US" sz="2400" b="1" dirty="0">
                <a:latin typeface="UTM Avo" panose="02040603050506020204" pitchFamily="18" charset="0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4088292" y="3383884"/>
                <a:ext cx="7764401" cy="2060051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Xét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∆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ABC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AD</m:t>
                    </m:r>
                  </m:oMath>
                </a14:m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là đường phân giác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=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</m:oMath>
                </a14:m>
                <a:endParaRPr lang="en-US" sz="2400" dirty="0">
                  <a:latin typeface="UTM Avo" panose="02040603050506020204" pitchFamily="18" charset="0"/>
                  <a:cs typeface="Arial" panose="020B0604020202020204" pitchFamily="34" charset="0"/>
                </a:endParaRPr>
              </a:p>
              <a:p>
                <a:pPr lvl="0" algn="just">
                  <a:lnSpc>
                    <a:spcPct val="150000"/>
                  </a:lnSpc>
                  <a:spcBef>
                    <a:spcPts val="600"/>
                  </a:spcBef>
                  <a:spcAft>
                    <a:spcPts val="600"/>
                  </a:spcAft>
                </a:pPr>
                <a:r>
                  <a:rPr lang="vi-VN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Mà</a:t>
                </a:r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AB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AC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AC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DB</m:t>
                        </m:r>
                      </m:num>
                      <m:den>
                        <m:r>
                          <m:rPr>
                            <m:nor/>
                          </m:rPr>
                          <a:rPr lang="vi-VN" sz="2400">
                            <a:latin typeface="UTM Avo" panose="02040603050506020204" pitchFamily="18" charset="0"/>
                            <a:cs typeface="Arial" panose="020B0604020202020204" pitchFamily="34" charset="0"/>
                          </a:rPr>
                          <m:t>DC</m:t>
                        </m:r>
                      </m:den>
                    </m:f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1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en-US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⇒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DB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&lt;</m:t>
                    </m:r>
                    <m:r>
                      <m:rPr>
                        <m:nor/>
                      </m:rPr>
                      <a:rPr lang="en-US" sz="2400" b="0" i="0" smtClean="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 </m:t>
                    </m:r>
                    <m:r>
                      <m:rPr>
                        <m:nor/>
                      </m:rPr>
                      <a:rPr lang="vi-VN" sz="2400">
                        <a:latin typeface="UTM Avo" panose="02040603050506020204" pitchFamily="18" charset="0"/>
                        <a:cs typeface="Arial" panose="020B0604020202020204" pitchFamily="34" charset="0"/>
                      </a:rPr>
                      <m:t>DC</m:t>
                    </m:r>
                  </m:oMath>
                </a14:m>
                <a:r>
                  <a:rPr lang="en-US" sz="2400" dirty="0">
                    <a:latin typeface="UTM Avo" panose="02040603050506020204" pitchFamily="18" charset="0"/>
                    <a:cs typeface="Arial" panose="020B0604020202020204" pitchFamily="34" charset="0"/>
                  </a:rPr>
                  <a:t>.</a:t>
                </a: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88292" y="3383884"/>
                <a:ext cx="7764401" cy="2060051"/>
              </a:xfrm>
              <a:prstGeom prst="rect">
                <a:avLst/>
              </a:prstGeom>
              <a:blipFill>
                <a:blip r:embed="rId4"/>
                <a:stretch>
                  <a:fillRect l="-1257" b="-29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Picture 4">
            <a:extLst>
              <a:ext uri="{FF2B5EF4-FFF2-40B4-BE49-F238E27FC236}">
                <a16:creationId xmlns:a16="http://schemas.microsoft.com/office/drawing/2014/main" id="{77BA0800-BEA5-0FF1-81E6-1BB96BD7596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brightnessContrast contrast="-4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551577" y="3022338"/>
            <a:ext cx="2848583" cy="2503067"/>
          </a:xfrm>
          <a:prstGeom prst="rect">
            <a:avLst/>
          </a:prstGeom>
        </p:spPr>
      </p:pic>
      <p:sp>
        <p:nvSpPr>
          <p:cNvPr id="8" name="Rectangle 7">
            <a:extLst>
              <a:ext uri="{FF2B5EF4-FFF2-40B4-BE49-F238E27FC236}">
                <a16:creationId xmlns:a16="http://schemas.microsoft.com/office/drawing/2014/main" id="{1E53FC98-9B39-49F2-A5DB-FFE77A9D9D14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28916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259953" y="202043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/>
              <p:nvPr/>
            </p:nvSpPr>
            <p:spPr>
              <a:xfrm>
                <a:off x="1630028" y="1885681"/>
                <a:ext cx="6902254" cy="25552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Cho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4, 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BC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6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,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CA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8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,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 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một đường phân giác và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I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là giao điểm ba đường phân giác của tam giác đó (Hình 41).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5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Tính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DB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và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4" name="Hộp Văn bản 18">
                <a:extLst>
                  <a:ext uri="{FF2B5EF4-FFF2-40B4-BE49-F238E27FC236}">
                    <a16:creationId xmlns:a16="http://schemas.microsoft.com/office/drawing/2014/main" id="{62A2D88C-50E5-4507-BCE5-DD7864A98B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30028" y="1885681"/>
                <a:ext cx="6902254" cy="2555251"/>
              </a:xfrm>
              <a:prstGeom prst="rect">
                <a:avLst/>
              </a:prstGeom>
              <a:blipFill>
                <a:blip r:embed="rId4"/>
                <a:stretch>
                  <a:fillRect l="-1147" r="-1059" b="-23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24E108B-D4A1-F81F-25A9-A04F68F6F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0216" y="2963926"/>
            <a:ext cx="4048382" cy="2700224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C36D40FC-B64A-4C57-95F1-4EDAE83DA2B6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1808584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ình chữ nhật: Góc Tròn 16">
            <a:extLst>
              <a:ext uri="{FF2B5EF4-FFF2-40B4-BE49-F238E27FC236}">
                <a16:creationId xmlns:a16="http://schemas.microsoft.com/office/drawing/2014/main" id="{38A44AFF-FA05-41D9-A98E-0AF776578714}"/>
              </a:ext>
            </a:extLst>
          </p:cNvPr>
          <p:cNvSpPr/>
          <p:nvPr/>
        </p:nvSpPr>
        <p:spPr>
          <a:xfrm>
            <a:off x="385081" y="1759275"/>
            <a:ext cx="1181252" cy="442059"/>
          </a:xfrm>
          <a:prstGeom prst="roundRect">
            <a:avLst/>
          </a:prstGeom>
          <a:solidFill>
            <a:schemeClr val="accent2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Ví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</a:t>
            </a:r>
            <a:r>
              <a:rPr kumimoji="0" lang="en-US" sz="2000" b="1" i="0" u="none" strike="noStrike" kern="1200" cap="none" spc="0" normalizeH="0" baseline="0" noProof="0" dirty="0" err="1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dụ</a:t>
            </a:r>
            <a:r>
              <a:rPr kumimoji="0" lang="en-US" sz="2000" b="1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 2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EA91AFA-7384-2158-688E-5F17BF2BBCAD}"/>
              </a:ext>
            </a:extLst>
          </p:cNvPr>
          <p:cNvSpPr txBox="1"/>
          <p:nvPr/>
        </p:nvSpPr>
        <p:spPr>
          <a:xfrm>
            <a:off x="1731440" y="1711608"/>
            <a:ext cx="1414614" cy="5373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Giải</a:t>
            </a: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UTM Avo" panose="02040603050506020204" pitchFamily="18" charset="0"/>
                <a:ea typeface="+mn-ea"/>
                <a:cs typeface="Arial" panose="020B0604020202020204" pitchFamily="34" charset="0"/>
              </a:rPr>
              <a:t>: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/>
              <p:nvPr/>
            </p:nvSpPr>
            <p:spPr>
              <a:xfrm>
                <a:off x="192540" y="2361651"/>
                <a:ext cx="11806919" cy="432054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Xét tam giác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có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AD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BAC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nên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A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C</m:t>
                        </m:r>
                      </m:den>
                    </m:f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Suy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ra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C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4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8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=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, do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đó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en-US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Theo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tính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chất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của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dãy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tỉ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số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bằng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nhau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ta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có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B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1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vi-VN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DB</m:t>
                        </m:r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 + </m:t>
                        </m:r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DC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1 + 2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6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3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= 2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⇒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DB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2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Xét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tam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giác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ABD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có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BI</m:t>
                    </m:r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là đường phân giác của góc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ABD</m:t>
                    </m:r>
                  </m:oMath>
                </a14:m>
                <a:r>
                  <a:rPr kumimoji="0" lang="vi-VN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nên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vi-VN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B</m:t>
                        </m:r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BA</m:t>
                        </m:r>
                      </m:den>
                    </m:f>
                  </m:oMath>
                </a14:m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. </a:t>
                </a:r>
              </a:p>
              <a:p>
                <a:pPr marL="0" marR="0" lvl="0" indent="0" algn="just" defTabSz="914400" rtl="0" eaLnBrk="1" fontAlgn="auto" latinLnBrk="0" hangingPunct="1">
                  <a:lnSpc>
                    <a:spcPct val="120000"/>
                  </a:lnSpc>
                  <a:spcBef>
                    <a:spcPts val="300"/>
                  </a:spcBef>
                  <a:spcAft>
                    <a:spcPts val="300"/>
                  </a:spcAft>
                  <a:buClr>
                    <a:srgbClr val="2D1549"/>
                  </a:buClr>
                  <a:buSzPts val="1100"/>
                  <a:buFontTx/>
                  <a:buNone/>
                  <a:tabLst/>
                  <a:defRPr/>
                </a:pP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Suy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:r>
                  <a:rPr kumimoji="0" lang="en-US" sz="2200" b="0" i="0" u="none" strike="noStrike" kern="1200" cap="none" spc="0" normalizeH="0" baseline="0" noProof="0" dirty="0" err="1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ra</a:t>
                </a:r>
                <a:r>
                  <a:rPr kumimoji="0" lang="en-US" sz="2200" b="0" i="0" u="none" strike="noStrike" kern="1200" cap="none" spc="0" normalizeH="0" baseline="0" noProof="0" dirty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UTM Avo" panose="02040603050506020204" pitchFamily="18" charset="0"/>
                    <a:ea typeface="+mn-ea"/>
                    <a:cs typeface="+mn-cs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ID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IA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vi-VN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=</m:t>
                    </m:r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 smtClean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 </m:t>
                    </m:r>
                    <m:f>
                      <m:fPr>
                        <m:ctrlPr>
                          <a:rPr kumimoji="0" lang="en-US" sz="2200" b="0" i="1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Cambria Math" panose="02040503050406030204" pitchFamily="18" charset="0"/>
                            <a:ea typeface="+mn-ea"/>
                            <a:cs typeface="+mn-cs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kumimoji="0" lang="en-US" sz="2200" b="0" i="0" u="none" strike="noStrike" kern="1200" cap="none" spc="0" normalizeH="0" baseline="0" noProof="0">
                            <a:ln>
                              <a:noFill/>
                            </a:ln>
                            <a:solidFill>
                              <a:prstClr val="black"/>
                            </a:solidFill>
                            <a:effectLst/>
                            <a:uLnTx/>
                            <a:uFillTx/>
                            <a:latin typeface="UTM Avo" panose="02040603050506020204" pitchFamily="18" charset="0"/>
                            <a:ea typeface="+mn-ea"/>
                            <a:cs typeface="+mn-cs"/>
                          </a:rPr>
                          <m:t>2</m:t>
                        </m:r>
                      </m:den>
                    </m:f>
                    <m:r>
                      <m:rPr>
                        <m:nor/>
                      </m:rPr>
                      <a:rPr kumimoji="0" lang="en-US" sz="2200" b="0" i="0" u="none" strike="noStrike" kern="1200" cap="none" spc="0" normalizeH="0" baseline="0" noProof="0">
                        <a:ln>
                          <a:noFill/>
                        </a:ln>
                        <a:solidFill>
                          <a:prstClr val="black"/>
                        </a:solidFill>
                        <a:effectLst/>
                        <a:uLnTx/>
                        <a:uFillTx/>
                        <a:latin typeface="UTM Avo" panose="02040603050506020204" pitchFamily="18" charset="0"/>
                        <a:ea typeface="+mn-ea"/>
                        <a:cs typeface="+mn-cs"/>
                      </a:rPr>
                      <m:t>.</m:t>
                    </m:r>
                  </m:oMath>
                </a14:m>
                <a:endParaRPr kumimoji="0" lang="vi-VN" sz="22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UTM Avo" panose="02040603050506020204" pitchFamily="18" charset="0"/>
                  <a:ea typeface="+mn-ea"/>
                  <a:cs typeface="+mn-cs"/>
                </a:endParaRPr>
              </a:p>
            </p:txBody>
          </p:sp>
        </mc:Choice>
        <mc:Fallback xmlns="">
          <p:sp>
            <p:nvSpPr>
              <p:cNvPr id="7" name="Rectangle 6">
                <a:extLst>
                  <a:ext uri="{FF2B5EF4-FFF2-40B4-BE49-F238E27FC236}">
                    <a16:creationId xmlns:a16="http://schemas.microsoft.com/office/drawing/2014/main" id="{E3EEEECA-1ADE-A62A-A858-3FEC1734981F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540" y="2361651"/>
                <a:ext cx="11806919" cy="4320542"/>
              </a:xfrm>
              <a:prstGeom prst="rect">
                <a:avLst/>
              </a:prstGeom>
              <a:blipFill>
                <a:blip r:embed="rId4"/>
                <a:stretch>
                  <a:fillRect l="-671" t="-28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Picture 7">
            <a:extLst>
              <a:ext uri="{FF2B5EF4-FFF2-40B4-BE49-F238E27FC236}">
                <a16:creationId xmlns:a16="http://schemas.microsoft.com/office/drawing/2014/main" id="{024E108B-D4A1-F81F-25A9-A04F68F6FA9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63113" y="1590691"/>
            <a:ext cx="4048382" cy="2700224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B70F6F79-1D73-46B9-A11F-A61CC9AEA6BE}"/>
              </a:ext>
            </a:extLst>
          </p:cNvPr>
          <p:cNvSpPr/>
          <p:nvPr/>
        </p:nvSpPr>
        <p:spPr>
          <a:xfrm>
            <a:off x="0" y="0"/>
            <a:ext cx="12192000" cy="63919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1701205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6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1">
      <a:majorFont>
        <a:latin typeface="Arial"/>
        <a:ea typeface=""/>
        <a:cs typeface=""/>
      </a:majorFont>
      <a:minorFont>
        <a:latin typeface="UTM Av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F80FDD4E-B15E-4EB9-BC92-ABD0ED9503EB}"/>
    </a:ext>
  </a:extLst>
</a:theme>
</file>

<file path=ppt/theme/theme3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Template mẫu Toán 4" id="{2177364B-33F2-4BA7-B4AE-EF27B5C74F07}" vid="{149BD0E7-1910-438F-B179-135423978455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9Slide.vn</Template>
  <TotalTime>358</TotalTime>
  <Words>2326</Words>
  <Application>Microsoft Office PowerPoint</Application>
  <PresentationFormat>Widescreen</PresentationFormat>
  <Paragraphs>214</Paragraphs>
  <Slides>30</Slides>
  <Notes>14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Cambria Math</vt:lpstr>
      <vt:lpstr>UTM Avo</vt:lpstr>
      <vt:lpstr>Times New Roman</vt:lpstr>
      <vt:lpstr>Arial</vt:lpstr>
      <vt:lpstr>Calibri</vt:lpstr>
      <vt:lpstr>Calibri Light</vt:lpstr>
      <vt:lpstr>Office Theme</vt:lpstr>
      <vt:lpstr>1_Office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>9Slide.vn</Manager>
  <Company>9Slide.vn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>9Slide.vn</dc:subject>
  <dc:creator>Monkey</dc:creator>
  <dc:description>9Slide.vn</dc:description>
  <cp:lastModifiedBy>V22 - Vương Lê Trà My</cp:lastModifiedBy>
  <cp:revision>35</cp:revision>
  <dcterms:created xsi:type="dcterms:W3CDTF">2023-11-28T09:31:40Z</dcterms:created>
  <dcterms:modified xsi:type="dcterms:W3CDTF">2025-03-02T16:53:19Z</dcterms:modified>
  <cp:category>9Slide.vn</cp:category>
</cp:coreProperties>
</file>