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720" r:id="rId3"/>
  </p:sldMasterIdLst>
  <p:notesMasterIdLst>
    <p:notesMasterId r:id="rId32"/>
  </p:notesMasterIdLst>
  <p:sldIdLst>
    <p:sldId id="458" r:id="rId4"/>
    <p:sldId id="266" r:id="rId5"/>
    <p:sldId id="274" r:id="rId6"/>
    <p:sldId id="269" r:id="rId7"/>
    <p:sldId id="433" r:id="rId8"/>
    <p:sldId id="291" r:id="rId9"/>
    <p:sldId id="428" r:id="rId10"/>
    <p:sldId id="434" r:id="rId11"/>
    <p:sldId id="437" r:id="rId12"/>
    <p:sldId id="439" r:id="rId13"/>
    <p:sldId id="451" r:id="rId14"/>
    <p:sldId id="452" r:id="rId15"/>
    <p:sldId id="453" r:id="rId16"/>
    <p:sldId id="454" r:id="rId17"/>
    <p:sldId id="450" r:id="rId18"/>
    <p:sldId id="455" r:id="rId19"/>
    <p:sldId id="256" r:id="rId20"/>
    <p:sldId id="362" r:id="rId21"/>
    <p:sldId id="363" r:id="rId22"/>
    <p:sldId id="364" r:id="rId23"/>
    <p:sldId id="365" r:id="rId24"/>
    <p:sldId id="366" r:id="rId25"/>
    <p:sldId id="367" r:id="rId26"/>
    <p:sldId id="369" r:id="rId27"/>
    <p:sldId id="368" r:id="rId28"/>
    <p:sldId id="457" r:id="rId29"/>
    <p:sldId id="297" r:id="rId30"/>
    <p:sldId id="272"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Math" panose="02040503050406030204" pitchFamily="18" charset="0"/>
      <p:regular r:id="rId39"/>
    </p:embeddedFont>
    <p:embeddedFont>
      <p:font typeface="Comic Sans MS" panose="030F0702030302020204" pitchFamily="66" charset="0"/>
      <p:regular r:id="rId40"/>
      <p:bold r:id="rId41"/>
      <p:italic r:id="rId42"/>
      <p:boldItalic r:id="rId43"/>
    </p:embeddedFont>
    <p:embeddedFont>
      <p:font typeface="Noto Serif" panose="020B0604020202020204" charset="0"/>
      <p:regular r:id="rId44"/>
      <p:bold r:id="rId45"/>
      <p:italic r:id="rId46"/>
      <p:boldItalic r:id="rId47"/>
    </p:embeddedFont>
    <p:embeddedFont>
      <p:font typeface="UVN Bach Tuyet Nang" panose="02090907080705020403" pitchFamily="18" charset="0"/>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75" d="100"/>
          <a:sy n="75" d="100"/>
        </p:scale>
        <p:origin x="77" y="5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62481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284647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802226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907078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977759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90078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809222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01316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403529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283208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813616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12/22/2024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6F46B38-4B82-4F6F-83C1-92CFC1F91359}"/>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4F41454E-0089-4030-85F9-FED74A4CF4B4}"/>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1531BEC-55A8-4004-9A22-CB529488D8A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12/22/2024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28499204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8.xml"/><Relationship Id="rId5" Type="http://schemas.openxmlformats.org/officeDocument/2006/relationships/image" Target="../media/image34.png"/><Relationship Id="rId4" Type="http://schemas.openxmlformats.org/officeDocument/2006/relationships/image" Target="../media/image25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261.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300.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360.png"/></Relationships>
</file>

<file path=ppt/slides/_rels/slide17.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28.svg"/><Relationship Id="rId7" Type="http://schemas.openxmlformats.org/officeDocument/2006/relationships/image" Target="../media/image34.svg"/><Relationship Id="rId2" Type="http://schemas.openxmlformats.org/officeDocument/2006/relationships/image" Target="../media/image27.png"/><Relationship Id="rId1" Type="http://schemas.openxmlformats.org/officeDocument/2006/relationships/slideLayout" Target="../slideLayouts/slideLayout28.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7.wdp"/><Relationship Id="rId3" Type="http://schemas.microsoft.com/office/2007/relationships/hdphoto" Target="../media/hdphoto3.wdp"/><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slide" Target="slide20.xml"/><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48.png"/><Relationship Id="rId4" Type="http://schemas.openxmlformats.org/officeDocument/2006/relationships/image" Target="../media/image43.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54.png"/><Relationship Id="rId18" Type="http://schemas.microsoft.com/office/2007/relationships/hdphoto" Target="../media/hdphoto11.wdp"/><Relationship Id="rId3" Type="http://schemas.microsoft.com/office/2007/relationships/hdphoto" Target="../media/hdphoto8.wdp"/><Relationship Id="rId7" Type="http://schemas.openxmlformats.org/officeDocument/2006/relationships/image" Target="../media/image52.jpeg"/><Relationship Id="rId12" Type="http://schemas.microsoft.com/office/2007/relationships/hdphoto" Target="../media/hdphoto7.wdp"/><Relationship Id="rId17" Type="http://schemas.openxmlformats.org/officeDocument/2006/relationships/image" Target="../media/image56.png"/><Relationship Id="rId2" Type="http://schemas.openxmlformats.org/officeDocument/2006/relationships/image" Target="../media/image50.png"/><Relationship Id="rId16" Type="http://schemas.openxmlformats.org/officeDocument/2006/relationships/slide" Target="slide25.xml"/><Relationship Id="rId20"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49.png"/><Relationship Id="rId5" Type="http://schemas.openxmlformats.org/officeDocument/2006/relationships/image" Target="../media/image51.jpeg"/><Relationship Id="rId15" Type="http://schemas.microsoft.com/office/2007/relationships/hdphoto" Target="../media/hdphoto10.wdp"/><Relationship Id="rId10" Type="http://schemas.openxmlformats.org/officeDocument/2006/relationships/image" Target="../media/image53.jpeg"/><Relationship Id="rId19" Type="http://schemas.openxmlformats.org/officeDocument/2006/relationships/slide" Target="slide24.xml"/><Relationship Id="rId4" Type="http://schemas.openxmlformats.org/officeDocument/2006/relationships/slide" Target="slide21.xml"/><Relationship Id="rId9" Type="http://schemas.openxmlformats.org/officeDocument/2006/relationships/slide" Target="slide23.xml"/><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2.png"/><Relationship Id="rId18" Type="http://schemas.openxmlformats.org/officeDocument/2006/relationships/image" Target="../media/image65.png"/><Relationship Id="rId3" Type="http://schemas.openxmlformats.org/officeDocument/2006/relationships/audio" Target="../media/audio2.wav"/><Relationship Id="rId21" Type="http://schemas.openxmlformats.org/officeDocument/2006/relationships/image" Target="../media/image68.png"/><Relationship Id="rId7" Type="http://schemas.microsoft.com/office/2007/relationships/hdphoto" Target="../media/hdphoto12.wdp"/><Relationship Id="rId12" Type="http://schemas.microsoft.com/office/2007/relationships/hdphoto" Target="../media/hdphoto10.wdp"/><Relationship Id="rId17" Type="http://schemas.openxmlformats.org/officeDocument/2006/relationships/image" Target="../media/image64.png"/><Relationship Id="rId2" Type="http://schemas.openxmlformats.org/officeDocument/2006/relationships/audio" Target="../media/audio1.wav"/><Relationship Id="rId16" Type="http://schemas.microsoft.com/office/2007/relationships/hdphoto" Target="../media/hdphoto15.wdp"/><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55.png"/><Relationship Id="rId5" Type="http://schemas.openxmlformats.org/officeDocument/2006/relationships/image" Target="../media/image59.png"/><Relationship Id="rId15" Type="http://schemas.openxmlformats.org/officeDocument/2006/relationships/image" Target="../media/image63.png"/><Relationship Id="rId10" Type="http://schemas.openxmlformats.org/officeDocument/2006/relationships/slide" Target="slide20.xml"/><Relationship Id="rId19" Type="http://schemas.openxmlformats.org/officeDocument/2006/relationships/image" Target="../media/image66.png"/><Relationship Id="rId4" Type="http://schemas.openxmlformats.org/officeDocument/2006/relationships/image" Target="../media/image58.png"/><Relationship Id="rId9" Type="http://schemas.microsoft.com/office/2007/relationships/hdphoto" Target="../media/hdphoto13.wdp"/><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microsoft.com/office/2007/relationships/hdphoto" Target="../media/hdphoto17.wdp"/><Relationship Id="rId13" Type="http://schemas.microsoft.com/office/2007/relationships/hdphoto" Target="../media/hdphoto14.wdp"/><Relationship Id="rId3" Type="http://schemas.openxmlformats.org/officeDocument/2006/relationships/audio" Target="../media/audio1.wav"/><Relationship Id="rId7" Type="http://schemas.openxmlformats.org/officeDocument/2006/relationships/image" Target="../media/image70.png"/><Relationship Id="rId12" Type="http://schemas.openxmlformats.org/officeDocument/2006/relationships/image" Target="../media/image62.png"/><Relationship Id="rId2" Type="http://schemas.openxmlformats.org/officeDocument/2006/relationships/audio" Target="../media/audio2.wav"/><Relationship Id="rId16" Type="http://schemas.microsoft.com/office/2007/relationships/hdphoto" Target="../media/hdphoto15.wdp"/><Relationship Id="rId1" Type="http://schemas.openxmlformats.org/officeDocument/2006/relationships/slideLayout" Target="../slideLayouts/slideLayout2.xml"/><Relationship Id="rId6" Type="http://schemas.microsoft.com/office/2007/relationships/hdphoto" Target="../media/hdphoto16.wdp"/><Relationship Id="rId11" Type="http://schemas.microsoft.com/office/2007/relationships/hdphoto" Target="../media/hdphoto10.wdp"/><Relationship Id="rId5" Type="http://schemas.openxmlformats.org/officeDocument/2006/relationships/image" Target="../media/image69.png"/><Relationship Id="rId15" Type="http://schemas.openxmlformats.org/officeDocument/2006/relationships/image" Target="../media/image63.png"/><Relationship Id="rId10"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slide" Target="slide20.xml"/><Relationship Id="rId1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4.png"/><Relationship Id="rId3" Type="http://schemas.openxmlformats.org/officeDocument/2006/relationships/audio" Target="../media/audio1.wav"/><Relationship Id="rId7" Type="http://schemas.microsoft.com/office/2007/relationships/hdphoto" Target="../media/hdphoto18.wdp"/><Relationship Id="rId12" Type="http://schemas.microsoft.com/office/2007/relationships/hdphoto" Target="../media/hdphoto14.wdp"/><Relationship Id="rId17" Type="http://schemas.openxmlformats.org/officeDocument/2006/relationships/image" Target="../media/image53.jpeg"/><Relationship Id="rId2" Type="http://schemas.openxmlformats.org/officeDocument/2006/relationships/audio" Target="../media/audio2.wav"/><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62.png"/><Relationship Id="rId5" Type="http://schemas.openxmlformats.org/officeDocument/2006/relationships/image" Target="../media/image700.png"/><Relationship Id="rId15" Type="http://schemas.microsoft.com/office/2007/relationships/hdphoto" Target="../media/hdphoto15.wdp"/><Relationship Id="rId10" Type="http://schemas.microsoft.com/office/2007/relationships/hdphoto" Target="../media/hdphoto10.wdp"/><Relationship Id="rId4" Type="http://schemas.openxmlformats.org/officeDocument/2006/relationships/image" Target="../media/image58.png"/><Relationship Id="rId9" Type="http://schemas.openxmlformats.org/officeDocument/2006/relationships/image" Target="../media/image55.png"/><Relationship Id="rId1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710.png"/><Relationship Id="rId18" Type="http://schemas.openxmlformats.org/officeDocument/2006/relationships/image" Target="../media/image57.jpeg"/><Relationship Id="rId3" Type="http://schemas.openxmlformats.org/officeDocument/2006/relationships/audio" Target="../media/audio2.wav"/><Relationship Id="rId7" Type="http://schemas.openxmlformats.org/officeDocument/2006/relationships/image" Target="../media/image55.png"/><Relationship Id="rId12" Type="http://schemas.microsoft.com/office/2007/relationships/hdphoto" Target="../media/hdphoto15.wdp"/><Relationship Id="rId17" Type="http://schemas.openxmlformats.org/officeDocument/2006/relationships/slide" Target="slide1.xml"/><Relationship Id="rId2" Type="http://schemas.openxmlformats.org/officeDocument/2006/relationships/audio" Target="../media/audio1.wav"/><Relationship Id="rId16" Type="http://schemas.openxmlformats.org/officeDocument/2006/relationships/image" Target="../media/image74.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image" Target="../media/image63.png"/><Relationship Id="rId5" Type="http://schemas.openxmlformats.org/officeDocument/2006/relationships/image" Target="../media/image680.png"/><Relationship Id="rId15" Type="http://schemas.openxmlformats.org/officeDocument/2006/relationships/image" Target="../media/image73.png"/><Relationship Id="rId10" Type="http://schemas.microsoft.com/office/2007/relationships/hdphoto" Target="../media/hdphoto14.wdp"/><Relationship Id="rId19" Type="http://schemas.openxmlformats.org/officeDocument/2006/relationships/image" Target="../media/image75.png"/><Relationship Id="rId4" Type="http://schemas.openxmlformats.org/officeDocument/2006/relationships/image" Target="../media/image58.png"/><Relationship Id="rId9" Type="http://schemas.openxmlformats.org/officeDocument/2006/relationships/image" Target="../media/image62.png"/><Relationship Id="rId1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gif"/><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28.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82.sv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40.png"/><Relationship Id="rId10" Type="http://schemas.openxmlformats.org/officeDocument/2006/relationships/image" Target="../media/image20.png"/><Relationship Id="rId4" Type="http://schemas.openxmlformats.org/officeDocument/2006/relationships/image" Target="../media/image10.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7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220.png"/><Relationship Id="rId5" Type="http://schemas.openxmlformats.org/officeDocument/2006/relationships/image" Target="../media/image211.png"/><Relationship Id="rId4" Type="http://schemas.openxmlformats.org/officeDocument/2006/relationships/image" Target="../media/image200.png"/></Relationships>
</file>

<file path=ppt/slides/_rels/slide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E85FAA-528F-4429-B1E3-EF0962509C33}"/>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69523B2-96FA-4630-BB99-7F1470EFD131}"/>
              </a:ext>
            </a:extLst>
          </p:cNvPr>
          <p:cNvPicPr>
            <a:picLocks noChangeAspect="1"/>
          </p:cNvPicPr>
          <p:nvPr/>
        </p:nvPicPr>
        <p:blipFill>
          <a:blip r:embed="rId2"/>
          <a:stretch>
            <a:fillRect/>
          </a:stretch>
        </p:blipFill>
        <p:spPr>
          <a:xfrm>
            <a:off x="224467" y="807869"/>
            <a:ext cx="3468368" cy="2621132"/>
          </a:xfrm>
          <a:prstGeom prst="rect">
            <a:avLst/>
          </a:prstGeom>
        </p:spPr>
      </p:pic>
      <p:pic>
        <p:nvPicPr>
          <p:cNvPr id="4" name="Picture 3">
            <a:extLst>
              <a:ext uri="{FF2B5EF4-FFF2-40B4-BE49-F238E27FC236}">
                <a16:creationId xmlns:a16="http://schemas.microsoft.com/office/drawing/2014/main" id="{43D7A7B7-9879-4B62-98CA-3E2DD73B72C5}"/>
              </a:ext>
            </a:extLst>
          </p:cNvPr>
          <p:cNvPicPr>
            <a:picLocks noChangeAspect="1"/>
          </p:cNvPicPr>
          <p:nvPr/>
        </p:nvPicPr>
        <p:blipFill>
          <a:blip r:embed="rId3"/>
          <a:stretch>
            <a:fillRect/>
          </a:stretch>
        </p:blipFill>
        <p:spPr>
          <a:xfrm>
            <a:off x="3841436" y="815636"/>
            <a:ext cx="4308613" cy="2621131"/>
          </a:xfrm>
          <a:prstGeom prst="rect">
            <a:avLst/>
          </a:prstGeom>
        </p:spPr>
      </p:pic>
      <p:pic>
        <p:nvPicPr>
          <p:cNvPr id="6" name="Picture 5">
            <a:extLst>
              <a:ext uri="{FF2B5EF4-FFF2-40B4-BE49-F238E27FC236}">
                <a16:creationId xmlns:a16="http://schemas.microsoft.com/office/drawing/2014/main" id="{C61E1372-3DA5-4EB9-B7AC-F7620D20D22B}"/>
              </a:ext>
            </a:extLst>
          </p:cNvPr>
          <p:cNvPicPr>
            <a:picLocks noChangeAspect="1"/>
          </p:cNvPicPr>
          <p:nvPr/>
        </p:nvPicPr>
        <p:blipFill>
          <a:blip r:embed="rId4"/>
          <a:stretch>
            <a:fillRect/>
          </a:stretch>
        </p:blipFill>
        <p:spPr>
          <a:xfrm>
            <a:off x="8243537" y="807869"/>
            <a:ext cx="3838972" cy="2621132"/>
          </a:xfrm>
          <a:prstGeom prst="rect">
            <a:avLst/>
          </a:prstGeom>
          <a:ln>
            <a:solidFill>
              <a:schemeClr val="tx1"/>
            </a:solidFill>
          </a:ln>
        </p:spPr>
      </p:pic>
      <p:pic>
        <p:nvPicPr>
          <p:cNvPr id="13" name="Picture 12">
            <a:extLst>
              <a:ext uri="{FF2B5EF4-FFF2-40B4-BE49-F238E27FC236}">
                <a16:creationId xmlns:a16="http://schemas.microsoft.com/office/drawing/2014/main" id="{169CE667-1F6F-4517-819C-AFA8462DD9D5}"/>
              </a:ext>
            </a:extLst>
          </p:cNvPr>
          <p:cNvPicPr>
            <a:picLocks noChangeAspect="1"/>
          </p:cNvPicPr>
          <p:nvPr/>
        </p:nvPicPr>
        <p:blipFill>
          <a:blip r:embed="rId5"/>
          <a:stretch>
            <a:fillRect/>
          </a:stretch>
        </p:blipFill>
        <p:spPr>
          <a:xfrm>
            <a:off x="1348883" y="4634142"/>
            <a:ext cx="3838646" cy="2159239"/>
          </a:xfrm>
          <a:prstGeom prst="rect">
            <a:avLst/>
          </a:prstGeom>
        </p:spPr>
      </p:pic>
      <mc:AlternateContent xmlns:mc="http://schemas.openxmlformats.org/markup-compatibility/2006" xmlns:a14="http://schemas.microsoft.com/office/drawing/2010/main">
        <mc:Choice Requires="a14">
          <p:sp>
            <p:nvSpPr>
              <p:cNvPr id="14" name="Thought Bubble: Cloud 13">
                <a:extLst>
                  <a:ext uri="{FF2B5EF4-FFF2-40B4-BE49-F238E27FC236}">
                    <a16:creationId xmlns:a16="http://schemas.microsoft.com/office/drawing/2014/main" id="{3647867B-F449-499A-B6F7-BE24F30EE9BC}"/>
                  </a:ext>
                </a:extLst>
              </p:cNvPr>
              <p:cNvSpPr/>
              <p:nvPr/>
            </p:nvSpPr>
            <p:spPr>
              <a:xfrm>
                <a:off x="5995742" y="3737499"/>
                <a:ext cx="5274167" cy="2751083"/>
              </a:xfrm>
              <a:prstGeom prst="cloudCallout">
                <a:avLst>
                  <a:gd name="adj1" fmla="val -84383"/>
                  <a:gd name="adj2" fmla="val -3486"/>
                </a:avLst>
              </a:prstGeom>
              <a:solidFill>
                <a:srgbClr val="FFFFFF"/>
              </a:solidFill>
              <a:ln w="25400" cap="flat" cmpd="sng" algn="ctr">
                <a:solidFill>
                  <a:srgbClr val="00B050"/>
                </a:solidFill>
                <a:prstDash val="solid"/>
              </a:ln>
              <a:effectLst/>
            </p:spPr>
            <p:txBody>
              <a:bodyPr rtlCol="0" anchor="ctr"/>
              <a:lstStyle/>
              <a:p>
                <a:pPr algn="ctr">
                  <a:lnSpc>
                    <a:spcPct val="150000"/>
                  </a:lnSpc>
                  <a:spcBef>
                    <a:spcPts val="100"/>
                  </a:spcBef>
                  <a:spcAft>
                    <a:spcPts val="100"/>
                  </a:spcAft>
                </a:pPr>
                <a:r>
                  <a:rPr lang="da-DK" sz="2400" i="1" dirty="0">
                    <a:latin typeface="UTM Avo" panose="02040603050506020204" pitchFamily="18" charset="0"/>
                    <a:ea typeface="Calibri" panose="020F0502020204030204" pitchFamily="34" charset="0"/>
                  </a:rPr>
                  <a:t>Đồ thị của hàm số bậc nhất </a:t>
                </a:r>
                <a14:m>
                  <m:oMath xmlns:m="http://schemas.openxmlformats.org/officeDocument/2006/math">
                    <m:r>
                      <a:rPr lang="da-DK" sz="2400" i="1">
                        <a:latin typeface="Cambria Math" panose="02040503050406030204" pitchFamily="18" charset="0"/>
                        <a:ea typeface="Calibri" panose="020F0502020204030204" pitchFamily="34" charset="0"/>
                      </a:rPr>
                      <m:t>𝑦</m:t>
                    </m:r>
                    <m:r>
                      <a:rPr lang="da-DK" sz="2400" i="1">
                        <a:latin typeface="Cambria Math" panose="02040503050406030204" pitchFamily="18" charset="0"/>
                        <a:ea typeface="Calibri" panose="020F0502020204030204" pitchFamily="34" charset="0"/>
                      </a:rPr>
                      <m:t>=</m:t>
                    </m:r>
                    <m:r>
                      <a:rPr lang="da-DK" sz="2400" i="1">
                        <a:latin typeface="Cambria Math" panose="02040503050406030204" pitchFamily="18" charset="0"/>
                        <a:ea typeface="Calibri" panose="020F0502020204030204" pitchFamily="34" charset="0"/>
                      </a:rPr>
                      <m:t>𝑎𝑥</m:t>
                    </m:r>
                    <m:r>
                      <a:rPr lang="da-DK" sz="2400" i="1">
                        <a:latin typeface="Cambria Math" panose="02040503050406030204" pitchFamily="18" charset="0"/>
                        <a:ea typeface="Calibri" panose="020F0502020204030204" pitchFamily="34" charset="0"/>
                      </a:rPr>
                      <m:t>+</m:t>
                    </m:r>
                    <m:r>
                      <a:rPr lang="da-DK" sz="2400" i="1">
                        <a:latin typeface="Cambria Math" panose="02040503050406030204" pitchFamily="18" charset="0"/>
                        <a:ea typeface="Calibri" panose="020F0502020204030204" pitchFamily="34" charset="0"/>
                      </a:rPr>
                      <m:t>𝑏</m:t>
                    </m:r>
                    <m:r>
                      <a:rPr lang="da-DK" sz="2400" i="1">
                        <a:latin typeface="Cambria Math" panose="02040503050406030204" pitchFamily="18" charset="0"/>
                        <a:ea typeface="Calibri" panose="020F0502020204030204" pitchFamily="34" charset="0"/>
                      </a:rPr>
                      <m:t> (</m:t>
                    </m:r>
                    <m:r>
                      <a:rPr lang="da-DK" sz="2400" i="1">
                        <a:latin typeface="Cambria Math" panose="02040503050406030204" pitchFamily="18" charset="0"/>
                        <a:ea typeface="Calibri" panose="020F0502020204030204" pitchFamily="34" charset="0"/>
                      </a:rPr>
                      <m:t>𝑎</m:t>
                    </m:r>
                    <m:r>
                      <a:rPr lang="da-DK" sz="2400" i="1">
                        <a:latin typeface="Cambria Math" panose="02040503050406030204" pitchFamily="18" charset="0"/>
                        <a:ea typeface="Calibri" panose="020F0502020204030204" pitchFamily="34" charset="0"/>
                      </a:rPr>
                      <m:t>≠0)</m:t>
                    </m:r>
                  </m:oMath>
                </a14:m>
                <a:r>
                  <a:rPr lang="da-DK" sz="2400" i="1" dirty="0">
                    <a:latin typeface="UTM Avo" panose="02040603050506020204" pitchFamily="18" charset="0"/>
                    <a:ea typeface="Calibri" panose="020F0502020204030204" pitchFamily="34" charset="0"/>
                  </a:rPr>
                  <a:t> có tính chất gì?</a:t>
                </a:r>
                <a:endParaRPr lang="en-US" sz="2400" i="1" dirty="0">
                  <a:latin typeface="UTM Avo" panose="02040603050506020204" pitchFamily="18" charset="0"/>
                  <a:ea typeface="Calibri" panose="020F0502020204030204" pitchFamily="34" charset="0"/>
                </a:endParaRPr>
              </a:p>
            </p:txBody>
          </p:sp>
        </mc:Choice>
        <mc:Fallback xmlns="">
          <p:sp>
            <p:nvSpPr>
              <p:cNvPr id="14" name="Thought Bubble: Cloud 13">
                <a:extLst>
                  <a:ext uri="{FF2B5EF4-FFF2-40B4-BE49-F238E27FC236}">
                    <a16:creationId xmlns:a16="http://schemas.microsoft.com/office/drawing/2014/main" id="{3647867B-F449-499A-B6F7-BE24F30EE9BC}"/>
                  </a:ext>
                </a:extLst>
              </p:cNvPr>
              <p:cNvSpPr>
                <a:spLocks noRot="1" noChangeAspect="1" noMove="1" noResize="1" noEditPoints="1" noAdjustHandles="1" noChangeArrowheads="1" noChangeShapeType="1" noTextEdit="1"/>
              </p:cNvSpPr>
              <p:nvPr/>
            </p:nvSpPr>
            <p:spPr>
              <a:xfrm>
                <a:off x="5995742" y="3737499"/>
                <a:ext cx="5274167" cy="2751083"/>
              </a:xfrm>
              <a:prstGeom prst="cloudCallout">
                <a:avLst>
                  <a:gd name="adj1" fmla="val -84383"/>
                  <a:gd name="adj2" fmla="val -3486"/>
                </a:avLst>
              </a:prstGeom>
              <a:blipFill>
                <a:blip r:embed="rId6"/>
                <a:stretch>
                  <a:fillRect/>
                </a:stretch>
              </a:blipFill>
              <a:ln w="25400" cap="flat" cmpd="sng" algn="ctr">
                <a:solidFill>
                  <a:srgbClr val="00B050"/>
                </a:solidFill>
                <a:prstDash val="solid"/>
              </a:ln>
              <a:effectLst/>
            </p:spPr>
            <p:txBody>
              <a:bodyPr/>
              <a:lstStyle/>
              <a:p>
                <a:r>
                  <a:rPr lang="en-US">
                    <a:noFill/>
                  </a:rPr>
                  <a:t> </a:t>
                </a:r>
              </a:p>
            </p:txBody>
          </p:sp>
        </mc:Fallback>
      </mc:AlternateContent>
    </p:spTree>
    <p:extLst>
      <p:ext uri="{BB962C8B-B14F-4D97-AF65-F5344CB8AC3E}">
        <p14:creationId xmlns:p14="http://schemas.microsoft.com/office/powerpoint/2010/main" val="280679151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597;p41">
            <a:extLst>
              <a:ext uri="{FF2B5EF4-FFF2-40B4-BE49-F238E27FC236}">
                <a16:creationId xmlns:a16="http://schemas.microsoft.com/office/drawing/2014/main" id="{9F23500F-0984-5F6C-5602-D25B66AE593C}"/>
              </a:ext>
            </a:extLst>
          </p:cNvPr>
          <p:cNvSpPr txBox="1">
            <a:spLocks/>
          </p:cNvSpPr>
          <p:nvPr/>
        </p:nvSpPr>
        <p:spPr>
          <a:xfrm>
            <a:off x="4006793" y="3148828"/>
            <a:ext cx="6454514" cy="1078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600"/>
              <a:buFont typeface="Kumbh Sans"/>
              <a:buNone/>
              <a:defRPr sz="5000" b="1" i="0" u="none" strike="noStrike" cap="none">
                <a:solidFill>
                  <a:schemeClr val="dk1"/>
                </a:solidFill>
                <a:latin typeface="Kumbh Sans"/>
                <a:ea typeface="Kumbh Sans"/>
                <a:cs typeface="Kumbh Sans"/>
                <a:sym typeface="Kumbh Sans"/>
              </a:defRPr>
            </a:lvl1pPr>
            <a:lvl2pPr marR="0" lvl="1"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2pPr>
            <a:lvl3pPr marR="0" lvl="2"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3pPr>
            <a:lvl4pPr marR="0" lvl="3"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4pPr>
            <a:lvl5pPr marR="0" lvl="4"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5pPr>
            <a:lvl6pPr marR="0" lvl="5"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6pPr>
            <a:lvl7pPr marR="0" lvl="6"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7pPr>
            <a:lvl8pPr marR="0" lvl="7"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8pPr>
            <a:lvl9pPr marR="0" lvl="8"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9pPr>
          </a:lstStyle>
          <a:p>
            <a:pPr marL="0" marR="0" lvl="0" indent="0" algn="l" defTabSz="914400" rtl="0" eaLnBrk="1" fontAlgn="auto" latinLnBrk="0" hangingPunct="1">
              <a:lnSpc>
                <a:spcPct val="115000"/>
              </a:lnSpc>
              <a:spcBef>
                <a:spcPts val="0"/>
              </a:spcBef>
              <a:spcAft>
                <a:spcPts val="0"/>
              </a:spcAft>
              <a:buClr>
                <a:prstClr val="black"/>
              </a:buClr>
              <a:buSzPts val="3600"/>
              <a:buFont typeface="Kumbh Sans"/>
              <a:buNone/>
              <a:tabLst/>
              <a:defRPr/>
            </a:pPr>
            <a:r>
              <a:rPr kumimoji="0" lang="en-US" sz="4800" b="1" i="0" u="none" strike="noStrike" kern="0" cap="none" spc="0" normalizeH="0" baseline="0" noProof="0" dirty="0">
                <a:ln>
                  <a:noFill/>
                </a:ln>
                <a:solidFill>
                  <a:prstClr val="black"/>
                </a:solidFill>
                <a:effectLst/>
                <a:uLnTx/>
                <a:uFillTx/>
                <a:latin typeface="UTM Avo" panose="02040603050506020204" pitchFamily="18" charset="0"/>
                <a:sym typeface="Kumbh Sans"/>
              </a:rPr>
              <a:t>VẼ ĐỒ THỊ CỦA HÀM SỐ BẬC NHẤT</a:t>
            </a:r>
          </a:p>
        </p:txBody>
      </p:sp>
      <p:sp>
        <p:nvSpPr>
          <p:cNvPr id="5" name="Google Shape;598;p41">
            <a:extLst>
              <a:ext uri="{FF2B5EF4-FFF2-40B4-BE49-F238E27FC236}">
                <a16:creationId xmlns:a16="http://schemas.microsoft.com/office/drawing/2014/main" id="{5AC655D4-4F89-E31E-A515-DBE229EB1210}"/>
              </a:ext>
            </a:extLst>
          </p:cNvPr>
          <p:cNvSpPr txBox="1">
            <a:spLocks/>
          </p:cNvSpPr>
          <p:nvPr/>
        </p:nvSpPr>
        <p:spPr>
          <a:xfrm>
            <a:off x="2237959" y="2742816"/>
            <a:ext cx="1104363" cy="1069089"/>
          </a:xfrm>
          <a:prstGeom prst="rect">
            <a:avLst/>
          </a:prstGeom>
          <a:solidFill>
            <a:srgbClr val="EFA329"/>
          </a:solidFill>
          <a:ln w="38100" cap="rnd" cmpd="sng">
            <a:solidFill>
              <a:srgbClr val="EFA329"/>
            </a:solidFill>
            <a:prstDash val="solid"/>
            <a:round/>
            <a:headEnd type="none" w="sm" len="sm"/>
            <a:tailEnd type="none" w="sm" len="sm"/>
          </a:ln>
          <a:effectLst>
            <a:outerShdw blurRad="57150" dist="19050" dir="5400000" algn="bl" rotWithShape="0">
              <a:srgbClr val="242424">
                <a:alpha val="50000"/>
              </a:srgbClr>
            </a:outerShdw>
          </a:effectLst>
        </p:spPr>
        <p:txBody>
          <a:bodyPr spcFirstLastPara="1" wrap="square" lIns="91425" tIns="228600"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6000"/>
              <a:buFont typeface="Kumbh Sans"/>
              <a:buNone/>
              <a:defRPr sz="7000" b="1" i="0" u="none" strike="noStrike" cap="none">
                <a:solidFill>
                  <a:schemeClr val="lt2"/>
                </a:solidFill>
                <a:latin typeface="Kumbh Sans"/>
                <a:ea typeface="Kumbh Sans"/>
                <a:cs typeface="Kumbh Sans"/>
                <a:sym typeface="Kumbh Sans"/>
              </a:defRPr>
            </a:lvl1pPr>
            <a:lvl2pPr marR="0" lvl="1"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2pPr>
            <a:lvl3pPr marR="0" lvl="2"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3pPr>
            <a:lvl4pPr marR="0" lvl="3"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4pPr>
            <a:lvl5pPr marR="0" lvl="4"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5pPr>
            <a:lvl6pPr marR="0" lvl="5"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6pPr>
            <a:lvl7pPr marR="0" lvl="6"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7pPr>
            <a:lvl8pPr marR="0" lvl="7"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8pPr>
            <a:lvl9pPr marR="0" lvl="8"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9pPr>
          </a:lstStyle>
          <a:p>
            <a:pPr marL="0" marR="0" lvl="0" indent="0" algn="ctr" defTabSz="914400" rtl="0" eaLnBrk="1" fontAlgn="auto" latinLnBrk="0" hangingPunct="1">
              <a:lnSpc>
                <a:spcPct val="115000"/>
              </a:lnSpc>
              <a:spcBef>
                <a:spcPts val="0"/>
              </a:spcBef>
              <a:spcAft>
                <a:spcPts val="0"/>
              </a:spcAft>
              <a:buClr>
                <a:srgbClr val="242424"/>
              </a:buClr>
              <a:buSzPts val="6000"/>
              <a:buFont typeface="Kumbh Sans"/>
              <a:buNone/>
              <a:tabLst/>
              <a:defRPr/>
            </a:pPr>
            <a:r>
              <a:rPr kumimoji="0" lang="en-US" sz="5000" b="1" i="0" u="none" strike="noStrike" kern="0" cap="none" spc="0" normalizeH="0" baseline="0" noProof="0" dirty="0">
                <a:ln>
                  <a:noFill/>
                </a:ln>
                <a:solidFill>
                  <a:srgbClr val="FFFFFF"/>
                </a:solidFill>
                <a:effectLst/>
                <a:uLnTx/>
                <a:uFillTx/>
                <a:latin typeface="UTM Avo" panose="02040603050506020204" pitchFamily="18" charset="0"/>
                <a:sym typeface="Kumbh Sans"/>
              </a:rPr>
              <a:t>II.</a:t>
            </a:r>
          </a:p>
        </p:txBody>
      </p:sp>
      <p:sp>
        <p:nvSpPr>
          <p:cNvPr id="6" name="Rectangle 5">
            <a:extLst>
              <a:ext uri="{FF2B5EF4-FFF2-40B4-BE49-F238E27FC236}">
                <a16:creationId xmlns:a16="http://schemas.microsoft.com/office/drawing/2014/main" id="{4BDCBC52-47D7-43A3-A109-A3B405FA9717}"/>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80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DD0F6B3-1694-4A04-2DEF-992CF5FA1FE4}"/>
                  </a:ext>
                </a:extLst>
              </p:cNvPr>
              <p:cNvSpPr/>
              <p:nvPr/>
            </p:nvSpPr>
            <p:spPr>
              <a:xfrm>
                <a:off x="455519" y="1626174"/>
                <a:ext cx="7931244" cy="5846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Trường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hợp</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Xét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1"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400" b="1"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1"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𝑎𝑥</m:t>
                    </m:r>
                  </m:oMath>
                </a14:m>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d>
                      <m:dPr>
                        <m:ctrlPr>
                          <a:rPr kumimoji="0" lang="en-US" sz="2400" b="1"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2400" b="1"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≠0</m:t>
                        </m:r>
                      </m:e>
                    </m:d>
                  </m:oMath>
                </a14:m>
                <a:endPar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mc:Choice>
        <mc:Fallback xmlns="">
          <p:sp>
            <p:nvSpPr>
              <p:cNvPr id="2" name="Rectangle 1">
                <a:extLst>
                  <a:ext uri="{FF2B5EF4-FFF2-40B4-BE49-F238E27FC236}">
                    <a16:creationId xmlns:a16="http://schemas.microsoft.com/office/drawing/2014/main" id="{4DD0F6B3-1694-4A04-2DEF-992CF5FA1FE4}"/>
                  </a:ext>
                </a:extLst>
              </p:cNvPr>
              <p:cNvSpPr>
                <a:spLocks noRot="1" noChangeAspect="1" noMove="1" noResize="1" noEditPoints="1" noAdjustHandles="1" noChangeArrowheads="1" noChangeShapeType="1" noTextEdit="1"/>
              </p:cNvSpPr>
              <p:nvPr/>
            </p:nvSpPr>
            <p:spPr>
              <a:xfrm>
                <a:off x="455519" y="1626174"/>
                <a:ext cx="7931244" cy="584647"/>
              </a:xfrm>
              <a:prstGeom prst="rect">
                <a:avLst/>
              </a:prstGeom>
              <a:blipFill>
                <a:blip r:embed="rId3"/>
                <a:stretch>
                  <a:fillRect l="-1230"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C01F20B-D5DD-C47A-DDAE-AB451A6ED10E}"/>
                  </a:ext>
                </a:extLst>
              </p:cNvPr>
              <p:cNvSpPr/>
              <p:nvPr/>
            </p:nvSpPr>
            <p:spPr>
              <a:xfrm>
                <a:off x="439997" y="2225910"/>
                <a:ext cx="9999403" cy="1154290"/>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Với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Arial" panose="020B0604020202020204" pitchFamily="34" charset="0"/>
                      </a:rPr>
                      <m:t>0</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thì</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Arial" panose="020B0604020202020204" pitchFamily="34" charset="0"/>
                      </a:rPr>
                      <m:t>0</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với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Arial" panose="020B0604020202020204" pitchFamily="34" charset="0"/>
                      </a:rPr>
                      <m:t>1</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thì</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endParaRPr>
              </a:p>
              <a:p>
                <a:pPr marL="0" marR="0" lvl="0" indent="0" algn="just" defTabSz="914400" rtl="0" eaLnBrk="1" fontAlgn="auto" latinLnBrk="0" hangingPunct="1">
                  <a:lnSpc>
                    <a:spcPct val="150000"/>
                  </a:lnSpc>
                  <a:spcBef>
                    <a:spcPts val="100"/>
                  </a:spcBef>
                  <a:spcAft>
                    <a:spcPts val="100"/>
                  </a:spcAft>
                  <a:buClrTx/>
                  <a:buSzTx/>
                  <a:buFontTx/>
                  <a:buNone/>
                  <a:tabLst/>
                  <a:defRPr/>
                </a:pP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Hai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Arial" panose="020B0604020202020204" pitchFamily="34" charset="0"/>
                      </a:rPr>
                      <m:t>0</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Arial" panose="020B0604020202020204" pitchFamily="34" charset="0"/>
                      </a:rPr>
                      <m:t>0</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m:t>1</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m:t>
                        </m:r>
                      </m:e>
                    </m:d>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thuộc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mc:Choice>
        <mc:Fallback xmlns="">
          <p:sp>
            <p:nvSpPr>
              <p:cNvPr id="4" name="Rectangle 3">
                <a:extLst>
                  <a:ext uri="{FF2B5EF4-FFF2-40B4-BE49-F238E27FC236}">
                    <a16:creationId xmlns:a16="http://schemas.microsoft.com/office/drawing/2014/main" id="{1C01F20B-D5DD-C47A-DDAE-AB451A6ED10E}"/>
                  </a:ext>
                </a:extLst>
              </p:cNvPr>
              <p:cNvSpPr>
                <a:spLocks noRot="1" noChangeAspect="1" noMove="1" noResize="1" noEditPoints="1" noAdjustHandles="1" noChangeArrowheads="1" noChangeShapeType="1" noTextEdit="1"/>
              </p:cNvSpPr>
              <p:nvPr/>
            </p:nvSpPr>
            <p:spPr>
              <a:xfrm>
                <a:off x="439997" y="2225910"/>
                <a:ext cx="9999403" cy="1154290"/>
              </a:xfrm>
              <a:prstGeom prst="rect">
                <a:avLst/>
              </a:prstGeom>
              <a:blipFill>
                <a:blip r:embed="rId4"/>
                <a:stretch>
                  <a:fillRect l="-91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701EE320-D994-19CF-4B4E-16B928D45773}"/>
                  </a:ext>
                </a:extLst>
              </p:cNvPr>
              <p:cNvSpPr/>
              <p:nvPr/>
            </p:nvSpPr>
            <p:spPr>
              <a:xfrm>
                <a:off x="483663" y="3638649"/>
                <a:ext cx="9010857" cy="1248711"/>
              </a:xfrm>
              <a:prstGeom prst="roundRect">
                <a:avLst/>
              </a:prstGeom>
              <a:solidFill>
                <a:srgbClr val="FFFFFF"/>
              </a:solidFill>
              <a:ln w="25400" cap="flat" cmpd="sng" algn="ctr">
                <a:solidFill>
                  <a:srgbClr val="FF0000"/>
                </a:solidFill>
                <a:prstDash val="dash"/>
              </a:ln>
              <a:effectLst/>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vẽ</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𝑎𝑥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≠0)</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ta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có</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thể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xác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định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𝐴</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sym typeface="Arial"/>
                          </a:rPr>
                          <m:t>1</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e>
                    </m:d>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rồi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vẽ</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đường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thẳng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qua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hai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𝑂</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và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𝐴</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a:t>
                </a:r>
              </a:p>
            </p:txBody>
          </p:sp>
        </mc:Choice>
        <mc:Fallback xmlns="">
          <p:sp>
            <p:nvSpPr>
              <p:cNvPr id="6" name="Rectangle: Rounded Corners 5">
                <a:extLst>
                  <a:ext uri="{FF2B5EF4-FFF2-40B4-BE49-F238E27FC236}">
                    <a16:creationId xmlns:a16="http://schemas.microsoft.com/office/drawing/2014/main" id="{701EE320-D994-19CF-4B4E-16B928D45773}"/>
                  </a:ext>
                </a:extLst>
              </p:cNvPr>
              <p:cNvSpPr>
                <a:spLocks noRot="1" noChangeAspect="1" noMove="1" noResize="1" noEditPoints="1" noAdjustHandles="1" noChangeArrowheads="1" noChangeShapeType="1" noTextEdit="1"/>
              </p:cNvSpPr>
              <p:nvPr/>
            </p:nvSpPr>
            <p:spPr>
              <a:xfrm>
                <a:off x="483663" y="3638649"/>
                <a:ext cx="9010857" cy="1248711"/>
              </a:xfrm>
              <a:prstGeom prst="roundRect">
                <a:avLst/>
              </a:prstGeom>
              <a:blipFill>
                <a:blip r:embed="rId5"/>
                <a:stretch>
                  <a:fillRect l="-202" r="-202" b="-4306"/>
                </a:stretch>
              </a:blipFill>
              <a:ln w="25400" cap="flat" cmpd="sng" algn="ctr">
                <a:solidFill>
                  <a:srgbClr val="FF0000"/>
                </a:solidFill>
                <a:prstDash val="dash"/>
              </a:ln>
              <a:effectLst/>
            </p:spPr>
            <p:txBody>
              <a:bodyPr/>
              <a:lstStyle/>
              <a:p>
                <a:r>
                  <a:rPr lang="en-US">
                    <a:noFill/>
                  </a:rPr>
                  <a:t> </a:t>
                </a:r>
              </a:p>
            </p:txBody>
          </p:sp>
        </mc:Fallback>
      </mc:AlternateContent>
      <p:sp>
        <p:nvSpPr>
          <p:cNvPr id="5" name="Rectangle 4">
            <a:extLst>
              <a:ext uri="{FF2B5EF4-FFF2-40B4-BE49-F238E27FC236}">
                <a16:creationId xmlns:a16="http://schemas.microsoft.com/office/drawing/2014/main" id="{89E9670B-46AF-42FA-83C3-BB73DF9298EE}"/>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76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7B40F5-437F-1166-2854-FE035B51B469}"/>
                  </a:ext>
                </a:extLst>
              </p:cNvPr>
              <p:cNvSpPr/>
              <p:nvPr/>
            </p:nvSpPr>
            <p:spPr>
              <a:xfrm>
                <a:off x="455519" y="1626174"/>
                <a:ext cx="7931244" cy="585994"/>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Ví dụ </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3: </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Vẽ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oMath>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mc:Choice>
        <mc:Fallback xmlns="">
          <p:sp>
            <p:nvSpPr>
              <p:cNvPr id="3" name="Rectangle 2">
                <a:extLst>
                  <a:ext uri="{FF2B5EF4-FFF2-40B4-BE49-F238E27FC236}">
                    <a16:creationId xmlns:a16="http://schemas.microsoft.com/office/drawing/2014/main" id="{1A7B40F5-437F-1166-2854-FE035B51B469}"/>
                  </a:ext>
                </a:extLst>
              </p:cNvPr>
              <p:cNvSpPr>
                <a:spLocks noRot="1" noChangeAspect="1" noMove="1" noResize="1" noEditPoints="1" noAdjustHandles="1" noChangeArrowheads="1" noChangeShapeType="1" noTextEdit="1"/>
              </p:cNvSpPr>
              <p:nvPr/>
            </p:nvSpPr>
            <p:spPr>
              <a:xfrm>
                <a:off x="455519" y="1626174"/>
                <a:ext cx="7931244" cy="585994"/>
              </a:xfrm>
              <a:prstGeom prst="rect">
                <a:avLst/>
              </a:prstGeom>
              <a:blipFill>
                <a:blip r:embed="rId3"/>
                <a:stretch>
                  <a:fillRect l="-846"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2FD2621-8B36-05B6-8673-82428011F42E}"/>
                  </a:ext>
                </a:extLst>
              </p:cNvPr>
              <p:cNvSpPr/>
              <p:nvPr/>
            </p:nvSpPr>
            <p:spPr>
              <a:xfrm>
                <a:off x="470477" y="2759310"/>
                <a:ext cx="6829483" cy="223663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Với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1</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thì</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ta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1</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m:t>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thuộc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Vậy</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đường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thẳng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qua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hai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0</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0</m:t>
                        </m:r>
                      </m:e>
                    </m:d>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và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1</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Hình</a:t>
                </a:r>
                <a:r>
                  <a:rPr kumimoji="0" lang="en-US" sz="24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18 </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mc:Choice>
        <mc:Fallback xmlns="">
          <p:sp>
            <p:nvSpPr>
              <p:cNvPr id="5" name="Rectangle 4">
                <a:extLst>
                  <a:ext uri="{FF2B5EF4-FFF2-40B4-BE49-F238E27FC236}">
                    <a16:creationId xmlns:a16="http://schemas.microsoft.com/office/drawing/2014/main" id="{92FD2621-8B36-05B6-8673-82428011F42E}"/>
                  </a:ext>
                </a:extLst>
              </p:cNvPr>
              <p:cNvSpPr>
                <a:spLocks noRot="1" noChangeAspect="1" noMove="1" noResize="1" noEditPoints="1" noAdjustHandles="1" noChangeArrowheads="1" noChangeShapeType="1" noTextEdit="1"/>
              </p:cNvSpPr>
              <p:nvPr/>
            </p:nvSpPr>
            <p:spPr>
              <a:xfrm>
                <a:off x="470477" y="2759310"/>
                <a:ext cx="6829483" cy="2236638"/>
              </a:xfrm>
              <a:prstGeom prst="rect">
                <a:avLst/>
              </a:prstGeom>
              <a:blipFill>
                <a:blip r:embed="rId4"/>
                <a:stretch>
                  <a:fillRect l="-1338" r="-1338" b="-517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7CC1DB75-295D-7B05-3E9D-DEBB5973FC16}"/>
              </a:ext>
            </a:extLst>
          </p:cNvPr>
          <p:cNvSpPr/>
          <p:nvPr/>
        </p:nvSpPr>
        <p:spPr>
          <a:xfrm>
            <a:off x="479775" y="2299315"/>
            <a:ext cx="84029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Giải</a:t>
            </a:r>
            <a:endPar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pic>
        <p:nvPicPr>
          <p:cNvPr id="8" name="Picture 7">
            <a:extLst>
              <a:ext uri="{FF2B5EF4-FFF2-40B4-BE49-F238E27FC236}">
                <a16:creationId xmlns:a16="http://schemas.microsoft.com/office/drawing/2014/main" id="{F471B8F9-8737-53EC-ECC7-DFE7A56624A1}"/>
              </a:ext>
            </a:extLst>
          </p:cNvPr>
          <p:cNvPicPr>
            <a:picLocks noChangeAspect="1"/>
          </p:cNvPicPr>
          <p:nvPr/>
        </p:nvPicPr>
        <p:blipFill>
          <a:blip r:embed="rId5"/>
          <a:stretch>
            <a:fillRect/>
          </a:stretch>
        </p:blipFill>
        <p:spPr>
          <a:xfrm>
            <a:off x="7912998" y="1587460"/>
            <a:ext cx="2858712" cy="4203739"/>
          </a:xfrm>
          <a:prstGeom prst="rect">
            <a:avLst/>
          </a:prstGeom>
          <a:ln>
            <a:solidFill>
              <a:schemeClr val="accent1"/>
            </a:solidFill>
          </a:ln>
        </p:spPr>
      </p:pic>
      <p:sp>
        <p:nvSpPr>
          <p:cNvPr id="6" name="Rectangle 5">
            <a:extLst>
              <a:ext uri="{FF2B5EF4-FFF2-40B4-BE49-F238E27FC236}">
                <a16:creationId xmlns:a16="http://schemas.microsoft.com/office/drawing/2014/main" id="{E75D5DCC-C4B9-45FA-8CD2-C3BDDFB8FAF5}"/>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3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DD0F6B3-1694-4A04-2DEF-992CF5FA1FE4}"/>
                  </a:ext>
                </a:extLst>
              </p:cNvPr>
              <p:cNvSpPr/>
              <p:nvPr/>
            </p:nvSpPr>
            <p:spPr>
              <a:xfrm>
                <a:off x="455518" y="1626174"/>
                <a:ext cx="8322721" cy="5746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Trường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hợp</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2: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Xét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d>
                      <m:dPr>
                        <m:ctrlP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≠0, </m:t>
                        </m:r>
                        <m: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Arial" panose="020B0604020202020204" pitchFamily="34" charset="0"/>
                          </a:rPr>
                          <m:t>≠0</m:t>
                        </m:r>
                      </m:e>
                    </m:d>
                  </m:oMath>
                </a14:m>
                <a:endPar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mc:Choice>
        <mc:Fallback xmlns="">
          <p:sp>
            <p:nvSpPr>
              <p:cNvPr id="2" name="Rectangle 1">
                <a:extLst>
                  <a:ext uri="{FF2B5EF4-FFF2-40B4-BE49-F238E27FC236}">
                    <a16:creationId xmlns:a16="http://schemas.microsoft.com/office/drawing/2014/main" id="{4DD0F6B3-1694-4A04-2DEF-992CF5FA1FE4}"/>
                  </a:ext>
                </a:extLst>
              </p:cNvPr>
              <p:cNvSpPr>
                <a:spLocks noRot="1" noChangeAspect="1" noMove="1" noResize="1" noEditPoints="1" noAdjustHandles="1" noChangeArrowheads="1" noChangeShapeType="1" noTextEdit="1"/>
              </p:cNvSpPr>
              <p:nvPr/>
            </p:nvSpPr>
            <p:spPr>
              <a:xfrm>
                <a:off x="455518" y="1626174"/>
                <a:ext cx="8322721" cy="574644"/>
              </a:xfrm>
              <a:prstGeom prst="rect">
                <a:avLst/>
              </a:prstGeom>
              <a:blipFill>
                <a:blip r:embed="rId3"/>
                <a:stretch>
                  <a:fillRect l="-1172" b="-244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C01F20B-D5DD-C47A-DDAE-AB451A6ED10E}"/>
                  </a:ext>
                </a:extLst>
              </p:cNvPr>
              <p:cNvSpPr/>
              <p:nvPr/>
            </p:nvSpPr>
            <p:spPr>
              <a:xfrm>
                <a:off x="485717" y="2225910"/>
                <a:ext cx="10243243" cy="2414251"/>
              </a:xfrm>
              <a:prstGeom prst="rect">
                <a:avLst/>
              </a:prstGeom>
            </p:spPr>
            <p:txBody>
              <a:bodyPr wrap="square">
                <a:spAutoFit/>
              </a:bodyPr>
              <a:lstStyle/>
              <a:p>
                <a:pPr marL="0" marR="0" lvl="0" indent="0" algn="just" defTabSz="914400" rtl="0" eaLnBrk="1" fontAlgn="auto" latinLnBrk="0" hangingPunct="1">
                  <a:lnSpc>
                    <a:spcPct val="125000"/>
                  </a:lnSpc>
                  <a:spcBef>
                    <a:spcPts val="100"/>
                  </a:spcBef>
                  <a:spcAft>
                    <a:spcPts val="1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Với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m:t>0</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thì</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ta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được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𝑃</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m:t>0</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e>
                    </m:d>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thuộc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trục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tung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𝑂𝑦</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a:p>
                <a:pPr marL="0" marR="0" lvl="0" indent="0" algn="just" defTabSz="914400" rtl="0" eaLnBrk="1" fontAlgn="auto" latinLnBrk="0" hangingPunct="1">
                  <a:lnSpc>
                    <a:spcPct val="125000"/>
                  </a:lnSpc>
                  <a:spcBef>
                    <a:spcPts val="100"/>
                  </a:spcBef>
                  <a:spcAft>
                    <a:spcPts val="1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Với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m:t>0</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thì</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m:t>
                        </m:r>
                      </m:den>
                    </m:f>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ta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được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𝑄</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m:t>
                            </m:r>
                          </m:den>
                        </m:f>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m:t>0</m:t>
                        </m:r>
                      </m:e>
                    </m:d>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thuộc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trục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hoành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𝑂𝑥</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a:p>
                <a:pPr marL="0" marR="0" lvl="0" indent="0" algn="just" defTabSz="914400" rtl="0" eaLnBrk="1" fontAlgn="auto" latinLnBrk="0" hangingPunct="1">
                  <a:lnSpc>
                    <a:spcPct val="125000"/>
                  </a:lnSpc>
                  <a:spcBef>
                    <a:spcPts val="100"/>
                  </a:spcBef>
                  <a:spcAft>
                    <a:spcPts val="100"/>
                  </a:spcAft>
                  <a:buClrTx/>
                  <a:buSzTx/>
                  <a:buFontTx/>
                  <a:buNone/>
                  <a:tabLst/>
                  <a:defRPr/>
                </a:pP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e>
                    </m:d>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𝑃</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m:t>0</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e>
                    </m:d>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𝑄</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𝑏</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𝑎</m:t>
                            </m:r>
                          </m:den>
                        </m:f>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m:t>0</m:t>
                        </m:r>
                      </m:e>
                    </m:d>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mc:Choice>
        <mc:Fallback xmlns="">
          <p:sp>
            <p:nvSpPr>
              <p:cNvPr id="4" name="Rectangle 3">
                <a:extLst>
                  <a:ext uri="{FF2B5EF4-FFF2-40B4-BE49-F238E27FC236}">
                    <a16:creationId xmlns:a16="http://schemas.microsoft.com/office/drawing/2014/main" id="{1C01F20B-D5DD-C47A-DDAE-AB451A6ED10E}"/>
                  </a:ext>
                </a:extLst>
              </p:cNvPr>
              <p:cNvSpPr>
                <a:spLocks noRot="1" noChangeAspect="1" noMove="1" noResize="1" noEditPoints="1" noAdjustHandles="1" noChangeArrowheads="1" noChangeShapeType="1" noTextEdit="1"/>
              </p:cNvSpPr>
              <p:nvPr/>
            </p:nvSpPr>
            <p:spPr>
              <a:xfrm>
                <a:off x="485717" y="2225910"/>
                <a:ext cx="10243243" cy="2414251"/>
              </a:xfrm>
              <a:prstGeom prst="rect">
                <a:avLst/>
              </a:prstGeom>
              <a:blipFill>
                <a:blip r:embed="rId4"/>
                <a:stretch>
                  <a:fillRect l="-952" t="-505" b="-5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Rounded Corners 2">
                <a:extLst>
                  <a:ext uri="{FF2B5EF4-FFF2-40B4-BE49-F238E27FC236}">
                    <a16:creationId xmlns:a16="http://schemas.microsoft.com/office/drawing/2014/main" id="{16BA3C1C-FC66-98FB-FEEE-613DF6286186}"/>
                  </a:ext>
                </a:extLst>
              </p:cNvPr>
              <p:cNvSpPr/>
              <p:nvPr/>
            </p:nvSpPr>
            <p:spPr>
              <a:xfrm>
                <a:off x="567586" y="4822193"/>
                <a:ext cx="10740494" cy="1555958"/>
              </a:xfrm>
              <a:prstGeom prst="roundRect">
                <a:avLst/>
              </a:prstGeom>
              <a:solidFill>
                <a:srgbClr val="FFFFFF"/>
              </a:solidFill>
              <a:ln w="25400" cap="flat" cmpd="sng" algn="ctr">
                <a:solidFill>
                  <a:srgbClr val="FF0000"/>
                </a:solidFill>
                <a:prstDash val="dash"/>
              </a:ln>
              <a:effectLst/>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vẽ</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của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𝑎𝑥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sym typeface="Arial"/>
                      </a:rPr>
                      <m:t>0</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ta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có</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thể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xác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định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hai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𝑃</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sym typeface="Arial"/>
                          </a:rPr>
                          <m:t>0</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e>
                    </m:d>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và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𝑄</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num>
                          <m:den>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den>
                        </m:f>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sym typeface="Arial"/>
                          </a:rPr>
                          <m:t>0</m:t>
                        </m:r>
                      </m:e>
                    </m:d>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rồi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vẽ</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đường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thẳng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qua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hai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sym typeface="Arial"/>
                  </a:rPr>
                  <a:t>đó</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sym typeface="Arial"/>
                  </a:rPr>
                  <a:t>.</a:t>
                </a:r>
              </a:p>
            </p:txBody>
          </p:sp>
        </mc:Choice>
        <mc:Fallback xmlns="">
          <p:sp>
            <p:nvSpPr>
              <p:cNvPr id="3" name="Rectangle: Rounded Corners 2">
                <a:extLst>
                  <a:ext uri="{FF2B5EF4-FFF2-40B4-BE49-F238E27FC236}">
                    <a16:creationId xmlns:a16="http://schemas.microsoft.com/office/drawing/2014/main" id="{16BA3C1C-FC66-98FB-FEEE-613DF6286186}"/>
                  </a:ext>
                </a:extLst>
              </p:cNvPr>
              <p:cNvSpPr>
                <a:spLocks noRot="1" noChangeAspect="1" noMove="1" noResize="1" noEditPoints="1" noAdjustHandles="1" noChangeArrowheads="1" noChangeShapeType="1" noTextEdit="1"/>
              </p:cNvSpPr>
              <p:nvPr/>
            </p:nvSpPr>
            <p:spPr>
              <a:xfrm>
                <a:off x="567586" y="4822193"/>
                <a:ext cx="10740494" cy="1555958"/>
              </a:xfrm>
              <a:prstGeom prst="roundRect">
                <a:avLst/>
              </a:prstGeom>
              <a:blipFill>
                <a:blip r:embed="rId5"/>
                <a:stretch>
                  <a:fillRect l="-57" r="-57"/>
                </a:stretch>
              </a:blipFill>
              <a:ln w="25400" cap="flat" cmpd="sng" algn="ctr">
                <a:solidFill>
                  <a:srgbClr val="FF0000"/>
                </a:solidFill>
                <a:prstDash val="dash"/>
              </a:ln>
              <a:effectLst/>
            </p:spPr>
            <p:txBody>
              <a:bodyPr/>
              <a:lstStyle/>
              <a:p>
                <a:r>
                  <a:rPr lang="en-US">
                    <a:noFill/>
                  </a:rPr>
                  <a:t> </a:t>
                </a:r>
              </a:p>
            </p:txBody>
          </p:sp>
        </mc:Fallback>
      </mc:AlternateContent>
      <p:sp>
        <p:nvSpPr>
          <p:cNvPr id="5" name="Rectangle 4">
            <a:extLst>
              <a:ext uri="{FF2B5EF4-FFF2-40B4-BE49-F238E27FC236}">
                <a16:creationId xmlns:a16="http://schemas.microsoft.com/office/drawing/2014/main" id="{EB3C4786-0DCF-440E-8992-E80F040C2D5A}"/>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0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7B40F5-437F-1166-2854-FE035B51B469}"/>
                  </a:ext>
                </a:extLst>
              </p:cNvPr>
              <p:cNvSpPr/>
              <p:nvPr/>
            </p:nvSpPr>
            <p:spPr>
              <a:xfrm>
                <a:off x="455519" y="1626174"/>
                <a:ext cx="7931244" cy="574644"/>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Ví dụ </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4: </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Vẽ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m:t>.</m:t>
                    </m:r>
                  </m:oMath>
                </a14:m>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mc:Choice>
        <mc:Fallback xmlns="">
          <p:sp>
            <p:nvSpPr>
              <p:cNvPr id="3" name="Rectangle 2">
                <a:extLst>
                  <a:ext uri="{FF2B5EF4-FFF2-40B4-BE49-F238E27FC236}">
                    <a16:creationId xmlns:a16="http://schemas.microsoft.com/office/drawing/2014/main" id="{1A7B40F5-437F-1166-2854-FE035B51B469}"/>
                  </a:ext>
                </a:extLst>
              </p:cNvPr>
              <p:cNvSpPr>
                <a:spLocks noRot="1" noChangeAspect="1" noMove="1" noResize="1" noEditPoints="1" noAdjustHandles="1" noChangeArrowheads="1" noChangeShapeType="1" noTextEdit="1"/>
              </p:cNvSpPr>
              <p:nvPr/>
            </p:nvSpPr>
            <p:spPr>
              <a:xfrm>
                <a:off x="455519" y="1626174"/>
                <a:ext cx="7931244" cy="574644"/>
              </a:xfrm>
              <a:prstGeom prst="rect">
                <a:avLst/>
              </a:prstGeom>
              <a:blipFill>
                <a:blip r:embed="rId3"/>
                <a:stretch>
                  <a:fillRect l="-846" b="-244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2FD2621-8B36-05B6-8673-82428011F42E}"/>
                  </a:ext>
                </a:extLst>
              </p:cNvPr>
              <p:cNvSpPr/>
              <p:nvPr/>
            </p:nvSpPr>
            <p:spPr>
              <a:xfrm>
                <a:off x="470477" y="2759310"/>
                <a:ext cx="7682923" cy="334463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Với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0</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thì</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ta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0</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thuộc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Với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0</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thì</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1</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ta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1</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0</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thuộc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Vậy</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thị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hàm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đường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thẳng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qua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hai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0</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2</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và </a:t>
                </a:r>
                <a14:m>
                  <m:oMath xmlns:m="http://schemas.openxmlformats.org/officeDocument/2006/math">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1</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m:t>
                        </m:r>
                        <m:r>
                          <m:rPr>
                            <m:nor/>
                          </m:rPr>
                          <a:rPr kumimoji="0" lang="en-US" sz="24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m:t> </m:t>
                        </m:r>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0</m:t>
                        </m:r>
                      </m:e>
                    </m:d>
                    <m:r>
                      <m:rPr>
                        <m:nor/>
                      </m:rP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mn-cs"/>
                      </a:rPr>
                      <m:t> </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nor/>
                          </m:rPr>
                          <a:rPr kumimoji="0" lang="en-US" sz="2400" b="0" i="1" u="none" strike="noStrike" kern="1200" cap="none" spc="0" normalizeH="0" baseline="0" noProof="0">
                            <a:ln>
                              <a:noFill/>
                            </a:ln>
                            <a:solidFill>
                              <a:prstClr val="black"/>
                            </a:solidFill>
                            <a:effectLst/>
                            <a:uLnTx/>
                            <a:uFillTx/>
                            <a:latin typeface="UTM Avo" panose="02040603050506020204" pitchFamily="18" charset="0"/>
                            <a:ea typeface="+mn-ea"/>
                            <a:cs typeface="+mn-cs"/>
                          </a:rPr>
                          <m:t>H</m:t>
                        </m:r>
                        <m:r>
                          <m:rPr>
                            <m:nor/>
                          </m:rPr>
                          <a:rPr kumimoji="0" lang="en-US" sz="2400" b="0" i="1" u="none" strike="noStrike" kern="1200" cap="none" spc="0" normalizeH="0" baseline="0" noProof="0">
                            <a:ln>
                              <a:noFill/>
                            </a:ln>
                            <a:solidFill>
                              <a:prstClr val="black"/>
                            </a:solidFill>
                            <a:effectLst/>
                            <a:uLnTx/>
                            <a:uFillTx/>
                            <a:latin typeface="UTM Avo" panose="02040603050506020204" pitchFamily="18" charset="0"/>
                            <a:ea typeface="+mn-ea"/>
                            <a:cs typeface="+mn-cs"/>
                          </a:rPr>
                          <m:t>ì</m:t>
                        </m:r>
                        <m:r>
                          <m:rPr>
                            <m:nor/>
                          </m:rPr>
                          <a:rPr kumimoji="0" lang="en-US" sz="2400" b="0" i="1" u="none" strike="noStrike" kern="1200" cap="none" spc="0" normalizeH="0" baseline="0" noProof="0">
                            <a:ln>
                              <a:noFill/>
                            </a:ln>
                            <a:solidFill>
                              <a:prstClr val="black"/>
                            </a:solidFill>
                            <a:effectLst/>
                            <a:uLnTx/>
                            <a:uFillTx/>
                            <a:latin typeface="UTM Avo" panose="02040603050506020204" pitchFamily="18" charset="0"/>
                            <a:ea typeface="+mn-ea"/>
                            <a:cs typeface="+mn-cs"/>
                          </a:rPr>
                          <m:t>nh</m:t>
                        </m:r>
                        <m:r>
                          <m:rPr>
                            <m:nor/>
                          </m:rPr>
                          <a:rPr kumimoji="0" lang="en-US" sz="2400" b="0" i="1" u="none" strike="noStrike" kern="1200" cap="none" spc="0" normalizeH="0" baseline="0" noProof="0">
                            <a:ln>
                              <a:noFill/>
                            </a:ln>
                            <a:solidFill>
                              <a:prstClr val="black"/>
                            </a:solidFill>
                            <a:effectLst/>
                            <a:uLnTx/>
                            <a:uFillTx/>
                            <a:latin typeface="UTM Avo" panose="02040603050506020204" pitchFamily="18" charset="0"/>
                            <a:ea typeface="+mn-ea"/>
                            <a:cs typeface="+mn-cs"/>
                          </a:rPr>
                          <m:t> 19</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d>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mc:Choice>
        <mc:Fallback xmlns="">
          <p:sp>
            <p:nvSpPr>
              <p:cNvPr id="5" name="Rectangle 4">
                <a:extLst>
                  <a:ext uri="{FF2B5EF4-FFF2-40B4-BE49-F238E27FC236}">
                    <a16:creationId xmlns:a16="http://schemas.microsoft.com/office/drawing/2014/main" id="{92FD2621-8B36-05B6-8673-82428011F42E}"/>
                  </a:ext>
                </a:extLst>
              </p:cNvPr>
              <p:cNvSpPr>
                <a:spLocks noRot="1" noChangeAspect="1" noMove="1" noResize="1" noEditPoints="1" noAdjustHandles="1" noChangeArrowheads="1" noChangeShapeType="1" noTextEdit="1"/>
              </p:cNvSpPr>
              <p:nvPr/>
            </p:nvSpPr>
            <p:spPr>
              <a:xfrm>
                <a:off x="470477" y="2759310"/>
                <a:ext cx="7682923" cy="3344634"/>
              </a:xfrm>
              <a:prstGeom prst="rect">
                <a:avLst/>
              </a:prstGeom>
              <a:blipFill>
                <a:blip r:embed="rId4"/>
                <a:stretch>
                  <a:fillRect l="-1190" b="-3285"/>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7CC1DB75-295D-7B05-3E9D-DEBB5973FC16}"/>
              </a:ext>
            </a:extLst>
          </p:cNvPr>
          <p:cNvSpPr/>
          <p:nvPr/>
        </p:nvSpPr>
        <p:spPr>
          <a:xfrm>
            <a:off x="479775" y="2299315"/>
            <a:ext cx="84029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Giải</a:t>
            </a:r>
            <a:endPar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pic>
        <p:nvPicPr>
          <p:cNvPr id="2" name="Picture 1">
            <a:extLst>
              <a:ext uri="{FF2B5EF4-FFF2-40B4-BE49-F238E27FC236}">
                <a16:creationId xmlns:a16="http://schemas.microsoft.com/office/drawing/2014/main" id="{D268EDB0-D980-FE19-E832-D1AD82977AEE}"/>
              </a:ext>
            </a:extLst>
          </p:cNvPr>
          <p:cNvPicPr>
            <a:picLocks noChangeAspect="1"/>
          </p:cNvPicPr>
          <p:nvPr/>
        </p:nvPicPr>
        <p:blipFill>
          <a:blip r:embed="rId5"/>
          <a:srcRect/>
          <a:stretch/>
        </p:blipFill>
        <p:spPr>
          <a:xfrm>
            <a:off x="8287640" y="1897761"/>
            <a:ext cx="3042849" cy="4132199"/>
          </a:xfrm>
          <a:prstGeom prst="rect">
            <a:avLst/>
          </a:prstGeom>
          <a:ln>
            <a:solidFill>
              <a:schemeClr val="accent1"/>
            </a:solidFill>
          </a:ln>
        </p:spPr>
      </p:pic>
      <p:sp>
        <p:nvSpPr>
          <p:cNvPr id="6" name="Rectangle 5">
            <a:extLst>
              <a:ext uri="{FF2B5EF4-FFF2-40B4-BE49-F238E27FC236}">
                <a16:creationId xmlns:a16="http://schemas.microsoft.com/office/drawing/2014/main" id="{177C25F8-B8AE-4124-8C5C-4809E24A6A1F}"/>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49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3FC9270-9D4F-1393-8B87-58EA27335DE7}"/>
                  </a:ext>
                </a:extLst>
              </p:cNvPr>
              <p:cNvSpPr/>
              <p:nvPr/>
            </p:nvSpPr>
            <p:spPr>
              <a:xfrm>
                <a:off x="455518" y="1626174"/>
                <a:ext cx="11245945" cy="112864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Luyện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tập</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 </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Vẽ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đồ</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thị</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mỗi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hàm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sau</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3</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p>
            </p:txBody>
          </p:sp>
        </mc:Choice>
        <mc:Fallback xmlns="">
          <p:sp>
            <p:nvSpPr>
              <p:cNvPr id="2" name="Rectangle 1">
                <a:extLst>
                  <a:ext uri="{FF2B5EF4-FFF2-40B4-BE49-F238E27FC236}">
                    <a16:creationId xmlns:a16="http://schemas.microsoft.com/office/drawing/2014/main" id="{23FC9270-9D4F-1393-8B87-58EA27335DE7}"/>
                  </a:ext>
                </a:extLst>
              </p:cNvPr>
              <p:cNvSpPr>
                <a:spLocks noRot="1" noChangeAspect="1" noMove="1" noResize="1" noEditPoints="1" noAdjustHandles="1" noChangeArrowheads="1" noChangeShapeType="1" noTextEdit="1"/>
              </p:cNvSpPr>
              <p:nvPr/>
            </p:nvSpPr>
            <p:spPr>
              <a:xfrm>
                <a:off x="455518" y="1626174"/>
                <a:ext cx="11245945" cy="1128642"/>
              </a:xfrm>
              <a:prstGeom prst="rect">
                <a:avLst/>
              </a:prstGeom>
              <a:blipFill>
                <a:blip r:embed="rId3"/>
                <a:stretch>
                  <a:fillRect l="-596" b="-113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F6DBDE8-17EA-E28C-E9C8-3F08404CF607}"/>
                  </a:ext>
                </a:extLst>
              </p:cNvPr>
              <p:cNvSpPr/>
              <p:nvPr/>
            </p:nvSpPr>
            <p:spPr>
              <a:xfrm>
                <a:off x="495786" y="3172631"/>
                <a:ext cx="7461439" cy="223663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Với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1</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thì</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3</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ta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được</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điểm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1</m:t>
                    </m:r>
                    <m:r>
                      <m:rPr>
                        <m:nor/>
                      </m:rPr>
                      <a:rPr kumimoji="0" lang="en-US" sz="2400" b="0" i="0" u="none" strike="noStrike" kern="100" cap="none" spc="0" normalizeH="0" baseline="0" noProof="0" smtClean="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 </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3</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thuộc</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đồ</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thị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hàm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3</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Vậy</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đồ</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thị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hàm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3</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là</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đường</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thẳng</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qua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hai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điểm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𝑂</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0</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0</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và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d>
                      <m:dPr>
                        <m:ctrlPr>
                          <a:rPr kumimoji="0" lang="en-US" sz="24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1</m:t>
                        </m:r>
                        <m:r>
                          <a:rPr kumimoji="0" lang="en-US" sz="2400" b="0" i="0"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3</m:t>
                        </m:r>
                      </m:e>
                    </m:d>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p>
            </p:txBody>
          </p:sp>
        </mc:Choice>
        <mc:Fallback xmlns="">
          <p:sp>
            <p:nvSpPr>
              <p:cNvPr id="8" name="Rectangle 7">
                <a:extLst>
                  <a:ext uri="{FF2B5EF4-FFF2-40B4-BE49-F238E27FC236}">
                    <a16:creationId xmlns:a16="http://schemas.microsoft.com/office/drawing/2014/main" id="{5F6DBDE8-17EA-E28C-E9C8-3F08404CF607}"/>
                  </a:ext>
                </a:extLst>
              </p:cNvPr>
              <p:cNvSpPr>
                <a:spLocks noRot="1" noChangeAspect="1" noMove="1" noResize="1" noEditPoints="1" noAdjustHandles="1" noChangeArrowheads="1" noChangeShapeType="1" noTextEdit="1"/>
              </p:cNvSpPr>
              <p:nvPr/>
            </p:nvSpPr>
            <p:spPr>
              <a:xfrm>
                <a:off x="495786" y="3172631"/>
                <a:ext cx="7461439" cy="2236638"/>
              </a:xfrm>
              <a:prstGeom prst="rect">
                <a:avLst/>
              </a:prstGeom>
              <a:blipFill>
                <a:blip r:embed="rId4"/>
                <a:stretch>
                  <a:fillRect l="-1225" r="-82" b="-5177"/>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A3A02D65-0115-9F25-180A-A823AD3F8114}"/>
              </a:ext>
            </a:extLst>
          </p:cNvPr>
          <p:cNvSpPr/>
          <p:nvPr/>
        </p:nvSpPr>
        <p:spPr>
          <a:xfrm>
            <a:off x="489347" y="2815066"/>
            <a:ext cx="84029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Giải</a:t>
            </a:r>
            <a:endPar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pic>
        <p:nvPicPr>
          <p:cNvPr id="3" name="Picture 2">
            <a:extLst>
              <a:ext uri="{FF2B5EF4-FFF2-40B4-BE49-F238E27FC236}">
                <a16:creationId xmlns:a16="http://schemas.microsoft.com/office/drawing/2014/main" id="{3CD79D71-86E2-B31B-0F9C-812CAB0AEE54}"/>
              </a:ext>
            </a:extLst>
          </p:cNvPr>
          <p:cNvPicPr>
            <a:picLocks noChangeAspect="1"/>
          </p:cNvPicPr>
          <p:nvPr/>
        </p:nvPicPr>
        <p:blipFill>
          <a:blip r:embed="rId5"/>
          <a:srcRect/>
          <a:stretch/>
        </p:blipFill>
        <p:spPr>
          <a:xfrm>
            <a:off x="8211234" y="1970433"/>
            <a:ext cx="2878298" cy="3534645"/>
          </a:xfrm>
          <a:prstGeom prst="rect">
            <a:avLst/>
          </a:prstGeom>
        </p:spPr>
      </p:pic>
      <p:sp>
        <p:nvSpPr>
          <p:cNvPr id="6" name="Rectangle 5">
            <a:extLst>
              <a:ext uri="{FF2B5EF4-FFF2-40B4-BE49-F238E27FC236}">
                <a16:creationId xmlns:a16="http://schemas.microsoft.com/office/drawing/2014/main" id="{B22A913A-AD10-4820-8088-87D197328762}"/>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04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3FC9270-9D4F-1393-8B87-58EA27335DE7}"/>
                  </a:ext>
                </a:extLst>
              </p:cNvPr>
              <p:cNvSpPr/>
              <p:nvPr/>
            </p:nvSpPr>
            <p:spPr>
              <a:xfrm>
                <a:off x="455518" y="1626174"/>
                <a:ext cx="11245945" cy="112864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Luyện </a:t>
                </a: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tập</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 </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Vẽ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đồ</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thị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mỗi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hàm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sau</a:t>
                </a:r>
                <a:endPar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b)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p>
            </p:txBody>
          </p:sp>
        </mc:Choice>
        <mc:Fallback xmlns="">
          <p:sp>
            <p:nvSpPr>
              <p:cNvPr id="2" name="Rectangle 1">
                <a:extLst>
                  <a:ext uri="{FF2B5EF4-FFF2-40B4-BE49-F238E27FC236}">
                    <a16:creationId xmlns:a16="http://schemas.microsoft.com/office/drawing/2014/main" id="{23FC9270-9D4F-1393-8B87-58EA27335DE7}"/>
                  </a:ext>
                </a:extLst>
              </p:cNvPr>
              <p:cNvSpPr>
                <a:spLocks noRot="1" noChangeAspect="1" noMove="1" noResize="1" noEditPoints="1" noAdjustHandles="1" noChangeArrowheads="1" noChangeShapeType="1" noTextEdit="1"/>
              </p:cNvSpPr>
              <p:nvPr/>
            </p:nvSpPr>
            <p:spPr>
              <a:xfrm>
                <a:off x="455518" y="1626174"/>
                <a:ext cx="11245945" cy="1128642"/>
              </a:xfrm>
              <a:prstGeom prst="rect">
                <a:avLst/>
              </a:prstGeom>
              <a:blipFill>
                <a:blip r:embed="rId3"/>
                <a:stretch>
                  <a:fillRect l="-596" b="-113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F6DBDE8-17EA-E28C-E9C8-3F08404CF607}"/>
                  </a:ext>
                </a:extLst>
              </p:cNvPr>
              <p:cNvSpPr/>
              <p:nvPr/>
            </p:nvSpPr>
            <p:spPr>
              <a:xfrm>
                <a:off x="495786" y="3172631"/>
                <a:ext cx="7461439" cy="335809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b)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Với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0</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thì</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ta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được</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điểm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0</m:t>
                    </m:r>
                    <m:r>
                      <m:rPr>
                        <m:nor/>
                      </m:rPr>
                      <a:rPr kumimoji="0" lang="en-US" sz="2400" b="0" i="0" u="none" strike="noStrike" kern="100" cap="none" spc="0" normalizeH="0" baseline="0" noProof="0" smtClean="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 </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thuộc</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đồ</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thị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hàm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Với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0</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thì</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1</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ta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được</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điểm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1</m:t>
                    </m:r>
                    <m:r>
                      <m:rPr>
                        <m:nor/>
                      </m:rPr>
                      <a:rPr kumimoji="0" lang="en-US" sz="2400" b="0" i="0" u="none" strike="noStrike" kern="100" cap="none" spc="0" normalizeH="0" baseline="0" noProof="0" smtClean="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 </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0</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thuộc</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đồ</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thị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hàm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Vậy</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đồ</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thị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hàm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là</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đường</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thẳng</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qua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hai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điểm</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0</m:t>
                    </m:r>
                    <m:r>
                      <m:rPr>
                        <m:nor/>
                      </m:rPr>
                      <a:rPr kumimoji="0" lang="en-US" sz="2400" b="0" i="0" u="none" strike="noStrike" kern="100" cap="none" spc="0" normalizeH="0" baseline="0" noProof="0" smtClean="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 </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2</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và </a:t>
                </a:r>
                <a14:m>
                  <m:oMath xmlns:m="http://schemas.openxmlformats.org/officeDocument/2006/math">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d>
                      <m:dPr>
                        <m:ctrlPr>
                          <a:rPr kumimoji="0" lang="en-US" sz="24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−1</m:t>
                        </m:r>
                        <m:r>
                          <a:rPr kumimoji="0" lang="en-US" sz="2400" b="0" i="0"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nor/>
                          </m:rPr>
                          <a:rPr kumimoji="0" lang="en-US" sz="2400" b="0" i="0" u="none" strike="noStrike" kern="100" cap="none" spc="0" normalizeH="0" baseline="0" noProof="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m:t>0</m:t>
                        </m:r>
                      </m:e>
                    </m:d>
                    <m:r>
                      <a:rPr kumimoji="0" lang="en-US" sz="24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p>
            </p:txBody>
          </p:sp>
        </mc:Choice>
        <mc:Fallback xmlns="">
          <p:sp>
            <p:nvSpPr>
              <p:cNvPr id="8" name="Rectangle 7">
                <a:extLst>
                  <a:ext uri="{FF2B5EF4-FFF2-40B4-BE49-F238E27FC236}">
                    <a16:creationId xmlns:a16="http://schemas.microsoft.com/office/drawing/2014/main" id="{5F6DBDE8-17EA-E28C-E9C8-3F08404CF607}"/>
                  </a:ext>
                </a:extLst>
              </p:cNvPr>
              <p:cNvSpPr>
                <a:spLocks noRot="1" noChangeAspect="1" noMove="1" noResize="1" noEditPoints="1" noAdjustHandles="1" noChangeArrowheads="1" noChangeShapeType="1" noTextEdit="1"/>
              </p:cNvSpPr>
              <p:nvPr/>
            </p:nvSpPr>
            <p:spPr>
              <a:xfrm>
                <a:off x="495786" y="3172631"/>
                <a:ext cx="7461439" cy="3358099"/>
              </a:xfrm>
              <a:prstGeom prst="rect">
                <a:avLst/>
              </a:prstGeom>
              <a:blipFill>
                <a:blip r:embed="rId4"/>
                <a:stretch>
                  <a:fillRect l="-1225" r="-1144" b="-2722"/>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A3A02D65-0115-9F25-180A-A823AD3F8114}"/>
              </a:ext>
            </a:extLst>
          </p:cNvPr>
          <p:cNvSpPr/>
          <p:nvPr/>
        </p:nvSpPr>
        <p:spPr>
          <a:xfrm>
            <a:off x="489347" y="2815066"/>
            <a:ext cx="84029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Giải</a:t>
            </a:r>
            <a:endPar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F4E812EE-92F0-AE4C-A90C-0EFB55A50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5004" y="1937067"/>
            <a:ext cx="3977001" cy="3665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424E6FF-A73B-4EA9-8AAD-13EE4C04DC2B}"/>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6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871485" y="-3021630"/>
            <a:ext cx="8853489" cy="12901259"/>
          </a:xfrm>
          <a:custGeom>
            <a:avLst/>
            <a:gdLst/>
            <a:ahLst/>
            <a:cxnLst/>
            <a:rect l="l" t="t" r="r" b="b"/>
            <a:pathLst>
              <a:path w="13280234" h="19351889">
                <a:moveTo>
                  <a:pt x="0" y="0"/>
                </a:moveTo>
                <a:lnTo>
                  <a:pt x="13280234" y="0"/>
                </a:lnTo>
                <a:lnTo>
                  <a:pt x="13280234" y="19351889"/>
                </a:lnTo>
                <a:lnTo>
                  <a:pt x="0" y="19351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64160" y="2116678"/>
            <a:ext cx="3982720" cy="2081969"/>
          </a:xfrm>
          <a:custGeom>
            <a:avLst/>
            <a:gdLst/>
            <a:ahLst/>
            <a:cxnLst/>
            <a:rect l="l" t="t" r="r" b="b"/>
            <a:pathLst>
              <a:path w="4940732" h="3122954">
                <a:moveTo>
                  <a:pt x="0" y="0"/>
                </a:moveTo>
                <a:lnTo>
                  <a:pt x="4940732" y="0"/>
                </a:lnTo>
                <a:lnTo>
                  <a:pt x="4940732" y="3122954"/>
                </a:lnTo>
                <a:lnTo>
                  <a:pt x="0" y="31229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83379">
            <a:off x="2218149" y="1543158"/>
            <a:ext cx="687158" cy="425179"/>
          </a:xfrm>
          <a:custGeom>
            <a:avLst/>
            <a:gdLst/>
            <a:ahLst/>
            <a:cxnLst/>
            <a:rect l="l" t="t" r="r" b="b"/>
            <a:pathLst>
              <a:path w="1030737" h="637768">
                <a:moveTo>
                  <a:pt x="0" y="0"/>
                </a:moveTo>
                <a:lnTo>
                  <a:pt x="1030737" y="0"/>
                </a:lnTo>
                <a:lnTo>
                  <a:pt x="1030737" y="637768"/>
                </a:lnTo>
                <a:lnTo>
                  <a:pt x="0" y="6377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8658241" flipH="1">
            <a:off x="2117361" y="4277897"/>
            <a:ext cx="764599" cy="473095"/>
          </a:xfrm>
          <a:custGeom>
            <a:avLst/>
            <a:gdLst/>
            <a:ahLst/>
            <a:cxnLst/>
            <a:rect l="l" t="t" r="r" b="b"/>
            <a:pathLst>
              <a:path w="1146898" h="709643">
                <a:moveTo>
                  <a:pt x="1146898" y="0"/>
                </a:moveTo>
                <a:lnTo>
                  <a:pt x="0" y="0"/>
                </a:lnTo>
                <a:lnTo>
                  <a:pt x="0" y="709643"/>
                </a:lnTo>
                <a:lnTo>
                  <a:pt x="1146898" y="709643"/>
                </a:lnTo>
                <a:lnTo>
                  <a:pt x="1146898"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691430" y="4859048"/>
            <a:ext cx="3411935" cy="1061808"/>
            <a:chOff x="-38935" y="0"/>
            <a:chExt cx="1347924" cy="419479"/>
          </a:xfrm>
        </p:grpSpPr>
        <p:sp>
          <p:nvSpPr>
            <p:cNvPr id="7" name="Freeform 7"/>
            <p:cNvSpPr/>
            <p:nvPr/>
          </p:nvSpPr>
          <p:spPr>
            <a:xfrm>
              <a:off x="-38935" y="0"/>
              <a:ext cx="1337855" cy="400559"/>
            </a:xfrm>
            <a:custGeom>
              <a:avLst/>
              <a:gdLst/>
              <a:ahLst/>
              <a:cxnLst/>
              <a:rect l="l" t="t" r="r" b="b"/>
              <a:pathLst>
                <a:path w="1279159" h="400560">
                  <a:moveTo>
                    <a:pt x="81296" y="0"/>
                  </a:moveTo>
                  <a:lnTo>
                    <a:pt x="1197864" y="0"/>
                  </a:lnTo>
                  <a:cubicBezTo>
                    <a:pt x="1242762" y="0"/>
                    <a:pt x="1279159" y="36397"/>
                    <a:pt x="1279159" y="81296"/>
                  </a:cubicBezTo>
                  <a:lnTo>
                    <a:pt x="1279159" y="319265"/>
                  </a:lnTo>
                  <a:cubicBezTo>
                    <a:pt x="1279159" y="340826"/>
                    <a:pt x="1270594" y="361504"/>
                    <a:pt x="1255348" y="376750"/>
                  </a:cubicBezTo>
                  <a:cubicBezTo>
                    <a:pt x="1240103" y="391995"/>
                    <a:pt x="1219425" y="400560"/>
                    <a:pt x="1197864" y="400560"/>
                  </a:cubicBezTo>
                  <a:lnTo>
                    <a:pt x="81296" y="400560"/>
                  </a:lnTo>
                  <a:cubicBezTo>
                    <a:pt x="59735" y="400560"/>
                    <a:pt x="39057" y="391995"/>
                    <a:pt x="23811" y="376750"/>
                  </a:cubicBezTo>
                  <a:cubicBezTo>
                    <a:pt x="8565" y="361504"/>
                    <a:pt x="0" y="340826"/>
                    <a:pt x="0" y="319265"/>
                  </a:cubicBezTo>
                  <a:lnTo>
                    <a:pt x="0" y="81296"/>
                  </a:lnTo>
                  <a:cubicBezTo>
                    <a:pt x="0" y="59735"/>
                    <a:pt x="8565" y="39057"/>
                    <a:pt x="23811" y="23811"/>
                  </a:cubicBezTo>
                  <a:cubicBezTo>
                    <a:pt x="39057" y="8565"/>
                    <a:pt x="59735" y="0"/>
                    <a:pt x="81296" y="0"/>
                  </a:cubicBezTo>
                  <a:close/>
                </a:path>
              </a:pathLst>
            </a:custGeom>
            <a:solidFill>
              <a:srgbClr val="FBB9C2"/>
            </a:solidFill>
          </p:spPr>
        </p:sp>
        <p:sp>
          <p:nvSpPr>
            <p:cNvPr id="8" name="TextBox 8"/>
            <p:cNvSpPr txBox="1"/>
            <p:nvPr/>
          </p:nvSpPr>
          <p:spPr>
            <a:xfrm>
              <a:off x="-38935" y="18919"/>
              <a:ext cx="1347924" cy="400560"/>
            </a:xfrm>
            <a:prstGeom prst="rect">
              <a:avLst/>
            </a:prstGeom>
          </p:spPr>
          <p:txBody>
            <a:bodyPr lIns="33867" tIns="33867" rIns="33867" bIns="33867" rtlCol="0" anchor="ctr"/>
            <a:lstStyle/>
            <a:p>
              <a:pPr algn="ctr">
                <a:lnSpc>
                  <a:spcPts val="1846"/>
                </a:lnSpc>
              </a:pPr>
              <a:r>
                <a:rPr lang="en-US" dirty="0">
                  <a:solidFill>
                    <a:srgbClr val="000000"/>
                  </a:solidFill>
                  <a:latin typeface="Noto Serif"/>
                  <a:ea typeface="Noto Serif"/>
                  <a:cs typeface="Noto Serif"/>
                  <a:sym typeface="Noto Serif"/>
                </a:rPr>
                <a:t>VẼ ĐỒ THỊ HÀM SỐ BẬC NHẤT</a:t>
              </a:r>
            </a:p>
          </p:txBody>
        </p:sp>
      </p:grpSp>
      <p:sp>
        <p:nvSpPr>
          <p:cNvPr id="9" name="Freeform 9"/>
          <p:cNvSpPr/>
          <p:nvPr/>
        </p:nvSpPr>
        <p:spPr>
          <a:xfrm rot="-161902">
            <a:off x="4954020" y="4281004"/>
            <a:ext cx="727123" cy="449907"/>
          </a:xfrm>
          <a:custGeom>
            <a:avLst/>
            <a:gdLst/>
            <a:ahLst/>
            <a:cxnLst/>
            <a:rect l="l" t="t" r="r" b="b"/>
            <a:pathLst>
              <a:path w="1090684" h="674861">
                <a:moveTo>
                  <a:pt x="0" y="0"/>
                </a:moveTo>
                <a:lnTo>
                  <a:pt x="1090684" y="0"/>
                </a:lnTo>
                <a:lnTo>
                  <a:pt x="1090684" y="674861"/>
                </a:lnTo>
                <a:lnTo>
                  <a:pt x="0" y="674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0474852" flipH="1">
            <a:off x="5048488" y="5908013"/>
            <a:ext cx="764599" cy="473095"/>
          </a:xfrm>
          <a:custGeom>
            <a:avLst/>
            <a:gdLst/>
            <a:ahLst/>
            <a:cxnLst/>
            <a:rect l="l" t="t" r="r" b="b"/>
            <a:pathLst>
              <a:path w="1146898" h="709643">
                <a:moveTo>
                  <a:pt x="1146898" y="0"/>
                </a:moveTo>
                <a:lnTo>
                  <a:pt x="0" y="0"/>
                </a:lnTo>
                <a:lnTo>
                  <a:pt x="0" y="709643"/>
                </a:lnTo>
                <a:lnTo>
                  <a:pt x="1146898" y="709643"/>
                </a:lnTo>
                <a:lnTo>
                  <a:pt x="1146898"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a:off x="1691430" y="386102"/>
            <a:ext cx="4993850" cy="1221105"/>
            <a:chOff x="0" y="0"/>
            <a:chExt cx="1665041" cy="442003"/>
          </a:xfrm>
        </p:grpSpPr>
        <p:sp>
          <p:nvSpPr>
            <p:cNvPr id="12" name="Freeform 12"/>
            <p:cNvSpPr/>
            <p:nvPr/>
          </p:nvSpPr>
          <p:spPr>
            <a:xfrm>
              <a:off x="0" y="0"/>
              <a:ext cx="1665041" cy="400560"/>
            </a:xfrm>
            <a:custGeom>
              <a:avLst/>
              <a:gdLst/>
              <a:ahLst/>
              <a:cxnLst/>
              <a:rect l="l" t="t" r="r" b="b"/>
              <a:pathLst>
                <a:path w="1665041" h="400560">
                  <a:moveTo>
                    <a:pt x="62455" y="0"/>
                  </a:moveTo>
                  <a:lnTo>
                    <a:pt x="1602586" y="0"/>
                  </a:lnTo>
                  <a:cubicBezTo>
                    <a:pt x="1637079" y="0"/>
                    <a:pt x="1665041" y="27962"/>
                    <a:pt x="1665041" y="62455"/>
                  </a:cubicBezTo>
                  <a:lnTo>
                    <a:pt x="1665041" y="338105"/>
                  </a:lnTo>
                  <a:cubicBezTo>
                    <a:pt x="1665041" y="354670"/>
                    <a:pt x="1658461" y="370555"/>
                    <a:pt x="1646748" y="382268"/>
                  </a:cubicBezTo>
                  <a:cubicBezTo>
                    <a:pt x="1635036" y="393980"/>
                    <a:pt x="1619150" y="400560"/>
                    <a:pt x="1602586" y="400560"/>
                  </a:cubicBezTo>
                  <a:lnTo>
                    <a:pt x="62455" y="400560"/>
                  </a:lnTo>
                  <a:cubicBezTo>
                    <a:pt x="27962" y="400560"/>
                    <a:pt x="0" y="372598"/>
                    <a:pt x="0" y="338105"/>
                  </a:cubicBezTo>
                  <a:lnTo>
                    <a:pt x="0" y="62455"/>
                  </a:lnTo>
                  <a:cubicBezTo>
                    <a:pt x="0" y="27962"/>
                    <a:pt x="27962" y="0"/>
                    <a:pt x="62455" y="0"/>
                  </a:cubicBezTo>
                  <a:close/>
                </a:path>
              </a:pathLst>
            </a:custGeom>
            <a:solidFill>
              <a:srgbClr val="FBB9C2"/>
            </a:solidFill>
          </p:spPr>
        </p:sp>
        <p:sp>
          <p:nvSpPr>
            <p:cNvPr id="13" name="TextBox 13"/>
            <p:cNvSpPr txBox="1"/>
            <p:nvPr/>
          </p:nvSpPr>
          <p:spPr>
            <a:xfrm>
              <a:off x="0" y="41443"/>
              <a:ext cx="1665041" cy="400560"/>
            </a:xfrm>
            <a:prstGeom prst="rect">
              <a:avLst/>
            </a:prstGeom>
          </p:spPr>
          <p:txBody>
            <a:bodyPr lIns="33867" tIns="33867" rIns="33867" bIns="33867" rtlCol="0" anchor="ctr"/>
            <a:lstStyle/>
            <a:p>
              <a:pPr algn="ctr">
                <a:lnSpc>
                  <a:spcPts val="1846"/>
                </a:lnSpc>
              </a:pPr>
              <a:r>
                <a:rPr lang="en-US" dirty="0">
                  <a:solidFill>
                    <a:srgbClr val="000000"/>
                  </a:solidFill>
                  <a:latin typeface="Noto Serif"/>
                  <a:ea typeface="Noto Serif"/>
                  <a:cs typeface="Noto Serif"/>
                  <a:sym typeface="Noto Serif"/>
                </a:rPr>
                <a:t>ĐỒ THỊ HÀM SỐ BẬC NHẤT y = ax + b (a ≠ 0) </a:t>
              </a:r>
            </a:p>
            <a:p>
              <a:pPr algn="ctr">
                <a:lnSpc>
                  <a:spcPts val="1846"/>
                </a:lnSpc>
              </a:pPr>
              <a:r>
                <a:rPr lang="en-US" dirty="0">
                  <a:solidFill>
                    <a:srgbClr val="000000"/>
                  </a:solidFill>
                  <a:latin typeface="Noto Serif"/>
                  <a:ea typeface="Noto Serif"/>
                  <a:cs typeface="Noto Serif"/>
                  <a:sym typeface="Noto Serif"/>
                </a:rPr>
                <a:t>LÀ MỘT ĐƯỜNG THẲNG.</a:t>
              </a:r>
            </a:p>
            <a:p>
              <a:pPr algn="ctr">
                <a:lnSpc>
                  <a:spcPts val="1846"/>
                </a:lnSpc>
              </a:pPr>
              <a:endParaRPr lang="en-US" dirty="0">
                <a:solidFill>
                  <a:srgbClr val="000000"/>
                </a:solidFill>
                <a:latin typeface="Noto Serif"/>
                <a:ea typeface="Noto Serif"/>
                <a:cs typeface="Noto Serif"/>
                <a:sym typeface="Noto Serif"/>
              </a:endParaRPr>
            </a:p>
          </p:txBody>
        </p:sp>
      </p:grpSp>
      <p:grpSp>
        <p:nvGrpSpPr>
          <p:cNvPr id="14" name="Group 14"/>
          <p:cNvGrpSpPr/>
          <p:nvPr/>
        </p:nvGrpSpPr>
        <p:grpSpPr>
          <a:xfrm>
            <a:off x="5717361" y="3789493"/>
            <a:ext cx="6287831" cy="1366707"/>
            <a:chOff x="0" y="0"/>
            <a:chExt cx="2484081" cy="539933"/>
          </a:xfrm>
        </p:grpSpPr>
        <p:sp>
          <p:nvSpPr>
            <p:cNvPr id="15" name="Freeform 15"/>
            <p:cNvSpPr/>
            <p:nvPr/>
          </p:nvSpPr>
          <p:spPr>
            <a:xfrm>
              <a:off x="0" y="0"/>
              <a:ext cx="2484081" cy="400560"/>
            </a:xfrm>
            <a:custGeom>
              <a:avLst/>
              <a:gdLst/>
              <a:ahLst/>
              <a:cxnLst/>
              <a:rect l="l" t="t" r="r" b="b"/>
              <a:pathLst>
                <a:path w="2484081" h="400560">
                  <a:moveTo>
                    <a:pt x="41863" y="0"/>
                  </a:moveTo>
                  <a:lnTo>
                    <a:pt x="2442219" y="0"/>
                  </a:lnTo>
                  <a:cubicBezTo>
                    <a:pt x="2453321" y="0"/>
                    <a:pt x="2463969" y="4411"/>
                    <a:pt x="2471820" y="12261"/>
                  </a:cubicBezTo>
                  <a:cubicBezTo>
                    <a:pt x="2479671" y="20112"/>
                    <a:pt x="2484081" y="30760"/>
                    <a:pt x="2484081" y="41863"/>
                  </a:cubicBezTo>
                  <a:lnTo>
                    <a:pt x="2484081" y="358698"/>
                  </a:lnTo>
                  <a:cubicBezTo>
                    <a:pt x="2484081" y="369800"/>
                    <a:pt x="2479671" y="380448"/>
                    <a:pt x="2471820" y="388299"/>
                  </a:cubicBezTo>
                  <a:cubicBezTo>
                    <a:pt x="2463969" y="396150"/>
                    <a:pt x="2453321" y="400560"/>
                    <a:pt x="2442219" y="400560"/>
                  </a:cubicBezTo>
                  <a:lnTo>
                    <a:pt x="41863" y="400560"/>
                  </a:lnTo>
                  <a:cubicBezTo>
                    <a:pt x="18743" y="400560"/>
                    <a:pt x="0" y="381818"/>
                    <a:pt x="0" y="358698"/>
                  </a:cubicBezTo>
                  <a:lnTo>
                    <a:pt x="0" y="41863"/>
                  </a:lnTo>
                  <a:cubicBezTo>
                    <a:pt x="0" y="18743"/>
                    <a:pt x="18743" y="0"/>
                    <a:pt x="41863" y="0"/>
                  </a:cubicBezTo>
                  <a:close/>
                </a:path>
              </a:pathLst>
            </a:custGeom>
            <a:solidFill>
              <a:srgbClr val="C1FF72"/>
            </a:solidFill>
          </p:spPr>
        </p:sp>
        <p:sp>
          <p:nvSpPr>
            <p:cNvPr id="16" name="TextBox 16"/>
            <p:cNvSpPr txBox="1"/>
            <p:nvPr/>
          </p:nvSpPr>
          <p:spPr>
            <a:xfrm>
              <a:off x="0" y="0"/>
              <a:ext cx="2484081" cy="539933"/>
            </a:xfrm>
            <a:prstGeom prst="rect">
              <a:avLst/>
            </a:prstGeom>
          </p:spPr>
          <p:txBody>
            <a:bodyPr lIns="59267" tIns="59267" rIns="59267" bIns="59267" rtlCol="0" anchor="ctr"/>
            <a:lstStyle/>
            <a:p>
              <a:pPr algn="ctr">
                <a:lnSpc>
                  <a:spcPts val="1968"/>
                </a:lnSpc>
              </a:pPr>
              <a:r>
                <a:rPr lang="en-US" sz="2133" dirty="0">
                  <a:solidFill>
                    <a:srgbClr val="000000"/>
                  </a:solidFill>
                  <a:latin typeface="Noto Serif"/>
                  <a:ea typeface="Noto Serif"/>
                  <a:cs typeface="Noto Serif"/>
                  <a:sym typeface="Noto Serif"/>
                </a:rPr>
                <a:t>B</a:t>
              </a:r>
              <a:r>
                <a:rPr lang="vi-VN" sz="2133" dirty="0">
                  <a:solidFill>
                    <a:srgbClr val="000000"/>
                  </a:solidFill>
                  <a:latin typeface="Noto Serif"/>
                  <a:ea typeface="Noto Serif"/>
                  <a:cs typeface="Noto Serif"/>
                  <a:sym typeface="Noto Serif"/>
                </a:rPr>
                <a:t>ư</a:t>
              </a:r>
              <a:r>
                <a:rPr lang="en-US" sz="2133" dirty="0" err="1">
                  <a:solidFill>
                    <a:srgbClr val="000000"/>
                  </a:solidFill>
                  <a:latin typeface="Noto Serif"/>
                  <a:ea typeface="Noto Serif"/>
                  <a:cs typeface="Noto Serif"/>
                  <a:sym typeface="Noto Serif"/>
                </a:rPr>
                <a:t>ớc</a:t>
              </a:r>
              <a:r>
                <a:rPr lang="en-US" sz="2133" dirty="0">
                  <a:solidFill>
                    <a:srgbClr val="000000"/>
                  </a:solidFill>
                  <a:latin typeface="Noto Serif"/>
                  <a:ea typeface="Noto Serif"/>
                  <a:cs typeface="Noto Serif"/>
                  <a:sym typeface="Noto Serif"/>
                </a:rPr>
                <a:t> 1: </a:t>
              </a:r>
              <a:r>
                <a:rPr lang="en-US" sz="2133" dirty="0" err="1">
                  <a:solidFill>
                    <a:srgbClr val="000000"/>
                  </a:solidFill>
                  <a:latin typeface="Noto Serif"/>
                  <a:ea typeface="Noto Serif"/>
                  <a:cs typeface="Noto Serif"/>
                  <a:sym typeface="Noto Serif"/>
                </a:rPr>
                <a:t>Xác</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định</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hai</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điểm</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bất</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kì</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thuộc</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đồ</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thị</a:t>
              </a:r>
              <a:r>
                <a:rPr lang="en-US" sz="2133" dirty="0">
                  <a:solidFill>
                    <a:srgbClr val="000000"/>
                  </a:solidFill>
                  <a:latin typeface="Noto Serif"/>
                  <a:ea typeface="Noto Serif"/>
                  <a:cs typeface="Noto Serif"/>
                  <a:sym typeface="Noto Serif"/>
                </a:rPr>
                <a:t> </a:t>
              </a:r>
            </a:p>
            <a:p>
              <a:pPr algn="ctr">
                <a:lnSpc>
                  <a:spcPts val="1968"/>
                </a:lnSpc>
              </a:pPr>
              <a:r>
                <a:rPr lang="en-US" sz="2133" dirty="0" err="1">
                  <a:solidFill>
                    <a:srgbClr val="000000"/>
                  </a:solidFill>
                  <a:latin typeface="Noto Serif"/>
                  <a:ea typeface="Noto Serif"/>
                  <a:cs typeface="Noto Serif"/>
                  <a:sym typeface="Noto Serif"/>
                </a:rPr>
                <a:t>hàm</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số</a:t>
              </a:r>
              <a:r>
                <a:rPr lang="en-US" sz="2133" dirty="0">
                  <a:solidFill>
                    <a:srgbClr val="000000"/>
                  </a:solidFill>
                  <a:latin typeface="Noto Serif"/>
                  <a:ea typeface="Noto Serif"/>
                  <a:cs typeface="Noto Serif"/>
                  <a:sym typeface="Noto Serif"/>
                </a:rPr>
                <a:t>.</a:t>
              </a:r>
            </a:p>
            <a:p>
              <a:pPr algn="ctr">
                <a:lnSpc>
                  <a:spcPts val="2832"/>
                </a:lnSpc>
              </a:pPr>
              <a:r>
                <a:rPr lang="en-US" sz="2133" dirty="0" err="1">
                  <a:solidFill>
                    <a:srgbClr val="000000"/>
                  </a:solidFill>
                  <a:latin typeface="Noto Serif"/>
                  <a:ea typeface="Noto Serif"/>
                  <a:cs typeface="Noto Serif"/>
                  <a:sym typeface="Noto Serif"/>
                </a:rPr>
                <a:t>Bước</a:t>
              </a:r>
              <a:r>
                <a:rPr lang="en-US" sz="2133" dirty="0">
                  <a:solidFill>
                    <a:srgbClr val="000000"/>
                  </a:solidFill>
                  <a:latin typeface="Noto Serif"/>
                  <a:ea typeface="Noto Serif"/>
                  <a:cs typeface="Noto Serif"/>
                  <a:sym typeface="Noto Serif"/>
                </a:rPr>
                <a:t> 2: </a:t>
              </a:r>
              <a:r>
                <a:rPr lang="en-US" sz="2133" dirty="0" err="1">
                  <a:solidFill>
                    <a:srgbClr val="000000"/>
                  </a:solidFill>
                  <a:latin typeface="Noto Serif"/>
                  <a:ea typeface="Noto Serif"/>
                  <a:cs typeface="Noto Serif"/>
                  <a:sym typeface="Noto Serif"/>
                </a:rPr>
                <a:t>Vẽ</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đường</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thẳng</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đi</a:t>
              </a:r>
              <a:r>
                <a:rPr lang="en-US" sz="2133" dirty="0">
                  <a:solidFill>
                    <a:srgbClr val="000000"/>
                  </a:solidFill>
                  <a:latin typeface="Noto Serif"/>
                  <a:ea typeface="Noto Serif"/>
                  <a:cs typeface="Noto Serif"/>
                  <a:sym typeface="Noto Serif"/>
                </a:rPr>
                <a:t> qua </a:t>
              </a:r>
              <a:r>
                <a:rPr lang="en-US" sz="2133" dirty="0" err="1">
                  <a:solidFill>
                    <a:srgbClr val="000000"/>
                  </a:solidFill>
                  <a:latin typeface="Noto Serif"/>
                  <a:ea typeface="Noto Serif"/>
                  <a:cs typeface="Noto Serif"/>
                  <a:sym typeface="Noto Serif"/>
                </a:rPr>
                <a:t>hai</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điểm</a:t>
              </a:r>
              <a:r>
                <a:rPr lang="en-US" sz="2133" dirty="0">
                  <a:solidFill>
                    <a:srgbClr val="000000"/>
                  </a:solidFill>
                  <a:latin typeface="Noto Serif"/>
                  <a:ea typeface="Noto Serif"/>
                  <a:cs typeface="Noto Serif"/>
                  <a:sym typeface="Noto Serif"/>
                </a:rPr>
                <a:t> </a:t>
              </a:r>
              <a:r>
                <a:rPr lang="en-US" sz="2133" dirty="0" err="1">
                  <a:solidFill>
                    <a:srgbClr val="000000"/>
                  </a:solidFill>
                  <a:latin typeface="Noto Serif"/>
                  <a:ea typeface="Noto Serif"/>
                  <a:cs typeface="Noto Serif"/>
                  <a:sym typeface="Noto Serif"/>
                </a:rPr>
                <a:t>đó</a:t>
              </a:r>
              <a:r>
                <a:rPr lang="en-US" sz="2133" dirty="0">
                  <a:solidFill>
                    <a:srgbClr val="000000"/>
                  </a:solidFill>
                  <a:latin typeface="Noto Serif"/>
                  <a:ea typeface="Noto Serif"/>
                  <a:cs typeface="Noto Serif"/>
                  <a:sym typeface="Noto Serif"/>
                </a:rPr>
                <a:t>.</a:t>
              </a:r>
            </a:p>
            <a:p>
              <a:pPr algn="ctr">
                <a:lnSpc>
                  <a:spcPts val="1968"/>
                </a:lnSpc>
              </a:pPr>
              <a:endParaRPr lang="en-US" sz="2133" dirty="0">
                <a:solidFill>
                  <a:srgbClr val="000000"/>
                </a:solidFill>
                <a:latin typeface="Noto Serif"/>
                <a:ea typeface="Noto Serif"/>
                <a:cs typeface="Noto Serif"/>
                <a:sym typeface="Noto Serif"/>
              </a:endParaRPr>
            </a:p>
          </p:txBody>
        </p:sp>
      </p:grpSp>
      <p:grpSp>
        <p:nvGrpSpPr>
          <p:cNvPr id="17" name="Group 17"/>
          <p:cNvGrpSpPr/>
          <p:nvPr/>
        </p:nvGrpSpPr>
        <p:grpSpPr>
          <a:xfrm>
            <a:off x="5943600" y="5366006"/>
            <a:ext cx="3962400" cy="1272463"/>
            <a:chOff x="0" y="0"/>
            <a:chExt cx="1279159" cy="502701"/>
          </a:xfrm>
        </p:grpSpPr>
        <p:sp>
          <p:nvSpPr>
            <p:cNvPr id="18" name="Freeform 18"/>
            <p:cNvSpPr/>
            <p:nvPr/>
          </p:nvSpPr>
          <p:spPr>
            <a:xfrm>
              <a:off x="0" y="0"/>
              <a:ext cx="1279159" cy="502701"/>
            </a:xfrm>
            <a:custGeom>
              <a:avLst/>
              <a:gdLst/>
              <a:ahLst/>
              <a:cxnLst/>
              <a:rect l="l" t="t" r="r" b="b"/>
              <a:pathLst>
                <a:path w="1279159" h="502701">
                  <a:moveTo>
                    <a:pt x="81296" y="0"/>
                  </a:moveTo>
                  <a:lnTo>
                    <a:pt x="1197864" y="0"/>
                  </a:lnTo>
                  <a:cubicBezTo>
                    <a:pt x="1242762" y="0"/>
                    <a:pt x="1279159" y="36397"/>
                    <a:pt x="1279159" y="81296"/>
                  </a:cubicBezTo>
                  <a:lnTo>
                    <a:pt x="1279159" y="421405"/>
                  </a:lnTo>
                  <a:cubicBezTo>
                    <a:pt x="1279159" y="442966"/>
                    <a:pt x="1270594" y="463644"/>
                    <a:pt x="1255348" y="478890"/>
                  </a:cubicBezTo>
                  <a:cubicBezTo>
                    <a:pt x="1240103" y="494136"/>
                    <a:pt x="1219425" y="502701"/>
                    <a:pt x="1197864" y="502701"/>
                  </a:cubicBezTo>
                  <a:lnTo>
                    <a:pt x="81296" y="502701"/>
                  </a:lnTo>
                  <a:cubicBezTo>
                    <a:pt x="59735" y="502701"/>
                    <a:pt x="39057" y="494136"/>
                    <a:pt x="23811" y="478890"/>
                  </a:cubicBezTo>
                  <a:cubicBezTo>
                    <a:pt x="8565" y="463644"/>
                    <a:pt x="0" y="442966"/>
                    <a:pt x="0" y="421405"/>
                  </a:cubicBezTo>
                  <a:lnTo>
                    <a:pt x="0" y="81296"/>
                  </a:lnTo>
                  <a:cubicBezTo>
                    <a:pt x="0" y="59735"/>
                    <a:pt x="8565" y="39057"/>
                    <a:pt x="23811" y="23811"/>
                  </a:cubicBezTo>
                  <a:cubicBezTo>
                    <a:pt x="39057" y="8565"/>
                    <a:pt x="59735" y="0"/>
                    <a:pt x="81296" y="0"/>
                  </a:cubicBezTo>
                  <a:close/>
                </a:path>
              </a:pathLst>
            </a:custGeom>
            <a:solidFill>
              <a:srgbClr val="C1FF72"/>
            </a:solidFill>
          </p:spPr>
        </p:sp>
        <p:sp>
          <p:nvSpPr>
            <p:cNvPr id="19" name="TextBox 19"/>
            <p:cNvSpPr txBox="1"/>
            <p:nvPr/>
          </p:nvSpPr>
          <p:spPr>
            <a:xfrm>
              <a:off x="0" y="-9525"/>
              <a:ext cx="1279159" cy="512226"/>
            </a:xfrm>
            <a:prstGeom prst="rect">
              <a:avLst/>
            </a:prstGeom>
          </p:spPr>
          <p:txBody>
            <a:bodyPr lIns="33867" tIns="33867" rIns="33867" bIns="33867" rtlCol="0" anchor="ctr"/>
            <a:lstStyle/>
            <a:p>
              <a:pPr algn="ctr">
                <a:lnSpc>
                  <a:spcPts val="2295"/>
                </a:lnSpc>
              </a:pPr>
              <a:r>
                <a:rPr lang="en-US" sz="1866" dirty="0">
                  <a:solidFill>
                    <a:srgbClr val="000000"/>
                  </a:solidFill>
                  <a:latin typeface="Noto Serif"/>
                  <a:ea typeface="Noto Serif"/>
                  <a:cs typeface="Noto Serif"/>
                  <a:sym typeface="Noto Serif"/>
                </a:rPr>
                <a:t>TH1: y = ax (a ≠ 0)</a:t>
              </a:r>
            </a:p>
            <a:p>
              <a:pPr algn="ctr">
                <a:lnSpc>
                  <a:spcPts val="2295"/>
                </a:lnSpc>
              </a:pPr>
              <a:r>
                <a:rPr lang="en-US" sz="1866" dirty="0">
                  <a:solidFill>
                    <a:srgbClr val="000000"/>
                  </a:solidFill>
                  <a:latin typeface="Noto Serif"/>
                  <a:ea typeface="Noto Serif"/>
                  <a:cs typeface="Noto Serif"/>
                  <a:sym typeface="Noto Serif"/>
                </a:rPr>
                <a:t>TH2: y = ax + b (a ≠ 0, b ≠ 0)</a:t>
              </a:r>
            </a:p>
            <a:p>
              <a:pPr algn="ctr">
                <a:lnSpc>
                  <a:spcPts val="2295"/>
                </a:lnSpc>
              </a:pPr>
              <a:endParaRPr lang="en-US" sz="1866" dirty="0">
                <a:solidFill>
                  <a:srgbClr val="000000"/>
                </a:solidFill>
                <a:latin typeface="Noto Serif"/>
                <a:ea typeface="Noto Serif"/>
                <a:cs typeface="Noto Serif"/>
                <a:sym typeface="Noto Serif"/>
              </a:endParaRPr>
            </a:p>
          </p:txBody>
        </p:sp>
      </p:grpSp>
      <p:pic>
        <p:nvPicPr>
          <p:cNvPr id="20" name="Picture 20"/>
          <p:cNvPicPr>
            <a:picLocks noChangeAspect="1"/>
          </p:cNvPicPr>
          <p:nvPr/>
        </p:nvPicPr>
        <p:blipFill>
          <a:blip r:embed="rId8"/>
          <a:srcRect/>
          <a:stretch>
            <a:fillRect/>
          </a:stretch>
        </p:blipFill>
        <p:spPr>
          <a:xfrm rot="-134959" flipH="1">
            <a:off x="8243230" y="1177935"/>
            <a:ext cx="2446553" cy="1943651"/>
          </a:xfrm>
          <a:prstGeom prst="rect">
            <a:avLst/>
          </a:prstGeom>
        </p:spPr>
      </p:pic>
      <p:sp>
        <p:nvSpPr>
          <p:cNvPr id="21" name="TextBox 21"/>
          <p:cNvSpPr txBox="1"/>
          <p:nvPr/>
        </p:nvSpPr>
        <p:spPr>
          <a:xfrm>
            <a:off x="372330" y="2824483"/>
            <a:ext cx="3766379" cy="715004"/>
          </a:xfrm>
          <a:prstGeom prst="rect">
            <a:avLst/>
          </a:prstGeom>
        </p:spPr>
        <p:txBody>
          <a:bodyPr wrap="square" lIns="0" tIns="0" rIns="0" bIns="0" rtlCol="0" anchor="t">
            <a:spAutoFit/>
          </a:bodyPr>
          <a:lstStyle/>
          <a:p>
            <a:pPr algn="ctr">
              <a:lnSpc>
                <a:spcPts val="2881"/>
              </a:lnSpc>
            </a:pPr>
            <a:r>
              <a:rPr lang="en-US" sz="2199" dirty="0">
                <a:solidFill>
                  <a:srgbClr val="0A0A09"/>
                </a:solidFill>
                <a:latin typeface="Noto Serif"/>
                <a:ea typeface="Noto Serif"/>
                <a:cs typeface="Noto Serif"/>
                <a:sym typeface="Noto Serif"/>
              </a:rPr>
              <a:t>ĐỒ THỊ HÀM SỐ BẬC NHẤT y = ax + b (a ≠ 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42"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ien\Downloads\GAME P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12192000" cy="6819901"/>
          </a:xfrm>
          <a:prstGeom prst="rect">
            <a:avLst/>
          </a:prstGeom>
          <a:noFill/>
          <a:extLst>
            <a:ext uri="{909E8E84-426E-40DD-AFC4-6F175D3DCCD1}">
              <a14:hiddenFill xmlns:a14="http://schemas.microsoft.com/office/drawing/2010/main">
                <a:solidFill>
                  <a:srgbClr val="FFFFFF"/>
                </a:solidFill>
              </a14:hiddenFill>
            </a:ext>
          </a:extLst>
        </p:spPr>
      </p:pic>
      <p:pic>
        <p:nvPicPr>
          <p:cNvPr id="2" name="TayDuK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49200" y="2971800"/>
            <a:ext cx="609600" cy="609600"/>
          </a:xfrm>
          <a:prstGeom prst="rect">
            <a:avLst/>
          </a:prstGeom>
        </p:spPr>
      </p:pic>
    </p:spTree>
    <p:extLst>
      <p:ext uri="{BB962C8B-B14F-4D97-AF65-F5344CB8AC3E}">
        <p14:creationId xmlns:p14="http://schemas.microsoft.com/office/powerpoint/2010/main" val="2261529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ien\Downloads\GAME PP\2_cong-dong-360_su-that-dong-troi-ve-chiec-bat-vang-huyen-thoai-trong-tay-du-ky_07384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12" b="94118" l="2667" r="98667">
                        <a14:foregroundMark x1="9833" y1="11294" x2="9833" y2="11294"/>
                        <a14:foregroundMark x1="6167" y1="9176" x2="6167" y2="9176"/>
                        <a14:foregroundMark x1="25833" y1="49176" x2="25833" y2="49176"/>
                        <a14:foregroundMark x1="25833" y1="45647" x2="25833" y2="45647"/>
                        <a14:foregroundMark x1="25167" y1="48000" x2="25167" y2="48000"/>
                        <a14:foregroundMark x1="40667" y1="19765" x2="40667" y2="19765"/>
                        <a14:foregroundMark x1="50167" y1="44471" x2="50167" y2="44471"/>
                        <a14:foregroundMark x1="40000" y1="79059" x2="40000" y2="79059"/>
                        <a14:foregroundMark x1="40667" y1="78824" x2="40667" y2="78824"/>
                        <a14:foregroundMark x1="40833" y1="82588" x2="40833" y2="82588"/>
                        <a14:foregroundMark x1="42333" y1="81176" x2="42333" y2="81176"/>
                        <a14:foregroundMark x1="43333" y1="79765" x2="43333" y2="79765"/>
                        <a14:foregroundMark x1="47833" y1="76941" x2="47833" y2="76941"/>
                        <a14:foregroundMark x1="51833" y1="74824" x2="51833" y2="74824"/>
                        <a14:foregroundMark x1="51833" y1="78353" x2="51833" y2="78353"/>
                        <a14:foregroundMark x1="52167" y1="76941" x2="52167" y2="76941"/>
                        <a14:foregroundMark x1="45500" y1="86118" x2="45500" y2="86118"/>
                        <a14:foregroundMark x1="48333" y1="84235" x2="48333" y2="84235"/>
                        <a14:foregroundMark x1="46667" y1="88941" x2="46667" y2="88941"/>
                        <a14:foregroundMark x1="49667" y1="86353" x2="49667" y2="86353"/>
                        <a14:foregroundMark x1="51000" y1="83294" x2="51000" y2="83294"/>
                        <a14:foregroundMark x1="36500" y1="78118" x2="36500" y2="78118"/>
                        <a14:foregroundMark x1="35500" y1="74588" x2="35500" y2="74588"/>
                        <a14:foregroundMark x1="34333" y1="73176" x2="34333" y2="73176"/>
                        <a14:foregroundMark x1="35000" y1="83059" x2="35000" y2="83059"/>
                        <a14:foregroundMark x1="34833" y1="79765" x2="34833" y2="79765"/>
                        <a14:foregroundMark x1="34667" y1="82353" x2="34667" y2="82353"/>
                        <a14:foregroundMark x1="35000" y1="86824" x2="35000" y2="86824"/>
                        <a14:foregroundMark x1="37500" y1="89647" x2="37500" y2="89647"/>
                        <a14:foregroundMark x1="39833" y1="90353" x2="39833" y2="90353"/>
                        <a14:foregroundMark x1="52833" y1="65647" x2="52833" y2="65647"/>
                        <a14:foregroundMark x1="53833" y1="64235" x2="53833" y2="64235"/>
                        <a14:foregroundMark x1="54000" y1="60941" x2="54000" y2="60941"/>
                        <a14:foregroundMark x1="53500" y1="59059" x2="53500" y2="59059"/>
                        <a14:foregroundMark x1="63000" y1="15294" x2="63000" y2="15294"/>
                        <a14:foregroundMark x1="70833" y1="34118" x2="70833" y2="34118"/>
                        <a14:foregroundMark x1="70167" y1="34824" x2="70167" y2="34824"/>
                        <a14:foregroundMark x1="68167" y1="40706" x2="68167" y2="40706"/>
                        <a14:foregroundMark x1="68167" y1="44235" x2="68167" y2="44235"/>
                        <a14:foregroundMark x1="70000" y1="18824" x2="70000" y2="18824"/>
                        <a14:foregroundMark x1="69500" y1="24706" x2="69500" y2="24706"/>
                        <a14:foregroundMark x1="72000" y1="29647" x2="72000" y2="29647"/>
                        <a14:foregroundMark x1="71333" y1="24706" x2="71333" y2="24706"/>
                        <a14:foregroundMark x1="73000" y1="24471" x2="73000" y2="24471"/>
                        <a14:foregroundMark x1="75500" y1="24471" x2="75500" y2="24471"/>
                        <a14:foregroundMark x1="76167" y1="27294" x2="76167" y2="27294"/>
                        <a14:foregroundMark x1="75500" y1="31529" x2="75500" y2="31529"/>
                        <a14:foregroundMark x1="73833" y1="42824" x2="73833" y2="42824"/>
                        <a14:foregroundMark x1="75333" y1="40235" x2="75333" y2="40235"/>
                        <a14:foregroundMark x1="73500" y1="46824" x2="73500" y2="46824"/>
                        <a14:foregroundMark x1="72833" y1="50588" x2="72833" y2="50588"/>
                        <a14:foregroundMark x1="71333" y1="52706" x2="71333" y2="52706"/>
                        <a14:foregroundMark x1="66833" y1="53647" x2="66833" y2="53647"/>
                        <a14:foregroundMark x1="66833" y1="50353" x2="66833" y2="50353"/>
                        <a14:foregroundMark x1="65000" y1="46824" x2="65000" y2="46824"/>
                        <a14:foregroundMark x1="65000" y1="39294" x2="65000" y2="39294"/>
                        <a14:foregroundMark x1="64667" y1="34588" x2="64667" y2="34588"/>
                        <a14:foregroundMark x1="66500" y1="32471" x2="66500" y2="32471"/>
                        <a14:foregroundMark x1="68500" y1="31294" x2="68500" y2="31294"/>
                        <a14:foregroundMark x1="67333" y1="40471" x2="67333" y2="40471"/>
                        <a14:foregroundMark x1="62667" y1="40235" x2="62667" y2="40235"/>
                        <a14:foregroundMark x1="62833" y1="43529" x2="62833" y2="43529"/>
                        <a14:foregroundMark x1="63167" y1="48235" x2="63167" y2="48235"/>
                        <a14:foregroundMark x1="64167" y1="51059" x2="64167" y2="51059"/>
                        <a14:foregroundMark x1="64167" y1="56471" x2="64167" y2="56471"/>
                        <a14:foregroundMark x1="62667" y1="59529" x2="62667" y2="59529"/>
                        <a14:foregroundMark x1="60833" y1="56235" x2="62167" y2="63765"/>
                        <a14:foregroundMark x1="62333" y1="68235" x2="62333" y2="68235"/>
                        <a14:foregroundMark x1="62500" y1="72000" x2="62500" y2="72000"/>
                        <a14:foregroundMark x1="63000" y1="73647" x2="63000" y2="73647"/>
                        <a14:foregroundMark x1="65333" y1="63294" x2="65333" y2="63294"/>
                        <a14:foregroundMark x1="65500" y1="60000" x2="65500" y2="60000"/>
                        <a14:foregroundMark x1="70667" y1="65882" x2="70667" y2="65882"/>
                        <a14:foregroundMark x1="68500" y1="69176" x2="68500" y2="69176"/>
                        <a14:foregroundMark x1="55333" y1="51294" x2="55333" y2="51294"/>
                        <a14:foregroundMark x1="55500" y1="56471" x2="55500" y2="56471"/>
                        <a14:foregroundMark x1="57667" y1="19294" x2="57667" y2="19294"/>
                        <a14:foregroundMark x1="89000" y1="36706" x2="89000" y2="36706"/>
                        <a14:foregroundMark x1="94500" y1="67529" x2="94500" y2="67529"/>
                        <a14:foregroundMark x1="96000" y1="74588" x2="96000" y2="74588"/>
                        <a14:foregroundMark x1="97167" y1="74588" x2="97167" y2="74588"/>
                        <a14:foregroundMark x1="95833" y1="81176" x2="95833" y2="81176"/>
                        <a14:foregroundMark x1="83167" y1="83765" x2="83167" y2="83765"/>
                        <a14:foregroundMark x1="80667" y1="83765" x2="80667" y2="83765"/>
                        <a14:foregroundMark x1="81000" y1="86353" x2="81000" y2="86353"/>
                        <a14:foregroundMark x1="83667" y1="86353" x2="83667" y2="86353"/>
                        <a14:foregroundMark x1="72500" y1="41647" x2="72500" y2="41647"/>
                        <a14:foregroundMark x1="69333" y1="50353" x2="69333" y2="50353"/>
                      </a14:backgroundRemoval>
                    </a14:imgEffect>
                  </a14:imgLayer>
                </a14:imgProps>
              </a:ext>
              <a:ext uri="{28A0092B-C50C-407E-A947-70E740481C1C}">
                <a14:useLocalDpi xmlns:a14="http://schemas.microsoft.com/office/drawing/2010/main" val="0"/>
              </a:ext>
            </a:extLst>
          </a:blip>
          <a:srcRect/>
          <a:stretch>
            <a:fillRect/>
          </a:stretch>
        </p:blipFill>
        <p:spPr bwMode="auto">
          <a:xfrm>
            <a:off x="2620565" y="2000250"/>
            <a:ext cx="7239000" cy="3867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19450" y="76200"/>
            <a:ext cx="5772150" cy="196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84230" y="663715"/>
            <a:ext cx="3413114" cy="707886"/>
          </a:xfrm>
          <a:prstGeom prst="rect">
            <a:avLst/>
          </a:prstGeom>
          <a:noFill/>
        </p:spPr>
        <p:txBody>
          <a:bodyPr wrap="none" rtlCol="0">
            <a:spAutoFit/>
          </a:bodyPr>
          <a:lstStyle/>
          <a:p>
            <a:pPr algn="ctr"/>
            <a:r>
              <a:rPr lang="en-US" sz="4000" b="1">
                <a:solidFill>
                  <a:srgbClr val="CC0066"/>
                </a:solidFill>
                <a:latin typeface="UVN Bach Tuyet Nang" pitchFamily="18" charset="0"/>
                <a:cs typeface="Arial" panose="020B0604020202020204" pitchFamily="34" charset="0"/>
              </a:rPr>
              <a:t>TÂY DU KÝ</a:t>
            </a:r>
            <a:endParaRPr lang="en-US" sz="4000" b="1" dirty="0">
              <a:solidFill>
                <a:srgbClr val="CC0066"/>
              </a:solidFill>
              <a:latin typeface="UVN Bach Tuyet Nang" pitchFamily="18" charset="0"/>
              <a:cs typeface="Arial" panose="020B0604020202020204" pitchFamily="34" charset="0"/>
            </a:endParaRPr>
          </a:p>
        </p:txBody>
      </p:sp>
      <p:pic>
        <p:nvPicPr>
          <p:cNvPr id="7"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4333" y="2178636"/>
            <a:ext cx="802236" cy="58563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Káº¿t quáº£ hÃ¬nh áº£nh cho Cá» hoáº¡t hÃ¬n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5625" l="2333" r="97556"/>
                    </a14:imgEffect>
                  </a14:imgLayer>
                </a14:imgProps>
              </a:ext>
              <a:ext uri="{28A0092B-C50C-407E-A947-70E740481C1C}">
                <a14:useLocalDpi xmlns:a14="http://schemas.microsoft.com/office/drawing/2010/main" val="0"/>
              </a:ext>
            </a:extLst>
          </a:blip>
          <a:srcRect/>
          <a:stretch>
            <a:fillRect/>
          </a:stretch>
        </p:blipFill>
        <p:spPr bwMode="auto">
          <a:xfrm rot="680499">
            <a:off x="1382394" y="4741514"/>
            <a:ext cx="2584907" cy="16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HÃ¬nh áº£nh cÃ³ liÃªn qua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0595" y="4790804"/>
            <a:ext cx="5416731" cy="29151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Ã¬nh áº£nh cÃ³ liÃªn qua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4929798" y="4325440"/>
            <a:ext cx="7222466" cy="381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69329" y="5223356"/>
            <a:ext cx="8077200" cy="1631216"/>
          </a:xfrm>
          <a:prstGeom prst="rect">
            <a:avLst/>
          </a:prstGeom>
          <a:solidFill>
            <a:schemeClr val="accent2"/>
          </a:solidFill>
          <a:ln>
            <a:solidFill>
              <a:schemeClr val="accent1"/>
            </a:solidFill>
          </a:ln>
        </p:spPr>
        <p:txBody>
          <a:bodyPr wrap="square" rtlCol="0">
            <a:spAutoFit/>
          </a:bodyPr>
          <a:lstStyle/>
          <a:p>
            <a:pPr algn="ctr"/>
            <a:r>
              <a:rPr lang="en-US" sz="2000" b="1" dirty="0"/>
              <a:t>TRONG KHU RỪNG CÓ RẤT NHIỀU YÊU QUÁI XUẤT HIỆN ĐỂ CẢN ĐƯỜNG THẦY TRÒ ĐƯỜNG TĂNG ĐI LẤY KINH</a:t>
            </a:r>
          </a:p>
          <a:p>
            <a:endParaRPr lang="en-US" sz="2000" b="1" dirty="0"/>
          </a:p>
          <a:p>
            <a:pPr algn="ctr"/>
            <a:r>
              <a:rPr lang="en-US" sz="2000" b="1" dirty="0"/>
              <a:t>EM HÃY GIÚP THẦY TRÒ ĐƯỜNG TĂNG BẰNG CÁCH VƯỢT QUA CÁC CÂU HỎI CỦA YÊU QUÁI.</a:t>
            </a:r>
          </a:p>
        </p:txBody>
      </p:sp>
    </p:spTree>
    <p:extLst>
      <p:ext uri="{BB962C8B-B14F-4D97-AF65-F5344CB8AC3E}">
        <p14:creationId xmlns:p14="http://schemas.microsoft.com/office/powerpoint/2010/main" val="37321368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265651" y="1107996"/>
                <a:ext cx="11660698" cy="368146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lgn="ctr" defTabSz="914377">
                  <a:lnSpc>
                    <a:spcPct val="150000"/>
                  </a:lnSpc>
                  <a:buClr>
                    <a:srgbClr val="000000"/>
                  </a:buClr>
                  <a:defRPr/>
                </a:pPr>
                <a:r>
                  <a:rPr lang="en-US" sz="5400" b="1" kern="0" dirty="0">
                    <a:solidFill>
                      <a:schemeClr val="tx1"/>
                    </a:solidFill>
                    <a:latin typeface="UTM Avo" panose="02040603050506020204" pitchFamily="18" charset="0"/>
                    <a:cs typeface="Arial" panose="020B0604020202020204" pitchFamily="34" charset="0"/>
                  </a:rPr>
                  <a:t>Bài 4: </a:t>
                </a:r>
                <a:r>
                  <a:rPr lang="en-US" sz="5400" b="1" kern="0" dirty="0" err="1">
                    <a:solidFill>
                      <a:schemeClr val="tx1"/>
                    </a:solidFill>
                    <a:latin typeface="UTM Avo" panose="02040603050506020204" pitchFamily="18" charset="0"/>
                    <a:cs typeface="Arial" panose="020B0604020202020204" pitchFamily="34" charset="0"/>
                  </a:rPr>
                  <a:t>Đồ</a:t>
                </a:r>
                <a:r>
                  <a:rPr lang="en-US" sz="5400" b="1" kern="0" dirty="0">
                    <a:solidFill>
                      <a:schemeClr val="tx1"/>
                    </a:solidFill>
                    <a:latin typeface="UTM Avo" panose="02040603050506020204" pitchFamily="18" charset="0"/>
                    <a:cs typeface="Arial" panose="020B0604020202020204" pitchFamily="34" charset="0"/>
                  </a:rPr>
                  <a:t> </a:t>
                </a:r>
                <a:r>
                  <a:rPr lang="en-US" sz="5400" b="1" kern="0" dirty="0" err="1">
                    <a:solidFill>
                      <a:schemeClr val="tx1"/>
                    </a:solidFill>
                    <a:latin typeface="UTM Avo" panose="02040603050506020204" pitchFamily="18" charset="0"/>
                    <a:cs typeface="Arial" panose="020B0604020202020204" pitchFamily="34" charset="0"/>
                  </a:rPr>
                  <a:t>thị</a:t>
                </a:r>
                <a:r>
                  <a:rPr lang="en-US" sz="5400" b="1" kern="0" dirty="0">
                    <a:solidFill>
                      <a:schemeClr val="tx1"/>
                    </a:solidFill>
                    <a:latin typeface="UTM Avo" panose="02040603050506020204" pitchFamily="18" charset="0"/>
                    <a:cs typeface="Arial" panose="020B0604020202020204" pitchFamily="34" charset="0"/>
                  </a:rPr>
                  <a:t> của </a:t>
                </a:r>
                <a:r>
                  <a:rPr lang="en-US" sz="5400" b="1" kern="0" dirty="0" err="1">
                    <a:solidFill>
                      <a:schemeClr val="tx1"/>
                    </a:solidFill>
                    <a:latin typeface="UTM Avo" panose="02040603050506020204" pitchFamily="18" charset="0"/>
                    <a:cs typeface="Arial" panose="020B0604020202020204" pitchFamily="34" charset="0"/>
                  </a:rPr>
                  <a:t>hàm</a:t>
                </a:r>
                <a:r>
                  <a:rPr lang="en-US" sz="5400" b="1" kern="0" dirty="0">
                    <a:solidFill>
                      <a:schemeClr val="tx1"/>
                    </a:solidFill>
                    <a:latin typeface="UTM Avo" panose="02040603050506020204" pitchFamily="18" charset="0"/>
                    <a:cs typeface="Arial" panose="020B0604020202020204" pitchFamily="34" charset="0"/>
                  </a:rPr>
                  <a:t> </a:t>
                </a:r>
                <a:r>
                  <a:rPr lang="en-US" sz="5400" b="1" kern="0" dirty="0" err="1">
                    <a:solidFill>
                      <a:schemeClr val="tx1"/>
                    </a:solidFill>
                    <a:latin typeface="UTM Avo" panose="02040603050506020204" pitchFamily="18" charset="0"/>
                    <a:cs typeface="Arial" panose="020B0604020202020204" pitchFamily="34" charset="0"/>
                  </a:rPr>
                  <a:t>số</a:t>
                </a:r>
                <a:r>
                  <a:rPr lang="en-US" sz="5400" b="1" kern="0" dirty="0">
                    <a:solidFill>
                      <a:schemeClr val="tx1"/>
                    </a:solidFill>
                    <a:latin typeface="UTM Avo" panose="02040603050506020204" pitchFamily="18" charset="0"/>
                    <a:cs typeface="Arial" panose="020B0604020202020204" pitchFamily="34" charset="0"/>
                  </a:rPr>
                  <a:t> </a:t>
                </a:r>
                <a:r>
                  <a:rPr lang="en-US" sz="5400" b="1" kern="0" dirty="0" err="1">
                    <a:solidFill>
                      <a:schemeClr val="tx1"/>
                    </a:solidFill>
                    <a:latin typeface="UTM Avo" panose="02040603050506020204" pitchFamily="18" charset="0"/>
                    <a:cs typeface="Arial" panose="020B0604020202020204" pitchFamily="34" charset="0"/>
                  </a:rPr>
                  <a:t>bậc</a:t>
                </a:r>
                <a:r>
                  <a:rPr lang="en-US" sz="5400" b="1" kern="0" dirty="0">
                    <a:solidFill>
                      <a:schemeClr val="tx1"/>
                    </a:solidFill>
                    <a:latin typeface="UTM Avo" panose="02040603050506020204" pitchFamily="18" charset="0"/>
                    <a:cs typeface="Arial" panose="020B0604020202020204" pitchFamily="34" charset="0"/>
                  </a:rPr>
                  <a:t> </a:t>
                </a:r>
                <a:r>
                  <a:rPr lang="en-US" sz="5400" b="1" kern="0" dirty="0" err="1">
                    <a:solidFill>
                      <a:schemeClr val="tx1"/>
                    </a:solidFill>
                    <a:latin typeface="UTM Avo" panose="02040603050506020204" pitchFamily="18" charset="0"/>
                    <a:cs typeface="Arial" panose="020B0604020202020204" pitchFamily="34" charset="0"/>
                  </a:rPr>
                  <a:t>nhất</a:t>
                </a:r>
                <a:r>
                  <a:rPr lang="en-US" sz="5400" b="1" kern="0" dirty="0">
                    <a:solidFill>
                      <a:schemeClr val="tx1"/>
                    </a:solidFill>
                    <a:latin typeface="UTM Avo" panose="02040603050506020204" pitchFamily="18" charset="0"/>
                    <a:cs typeface="Arial" panose="020B0604020202020204" pitchFamily="34" charset="0"/>
                  </a:rPr>
                  <a:t> </a:t>
                </a:r>
                <a:endParaRPr lang="en-US" sz="5400" b="1" i="1" dirty="0">
                  <a:solidFill>
                    <a:schemeClr val="tx1"/>
                  </a:solidFill>
                  <a:latin typeface="Cambria Math" panose="02040503050406030204" pitchFamily="18" charset="0"/>
                </a:endParaRPr>
              </a:p>
              <a:p>
                <a:pPr lvl="0" algn="ctr" defTabSz="914377">
                  <a:lnSpc>
                    <a:spcPct val="150000"/>
                  </a:lnSpc>
                  <a:buClr>
                    <a:srgbClr val="000000"/>
                  </a:buClr>
                  <a:defRPr/>
                </a:pPr>
                <a14:m>
                  <m:oMath xmlns:m="http://schemas.openxmlformats.org/officeDocument/2006/math">
                    <m:r>
                      <a:rPr lang="en-US" sz="5400" b="1" i="1">
                        <a:solidFill>
                          <a:schemeClr val="tx1"/>
                        </a:solidFill>
                        <a:latin typeface="Cambria Math" panose="02040503050406030204" pitchFamily="18" charset="0"/>
                      </a:rPr>
                      <m:t>𝒚</m:t>
                    </m:r>
                    <m:r>
                      <a:rPr lang="en-US" sz="5400" b="1" i="1">
                        <a:solidFill>
                          <a:schemeClr val="tx1"/>
                        </a:solidFill>
                        <a:latin typeface="Cambria Math" panose="02040503050406030204" pitchFamily="18" charset="0"/>
                      </a:rPr>
                      <m:t>=</m:t>
                    </m:r>
                    <m:r>
                      <a:rPr lang="en-US" sz="5400" b="1" i="1">
                        <a:solidFill>
                          <a:schemeClr val="tx1"/>
                        </a:solidFill>
                        <a:latin typeface="Cambria Math" panose="02040503050406030204" pitchFamily="18" charset="0"/>
                      </a:rPr>
                      <m:t>𝒂𝒙</m:t>
                    </m:r>
                    <m:r>
                      <a:rPr lang="en-US" sz="5400" b="1" i="1">
                        <a:solidFill>
                          <a:schemeClr val="tx1"/>
                        </a:solidFill>
                        <a:latin typeface="Cambria Math" panose="02040503050406030204" pitchFamily="18" charset="0"/>
                      </a:rPr>
                      <m:t>+</m:t>
                    </m:r>
                    <m:r>
                      <a:rPr lang="en-US" sz="5400" b="1" i="1">
                        <a:solidFill>
                          <a:schemeClr val="tx1"/>
                        </a:solidFill>
                        <a:latin typeface="Cambria Math" panose="02040503050406030204" pitchFamily="18" charset="0"/>
                      </a:rPr>
                      <m:t>𝒃</m:t>
                    </m:r>
                  </m:oMath>
                </a14:m>
                <a:r>
                  <a:rPr lang="en-US" sz="5400" b="1" dirty="0">
                    <a:solidFill>
                      <a:schemeClr val="tx1"/>
                    </a:solidFill>
                    <a:latin typeface="UTM Avo" panose="02040603050506020204" pitchFamily="18" charset="0"/>
                  </a:rPr>
                  <a:t> </a:t>
                </a:r>
                <a14:m>
                  <m:oMath xmlns:m="http://schemas.openxmlformats.org/officeDocument/2006/math">
                    <m:d>
                      <m:dPr>
                        <m:ctrlPr>
                          <a:rPr lang="en-US" sz="5400" b="1" i="1" dirty="0">
                            <a:solidFill>
                              <a:schemeClr val="tx1"/>
                            </a:solidFill>
                            <a:latin typeface="Cambria Math" panose="02040503050406030204" pitchFamily="18" charset="0"/>
                          </a:rPr>
                        </m:ctrlPr>
                      </m:dPr>
                      <m:e>
                        <m:r>
                          <a:rPr lang="en-US" sz="5400" b="1" i="1" dirty="0">
                            <a:solidFill>
                              <a:schemeClr val="tx1"/>
                            </a:solidFill>
                            <a:latin typeface="Cambria Math" panose="02040503050406030204" pitchFamily="18" charset="0"/>
                          </a:rPr>
                          <m:t>𝒂</m:t>
                        </m:r>
                        <m:r>
                          <a:rPr lang="en-US" sz="5400" b="1" i="1" dirty="0">
                            <a:solidFill>
                              <a:schemeClr val="tx1"/>
                            </a:solidFill>
                            <a:latin typeface="Cambria Math" panose="02040503050406030204" pitchFamily="18" charset="0"/>
                          </a:rPr>
                          <m:t>≠</m:t>
                        </m:r>
                        <m:r>
                          <a:rPr lang="en-US" sz="5400" b="1" i="1" dirty="0">
                            <a:solidFill>
                              <a:schemeClr val="tx1"/>
                            </a:solidFill>
                            <a:latin typeface="Cambria Math" panose="02040503050406030204" pitchFamily="18" charset="0"/>
                          </a:rPr>
                          <m:t>𝟎</m:t>
                        </m:r>
                      </m:e>
                    </m:d>
                  </m:oMath>
                </a14:m>
                <a:r>
                  <a:rPr lang="en-US" sz="5400" b="1" kern="0" dirty="0">
                    <a:solidFill>
                      <a:schemeClr val="tx1"/>
                    </a:solidFill>
                    <a:latin typeface="UTM Avo" panose="02040603050506020204" pitchFamily="18" charset="0"/>
                    <a:cs typeface="Arial" panose="020B0604020202020204" pitchFamily="34" charset="0"/>
                  </a:rPr>
                  <a:t> - </a:t>
                </a:r>
                <a:r>
                  <a:rPr lang="en-US" sz="5400" b="1" kern="0" dirty="0" err="1">
                    <a:solidFill>
                      <a:schemeClr val="tx1"/>
                    </a:solidFill>
                    <a:latin typeface="UTM Avo" panose="02040603050506020204" pitchFamily="18" charset="0"/>
                    <a:cs typeface="Arial" panose="020B0604020202020204" pitchFamily="34" charset="0"/>
                  </a:rPr>
                  <a:t>Tiết</a:t>
                </a:r>
                <a:r>
                  <a:rPr lang="en-US" sz="5400" b="1" kern="0" dirty="0">
                    <a:solidFill>
                      <a:schemeClr val="tx1"/>
                    </a:solidFill>
                    <a:latin typeface="UTM Avo" panose="02040603050506020204" pitchFamily="18" charset="0"/>
                    <a:cs typeface="Arial" panose="020B0604020202020204" pitchFamily="34" charset="0"/>
                  </a:rPr>
                  <a:t> 1</a:t>
                </a:r>
                <a:endParaRPr kumimoji="0" lang="en-US" sz="5400" b="1" i="0" u="none" strike="noStrike" kern="0" cap="none" spc="0" normalizeH="0" baseline="0" noProof="0" dirty="0">
                  <a:ln>
                    <a:noFill/>
                  </a:ln>
                  <a:solidFill>
                    <a:schemeClr val="tx1"/>
                  </a:solidFill>
                  <a:effectLst/>
                  <a:uLnTx/>
                  <a:uFillTx/>
                  <a:latin typeface="UTM Avo" panose="02040603050506020204" pitchFamily="18" charset="0"/>
                  <a:cs typeface="Arial" panose="020B0604020202020204" pitchFamily="34" charset="0"/>
                  <a:sym typeface="Calibri"/>
                </a:endParaRPr>
              </a:p>
            </p:txBody>
          </p:sp>
        </mc:Choice>
        <mc:Fallback xmlns="">
          <p:sp>
            <p:nvSpPr>
              <p:cNvPr id="9" name="Google Shape;54;p1">
                <a:extLst>
                  <a:ext uri="{FF2B5EF4-FFF2-40B4-BE49-F238E27FC236}">
                    <a16:creationId xmlns:a16="http://schemas.microsoft.com/office/drawing/2014/main" id="{D2B0C381-AC83-477C-A42B-612BDE63DE3C}"/>
                  </a:ext>
                </a:extLst>
              </p:cNvPr>
              <p:cNvSpPr txBox="1">
                <a:spLocks noRot="1" noChangeAspect="1" noMove="1" noResize="1" noEditPoints="1" noAdjustHandles="1" noChangeArrowheads="1" noChangeShapeType="1" noTextEdit="1"/>
              </p:cNvSpPr>
              <p:nvPr/>
            </p:nvSpPr>
            <p:spPr>
              <a:xfrm>
                <a:off x="265651" y="1107996"/>
                <a:ext cx="11660698" cy="3681464"/>
              </a:xfrm>
              <a:prstGeom prst="rect">
                <a:avLst/>
              </a:prstGeom>
              <a:blipFill>
                <a:blip r:embed="rId4"/>
                <a:stretch>
                  <a:fillRect b="-6623"/>
                </a:stretch>
              </a:blipFill>
              <a:ln>
                <a:noFill/>
              </a:ln>
            </p:spPr>
            <p:txBody>
              <a:bodyPr/>
              <a:lstStyle/>
              <a:p>
                <a:r>
                  <a:rPr lang="en-US">
                    <a:noFill/>
                  </a:rPr>
                  <a:t> </a:t>
                </a:r>
              </a:p>
            </p:txBody>
          </p:sp>
        </mc:Fallback>
      </mc:AlternateContent>
      <p:pic>
        <p:nvPicPr>
          <p:cNvPr id="3" name="Picture 2">
            <a:extLst>
              <a:ext uri="{FF2B5EF4-FFF2-40B4-BE49-F238E27FC236}">
                <a16:creationId xmlns:a16="http://schemas.microsoft.com/office/drawing/2014/main" id="{813D78B4-CB2B-4C16-BE1D-BB9064718212}"/>
              </a:ext>
            </a:extLst>
          </p:cNvPr>
          <p:cNvPicPr>
            <a:picLocks noChangeAspect="1"/>
          </p:cNvPicPr>
          <p:nvPr/>
        </p:nvPicPr>
        <p:blipFill>
          <a:blip r:embed="rId5"/>
          <a:stretch>
            <a:fillRect/>
          </a:stretch>
        </p:blipFill>
        <p:spPr>
          <a:xfrm rot="10800000">
            <a:off x="0" y="0"/>
            <a:ext cx="2362530" cy="1933845"/>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2"/>
            <a:ext cx="12192000" cy="682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58441" y="2027061"/>
            <a:ext cx="7340861" cy="4741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133">
              <a:latin typeface="Times New Roman" panose="02020603050405020304" pitchFamily="18" charset="0"/>
              <a:cs typeface="Times New Roman" panose="02020603050405020304" pitchFamily="18" charset="0"/>
            </a:endParaRPr>
          </a:p>
        </p:txBody>
      </p:sp>
      <p:pic>
        <p:nvPicPr>
          <p:cNvPr id="22" name="Picture 2" descr="C:\Users\Tien\Downloads\GAME PP\photo-5-15598752880811265847498.jp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464700"/>
            <a:ext cx="1588903" cy="15562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TextBox 22">
            <a:hlinkClick r:id="" action="ppaction://noaction"/>
          </p:cNvPr>
          <p:cNvSpPr txBox="1"/>
          <p:nvPr/>
        </p:nvSpPr>
        <p:spPr>
          <a:xfrm>
            <a:off x="2971124" y="2070065"/>
            <a:ext cx="1981873" cy="420564"/>
          </a:xfrm>
          <a:prstGeom prst="rect">
            <a:avLst/>
          </a:prstGeom>
          <a:noFill/>
        </p:spPr>
        <p:txBody>
          <a:bodyPr wrap="square" rtlCol="0">
            <a:spAutoFit/>
          </a:bodyPr>
          <a:lstStyle/>
          <a:p>
            <a:r>
              <a:rPr lang="en-US" sz="2133" i="1" dirty="0" err="1">
                <a:solidFill>
                  <a:schemeClr val="bg1"/>
                </a:solidFill>
                <a:latin typeface="Times New Roman" panose="02020603050405020304" pitchFamily="18" charset="0"/>
                <a:cs typeface="Times New Roman" pitchFamily="18" charset="0"/>
              </a:rPr>
              <a:t>Hồng</a:t>
            </a:r>
            <a:r>
              <a:rPr lang="en-US" sz="2133" i="1" dirty="0">
                <a:solidFill>
                  <a:schemeClr val="bg1"/>
                </a:solidFill>
                <a:latin typeface="Times New Roman" pitchFamily="18" charset="0"/>
                <a:cs typeface="Times New Roman" pitchFamily="18" charset="0"/>
              </a:rPr>
              <a:t> </a:t>
            </a:r>
            <a:r>
              <a:rPr lang="en-US" sz="2133" i="1" dirty="0" err="1">
                <a:solidFill>
                  <a:schemeClr val="bg1"/>
                </a:solidFill>
                <a:latin typeface="Times New Roman" pitchFamily="18" charset="0"/>
                <a:cs typeface="Times New Roman" pitchFamily="18" charset="0"/>
              </a:rPr>
              <a:t>Hài</a:t>
            </a:r>
            <a:r>
              <a:rPr lang="en-US" sz="2133" i="1" dirty="0">
                <a:solidFill>
                  <a:schemeClr val="bg1"/>
                </a:solidFill>
                <a:latin typeface="Times New Roman" pitchFamily="18" charset="0"/>
                <a:cs typeface="Times New Roman" pitchFamily="18" charset="0"/>
              </a:rPr>
              <a:t> </a:t>
            </a:r>
            <a:r>
              <a:rPr lang="en-US" sz="2133" i="1" dirty="0" err="1">
                <a:solidFill>
                  <a:schemeClr val="bg1"/>
                </a:solidFill>
                <a:latin typeface="Times New Roman" pitchFamily="18" charset="0"/>
                <a:cs typeface="Times New Roman" pitchFamily="18" charset="0"/>
              </a:rPr>
              <a:t>Nhi</a:t>
            </a:r>
            <a:endParaRPr lang="en-US" sz="2133" i="1" dirty="0">
              <a:solidFill>
                <a:schemeClr val="bg1"/>
              </a:solidFill>
              <a:latin typeface="Times New Roman" pitchFamily="18" charset="0"/>
              <a:cs typeface="Times New Roman" pitchFamily="18" charset="0"/>
            </a:endParaRPr>
          </a:p>
        </p:txBody>
      </p:sp>
      <p:pic>
        <p:nvPicPr>
          <p:cNvPr id="25" name="Picture 3" descr="C:\Users\Tien\Downloads\GAME PP\Bạc cot tinh.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61747" y="222438"/>
            <a:ext cx="1804953" cy="1754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TextBox 25">
            <a:hlinkClick r:id="" action="ppaction://noaction"/>
          </p:cNvPr>
          <p:cNvSpPr txBox="1"/>
          <p:nvPr/>
        </p:nvSpPr>
        <p:spPr>
          <a:xfrm>
            <a:off x="5665131" y="2079459"/>
            <a:ext cx="2046306" cy="420564"/>
          </a:xfrm>
          <a:prstGeom prst="rect">
            <a:avLst/>
          </a:prstGeom>
          <a:noFill/>
        </p:spPr>
        <p:txBody>
          <a:bodyPr wrap="square" rtlCol="0">
            <a:spAutoFit/>
          </a:bodyPr>
          <a:lstStyle/>
          <a:p>
            <a:pPr algn="ctr"/>
            <a:r>
              <a:rPr lang="en-US" sz="2133" i="1" dirty="0" err="1">
                <a:solidFill>
                  <a:schemeClr val="bg1"/>
                </a:solidFill>
                <a:latin typeface="Times New Roman" panose="02020603050405020304" pitchFamily="18" charset="0"/>
                <a:cs typeface="Times New Roman" pitchFamily="18" charset="0"/>
              </a:rPr>
              <a:t>Bạch</a:t>
            </a:r>
            <a:r>
              <a:rPr lang="en-US" sz="2133" i="1" dirty="0">
                <a:solidFill>
                  <a:schemeClr val="bg1"/>
                </a:solidFill>
                <a:latin typeface="Times New Roman" pitchFamily="18" charset="0"/>
                <a:cs typeface="Times New Roman" pitchFamily="18" charset="0"/>
              </a:rPr>
              <a:t> </a:t>
            </a:r>
            <a:r>
              <a:rPr lang="en-US" sz="2133" i="1" dirty="0" err="1">
                <a:solidFill>
                  <a:schemeClr val="bg1"/>
                </a:solidFill>
                <a:latin typeface="Times New Roman" pitchFamily="18" charset="0"/>
                <a:cs typeface="Times New Roman" pitchFamily="18" charset="0"/>
              </a:rPr>
              <a:t>Cốt</a:t>
            </a:r>
            <a:r>
              <a:rPr lang="en-US" sz="2133" i="1" dirty="0">
                <a:solidFill>
                  <a:schemeClr val="bg1"/>
                </a:solidFill>
                <a:latin typeface="Times New Roman" pitchFamily="18" charset="0"/>
                <a:cs typeface="Times New Roman" pitchFamily="18" charset="0"/>
              </a:rPr>
              <a:t> </a:t>
            </a:r>
            <a:r>
              <a:rPr lang="en-US" sz="2133" i="1" dirty="0" err="1">
                <a:solidFill>
                  <a:schemeClr val="bg1"/>
                </a:solidFill>
                <a:latin typeface="Times New Roman" pitchFamily="18" charset="0"/>
                <a:cs typeface="Times New Roman" pitchFamily="18" charset="0"/>
              </a:rPr>
              <a:t>Tinh</a:t>
            </a:r>
            <a:endParaRPr lang="en-US" sz="2133" i="1" dirty="0">
              <a:solidFill>
                <a:schemeClr val="bg1"/>
              </a:solidFill>
              <a:latin typeface="Times New Roman" pitchFamily="18" charset="0"/>
              <a:cs typeface="Times New Roman" pitchFamily="18" charset="0"/>
            </a:endParaRPr>
          </a:p>
        </p:txBody>
      </p:sp>
      <p:pic>
        <p:nvPicPr>
          <p:cNvPr id="34" name="Picture 6" descr="C:\Users\Tien\Downloads\GAME PP\nguumavuong_1jpg.jp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3659" y="228111"/>
            <a:ext cx="1681519" cy="1754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TextBox 34">
            <a:hlinkClick r:id="" action="ppaction://noaction"/>
          </p:cNvPr>
          <p:cNvSpPr txBox="1"/>
          <p:nvPr/>
        </p:nvSpPr>
        <p:spPr>
          <a:xfrm>
            <a:off x="8001399" y="2077650"/>
            <a:ext cx="2194557" cy="420564"/>
          </a:xfrm>
          <a:prstGeom prst="rect">
            <a:avLst/>
          </a:prstGeom>
          <a:noFill/>
        </p:spPr>
        <p:txBody>
          <a:bodyPr wrap="square" rtlCol="0">
            <a:spAutoFit/>
          </a:bodyPr>
          <a:lstStyle/>
          <a:p>
            <a:pPr algn="ctr"/>
            <a:r>
              <a:rPr lang="en-US" sz="2133" i="1" dirty="0" err="1">
                <a:solidFill>
                  <a:schemeClr val="bg1"/>
                </a:solidFill>
                <a:latin typeface="Times New Roman" panose="02020603050405020304" pitchFamily="18" charset="0"/>
                <a:cs typeface="Times New Roman" pitchFamily="18" charset="0"/>
              </a:rPr>
              <a:t>Ngưu</a:t>
            </a:r>
            <a:r>
              <a:rPr lang="en-US" sz="2133" i="1" dirty="0">
                <a:solidFill>
                  <a:schemeClr val="bg1"/>
                </a:solidFill>
                <a:latin typeface="Times New Roman" pitchFamily="18" charset="0"/>
                <a:cs typeface="Times New Roman" pitchFamily="18" charset="0"/>
              </a:rPr>
              <a:t> Ma </a:t>
            </a:r>
            <a:r>
              <a:rPr lang="en-US" sz="2133" i="1" dirty="0" err="1">
                <a:solidFill>
                  <a:schemeClr val="bg1"/>
                </a:solidFill>
                <a:latin typeface="Times New Roman" pitchFamily="18" charset="0"/>
                <a:cs typeface="Times New Roman" pitchFamily="18" charset="0"/>
              </a:rPr>
              <a:t>Vương</a:t>
            </a:r>
            <a:endParaRPr lang="en-US" sz="2133" i="1" dirty="0">
              <a:solidFill>
                <a:schemeClr val="bg1"/>
              </a:solidFill>
              <a:latin typeface="Times New Roman" pitchFamily="18" charset="0"/>
              <a:cs typeface="Times New Roman" pitchFamily="18" charset="0"/>
            </a:endParaRPr>
          </a:p>
        </p:txBody>
      </p:sp>
      <p:pic>
        <p:nvPicPr>
          <p:cNvPr id="37" name="Picture 6" descr="HÃ¬nh áº£nh cÃ³ liÃªn qua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959782" y="4882896"/>
            <a:ext cx="47053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Ã¬nh áº£nh cÃ³ liÃªn qua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6203302" y="4876800"/>
            <a:ext cx="47053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Ã¬nh áº£nh cÃ³ liÃªn quan"/>
          <p:cNvPicPr>
            <a:picLocks noChangeAspect="1" noChangeArrowheads="1"/>
          </p:cNvPicPr>
          <p:nvPr/>
        </p:nvPicPr>
        <p:blipFill>
          <a:blip r:embed="rId13">
            <a:extLst>
              <a:ext uri="{BEBA8EAE-BF5A-486C-A8C5-ECC9F3942E4B}">
                <a14:imgProps xmlns:a14="http://schemas.microsoft.com/office/drawing/2010/main">
                  <a14:imgLayer r:embed="rId12">
                    <a14:imgEffect>
                      <a14:backgroundRemoval t="10000" b="90000" l="0"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429000" y="4876800"/>
            <a:ext cx="47053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Ã¬nh áº£nh cÃ³ liÃªn quan">
            <a:hlinkClick r:id="" action="ppaction://noaction"/>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9530604" y="5924120"/>
            <a:ext cx="1137396" cy="8074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8551" l="1846" r="95231">
                        <a14:foregroundMark x1="37385" y1="16184" x2="37385" y2="16184"/>
                        <a14:foregroundMark x1="38000" y1="14251" x2="38000" y2="14251"/>
                        <a14:foregroundMark x1="37077" y1="15217" x2="37077" y2="15217"/>
                        <a14:foregroundMark x1="9385" y1="9420" x2="9385" y2="9420"/>
                        <a14:foregroundMark x1="11846" y1="12077" x2="11846" y2="12077"/>
                        <a14:foregroundMark x1="13385" y1="14251" x2="13385" y2="14251"/>
                        <a14:foregroundMark x1="11846" y1="17874" x2="11846" y2="17874"/>
                        <a14:foregroundMark x1="6923" y1="6039" x2="6923" y2="6039"/>
                        <a14:foregroundMark x1="6923" y1="5797" x2="9385" y2="7246"/>
                        <a14:foregroundMark x1="9385" y1="9662" x2="9385" y2="9662"/>
                        <a14:foregroundMark x1="10308" y1="11353" x2="10308" y2="11353"/>
                        <a14:foregroundMark x1="12000" y1="11594" x2="12000" y2="11594"/>
                        <a14:foregroundMark x1="13538" y1="14493" x2="13538" y2="14493"/>
                        <a14:foregroundMark x1="35846" y1="93237" x2="35846" y2="93237"/>
                        <a14:foregroundMark x1="40308" y1="91546" x2="40308" y2="91546"/>
                        <a14:foregroundMark x1="40308" y1="87681" x2="40308" y2="87681"/>
                        <a14:foregroundMark x1="35231" y1="85990" x2="35231" y2="85990"/>
                        <a14:foregroundMark x1="35846" y1="90097" x2="35846" y2="90097"/>
                        <a14:foregroundMark x1="34769" y1="92271" x2="34769" y2="92271"/>
                        <a14:foregroundMark x1="34769" y1="92271" x2="34769" y2="92271"/>
                        <a14:foregroundMark x1="34923" y1="88889" x2="34923" y2="88889"/>
                        <a14:foregroundMark x1="34462" y1="87923" x2="34462" y2="87923"/>
                        <a14:foregroundMark x1="33692" y1="92754" x2="33692" y2="92754"/>
                        <a14:foregroundMark x1="33692" y1="93961" x2="33692" y2="93961"/>
                        <a14:foregroundMark x1="63231" y1="90338" x2="63231" y2="90338"/>
                        <a14:foregroundMark x1="59077" y1="92029" x2="59077" y2="92029"/>
                        <a14:foregroundMark x1="57692" y1="96135" x2="57692" y2="96135"/>
                        <a14:foregroundMark x1="67385" y1="91787" x2="67385" y2="91787"/>
                        <a14:foregroundMark x1="70462" y1="88889" x2="70462" y2="88889"/>
                        <a14:foregroundMark x1="72154" y1="88889" x2="72154" y2="88889"/>
                        <a14:foregroundMark x1="78923" y1="24396" x2="78923" y2="24396"/>
                        <a14:foregroundMark x1="77385" y1="21981" x2="77385" y2="21981"/>
                        <a14:foregroundMark x1="76308" y1="21014" x2="76308" y2="21014"/>
                        <a14:foregroundMark x1="76308" y1="20531" x2="76308" y2="20531"/>
                        <a14:foregroundMark x1="76000" y1="19807" x2="76000" y2="19807"/>
                        <a14:foregroundMark x1="75692" y1="19565" x2="75692" y2="19565"/>
                        <a14:foregroundMark x1="36462" y1="95169" x2="36462" y2="95169"/>
                        <a14:foregroundMark x1="40769" y1="95169" x2="40769" y2="95169"/>
                        <a14:foregroundMark x1="57846" y1="6039" x2="57846" y2="6039"/>
                        <a14:foregroundMark x1="57538" y1="5556" x2="57538" y2="5556"/>
                        <a14:foregroundMark x1="59231" y1="4348" x2="59231" y2="4348"/>
                        <a14:foregroundMark x1="51538" y1="5556" x2="51538" y2="5556"/>
                        <a14:foregroundMark x1="50923" y1="6763" x2="50923" y2="6763"/>
                        <a14:foregroundMark x1="50615" y1="9179" x2="50615" y2="9179"/>
                        <a14:foregroundMark x1="50769" y1="9420" x2="50769" y2="9420"/>
                        <a14:foregroundMark x1="50923" y1="9420" x2="50923" y2="9420"/>
                        <a14:foregroundMark x1="51077" y1="9420" x2="51077" y2="9420"/>
                        <a14:foregroundMark x1="18154" y1="92029" x2="18154" y2="92029"/>
                        <a14:foregroundMark x1="15846" y1="92754" x2="15846" y2="92754"/>
                        <a14:foregroundMark x1="15385" y1="94444" x2="15385" y2="94444"/>
                        <a14:foregroundMark x1="15692" y1="97585" x2="15692" y2="97585"/>
                        <a14:backgroundMark x1="85231" y1="32609" x2="85231" y2="32609"/>
                        <a14:backgroundMark x1="87077" y1="32126" x2="87077" y2="32126"/>
                        <a14:backgroundMark x1="87385" y1="36957" x2="87385" y2="36957"/>
                        <a14:backgroundMark x1="70769" y1="35024" x2="70769" y2="35024"/>
                        <a14:backgroundMark x1="55692" y1="725" x2="55692" y2="725"/>
                      </a14:backgroundRemoval>
                    </a14:imgEffect>
                  </a14:imgLayer>
                </a14:imgProps>
              </a:ext>
              <a:ext uri="{28A0092B-C50C-407E-A947-70E740481C1C}">
                <a14:useLocalDpi xmlns:a14="http://schemas.microsoft.com/office/drawing/2010/main" val="0"/>
              </a:ext>
            </a:extLst>
          </a:blip>
          <a:srcRect/>
          <a:stretch>
            <a:fillRect/>
          </a:stretch>
        </p:blipFill>
        <p:spPr bwMode="auto">
          <a:xfrm>
            <a:off x="1354919" y="3929060"/>
            <a:ext cx="2751908" cy="198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descr="C:\Users\Tien\Downloads\GAME PP\Thanh Nguu Quai.jpg">
            <a:hlinkClick r:id="rId19" action="ppaction://hlinksldjump"/>
            <a:extLst>
              <a:ext uri="{FF2B5EF4-FFF2-40B4-BE49-F238E27FC236}">
                <a16:creationId xmlns:a16="http://schemas.microsoft.com/office/drawing/2014/main" id="{3ABF4D1D-F697-4759-B646-335F340158E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461747" y="2884897"/>
            <a:ext cx="1681953" cy="18788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06BA135-AF20-4FBD-85D8-9CEA89D0005C}"/>
              </a:ext>
            </a:extLst>
          </p:cNvPr>
          <p:cNvSpPr/>
          <p:nvPr/>
        </p:nvSpPr>
        <p:spPr>
          <a:xfrm>
            <a:off x="5110793" y="4793624"/>
            <a:ext cx="2805091" cy="4741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133" i="1" dirty="0" err="1">
                <a:latin typeface="Times New Roman" panose="02020603050405020304" pitchFamily="18" charset="0"/>
                <a:cs typeface="Times New Roman" panose="02020603050405020304" pitchFamily="18" charset="0"/>
              </a:rPr>
              <a:t>Ngưu</a:t>
            </a:r>
            <a:r>
              <a:rPr lang="en-US" sz="2133" i="1" dirty="0">
                <a:latin typeface="Times New Roman" panose="02020603050405020304" pitchFamily="18" charset="0"/>
                <a:cs typeface="Times New Roman" panose="02020603050405020304" pitchFamily="18" charset="0"/>
              </a:rPr>
              <a:t> Thanh V</a:t>
            </a:r>
            <a:r>
              <a:rPr lang="vi-VN" sz="2133" i="1" dirty="0">
                <a:latin typeface="Times New Roman" panose="02020603050405020304" pitchFamily="18" charset="0"/>
                <a:cs typeface="Times New Roman" panose="02020603050405020304" pitchFamily="18" charset="0"/>
              </a:rPr>
              <a:t>ư</a:t>
            </a:r>
            <a:r>
              <a:rPr lang="en-US" sz="2133" i="1" dirty="0" err="1">
                <a:latin typeface="Times New Roman" panose="02020603050405020304" pitchFamily="18" charset="0"/>
                <a:cs typeface="Times New Roman" panose="02020603050405020304" pitchFamily="18" charset="0"/>
              </a:rPr>
              <a:t>ơng</a:t>
            </a:r>
            <a:endParaRPr lang="en-US" sz="2133"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852155"/>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100"/>
                                  </p:stCondLst>
                                  <p:childTnLst>
                                    <p:animMotion origin="layout" path="M 1.66667E-6 -4.07407E-6 L 0.88073 -0.25787 " pathEditMode="relative" rAng="0" ptsTypes="AA">
                                      <p:cBhvr>
                                        <p:cTn id="6" dur="1900" fill="hold"/>
                                        <p:tgtEl>
                                          <p:spTgt spid="19"/>
                                        </p:tgtEl>
                                        <p:attrNameLst>
                                          <p:attrName>ppt_x</p:attrName>
                                          <p:attrName>ppt_y</p:attrName>
                                        </p:attrNameLst>
                                      </p:cBhvr>
                                      <p:rCtr x="44036" y="-128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5"/>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5" restart="whenNotActive" fill="hold" evtFilter="cancelBubble" nodeType="interactiveSeq">
                <p:stCondLst>
                  <p:cond evt="onClick" delay="0">
                    <p:tgtEl>
                      <p:spTgt spid="3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4"/>
                                        </p:tgtEl>
                                      </p:cBhvr>
                                    </p:animEffect>
                                    <p:set>
                                      <p:cBhvr>
                                        <p:cTn id="30" dur="1" fill="hold">
                                          <p:stCondLst>
                                            <p:cond delay="499"/>
                                          </p:stCondLst>
                                        </p:cTn>
                                        <p:tgtEl>
                                          <p:spTgt spid="34"/>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3" grpId="0"/>
      <p:bldP spid="26"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55" y="141905"/>
            <a:ext cx="9270275"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4" name="TextBox 3"/>
              <p:cNvSpPr txBox="1"/>
              <p:nvPr/>
            </p:nvSpPr>
            <p:spPr>
              <a:xfrm>
                <a:off x="1309188" y="669052"/>
                <a:ext cx="7885611"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p>
              <a:p>
                <a:pPr algn="ctr"/>
                <a:r>
                  <a:rPr lang="en-US" sz="2800" i="1" dirty="0">
                    <a:latin typeface="Times New Roman" panose="02020603050405020304" pitchFamily="18" charset="0"/>
                    <a:cs typeface="Times New Roman" panose="02020603050405020304" pitchFamily="18" charset="0"/>
                  </a:rPr>
                  <a:t>y = ax + b </a:t>
                </a:r>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a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 0) </a:t>
                </a:r>
              </a:p>
            </p:txBody>
          </p:sp>
        </mc:Choice>
        <mc:Fallback>
          <p:sp>
            <p:nvSpPr>
              <p:cNvPr id="4" name="TextBox 3"/>
              <p:cNvSpPr txBox="1">
                <a:spLocks noRot="1" noChangeAspect="1" noMove="1" noResize="1" noEditPoints="1" noAdjustHandles="1" noChangeArrowheads="1" noChangeShapeType="1" noTextEdit="1"/>
              </p:cNvSpPr>
              <p:nvPr/>
            </p:nvSpPr>
            <p:spPr>
              <a:xfrm>
                <a:off x="1309188" y="669052"/>
                <a:ext cx="7885611" cy="954107"/>
              </a:xfrm>
              <a:prstGeom prst="rect">
                <a:avLst/>
              </a:prstGeom>
              <a:blipFill>
                <a:blip r:embed="rId5"/>
                <a:stretch>
                  <a:fillRect t="-7051" b="-17308"/>
                </a:stretch>
              </a:blipFill>
            </p:spPr>
            <p:txBody>
              <a:bodyPr/>
              <a:lstStyle/>
              <a:p>
                <a:r>
                  <a:rPr lang="en-US">
                    <a:noFill/>
                  </a:rPr>
                  <a:t> </a:t>
                </a:r>
              </a:p>
            </p:txBody>
          </p:sp>
        </mc:Fallback>
      </mc:AlternateContent>
      <p:pic>
        <p:nvPicPr>
          <p:cNvPr id="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55" b="100000" l="10000" r="90000">
                        <a14:foregroundMark x1="53692" y1="10917" x2="53692" y2="10917"/>
                        <a14:foregroundMark x1="53692" y1="10917" x2="53692" y2="10917"/>
                        <a14:foregroundMark x1="60308" y1="10917" x2="60308" y2="10917"/>
                        <a14:foregroundMark x1="60308" y1="10917" x2="60308" y2="10917"/>
                        <a14:foregroundMark x1="54769" y1="9475" x2="54769" y2="9475"/>
                        <a14:foregroundMark x1="54769" y1="9475" x2="54769" y2="9475"/>
                        <a14:foregroundMark x1="70615" y1="17405" x2="70615" y2="17405"/>
                        <a14:foregroundMark x1="70615" y1="17405" x2="70615" y2="17405"/>
                        <a14:foregroundMark x1="68154" y1="16066" x2="68154" y2="16066"/>
                        <a14:foregroundMark x1="68154" y1="16066" x2="68154" y2="16066"/>
                        <a14:foregroundMark x1="67538" y1="15036" x2="67538" y2="15036"/>
                        <a14:foregroundMark x1="67538" y1="15036" x2="67538" y2="15036"/>
                        <a14:foregroundMark x1="70154" y1="14006" x2="70154" y2="14006"/>
                        <a14:foregroundMark x1="70154" y1="14006" x2="70154" y2="14006"/>
                        <a14:foregroundMark x1="51846" y1="12976" x2="51846" y2="12976"/>
                        <a14:foregroundMark x1="54000" y1="12049" x2="54000" y2="12049"/>
                        <a14:foregroundMark x1="54000" y1="12049" x2="54000" y2="12049"/>
                        <a14:foregroundMark x1="54000" y1="12049" x2="54000" y2="12049"/>
                      </a14:backgroundRemoval>
                    </a14:imgEffect>
                  </a14:imgLayer>
                </a14:imgProps>
              </a:ext>
              <a:ext uri="{28A0092B-C50C-407E-A947-70E740481C1C}">
                <a14:useLocalDpi xmlns:a14="http://schemas.microsoft.com/office/drawing/2010/main" val="0"/>
              </a:ext>
            </a:extLst>
          </a:blip>
          <a:srcRect/>
          <a:stretch>
            <a:fillRect/>
          </a:stretch>
        </p:blipFill>
        <p:spPr bwMode="auto">
          <a:xfrm>
            <a:off x="9745189" y="207142"/>
            <a:ext cx="1668548" cy="249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ound Same Side Corner Rectangle 39"/>
          <p:cNvSpPr/>
          <p:nvPr/>
        </p:nvSpPr>
        <p:spPr>
          <a:xfrm rot="16200000">
            <a:off x="3660449" y="2286711"/>
            <a:ext cx="1623535" cy="2841167"/>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endParaRPr lang="en-US" sz="2800" dirty="0">
              <a:latin typeface="Times New Roman" panose="02020603050405020304" pitchFamily="18" charset="0"/>
              <a:cs typeface="Times New Roman" panose="02020603050405020304" pitchFamily="18" charset="0"/>
            </a:endParaRPr>
          </a:p>
        </p:txBody>
      </p:sp>
      <p:sp>
        <p:nvSpPr>
          <p:cNvPr id="41" name="Round Same Side Corner Rectangle 40"/>
          <p:cNvSpPr/>
          <p:nvPr/>
        </p:nvSpPr>
        <p:spPr>
          <a:xfrm rot="5400000" flipH="1">
            <a:off x="5719672" y="3279819"/>
            <a:ext cx="1623536" cy="854950"/>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ound Same Side Corner Rectangle 41"/>
          <p:cNvSpPr/>
          <p:nvPr/>
        </p:nvSpPr>
        <p:spPr>
          <a:xfrm rot="16200000">
            <a:off x="3624290" y="4116515"/>
            <a:ext cx="1695860" cy="2841166"/>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43" name="Round Same Side Corner Rectangle 42"/>
          <p:cNvSpPr/>
          <p:nvPr/>
        </p:nvSpPr>
        <p:spPr>
          <a:xfrm rot="5400000" flipH="1">
            <a:off x="5683508" y="5109621"/>
            <a:ext cx="1695860" cy="854950"/>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ound Same Side Corner Rectangle 43"/>
          <p:cNvSpPr/>
          <p:nvPr/>
        </p:nvSpPr>
        <p:spPr>
          <a:xfrm rot="16200000">
            <a:off x="8212232" y="2383943"/>
            <a:ext cx="1644489" cy="2625753"/>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ound Same Side Corner Rectangle 44"/>
          <p:cNvSpPr/>
          <p:nvPr/>
        </p:nvSpPr>
        <p:spPr>
          <a:xfrm rot="5400000" flipH="1">
            <a:off x="10125760" y="3290298"/>
            <a:ext cx="1644490" cy="854950"/>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ound Same Side Corner Rectangle 45"/>
          <p:cNvSpPr/>
          <p:nvPr/>
        </p:nvSpPr>
        <p:spPr>
          <a:xfrm rot="16200000">
            <a:off x="8156937" y="4343615"/>
            <a:ext cx="1859279" cy="2550387"/>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endParaRPr lang="en-US" sz="2800" dirty="0">
              <a:latin typeface="Times New Roman" panose="02020603050405020304" pitchFamily="18" charset="0"/>
              <a:cs typeface="Times New Roman" panose="02020603050405020304" pitchFamily="18" charset="0"/>
            </a:endParaRPr>
          </a:p>
        </p:txBody>
      </p:sp>
      <p:sp>
        <p:nvSpPr>
          <p:cNvPr id="47" name="Round Same Side Corner Rectangle 46"/>
          <p:cNvSpPr/>
          <p:nvPr/>
        </p:nvSpPr>
        <p:spPr>
          <a:xfrm rot="5400000" flipH="1">
            <a:off x="10045429" y="5164269"/>
            <a:ext cx="1830239" cy="880038"/>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TextBox 8"/>
          <p:cNvSpPr txBox="1">
            <a:spLocks noChangeArrowheads="1"/>
          </p:cNvSpPr>
          <p:nvPr/>
        </p:nvSpPr>
        <p:spPr bwMode="auto">
          <a:xfrm>
            <a:off x="6232597" y="3404798"/>
            <a:ext cx="476247" cy="707886"/>
          </a:xfrm>
          <a:prstGeom prst="rect">
            <a:avLst/>
          </a:prstGeom>
          <a:noFill/>
          <a:ln w="9525">
            <a:noFill/>
            <a:miter lim="800000"/>
            <a:headEnd/>
            <a:tailEnd/>
          </a:ln>
        </p:spPr>
        <p:txBody>
          <a:bodyPr wrap="square" anchor="ctr">
            <a:spAutoFit/>
          </a:bodyPr>
          <a:lstStyle/>
          <a:p>
            <a:pPr algn="ctr"/>
            <a:r>
              <a:rPr lang="en-US" sz="4000" b="1" dirty="0">
                <a:solidFill>
                  <a:schemeClr val="bg1"/>
                </a:solidFill>
                <a:latin typeface="Comic Sans MS" pitchFamily="66" charset="0"/>
              </a:rPr>
              <a:t>A</a:t>
            </a:r>
          </a:p>
        </p:txBody>
      </p:sp>
      <p:sp>
        <p:nvSpPr>
          <p:cNvPr id="49" name="TextBox 33"/>
          <p:cNvSpPr txBox="1">
            <a:spLocks noChangeArrowheads="1"/>
          </p:cNvSpPr>
          <p:nvPr/>
        </p:nvSpPr>
        <p:spPr bwMode="auto">
          <a:xfrm>
            <a:off x="6262398" y="5250345"/>
            <a:ext cx="432605" cy="707886"/>
          </a:xfrm>
          <a:prstGeom prst="rect">
            <a:avLst/>
          </a:prstGeom>
          <a:noFill/>
          <a:ln w="9525">
            <a:noFill/>
            <a:miter lim="800000"/>
            <a:headEnd/>
            <a:tailEnd/>
          </a:ln>
        </p:spPr>
        <p:txBody>
          <a:bodyPr wrap="square" anchor="ctr">
            <a:spAutoFit/>
          </a:bodyPr>
          <a:lstStyle/>
          <a:p>
            <a:pPr algn="ctr"/>
            <a:r>
              <a:rPr lang="en-US" sz="4000" b="1" dirty="0">
                <a:solidFill>
                  <a:schemeClr val="bg1"/>
                </a:solidFill>
                <a:latin typeface="Comic Sans MS" pitchFamily="66" charset="0"/>
              </a:rPr>
              <a:t>B</a:t>
            </a:r>
          </a:p>
        </p:txBody>
      </p:sp>
      <p:sp>
        <p:nvSpPr>
          <p:cNvPr id="50" name="TextBox 34"/>
          <p:cNvSpPr txBox="1">
            <a:spLocks noChangeArrowheads="1"/>
          </p:cNvSpPr>
          <p:nvPr/>
        </p:nvSpPr>
        <p:spPr bwMode="auto">
          <a:xfrm>
            <a:off x="10734430" y="3351631"/>
            <a:ext cx="427149" cy="707886"/>
          </a:xfrm>
          <a:prstGeom prst="rect">
            <a:avLst/>
          </a:prstGeom>
          <a:noFill/>
          <a:ln w="9525">
            <a:noFill/>
            <a:miter lim="800000"/>
            <a:headEnd/>
            <a:tailEnd/>
          </a:ln>
        </p:spPr>
        <p:txBody>
          <a:bodyPr wrap="square" anchor="ctr">
            <a:spAutoFit/>
          </a:bodyPr>
          <a:lstStyle/>
          <a:p>
            <a:pPr algn="ctr"/>
            <a:r>
              <a:rPr lang="en-US" sz="4000" b="1" dirty="0">
                <a:solidFill>
                  <a:schemeClr val="bg1"/>
                </a:solidFill>
                <a:latin typeface="Comic Sans MS" pitchFamily="66" charset="0"/>
              </a:rPr>
              <a:t>C</a:t>
            </a:r>
          </a:p>
        </p:txBody>
      </p:sp>
      <p:sp>
        <p:nvSpPr>
          <p:cNvPr id="51" name="TextBox 35"/>
          <p:cNvSpPr txBox="1">
            <a:spLocks noChangeArrowheads="1"/>
          </p:cNvSpPr>
          <p:nvPr/>
        </p:nvSpPr>
        <p:spPr bwMode="auto">
          <a:xfrm>
            <a:off x="10704448" y="5206800"/>
            <a:ext cx="472155" cy="707886"/>
          </a:xfrm>
          <a:prstGeom prst="rect">
            <a:avLst/>
          </a:prstGeom>
          <a:noFill/>
          <a:ln w="9525">
            <a:noFill/>
            <a:miter lim="800000"/>
            <a:headEnd/>
            <a:tailEnd/>
          </a:ln>
        </p:spPr>
        <p:txBody>
          <a:bodyPr wrap="square" anchor="ctr">
            <a:spAutoFit/>
          </a:bodyPr>
          <a:lstStyle/>
          <a:p>
            <a:pPr algn="ctr"/>
            <a:r>
              <a:rPr lang="en-US" sz="4000" b="1" dirty="0">
                <a:solidFill>
                  <a:schemeClr val="bg1"/>
                </a:solidFill>
                <a:latin typeface="Comic Sans MS" pitchFamily="66" charset="0"/>
              </a:rPr>
              <a:t>D</a:t>
            </a:r>
          </a:p>
        </p:txBody>
      </p:sp>
      <p:pic>
        <p:nvPicPr>
          <p:cNvPr id="12290" name="Picture 2" descr="C:\Users\Tien\Downloads\GAME PP\pngtree-pig-png-clipart_658108.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7287" y="3171765"/>
            <a:ext cx="3109401" cy="230574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Ã¬nh áº£nh cÃ³ liÃªn quan">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202253" y="5364152"/>
            <a:ext cx="1638559" cy="1163295"/>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469900" y="244467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24" name="Rounded Rectangle 23"/>
          <p:cNvSpPr/>
          <p:nvPr/>
        </p:nvSpPr>
        <p:spPr>
          <a:xfrm>
            <a:off x="469900" y="245945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25" name="Rounded Rectangle 24"/>
          <p:cNvSpPr/>
          <p:nvPr/>
        </p:nvSpPr>
        <p:spPr>
          <a:xfrm>
            <a:off x="469900" y="246941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26" name="Rounded Rectangle 25"/>
          <p:cNvSpPr/>
          <p:nvPr/>
        </p:nvSpPr>
        <p:spPr>
          <a:xfrm>
            <a:off x="469900" y="245977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27" name="Rounded Rectangle 26"/>
          <p:cNvSpPr/>
          <p:nvPr/>
        </p:nvSpPr>
        <p:spPr>
          <a:xfrm>
            <a:off x="469900" y="244467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28" name="Rounded Rectangle 27"/>
          <p:cNvSpPr/>
          <p:nvPr/>
        </p:nvSpPr>
        <p:spPr>
          <a:xfrm>
            <a:off x="469900" y="24645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29" name="Rounded Rectangle 28"/>
          <p:cNvSpPr/>
          <p:nvPr/>
        </p:nvSpPr>
        <p:spPr>
          <a:xfrm>
            <a:off x="469900" y="245463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30" name="Rounded Rectangle 29"/>
          <p:cNvSpPr/>
          <p:nvPr/>
        </p:nvSpPr>
        <p:spPr>
          <a:xfrm>
            <a:off x="469900" y="244467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31" name="Rounded Rectangle 30"/>
          <p:cNvSpPr/>
          <p:nvPr/>
        </p:nvSpPr>
        <p:spPr>
          <a:xfrm>
            <a:off x="469900" y="242474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32" name="Rounded Rectangle 31"/>
          <p:cNvSpPr/>
          <p:nvPr/>
        </p:nvSpPr>
        <p:spPr>
          <a:xfrm>
            <a:off x="469900" y="243470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33" name="Rounded Rectangle 32"/>
          <p:cNvSpPr/>
          <p:nvPr/>
        </p:nvSpPr>
        <p:spPr>
          <a:xfrm>
            <a:off x="469900" y="243470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pic>
        <p:nvPicPr>
          <p:cNvPr id="34" name="Picture 2" descr="Káº¿t quáº£ hÃ¬nh áº£nh cho icon Äá»ng há»"/>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8342" y="2393075"/>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0" action="ppaction://hlinksldjump"/>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2620698" y="5104173"/>
            <a:ext cx="1000229" cy="1000229"/>
          </a:xfrm>
          <a:prstGeom prst="rect">
            <a:avLst/>
          </a:prstGeom>
        </p:spPr>
      </p:pic>
      <p:pic>
        <p:nvPicPr>
          <p:cNvPr id="11" name="Picture 10"/>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2981" y="3421422"/>
            <a:ext cx="1043852" cy="691262"/>
          </a:xfrm>
          <a:prstGeom prst="rect">
            <a:avLst/>
          </a:prstGeom>
        </p:spPr>
      </p:pic>
      <p:pic>
        <p:nvPicPr>
          <p:cNvPr id="39" name="Picture 38"/>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9672" y="3359943"/>
            <a:ext cx="1043852" cy="691262"/>
          </a:xfrm>
          <a:prstGeom prst="rect">
            <a:avLst/>
          </a:prstGeom>
        </p:spPr>
      </p:pic>
      <p:pic>
        <p:nvPicPr>
          <p:cNvPr id="52" name="Picture 51"/>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5040" y="5361977"/>
            <a:ext cx="1043852" cy="691262"/>
          </a:xfrm>
          <a:prstGeom prst="rect">
            <a:avLst/>
          </a:prstGeom>
        </p:spPr>
      </p:pic>
      <p:pic>
        <p:nvPicPr>
          <p:cNvPr id="8" name="Picture 7">
            <a:extLst>
              <a:ext uri="{FF2B5EF4-FFF2-40B4-BE49-F238E27FC236}">
                <a16:creationId xmlns:a16="http://schemas.microsoft.com/office/drawing/2014/main" id="{EAB95206-7843-4BB5-B105-88B6DD8F99F6}"/>
              </a:ext>
            </a:extLst>
          </p:cNvPr>
          <p:cNvPicPr>
            <a:picLocks noChangeAspect="1"/>
          </p:cNvPicPr>
          <p:nvPr/>
        </p:nvPicPr>
        <p:blipFill>
          <a:blip r:embed="rId18"/>
          <a:stretch>
            <a:fillRect/>
          </a:stretch>
        </p:blipFill>
        <p:spPr>
          <a:xfrm>
            <a:off x="4037874" y="2944470"/>
            <a:ext cx="1468252" cy="1504698"/>
          </a:xfrm>
          <a:prstGeom prst="rect">
            <a:avLst/>
          </a:prstGeom>
        </p:spPr>
      </p:pic>
      <p:pic>
        <p:nvPicPr>
          <p:cNvPr id="9" name="Picture 8">
            <a:extLst>
              <a:ext uri="{FF2B5EF4-FFF2-40B4-BE49-F238E27FC236}">
                <a16:creationId xmlns:a16="http://schemas.microsoft.com/office/drawing/2014/main" id="{868E9BB9-28CF-4FBB-A2B8-D088B907F7DD}"/>
              </a:ext>
            </a:extLst>
          </p:cNvPr>
          <p:cNvPicPr>
            <a:picLocks noChangeAspect="1"/>
          </p:cNvPicPr>
          <p:nvPr/>
        </p:nvPicPr>
        <p:blipFill>
          <a:blip r:embed="rId19"/>
          <a:stretch>
            <a:fillRect/>
          </a:stretch>
        </p:blipFill>
        <p:spPr>
          <a:xfrm>
            <a:off x="8594475" y="4793021"/>
            <a:ext cx="1610658" cy="1651575"/>
          </a:xfrm>
          <a:prstGeom prst="rect">
            <a:avLst/>
          </a:prstGeom>
        </p:spPr>
      </p:pic>
      <p:pic>
        <p:nvPicPr>
          <p:cNvPr id="12" name="Picture 11">
            <a:extLst>
              <a:ext uri="{FF2B5EF4-FFF2-40B4-BE49-F238E27FC236}">
                <a16:creationId xmlns:a16="http://schemas.microsoft.com/office/drawing/2014/main" id="{9BC15619-6191-4450-92BC-08CF320DFE69}"/>
              </a:ext>
            </a:extLst>
          </p:cNvPr>
          <p:cNvPicPr>
            <a:picLocks noChangeAspect="1"/>
          </p:cNvPicPr>
          <p:nvPr/>
        </p:nvPicPr>
        <p:blipFill>
          <a:blip r:embed="rId20"/>
          <a:stretch>
            <a:fillRect/>
          </a:stretch>
        </p:blipFill>
        <p:spPr>
          <a:xfrm>
            <a:off x="8328049" y="2977101"/>
            <a:ext cx="1907565" cy="1440704"/>
          </a:xfrm>
          <a:prstGeom prst="rect">
            <a:avLst/>
          </a:prstGeom>
        </p:spPr>
      </p:pic>
      <p:pic>
        <p:nvPicPr>
          <p:cNvPr id="14" name="Picture 13">
            <a:extLst>
              <a:ext uri="{FF2B5EF4-FFF2-40B4-BE49-F238E27FC236}">
                <a16:creationId xmlns:a16="http://schemas.microsoft.com/office/drawing/2014/main" id="{EE8ECD80-9BAC-435C-9C63-086EEF7F3A78}"/>
              </a:ext>
            </a:extLst>
          </p:cNvPr>
          <p:cNvPicPr>
            <a:picLocks noChangeAspect="1"/>
          </p:cNvPicPr>
          <p:nvPr/>
        </p:nvPicPr>
        <p:blipFill>
          <a:blip r:embed="rId21"/>
          <a:stretch>
            <a:fillRect/>
          </a:stretch>
        </p:blipFill>
        <p:spPr>
          <a:xfrm>
            <a:off x="4036309" y="4689166"/>
            <a:ext cx="1292385" cy="1695861"/>
          </a:xfrm>
          <a:prstGeom prst="rect">
            <a:avLst/>
          </a:prstGeom>
        </p:spPr>
      </p:pic>
    </p:spTree>
    <p:extLst>
      <p:ext uri="{BB962C8B-B14F-4D97-AF65-F5344CB8AC3E}">
        <p14:creationId xmlns:p14="http://schemas.microsoft.com/office/powerpoint/2010/main" val="14811342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500"/>
                                        <p:tgtEl>
                                          <p:spTgt spid="12290"/>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2292"/>
                                        </p:tgtEl>
                                        <p:attrNameLst>
                                          <p:attrName>style.visibility</p:attrName>
                                        </p:attrNameLst>
                                      </p:cBhvr>
                                      <p:to>
                                        <p:strVal val="visible"/>
                                      </p:to>
                                    </p:set>
                                    <p:animEffect transition="in" filter="fade">
                                      <p:cBhvr>
                                        <p:cTn id="22" dur="500"/>
                                        <p:tgtEl>
                                          <p:spTgt spid="122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down)">
                                      <p:cBhvr>
                                        <p:cTn id="30" dur="500"/>
                                        <p:tgtEl>
                                          <p:spTgt spid="4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down)">
                                      <p:cBhvr>
                                        <p:cTn id="36" dur="500"/>
                                        <p:tgtEl>
                                          <p:spTgt spid="4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500"/>
                                        <p:tgtEl>
                                          <p:spTgt spid="4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down)">
                                      <p:cBhvr>
                                        <p:cTn id="48" dur="500"/>
                                        <p:tgtEl>
                                          <p:spTgt spid="5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500"/>
                                        <p:tgtEl>
                                          <p:spTgt spid="4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down)">
                                      <p:cBhvr>
                                        <p:cTn id="54" dur="500"/>
                                        <p:tgtEl>
                                          <p:spTgt spid="4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down)">
                                      <p:cBhvr>
                                        <p:cTn id="60" dur="500"/>
                                        <p:tgtEl>
                                          <p:spTgt spid="46"/>
                                        </p:tgtEl>
                                      </p:cBhvr>
                                    </p:animEffect>
                                  </p:childTnLst>
                                </p:cTn>
                              </p:par>
                              <p:par>
                                <p:cTn id="61" presetID="22" presetClass="entr" presetSubtype="4"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down)">
                                      <p:cBhvr>
                                        <p:cTn id="63" dur="500"/>
                                        <p:tgtEl>
                                          <p:spTgt spid="8"/>
                                        </p:tgtEl>
                                      </p:cBhvr>
                                    </p:animEffect>
                                  </p:childTnLst>
                                </p:cTn>
                              </p:par>
                              <p:par>
                                <p:cTn id="64" presetID="22" presetClass="entr" presetSubtype="4"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00"/>
                                        <p:tgtEl>
                                          <p:spTgt spid="12"/>
                                        </p:tgtEl>
                                      </p:cBhvr>
                                    </p:animEffect>
                                  </p:childTnLst>
                                </p:cTn>
                              </p:par>
                              <p:par>
                                <p:cTn id="67" presetID="22" presetClass="entr" presetSubtype="4"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down)">
                                      <p:cBhvr>
                                        <p:cTn id="69" dur="500"/>
                                        <p:tgtEl>
                                          <p:spTgt spid="9"/>
                                        </p:tgtEl>
                                      </p:cBhvr>
                                    </p:animEffect>
                                  </p:childTnLst>
                                </p:cTn>
                              </p:par>
                              <p:par>
                                <p:cTn id="70" presetID="22" presetClass="entr" presetSubtype="4"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down)">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34"/>
                    </p:tgtEl>
                  </p:cond>
                </p:stCondLst>
                <p:endSync evt="end" delay="0">
                  <p:rtn val="all"/>
                </p:endSync>
                <p:childTnLst>
                  <p:par>
                    <p:cTn id="74" fill="hold">
                      <p:stCondLst>
                        <p:cond delay="0"/>
                      </p:stCondLst>
                      <p:childTnLst>
                        <p:par>
                          <p:cTn id="75" fill="hold">
                            <p:stCondLst>
                              <p:cond delay="0"/>
                            </p:stCondLst>
                            <p:childTnLst>
                              <p:par>
                                <p:cTn id="76" presetID="11" presetClass="entr" presetSubtype="0" fill="hold" grpId="0" nodeType="afterEffect">
                                  <p:stCondLst>
                                    <p:cond delay="0"/>
                                  </p:stCondLst>
                                  <p:childTnLst>
                                    <p:set>
                                      <p:cBhvr>
                                        <p:cTn id="77" dur="1000">
                                          <p:stCondLst>
                                            <p:cond delay="0"/>
                                          </p:stCondLst>
                                        </p:cTn>
                                        <p:tgtEl>
                                          <p:spTgt spid="23"/>
                                        </p:tgtEl>
                                        <p:attrNameLst>
                                          <p:attrName>style.visibility</p:attrName>
                                        </p:attrNameLst>
                                      </p:cBhvr>
                                      <p:to>
                                        <p:strVal val="visible"/>
                                      </p:to>
                                    </p:set>
                                  </p:childTnLst>
                                </p:cTn>
                              </p:par>
                            </p:childTnLst>
                          </p:cTn>
                        </p:par>
                        <p:par>
                          <p:cTn id="78" fill="hold">
                            <p:stCondLst>
                              <p:cond delay="1000"/>
                            </p:stCondLst>
                            <p:childTnLst>
                              <p:par>
                                <p:cTn id="79" presetID="11" presetClass="entr" presetSubtype="0" fill="hold" grpId="0" nodeType="afterEffect">
                                  <p:stCondLst>
                                    <p:cond delay="0"/>
                                  </p:stCondLst>
                                  <p:childTnLst>
                                    <p:set>
                                      <p:cBhvr>
                                        <p:cTn id="80" dur="1000">
                                          <p:stCondLst>
                                            <p:cond delay="0"/>
                                          </p:stCondLst>
                                        </p:cTn>
                                        <p:tgtEl>
                                          <p:spTgt spid="24"/>
                                        </p:tgtEl>
                                        <p:attrNameLst>
                                          <p:attrName>style.visibility</p:attrName>
                                        </p:attrNameLst>
                                      </p:cBhvr>
                                      <p:to>
                                        <p:strVal val="visible"/>
                                      </p:to>
                                    </p:set>
                                  </p:childTnLst>
                                </p:cTn>
                              </p:par>
                            </p:childTnLst>
                          </p:cTn>
                        </p:par>
                        <p:par>
                          <p:cTn id="81" fill="hold">
                            <p:stCondLst>
                              <p:cond delay="2000"/>
                            </p:stCondLst>
                            <p:childTnLst>
                              <p:par>
                                <p:cTn id="82" presetID="11" presetClass="entr" presetSubtype="0" fill="hold" grpId="0" nodeType="afterEffect">
                                  <p:stCondLst>
                                    <p:cond delay="0"/>
                                  </p:stCondLst>
                                  <p:childTnLst>
                                    <p:set>
                                      <p:cBhvr>
                                        <p:cTn id="83" dur="1000">
                                          <p:stCondLst>
                                            <p:cond delay="0"/>
                                          </p:stCondLst>
                                        </p:cTn>
                                        <p:tgtEl>
                                          <p:spTgt spid="25"/>
                                        </p:tgtEl>
                                        <p:attrNameLst>
                                          <p:attrName>style.visibility</p:attrName>
                                        </p:attrNameLst>
                                      </p:cBhvr>
                                      <p:to>
                                        <p:strVal val="visible"/>
                                      </p:to>
                                    </p:set>
                                  </p:childTnLst>
                                </p:cTn>
                              </p:par>
                            </p:childTnLst>
                          </p:cTn>
                        </p:par>
                        <p:par>
                          <p:cTn id="84" fill="hold">
                            <p:stCondLst>
                              <p:cond delay="3000"/>
                            </p:stCondLst>
                            <p:childTnLst>
                              <p:par>
                                <p:cTn id="85" presetID="11" presetClass="entr" presetSubtype="0" fill="hold" grpId="0" nodeType="afterEffect">
                                  <p:stCondLst>
                                    <p:cond delay="0"/>
                                  </p:stCondLst>
                                  <p:childTnLst>
                                    <p:set>
                                      <p:cBhvr>
                                        <p:cTn id="86" dur="1000">
                                          <p:stCondLst>
                                            <p:cond delay="0"/>
                                          </p:stCondLst>
                                        </p:cTn>
                                        <p:tgtEl>
                                          <p:spTgt spid="26"/>
                                        </p:tgtEl>
                                        <p:attrNameLst>
                                          <p:attrName>style.visibility</p:attrName>
                                        </p:attrNameLst>
                                      </p:cBhvr>
                                      <p:to>
                                        <p:strVal val="visible"/>
                                      </p:to>
                                    </p:set>
                                  </p:childTnLst>
                                </p:cTn>
                              </p:par>
                            </p:childTnLst>
                          </p:cTn>
                        </p:par>
                        <p:par>
                          <p:cTn id="87" fill="hold">
                            <p:stCondLst>
                              <p:cond delay="4000"/>
                            </p:stCondLst>
                            <p:childTnLst>
                              <p:par>
                                <p:cTn id="88" presetID="11" presetClass="entr" presetSubtype="0" fill="hold" grpId="0" nodeType="afterEffect">
                                  <p:stCondLst>
                                    <p:cond delay="0"/>
                                  </p:stCondLst>
                                  <p:childTnLst>
                                    <p:set>
                                      <p:cBhvr>
                                        <p:cTn id="89" dur="1000">
                                          <p:stCondLst>
                                            <p:cond delay="0"/>
                                          </p:stCondLst>
                                        </p:cTn>
                                        <p:tgtEl>
                                          <p:spTgt spid="27"/>
                                        </p:tgtEl>
                                        <p:attrNameLst>
                                          <p:attrName>style.visibility</p:attrName>
                                        </p:attrNameLst>
                                      </p:cBhvr>
                                      <p:to>
                                        <p:strVal val="visible"/>
                                      </p:to>
                                    </p:set>
                                  </p:childTnLst>
                                </p:cTn>
                              </p:par>
                            </p:childTnLst>
                          </p:cTn>
                        </p:par>
                        <p:par>
                          <p:cTn id="90" fill="hold">
                            <p:stCondLst>
                              <p:cond delay="5000"/>
                            </p:stCondLst>
                            <p:childTnLst>
                              <p:par>
                                <p:cTn id="91" presetID="11" presetClass="entr" presetSubtype="0" fill="hold" grpId="0" nodeType="afterEffect">
                                  <p:stCondLst>
                                    <p:cond delay="0"/>
                                  </p:stCondLst>
                                  <p:childTnLst>
                                    <p:set>
                                      <p:cBhvr>
                                        <p:cTn id="92" dur="1000">
                                          <p:stCondLst>
                                            <p:cond delay="0"/>
                                          </p:stCondLst>
                                        </p:cTn>
                                        <p:tgtEl>
                                          <p:spTgt spid="28"/>
                                        </p:tgtEl>
                                        <p:attrNameLst>
                                          <p:attrName>style.visibility</p:attrName>
                                        </p:attrNameLst>
                                      </p:cBhvr>
                                      <p:to>
                                        <p:strVal val="visible"/>
                                      </p:to>
                                    </p:set>
                                  </p:childTnLst>
                                </p:cTn>
                              </p:par>
                            </p:childTnLst>
                          </p:cTn>
                        </p:par>
                        <p:par>
                          <p:cTn id="93" fill="hold">
                            <p:stCondLst>
                              <p:cond delay="6000"/>
                            </p:stCondLst>
                            <p:childTnLst>
                              <p:par>
                                <p:cTn id="94" presetID="11" presetClass="entr" presetSubtype="0" fill="hold" grpId="0" nodeType="afterEffect">
                                  <p:stCondLst>
                                    <p:cond delay="0"/>
                                  </p:stCondLst>
                                  <p:childTnLst>
                                    <p:set>
                                      <p:cBhvr>
                                        <p:cTn id="95" dur="1000">
                                          <p:stCondLst>
                                            <p:cond delay="0"/>
                                          </p:stCondLst>
                                        </p:cTn>
                                        <p:tgtEl>
                                          <p:spTgt spid="29"/>
                                        </p:tgtEl>
                                        <p:attrNameLst>
                                          <p:attrName>style.visibility</p:attrName>
                                        </p:attrNameLst>
                                      </p:cBhvr>
                                      <p:to>
                                        <p:strVal val="visible"/>
                                      </p:to>
                                    </p:set>
                                  </p:childTnLst>
                                </p:cTn>
                              </p:par>
                            </p:childTnLst>
                          </p:cTn>
                        </p:par>
                        <p:par>
                          <p:cTn id="96" fill="hold">
                            <p:stCondLst>
                              <p:cond delay="7000"/>
                            </p:stCondLst>
                            <p:childTnLst>
                              <p:par>
                                <p:cTn id="97" presetID="11" presetClass="entr" presetSubtype="0" fill="hold" grpId="0" nodeType="afterEffect">
                                  <p:stCondLst>
                                    <p:cond delay="0"/>
                                  </p:stCondLst>
                                  <p:childTnLst>
                                    <p:set>
                                      <p:cBhvr>
                                        <p:cTn id="98" dur="1000">
                                          <p:stCondLst>
                                            <p:cond delay="0"/>
                                          </p:stCondLst>
                                        </p:cTn>
                                        <p:tgtEl>
                                          <p:spTgt spid="30"/>
                                        </p:tgtEl>
                                        <p:attrNameLst>
                                          <p:attrName>style.visibility</p:attrName>
                                        </p:attrNameLst>
                                      </p:cBhvr>
                                      <p:to>
                                        <p:strVal val="visible"/>
                                      </p:to>
                                    </p:set>
                                  </p:childTnLst>
                                </p:cTn>
                              </p:par>
                            </p:childTnLst>
                          </p:cTn>
                        </p:par>
                        <p:par>
                          <p:cTn id="99" fill="hold">
                            <p:stCondLst>
                              <p:cond delay="8000"/>
                            </p:stCondLst>
                            <p:childTnLst>
                              <p:par>
                                <p:cTn id="100" presetID="11" presetClass="entr" presetSubtype="0" fill="hold" grpId="0" nodeType="afterEffect">
                                  <p:stCondLst>
                                    <p:cond delay="0"/>
                                  </p:stCondLst>
                                  <p:childTnLst>
                                    <p:set>
                                      <p:cBhvr>
                                        <p:cTn id="101" dur="1000">
                                          <p:stCondLst>
                                            <p:cond delay="0"/>
                                          </p:stCondLst>
                                        </p:cTn>
                                        <p:tgtEl>
                                          <p:spTgt spid="31"/>
                                        </p:tgtEl>
                                        <p:attrNameLst>
                                          <p:attrName>style.visibility</p:attrName>
                                        </p:attrNameLst>
                                      </p:cBhvr>
                                      <p:to>
                                        <p:strVal val="visible"/>
                                      </p:to>
                                    </p:set>
                                  </p:childTnLst>
                                </p:cTn>
                              </p:par>
                            </p:childTnLst>
                          </p:cTn>
                        </p:par>
                        <p:par>
                          <p:cTn id="102" fill="hold">
                            <p:stCondLst>
                              <p:cond delay="9000"/>
                            </p:stCondLst>
                            <p:childTnLst>
                              <p:par>
                                <p:cTn id="103" presetID="11" presetClass="entr" presetSubtype="0" fill="hold" grpId="0" nodeType="afterEffect">
                                  <p:stCondLst>
                                    <p:cond delay="0"/>
                                  </p:stCondLst>
                                  <p:childTnLst>
                                    <p:set>
                                      <p:cBhvr>
                                        <p:cTn id="104" dur="1000">
                                          <p:stCondLst>
                                            <p:cond delay="0"/>
                                          </p:stCondLst>
                                        </p:cTn>
                                        <p:tgtEl>
                                          <p:spTgt spid="32"/>
                                        </p:tgtEl>
                                        <p:attrNameLst>
                                          <p:attrName>style.visibility</p:attrName>
                                        </p:attrNameLst>
                                      </p:cBhvr>
                                      <p:to>
                                        <p:strVal val="visible"/>
                                      </p:to>
                                    </p:set>
                                  </p:childTnLst>
                                </p:cTn>
                              </p:par>
                            </p:childTnLst>
                          </p:cTn>
                        </p:par>
                        <p:par>
                          <p:cTn id="105" fill="hold">
                            <p:stCondLst>
                              <p:cond delay="10000"/>
                            </p:stCondLst>
                            <p:childTnLst>
                              <p:par>
                                <p:cTn id="106" presetID="11" presetClass="entr" presetSubtype="0" fill="hold" grpId="0" nodeType="afterEffect">
                                  <p:stCondLst>
                                    <p:cond delay="0"/>
                                  </p:stCondLst>
                                  <p:childTnLst>
                                    <p:set>
                                      <p:cBhvr>
                                        <p:cTn id="107"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08" restart="whenNotActive" fill="hold" evtFilter="cancelBubble" nodeType="interactiveSeq">
                <p:stCondLst>
                  <p:cond evt="onClick" delay="0">
                    <p:tgtEl>
                      <p:spTgt spid="49"/>
                    </p:tgtEl>
                  </p:cond>
                </p:stCondLst>
                <p:endSync evt="end" delay="0">
                  <p:rtn val="all"/>
                </p:endSync>
                <p:childTnLst>
                  <p:par>
                    <p:cTn id="109" fill="hold">
                      <p:stCondLst>
                        <p:cond delay="0"/>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fade">
                                      <p:cBhvr>
                                        <p:cTn id="113" dur="500"/>
                                        <p:tgtEl>
                                          <p:spTgt spid="10"/>
                                        </p:tgtEl>
                                      </p:cBhvr>
                                    </p:animEffect>
                                  </p:childTnLst>
                                  <p:subTnLst>
                                    <p:audio>
                                      <p:cMediaNode>
                                        <p:cTn display="0" masterRel="sameClick">
                                          <p:stCondLst>
                                            <p:cond evt="begin" delay="0">
                                              <p:tn val="1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9"/>
                  </p:tgtEl>
                </p:cond>
              </p:nextCondLst>
            </p:seq>
            <p:seq concurrent="1" nextAc="seek">
              <p:cTn id="114" restart="whenNotActive" fill="hold" evtFilter="cancelBubble" nodeType="interactiveSeq">
                <p:stCondLst>
                  <p:cond evt="onClick" delay="0">
                    <p:tgtEl>
                      <p:spTgt spid="48"/>
                    </p:tgtEl>
                  </p:cond>
                </p:stCondLst>
                <p:endSync evt="end" delay="0">
                  <p:rtn val="all"/>
                </p:endSync>
                <p:childTnLst>
                  <p:par>
                    <p:cTn id="115" fill="hold">
                      <p:stCondLst>
                        <p:cond delay="0"/>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fade">
                                      <p:cBhvr>
                                        <p:cTn id="119" dur="500"/>
                                        <p:tgtEl>
                                          <p:spTgt spid="11"/>
                                        </p:tgtEl>
                                      </p:cBhvr>
                                    </p:animEffect>
                                  </p:childTnLst>
                                  <p:subTnLst>
                                    <p:audio>
                                      <p:cMediaNode>
                                        <p:cTn display="0" masterRel="sameClick">
                                          <p:stCondLst>
                                            <p:cond evt="begin" delay="0">
                                              <p:tn val="117"/>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48"/>
                  </p:tgtEl>
                </p:cond>
              </p:nextCondLst>
            </p:seq>
            <p:seq concurrent="1" nextAc="seek">
              <p:cTn id="120" restart="whenNotActive" fill="hold" evtFilter="cancelBubble" nodeType="interactiveSeq">
                <p:stCondLst>
                  <p:cond evt="onClick" delay="0">
                    <p:tgtEl>
                      <p:spTgt spid="50"/>
                    </p:tgtEl>
                  </p:cond>
                </p:stCondLst>
                <p:endSync evt="end" delay="0">
                  <p:rtn val="all"/>
                </p:endSync>
                <p:childTnLst>
                  <p:par>
                    <p:cTn id="121" fill="hold">
                      <p:stCondLst>
                        <p:cond delay="0"/>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fade">
                                      <p:cBhvr>
                                        <p:cTn id="125" dur="500"/>
                                        <p:tgtEl>
                                          <p:spTgt spid="39"/>
                                        </p:tgtEl>
                                      </p:cBhvr>
                                    </p:animEffect>
                                  </p:childTnLst>
                                  <p:subTnLst>
                                    <p:audio>
                                      <p:cMediaNode>
                                        <p:cTn display="0" masterRel="sameClick">
                                          <p:stCondLst>
                                            <p:cond evt="begin" delay="0">
                                              <p:tn val="123"/>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0"/>
                  </p:tgtEl>
                </p:cond>
              </p:nextCondLst>
            </p:seq>
            <p:seq concurrent="1" nextAc="seek">
              <p:cTn id="126" restart="whenNotActive" fill="hold" evtFilter="cancelBubble" nodeType="interactiveSeq">
                <p:stCondLst>
                  <p:cond evt="onClick" delay="0">
                    <p:tgtEl>
                      <p:spTgt spid="51"/>
                    </p:tgtEl>
                  </p:cond>
                </p:stCondLst>
                <p:endSync evt="end" delay="0">
                  <p:rtn val="all"/>
                </p:endSync>
                <p:childTnLst>
                  <p:par>
                    <p:cTn id="127" fill="hold">
                      <p:stCondLst>
                        <p:cond delay="0"/>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52"/>
                                        </p:tgtEl>
                                        <p:attrNameLst>
                                          <p:attrName>style.visibility</p:attrName>
                                        </p:attrNameLst>
                                      </p:cBhvr>
                                      <p:to>
                                        <p:strVal val="visible"/>
                                      </p:to>
                                    </p:set>
                                    <p:animEffect transition="in" filter="fade">
                                      <p:cBhvr>
                                        <p:cTn id="131" dur="500"/>
                                        <p:tgtEl>
                                          <p:spTgt spid="52"/>
                                        </p:tgtEl>
                                      </p:cBhvr>
                                    </p:animEffect>
                                  </p:childTnLst>
                                  <p:subTnLst>
                                    <p:audio>
                                      <p:cMediaNode>
                                        <p:cTn display="0" masterRel="sameClick">
                                          <p:stCondLst>
                                            <p:cond evt="begin" delay="0">
                                              <p:tn val="12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1"/>
                  </p:tgtEl>
                </p:cond>
              </p:nextCondLst>
            </p:seq>
          </p:childTnLst>
        </p:cTn>
      </p:par>
    </p:tnLst>
    <p:bldLst>
      <p:bldP spid="4" grpId="0"/>
      <p:bldP spid="40" grpId="0" animBg="1"/>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7638"/>
            <a:ext cx="8763000"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62974" y="719988"/>
            <a:ext cx="7312406"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y </a:t>
            </a:r>
            <a:r>
              <a:rPr lang="en-US" sz="2800" dirty="0">
                <a:latin typeface="Times New Roman" panose="02020603050405020304" pitchFamily="18" charset="0"/>
                <a:cs typeface="Times New Roman" panose="02020603050405020304" pitchFamily="18" charset="0"/>
              </a:rPr>
              <a:t> = 2</a:t>
            </a:r>
            <a:r>
              <a:rPr lang="en-US" sz="2800" i="1" dirty="0">
                <a:latin typeface="Times New Roman" panose="02020603050405020304" pitchFamily="18" charset="0"/>
                <a:cs typeface="Times New Roman" panose="02020603050405020304" pitchFamily="18" charset="0"/>
              </a:rPr>
              <a:t>x</a:t>
            </a:r>
            <a:r>
              <a:rPr lang="en-US" sz="2800" dirty="0">
                <a:latin typeface="Times New Roman" panose="02020603050405020304" pitchFamily="18" charset="0"/>
                <a:cs typeface="Times New Roman" panose="02020603050405020304" pitchFamily="18" charset="0"/>
              </a:rPr>
              <a:t> – 1.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x</a:t>
            </a:r>
            <a:r>
              <a:rPr lang="en-US" sz="2800" dirty="0">
                <a:latin typeface="Times New Roman" panose="02020603050405020304" pitchFamily="18" charset="0"/>
                <a:cs typeface="Times New Roman" panose="02020603050405020304" pitchFamily="18" charset="0"/>
              </a:rPr>
              <a:t> = 0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y</a:t>
            </a:r>
            <a:r>
              <a:rPr lang="en-US" sz="2800" dirty="0">
                <a:latin typeface="Times New Roman" panose="02020603050405020304" pitchFamily="18" charset="0"/>
                <a:cs typeface="Times New Roman" panose="02020603050405020304" pitchFamily="18" charset="0"/>
              </a:rPr>
              <a:t> = ?</a:t>
            </a:r>
          </a:p>
        </p:txBody>
      </p:sp>
      <p:sp>
        <p:nvSpPr>
          <p:cNvPr id="40" name="Round Same Side Corner Rectangle 39"/>
          <p:cNvSpPr/>
          <p:nvPr/>
        </p:nvSpPr>
        <p:spPr>
          <a:xfrm rot="16200000">
            <a:off x="5866885" y="1239799"/>
            <a:ext cx="663575" cy="4411895"/>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 name="Round Same Side Corner Rectangle 40"/>
          <p:cNvSpPr/>
          <p:nvPr/>
        </p:nvSpPr>
        <p:spPr>
          <a:xfrm rot="5400000" flipH="1">
            <a:off x="8628083" y="3050738"/>
            <a:ext cx="663575" cy="854950"/>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ound Same Side Corner Rectangle 41"/>
          <p:cNvSpPr/>
          <p:nvPr/>
        </p:nvSpPr>
        <p:spPr>
          <a:xfrm rot="16200000">
            <a:off x="5840329" y="2149808"/>
            <a:ext cx="663574" cy="4420685"/>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ound Same Side Corner Rectangle 42"/>
          <p:cNvSpPr/>
          <p:nvPr/>
        </p:nvSpPr>
        <p:spPr>
          <a:xfrm rot="5400000" flipH="1">
            <a:off x="8628082" y="3932674"/>
            <a:ext cx="663574" cy="854950"/>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ound Same Side Corner Rectangle 43"/>
          <p:cNvSpPr/>
          <p:nvPr/>
        </p:nvSpPr>
        <p:spPr>
          <a:xfrm rot="16200000">
            <a:off x="5856336" y="3036480"/>
            <a:ext cx="662510" cy="4389732"/>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ound Same Side Corner Rectangle 44"/>
          <p:cNvSpPr/>
          <p:nvPr/>
        </p:nvSpPr>
        <p:spPr>
          <a:xfrm rot="5400000" flipH="1">
            <a:off x="8628614" y="4803870"/>
            <a:ext cx="662510" cy="854950"/>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ound Same Side Corner Rectangle 45"/>
          <p:cNvSpPr/>
          <p:nvPr/>
        </p:nvSpPr>
        <p:spPr>
          <a:xfrm rot="16200000">
            <a:off x="5840861" y="3825151"/>
            <a:ext cx="662510" cy="4420683"/>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ound Same Side Corner Rectangle 46"/>
          <p:cNvSpPr/>
          <p:nvPr/>
        </p:nvSpPr>
        <p:spPr>
          <a:xfrm rot="5400000" flipH="1">
            <a:off x="8628614" y="5608018"/>
            <a:ext cx="662510" cy="854950"/>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TextBox 8"/>
          <p:cNvSpPr txBox="1">
            <a:spLocks noChangeArrowheads="1"/>
          </p:cNvSpPr>
          <p:nvPr/>
        </p:nvSpPr>
        <p:spPr bwMode="auto">
          <a:xfrm>
            <a:off x="8640915" y="3044758"/>
            <a:ext cx="476247" cy="707886"/>
          </a:xfrm>
          <a:prstGeom prst="rect">
            <a:avLst/>
          </a:prstGeom>
          <a:noFill/>
          <a:ln w="9525">
            <a:noFill/>
            <a:miter lim="800000"/>
            <a:headEnd/>
            <a:tailEnd/>
          </a:ln>
        </p:spPr>
        <p:txBody>
          <a:bodyPr wrap="square" anchor="ctr">
            <a:spAutoFit/>
          </a:bodyPr>
          <a:lstStyle/>
          <a:p>
            <a:pPr algn="ctr"/>
            <a:r>
              <a:rPr lang="en-US" sz="4000" b="1">
                <a:solidFill>
                  <a:schemeClr val="bg1"/>
                </a:solidFill>
                <a:latin typeface="Comic Sans MS" pitchFamily="66" charset="0"/>
              </a:rPr>
              <a:t>A</a:t>
            </a:r>
          </a:p>
        </p:txBody>
      </p:sp>
      <p:sp>
        <p:nvSpPr>
          <p:cNvPr id="49" name="TextBox 33"/>
          <p:cNvSpPr txBox="1">
            <a:spLocks noChangeArrowheads="1"/>
          </p:cNvSpPr>
          <p:nvPr/>
        </p:nvSpPr>
        <p:spPr bwMode="auto">
          <a:xfrm>
            <a:off x="8658909" y="3959160"/>
            <a:ext cx="432605" cy="707886"/>
          </a:xfrm>
          <a:prstGeom prst="rect">
            <a:avLst/>
          </a:prstGeom>
          <a:noFill/>
          <a:ln w="9525">
            <a:noFill/>
            <a:miter lim="800000"/>
            <a:headEnd/>
            <a:tailEnd/>
          </a:ln>
        </p:spPr>
        <p:txBody>
          <a:bodyPr wrap="square" anchor="ctr">
            <a:spAutoFit/>
          </a:bodyPr>
          <a:lstStyle/>
          <a:p>
            <a:pPr algn="ctr"/>
            <a:r>
              <a:rPr lang="en-US" sz="4000" b="1">
                <a:solidFill>
                  <a:schemeClr val="bg1"/>
                </a:solidFill>
                <a:latin typeface="Comic Sans MS" pitchFamily="66" charset="0"/>
              </a:rPr>
              <a:t>B</a:t>
            </a:r>
          </a:p>
        </p:txBody>
      </p:sp>
      <p:sp>
        <p:nvSpPr>
          <p:cNvPr id="50" name="TextBox 34"/>
          <p:cNvSpPr txBox="1">
            <a:spLocks noChangeArrowheads="1"/>
          </p:cNvSpPr>
          <p:nvPr/>
        </p:nvSpPr>
        <p:spPr bwMode="auto">
          <a:xfrm>
            <a:off x="8661159" y="4876801"/>
            <a:ext cx="427149" cy="707886"/>
          </a:xfrm>
          <a:prstGeom prst="rect">
            <a:avLst/>
          </a:prstGeom>
          <a:noFill/>
          <a:ln w="9525">
            <a:noFill/>
            <a:miter lim="800000"/>
            <a:headEnd/>
            <a:tailEnd/>
          </a:ln>
        </p:spPr>
        <p:txBody>
          <a:bodyPr wrap="square" anchor="ctr">
            <a:spAutoFit/>
          </a:bodyPr>
          <a:lstStyle/>
          <a:p>
            <a:pPr algn="ctr"/>
            <a:r>
              <a:rPr lang="en-US" sz="4000" b="1">
                <a:solidFill>
                  <a:schemeClr val="bg1"/>
                </a:solidFill>
                <a:latin typeface="Comic Sans MS" pitchFamily="66" charset="0"/>
              </a:rPr>
              <a:t>C</a:t>
            </a:r>
          </a:p>
        </p:txBody>
      </p:sp>
      <p:sp>
        <p:nvSpPr>
          <p:cNvPr id="51" name="TextBox 35"/>
          <p:cNvSpPr txBox="1">
            <a:spLocks noChangeArrowheads="1"/>
          </p:cNvSpPr>
          <p:nvPr/>
        </p:nvSpPr>
        <p:spPr bwMode="auto">
          <a:xfrm>
            <a:off x="8642601" y="5635558"/>
            <a:ext cx="472155" cy="707886"/>
          </a:xfrm>
          <a:prstGeom prst="rect">
            <a:avLst/>
          </a:prstGeom>
          <a:noFill/>
          <a:ln w="9525">
            <a:noFill/>
            <a:miter lim="800000"/>
            <a:headEnd/>
            <a:tailEnd/>
          </a:ln>
        </p:spPr>
        <p:txBody>
          <a:bodyPr wrap="square" anchor="ctr">
            <a:spAutoFit/>
          </a:bodyPr>
          <a:lstStyle/>
          <a:p>
            <a:pPr algn="ctr"/>
            <a:r>
              <a:rPr lang="en-US" sz="4000" b="1">
                <a:solidFill>
                  <a:schemeClr val="bg1"/>
                </a:solidFill>
                <a:latin typeface="Comic Sans MS" pitchFamily="66" charset="0"/>
              </a:rPr>
              <a:t>D</a:t>
            </a:r>
          </a:p>
        </p:txBody>
      </p:sp>
      <p:pic>
        <p:nvPicPr>
          <p:cNvPr id="10243" name="Picture 3" descr="C:\Users\Tien\Downloads\GAME PP\a8ffc11aed1997221e1bb62d28e90ddb.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90" b="97843" l="6154" r="90000">
                        <a14:foregroundMark x1="21231" y1="77196" x2="21231" y2="77196"/>
                        <a14:foregroundMark x1="33538" y1="84746" x2="33538" y2="84746"/>
                        <a14:foregroundMark x1="49692" y1="83205" x2="49692" y2="83205"/>
                        <a14:foregroundMark x1="49231" y1="80740" x2="49231" y2="80740"/>
                        <a14:foregroundMark x1="45077" y1="80740" x2="45077" y2="80740"/>
                        <a14:foregroundMark x1="39231" y1="79353" x2="39231" y2="79353"/>
                        <a14:foregroundMark x1="36462" y1="77658" x2="36462" y2="77658"/>
                        <a14:foregroundMark x1="35692" y1="77350" x2="35692" y2="77350"/>
                        <a14:foregroundMark x1="33538" y1="77350" x2="33538" y2="77350"/>
                        <a14:foregroundMark x1="43692" y1="78891" x2="43692" y2="78891"/>
                        <a14:foregroundMark x1="50462" y1="82126" x2="50462" y2="82126"/>
                        <a14:foregroundMark x1="54615" y1="83051" x2="54615" y2="83051"/>
                        <a14:foregroundMark x1="54615" y1="83051" x2="54615" y2="83051"/>
                        <a14:foregroundMark x1="54615" y1="81356" x2="54615" y2="81356"/>
                        <a14:foregroundMark x1="56769" y1="82589" x2="56769" y2="82589"/>
                        <a14:foregroundMark x1="56769" y1="92912" x2="56769" y2="92912"/>
                        <a14:foregroundMark x1="56769" y1="91680" x2="56769" y2="91680"/>
                        <a14:foregroundMark x1="56769" y1="90293" x2="56769" y2="90293"/>
                      </a14:backgroundRemoval>
                    </a14:imgEffect>
                  </a14:imgLayer>
                </a14:imgProps>
              </a:ext>
              <a:ext uri="{28A0092B-C50C-407E-A947-70E740481C1C}">
                <a14:useLocalDpi xmlns:a14="http://schemas.microsoft.com/office/drawing/2010/main" val="0"/>
              </a:ext>
            </a:extLst>
          </a:blip>
          <a:srcRect/>
          <a:stretch>
            <a:fillRect/>
          </a:stretch>
        </p:blipFill>
        <p:spPr bwMode="auto">
          <a:xfrm>
            <a:off x="731960" y="3306731"/>
            <a:ext cx="3229814" cy="322484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134" b="100000" l="10000" r="90000">
                        <a14:foregroundMark x1="57424" y1="49633" x2="57424" y2="49633"/>
                        <a14:foregroundMark x1="57424" y1="49633" x2="57424" y2="49633"/>
                        <a14:foregroundMark x1="58030" y1="49878" x2="58030" y2="49878"/>
                      </a14:backgroundRemoval>
                    </a14:imgEffect>
                  </a14:imgLayer>
                </a14:imgProps>
              </a:ext>
              <a:ext uri="{28A0092B-C50C-407E-A947-70E740481C1C}">
                <a14:useLocalDpi xmlns:a14="http://schemas.microsoft.com/office/drawing/2010/main" val="0"/>
              </a:ext>
            </a:extLst>
          </a:blip>
          <a:srcRect/>
          <a:stretch>
            <a:fillRect/>
          </a:stretch>
        </p:blipFill>
        <p:spPr bwMode="auto">
          <a:xfrm>
            <a:off x="8843734" y="2317902"/>
            <a:ext cx="3191332" cy="197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HÃ¬nh áº£nh cÃ³ liÃªn quan">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9411861" y="5404441"/>
            <a:ext cx="1847389" cy="1311553"/>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1790700" y="246141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29" name="Rounded Rectangle 28"/>
          <p:cNvSpPr/>
          <p:nvPr/>
        </p:nvSpPr>
        <p:spPr>
          <a:xfrm>
            <a:off x="1790700" y="247620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30" name="Rounded Rectangle 29"/>
          <p:cNvSpPr/>
          <p:nvPr/>
        </p:nvSpPr>
        <p:spPr>
          <a:xfrm>
            <a:off x="1790700" y="248616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31" name="Rounded Rectangle 30"/>
          <p:cNvSpPr/>
          <p:nvPr/>
        </p:nvSpPr>
        <p:spPr>
          <a:xfrm>
            <a:off x="1790700" y="247652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32" name="Rounded Rectangle 31"/>
          <p:cNvSpPr/>
          <p:nvPr/>
        </p:nvSpPr>
        <p:spPr>
          <a:xfrm>
            <a:off x="1790700" y="246141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33" name="Rounded Rectangle 32"/>
          <p:cNvSpPr/>
          <p:nvPr/>
        </p:nvSpPr>
        <p:spPr>
          <a:xfrm>
            <a:off x="1790700" y="24813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34" name="Rounded Rectangle 33"/>
          <p:cNvSpPr/>
          <p:nvPr/>
        </p:nvSpPr>
        <p:spPr>
          <a:xfrm>
            <a:off x="1790700" y="247138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35" name="Rounded Rectangle 34"/>
          <p:cNvSpPr/>
          <p:nvPr/>
        </p:nvSpPr>
        <p:spPr>
          <a:xfrm>
            <a:off x="1790700" y="246141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36" name="Rounded Rectangle 35"/>
          <p:cNvSpPr/>
          <p:nvPr/>
        </p:nvSpPr>
        <p:spPr>
          <a:xfrm>
            <a:off x="1790700" y="244149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37" name="Rounded Rectangle 36"/>
          <p:cNvSpPr/>
          <p:nvPr/>
        </p:nvSpPr>
        <p:spPr>
          <a:xfrm>
            <a:off x="1790700" y="245145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38" name="Rounded Rectangle 37"/>
          <p:cNvSpPr/>
          <p:nvPr/>
        </p:nvSpPr>
        <p:spPr>
          <a:xfrm>
            <a:off x="1790700" y="246062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39" name="Picture 2" descr="Káº¿t quáº£ hÃ¬nh áº£nh cho icon Äá»ng há»"/>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6944" y="2254183"/>
            <a:ext cx="780873" cy="79057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4416" y="3100116"/>
            <a:ext cx="1043852" cy="691262"/>
          </a:xfrm>
          <a:prstGeom prst="rect">
            <a:avLst/>
          </a:prstGeom>
        </p:spPr>
      </p:pic>
      <p:pic>
        <p:nvPicPr>
          <p:cNvPr id="53" name="Picture 52"/>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6119" y="4000674"/>
            <a:ext cx="1043852" cy="691262"/>
          </a:xfrm>
          <a:prstGeom prst="rect">
            <a:avLst/>
          </a:prstGeom>
        </p:spPr>
      </p:pic>
      <p:pic>
        <p:nvPicPr>
          <p:cNvPr id="54" name="Picture 53"/>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2724" y="5724730"/>
            <a:ext cx="1043852" cy="691262"/>
          </a:xfrm>
          <a:prstGeom prst="rect">
            <a:avLst/>
          </a:prstGeom>
        </p:spPr>
      </p:pic>
      <p:pic>
        <p:nvPicPr>
          <p:cNvPr id="55" name="Picture 54">
            <a:hlinkClick r:id="rId9" action="ppaction://hlinksldjump"/>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4095852" y="4699688"/>
            <a:ext cx="1000229" cy="1000229"/>
          </a:xfrm>
          <a:prstGeom prst="rect">
            <a:avLst/>
          </a:prstGeom>
        </p:spPr>
      </p:pic>
      <p:sp>
        <p:nvSpPr>
          <p:cNvPr id="3" name="Rectangle 2"/>
          <p:cNvSpPr/>
          <p:nvPr/>
        </p:nvSpPr>
        <p:spPr>
          <a:xfrm>
            <a:off x="6482278" y="3199006"/>
            <a:ext cx="389850" cy="584775"/>
          </a:xfrm>
          <a:prstGeom prst="rect">
            <a:avLst/>
          </a:prstGeom>
        </p:spPr>
        <p:txBody>
          <a:bodyPr wrap="none">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0</a:t>
            </a:r>
          </a:p>
        </p:txBody>
      </p:sp>
      <p:sp>
        <p:nvSpPr>
          <p:cNvPr id="7" name="Rectangle 6"/>
          <p:cNvSpPr/>
          <p:nvPr/>
        </p:nvSpPr>
        <p:spPr>
          <a:xfrm>
            <a:off x="3638818" y="4104215"/>
            <a:ext cx="6096000" cy="584775"/>
          </a:xfrm>
          <a:prstGeom prst="rect">
            <a:avLst/>
          </a:prstGeom>
        </p:spPr>
        <p:txBody>
          <a:bodyPr>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1</a:t>
            </a:r>
          </a:p>
        </p:txBody>
      </p:sp>
      <p:sp>
        <p:nvSpPr>
          <p:cNvPr id="8" name="Rectangle 7"/>
          <p:cNvSpPr/>
          <p:nvPr/>
        </p:nvSpPr>
        <p:spPr>
          <a:xfrm>
            <a:off x="3531323" y="4933401"/>
            <a:ext cx="6096000" cy="584775"/>
          </a:xfrm>
          <a:prstGeom prst="rect">
            <a:avLst/>
          </a:prstGeom>
        </p:spPr>
        <p:txBody>
          <a:bodyPr>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 1</a:t>
            </a:r>
            <a:endParaRPr lang="en-US" sz="2933"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598275" y="5773958"/>
            <a:ext cx="6096000" cy="584775"/>
          </a:xfrm>
          <a:prstGeom prst="rect">
            <a:avLst/>
          </a:prstGeom>
        </p:spPr>
        <p:txBody>
          <a:bodyPr>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0,5</a:t>
            </a:r>
          </a:p>
        </p:txBody>
      </p:sp>
    </p:spTree>
    <p:extLst>
      <p:ext uri="{BB962C8B-B14F-4D97-AF65-F5344CB8AC3E}">
        <p14:creationId xmlns:p14="http://schemas.microsoft.com/office/powerpoint/2010/main" val="25562880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243"/>
                                        </p:tgtEl>
                                        <p:attrNameLst>
                                          <p:attrName>style.visibility</p:attrName>
                                        </p:attrNameLst>
                                      </p:cBhvr>
                                      <p:to>
                                        <p:strVal val="visible"/>
                                      </p:to>
                                    </p:set>
                                    <p:animEffect transition="in" filter="fade">
                                      <p:cBhvr>
                                        <p:cTn id="13" dur="500"/>
                                        <p:tgtEl>
                                          <p:spTgt spid="10243"/>
                                        </p:tgtEl>
                                      </p:cBhvr>
                                    </p:animEffect>
                                  </p:childTnLst>
                                </p:cTn>
                              </p:par>
                              <p:par>
                                <p:cTn id="14" presetID="10" presetClass="entr" presetSubtype="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down)">
                                      <p:cBhvr>
                                        <p:cTn id="30" dur="500"/>
                                        <p:tgtEl>
                                          <p:spTgt spid="4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down)">
                                      <p:cBhvr>
                                        <p:cTn id="36" dur="500"/>
                                        <p:tgtEl>
                                          <p:spTgt spid="4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down)">
                                      <p:cBhvr>
                                        <p:cTn id="39" dur="500"/>
                                        <p:tgtEl>
                                          <p:spTgt spid="5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down)">
                                      <p:cBhvr>
                                        <p:cTn id="45" dur="500"/>
                                        <p:tgtEl>
                                          <p:spTgt spid="5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down)">
                                      <p:cBhvr>
                                        <p:cTn id="51" dur="500"/>
                                        <p:tgtEl>
                                          <p:spTgt spid="4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00"/>
                                        <p:tgtEl>
                                          <p:spTgt spid="4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9"/>
                    </p:tgtEl>
                  </p:cond>
                </p:stCondLst>
                <p:endSync evt="end" delay="0">
                  <p:rtn val="all"/>
                </p:endSync>
                <p:childTnLst>
                  <p:par>
                    <p:cTn id="62" fill="hold">
                      <p:stCondLst>
                        <p:cond delay="0"/>
                      </p:stCondLst>
                      <p:childTnLst>
                        <p:par>
                          <p:cTn id="63" fill="hold">
                            <p:stCondLst>
                              <p:cond delay="0"/>
                            </p:stCondLst>
                            <p:childTnLst>
                              <p:par>
                                <p:cTn id="64" presetID="11" presetClass="entr" presetSubtype="0" fill="hold" grpId="0" nodeType="afterEffect">
                                  <p:stCondLst>
                                    <p:cond delay="0"/>
                                  </p:stCondLst>
                                  <p:childTnLst>
                                    <p:set>
                                      <p:cBhvr>
                                        <p:cTn id="65" dur="1000">
                                          <p:stCondLst>
                                            <p:cond delay="0"/>
                                          </p:stCondLst>
                                        </p:cTn>
                                        <p:tgtEl>
                                          <p:spTgt spid="28"/>
                                        </p:tgtEl>
                                        <p:attrNameLst>
                                          <p:attrName>style.visibility</p:attrName>
                                        </p:attrNameLst>
                                      </p:cBhvr>
                                      <p:to>
                                        <p:strVal val="visible"/>
                                      </p:to>
                                    </p:set>
                                  </p:childTnLst>
                                </p:cTn>
                              </p:par>
                            </p:childTnLst>
                          </p:cTn>
                        </p:par>
                        <p:par>
                          <p:cTn id="66" fill="hold">
                            <p:stCondLst>
                              <p:cond delay="1000"/>
                            </p:stCondLst>
                            <p:childTnLst>
                              <p:par>
                                <p:cTn id="67" presetID="11" presetClass="entr" presetSubtype="0" fill="hold" grpId="0" nodeType="afterEffect">
                                  <p:stCondLst>
                                    <p:cond delay="0"/>
                                  </p:stCondLst>
                                  <p:childTnLst>
                                    <p:set>
                                      <p:cBhvr>
                                        <p:cTn id="68" dur="1000">
                                          <p:stCondLst>
                                            <p:cond delay="0"/>
                                          </p:stCondLst>
                                        </p:cTn>
                                        <p:tgtEl>
                                          <p:spTgt spid="29"/>
                                        </p:tgtEl>
                                        <p:attrNameLst>
                                          <p:attrName>style.visibility</p:attrName>
                                        </p:attrNameLst>
                                      </p:cBhvr>
                                      <p:to>
                                        <p:strVal val="visible"/>
                                      </p:to>
                                    </p:set>
                                  </p:childTnLst>
                                </p:cTn>
                              </p:par>
                            </p:childTnLst>
                          </p:cTn>
                        </p:par>
                        <p:par>
                          <p:cTn id="69" fill="hold">
                            <p:stCondLst>
                              <p:cond delay="2000"/>
                            </p:stCondLst>
                            <p:childTnLst>
                              <p:par>
                                <p:cTn id="70" presetID="11" presetClass="entr" presetSubtype="0" fill="hold" grpId="0" nodeType="afterEffect">
                                  <p:stCondLst>
                                    <p:cond delay="0"/>
                                  </p:stCondLst>
                                  <p:childTnLst>
                                    <p:set>
                                      <p:cBhvr>
                                        <p:cTn id="71" dur="1000">
                                          <p:stCondLst>
                                            <p:cond delay="0"/>
                                          </p:stCondLst>
                                        </p:cTn>
                                        <p:tgtEl>
                                          <p:spTgt spid="30"/>
                                        </p:tgtEl>
                                        <p:attrNameLst>
                                          <p:attrName>style.visibility</p:attrName>
                                        </p:attrNameLst>
                                      </p:cBhvr>
                                      <p:to>
                                        <p:strVal val="visible"/>
                                      </p:to>
                                    </p:set>
                                  </p:childTnLst>
                                </p:cTn>
                              </p:par>
                            </p:childTnLst>
                          </p:cTn>
                        </p:par>
                        <p:par>
                          <p:cTn id="72" fill="hold">
                            <p:stCondLst>
                              <p:cond delay="3000"/>
                            </p:stCondLst>
                            <p:childTnLst>
                              <p:par>
                                <p:cTn id="73" presetID="11" presetClass="entr" presetSubtype="0" fill="hold" grpId="0" nodeType="afterEffect">
                                  <p:stCondLst>
                                    <p:cond delay="0"/>
                                  </p:stCondLst>
                                  <p:childTnLst>
                                    <p:set>
                                      <p:cBhvr>
                                        <p:cTn id="74" dur="1000">
                                          <p:stCondLst>
                                            <p:cond delay="0"/>
                                          </p:stCondLst>
                                        </p:cTn>
                                        <p:tgtEl>
                                          <p:spTgt spid="31"/>
                                        </p:tgtEl>
                                        <p:attrNameLst>
                                          <p:attrName>style.visibility</p:attrName>
                                        </p:attrNameLst>
                                      </p:cBhvr>
                                      <p:to>
                                        <p:strVal val="visible"/>
                                      </p:to>
                                    </p:set>
                                  </p:childTnLst>
                                </p:cTn>
                              </p:par>
                            </p:childTnLst>
                          </p:cTn>
                        </p:par>
                        <p:par>
                          <p:cTn id="75" fill="hold">
                            <p:stCondLst>
                              <p:cond delay="4000"/>
                            </p:stCondLst>
                            <p:childTnLst>
                              <p:par>
                                <p:cTn id="76" presetID="11" presetClass="entr" presetSubtype="0" fill="hold" grpId="0" nodeType="afterEffect">
                                  <p:stCondLst>
                                    <p:cond delay="0"/>
                                  </p:stCondLst>
                                  <p:childTnLst>
                                    <p:set>
                                      <p:cBhvr>
                                        <p:cTn id="77" dur="1000">
                                          <p:stCondLst>
                                            <p:cond delay="0"/>
                                          </p:stCondLst>
                                        </p:cTn>
                                        <p:tgtEl>
                                          <p:spTgt spid="32"/>
                                        </p:tgtEl>
                                        <p:attrNameLst>
                                          <p:attrName>style.visibility</p:attrName>
                                        </p:attrNameLst>
                                      </p:cBhvr>
                                      <p:to>
                                        <p:strVal val="visible"/>
                                      </p:to>
                                    </p:set>
                                  </p:childTnLst>
                                </p:cTn>
                              </p:par>
                            </p:childTnLst>
                          </p:cTn>
                        </p:par>
                        <p:par>
                          <p:cTn id="78" fill="hold">
                            <p:stCondLst>
                              <p:cond delay="5000"/>
                            </p:stCondLst>
                            <p:childTnLst>
                              <p:par>
                                <p:cTn id="79" presetID="11" presetClass="entr" presetSubtype="0" fill="hold" grpId="0" nodeType="afterEffect">
                                  <p:stCondLst>
                                    <p:cond delay="0"/>
                                  </p:stCondLst>
                                  <p:childTnLst>
                                    <p:set>
                                      <p:cBhvr>
                                        <p:cTn id="80" dur="1000">
                                          <p:stCondLst>
                                            <p:cond delay="0"/>
                                          </p:stCondLst>
                                        </p:cTn>
                                        <p:tgtEl>
                                          <p:spTgt spid="33"/>
                                        </p:tgtEl>
                                        <p:attrNameLst>
                                          <p:attrName>style.visibility</p:attrName>
                                        </p:attrNameLst>
                                      </p:cBhvr>
                                      <p:to>
                                        <p:strVal val="visible"/>
                                      </p:to>
                                    </p:set>
                                  </p:childTnLst>
                                </p:cTn>
                              </p:par>
                            </p:childTnLst>
                          </p:cTn>
                        </p:par>
                        <p:par>
                          <p:cTn id="81" fill="hold">
                            <p:stCondLst>
                              <p:cond delay="6000"/>
                            </p:stCondLst>
                            <p:childTnLst>
                              <p:par>
                                <p:cTn id="82" presetID="11" presetClass="entr" presetSubtype="0" fill="hold" grpId="0" nodeType="afterEffect">
                                  <p:stCondLst>
                                    <p:cond delay="0"/>
                                  </p:stCondLst>
                                  <p:childTnLst>
                                    <p:set>
                                      <p:cBhvr>
                                        <p:cTn id="83" dur="1000">
                                          <p:stCondLst>
                                            <p:cond delay="0"/>
                                          </p:stCondLst>
                                        </p:cTn>
                                        <p:tgtEl>
                                          <p:spTgt spid="34"/>
                                        </p:tgtEl>
                                        <p:attrNameLst>
                                          <p:attrName>style.visibility</p:attrName>
                                        </p:attrNameLst>
                                      </p:cBhvr>
                                      <p:to>
                                        <p:strVal val="visible"/>
                                      </p:to>
                                    </p:set>
                                  </p:childTnLst>
                                </p:cTn>
                              </p:par>
                            </p:childTnLst>
                          </p:cTn>
                        </p:par>
                        <p:par>
                          <p:cTn id="84" fill="hold">
                            <p:stCondLst>
                              <p:cond delay="7000"/>
                            </p:stCondLst>
                            <p:childTnLst>
                              <p:par>
                                <p:cTn id="85" presetID="11" presetClass="entr" presetSubtype="0" fill="hold" grpId="0" nodeType="afterEffect">
                                  <p:stCondLst>
                                    <p:cond delay="0"/>
                                  </p:stCondLst>
                                  <p:childTnLst>
                                    <p:set>
                                      <p:cBhvr>
                                        <p:cTn id="86" dur="1000">
                                          <p:stCondLst>
                                            <p:cond delay="0"/>
                                          </p:stCondLst>
                                        </p:cTn>
                                        <p:tgtEl>
                                          <p:spTgt spid="35"/>
                                        </p:tgtEl>
                                        <p:attrNameLst>
                                          <p:attrName>style.visibility</p:attrName>
                                        </p:attrNameLst>
                                      </p:cBhvr>
                                      <p:to>
                                        <p:strVal val="visible"/>
                                      </p:to>
                                    </p:set>
                                  </p:childTnLst>
                                </p:cTn>
                              </p:par>
                            </p:childTnLst>
                          </p:cTn>
                        </p:par>
                        <p:par>
                          <p:cTn id="87" fill="hold">
                            <p:stCondLst>
                              <p:cond delay="8000"/>
                            </p:stCondLst>
                            <p:childTnLst>
                              <p:par>
                                <p:cTn id="88" presetID="11" presetClass="entr" presetSubtype="0" fill="hold" grpId="0" nodeType="afterEffect">
                                  <p:stCondLst>
                                    <p:cond delay="0"/>
                                  </p:stCondLst>
                                  <p:childTnLst>
                                    <p:set>
                                      <p:cBhvr>
                                        <p:cTn id="89" dur="1000">
                                          <p:stCondLst>
                                            <p:cond delay="0"/>
                                          </p:stCondLst>
                                        </p:cTn>
                                        <p:tgtEl>
                                          <p:spTgt spid="36"/>
                                        </p:tgtEl>
                                        <p:attrNameLst>
                                          <p:attrName>style.visibility</p:attrName>
                                        </p:attrNameLst>
                                      </p:cBhvr>
                                      <p:to>
                                        <p:strVal val="visible"/>
                                      </p:to>
                                    </p:set>
                                  </p:childTnLst>
                                </p:cTn>
                              </p:par>
                            </p:childTnLst>
                          </p:cTn>
                        </p:par>
                        <p:par>
                          <p:cTn id="90" fill="hold">
                            <p:stCondLst>
                              <p:cond delay="9000"/>
                            </p:stCondLst>
                            <p:childTnLst>
                              <p:par>
                                <p:cTn id="91" presetID="11" presetClass="entr" presetSubtype="0" fill="hold" grpId="0" nodeType="afterEffect">
                                  <p:stCondLst>
                                    <p:cond delay="0"/>
                                  </p:stCondLst>
                                  <p:childTnLst>
                                    <p:set>
                                      <p:cBhvr>
                                        <p:cTn id="92" dur="1000">
                                          <p:stCondLst>
                                            <p:cond delay="0"/>
                                          </p:stCondLst>
                                        </p:cTn>
                                        <p:tgtEl>
                                          <p:spTgt spid="37"/>
                                        </p:tgtEl>
                                        <p:attrNameLst>
                                          <p:attrName>style.visibility</p:attrName>
                                        </p:attrNameLst>
                                      </p:cBhvr>
                                      <p:to>
                                        <p:strVal val="visible"/>
                                      </p:to>
                                    </p:set>
                                  </p:childTnLst>
                                </p:cTn>
                              </p:par>
                            </p:childTnLst>
                          </p:cTn>
                        </p:par>
                        <p:par>
                          <p:cTn id="93" fill="hold">
                            <p:stCondLst>
                              <p:cond delay="10000"/>
                            </p:stCondLst>
                            <p:childTnLst>
                              <p:par>
                                <p:cTn id="94" presetID="11" presetClass="entr" presetSubtype="0" fill="hold" grpId="0" nodeType="afterEffect">
                                  <p:stCondLst>
                                    <p:cond delay="0"/>
                                  </p:stCondLst>
                                  <p:childTnLst>
                                    <p:set>
                                      <p:cBhvr>
                                        <p:cTn id="95"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96" restart="whenNotActive" fill="hold" evtFilter="cancelBubble" nodeType="interactiveSeq">
                <p:stCondLst>
                  <p:cond evt="onClick" delay="0">
                    <p:tgtEl>
                      <p:spTgt spid="48"/>
                    </p:tgtEl>
                  </p:cond>
                </p:stCondLst>
                <p:endSync evt="end" delay="0">
                  <p:rtn val="all"/>
                </p:endSync>
                <p:childTnLst>
                  <p:par>
                    <p:cTn id="97" fill="hold">
                      <p:stCondLst>
                        <p:cond delay="0"/>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500"/>
                                        <p:tgtEl>
                                          <p:spTgt spid="52"/>
                                        </p:tgtEl>
                                      </p:cBhvr>
                                    </p:animEffect>
                                  </p:childTnLst>
                                  <p:subTnLst>
                                    <p:audio>
                                      <p:cMediaNode>
                                        <p:cTn display="0" masterRel="sameClick">
                                          <p:stCondLst>
                                            <p:cond evt="begin" delay="0">
                                              <p:tn val="9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48"/>
                  </p:tgtEl>
                </p:cond>
              </p:nextCondLst>
            </p:seq>
            <p:seq concurrent="1" nextAc="seek">
              <p:cTn id="102" restart="whenNotActive" fill="hold" evtFilter="cancelBubble" nodeType="interactiveSeq">
                <p:stCondLst>
                  <p:cond evt="onClick" delay="0">
                    <p:tgtEl>
                      <p:spTgt spid="49"/>
                    </p:tgtEl>
                  </p:cond>
                </p:stCondLst>
                <p:endSync evt="end" delay="0">
                  <p:rtn val="all"/>
                </p:endSync>
                <p:childTnLst>
                  <p:par>
                    <p:cTn id="103" fill="hold">
                      <p:stCondLst>
                        <p:cond delay="0"/>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3"/>
                                        </p:tgtEl>
                                        <p:attrNameLst>
                                          <p:attrName>style.visibility</p:attrName>
                                        </p:attrNameLst>
                                      </p:cBhvr>
                                      <p:to>
                                        <p:strVal val="visible"/>
                                      </p:to>
                                    </p:set>
                                    <p:animEffect transition="in" filter="fade">
                                      <p:cBhvr>
                                        <p:cTn id="107" dur="500"/>
                                        <p:tgtEl>
                                          <p:spTgt spid="53"/>
                                        </p:tgtEl>
                                      </p:cBhvr>
                                    </p:animEffect>
                                  </p:childTnLst>
                                  <p:subTnLst>
                                    <p:audio>
                                      <p:cMediaNode>
                                        <p:cTn display="0" masterRel="sameClick">
                                          <p:stCondLst>
                                            <p:cond evt="begin" delay="0">
                                              <p:tn val="10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49"/>
                  </p:tgtEl>
                </p:cond>
              </p:nextCondLst>
            </p:seq>
            <p:seq concurrent="1" nextAc="seek">
              <p:cTn id="108" restart="whenNotActive" fill="hold" evtFilter="cancelBubble" nodeType="interactiveSeq">
                <p:stCondLst>
                  <p:cond evt="onClick" delay="0">
                    <p:tgtEl>
                      <p:spTgt spid="51"/>
                    </p:tgtEl>
                  </p:cond>
                </p:stCondLst>
                <p:endSync evt="end" delay="0">
                  <p:rtn val="all"/>
                </p:endSync>
                <p:childTnLst>
                  <p:par>
                    <p:cTn id="109" fill="hold">
                      <p:stCondLst>
                        <p:cond delay="0"/>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fade">
                                      <p:cBhvr>
                                        <p:cTn id="113" dur="500"/>
                                        <p:tgtEl>
                                          <p:spTgt spid="54"/>
                                        </p:tgtEl>
                                      </p:cBhvr>
                                    </p:animEffect>
                                  </p:childTnLst>
                                  <p:subTnLst>
                                    <p:audio>
                                      <p:cMediaNode>
                                        <p:cTn display="0" masterRel="sameClick">
                                          <p:stCondLst>
                                            <p:cond evt="begin" delay="0">
                                              <p:tn val="111"/>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51"/>
                  </p:tgtEl>
                </p:cond>
              </p:nextCondLst>
            </p:seq>
            <p:seq concurrent="1" nextAc="seek">
              <p:cTn id="114" restart="whenNotActive" fill="hold" evtFilter="cancelBubble" nodeType="interactiveSeq">
                <p:stCondLst>
                  <p:cond evt="onClick" delay="0">
                    <p:tgtEl>
                      <p:spTgt spid="50"/>
                    </p:tgtEl>
                  </p:cond>
                </p:stCondLst>
                <p:endSync evt="end" delay="0">
                  <p:rtn val="all"/>
                </p:endSync>
                <p:childTnLst>
                  <p:par>
                    <p:cTn id="115" fill="hold">
                      <p:stCondLst>
                        <p:cond delay="0"/>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subTnLst>
                                    <p:audio>
                                      <p:cMediaNode>
                                        <p:cTn display="0" masterRel="sameClick">
                                          <p:stCondLst>
                                            <p:cond evt="begin" delay="0">
                                              <p:tn val="1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0"/>
                  </p:tgtEl>
                </p:cond>
              </p:nextCondLst>
            </p:seq>
          </p:childTnLst>
        </p:cTn>
      </p:par>
    </p:tnLst>
    <p:bldLst>
      <p:bldP spid="4" grpId="0"/>
      <p:bldP spid="40" grpId="0" animBg="1"/>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7638"/>
            <a:ext cx="9000309"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2800894" y="750093"/>
                <a:ext cx="7714706" cy="523220"/>
              </a:xfrm>
              <a:prstGeom prst="rect">
                <a:avLst/>
              </a:prstGeom>
              <a:noFill/>
            </p:spPr>
            <p:txBody>
              <a:bodyPr wrap="square" rtlCol="0">
                <a:spAutoFit/>
              </a:bodyPr>
              <a:lstStyle/>
              <a:p>
                <a:r>
                  <a:rPr lang="en-US" sz="2800" dirty="0" err="1">
                    <a:latin typeface="Times New Roman" panose="02020603050405020304" pitchFamily="18" charset="0"/>
                  </a:rPr>
                  <a:t>Đồ</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 </a:t>
                </a:r>
                <a:r>
                  <a:rPr lang="en-US" sz="2800" dirty="0" err="1">
                    <a:latin typeface="Times New Roman" panose="02020603050405020304" pitchFamily="18" charset="0"/>
                  </a:rPr>
                  <a:t>hàm</a:t>
                </a:r>
                <a:r>
                  <a:rPr lang="en-US" sz="2800" dirty="0">
                    <a:latin typeface="Times New Roman" panose="02020603050405020304" pitchFamily="18" charset="0"/>
                  </a:rPr>
                  <a:t> </a:t>
                </a:r>
                <a:r>
                  <a:rPr lang="en-US" sz="2800" dirty="0" err="1">
                    <a:latin typeface="Times New Roman" panose="02020603050405020304" pitchFamily="18" charset="0"/>
                  </a:rPr>
                  <a:t>số</a:t>
                </a:r>
                <a:r>
                  <a:rPr lang="en-US" sz="2800" dirty="0">
                    <a:latin typeface="Times New Roman" panose="02020603050405020304" pitchFamily="18" charset="0"/>
                  </a:rPr>
                  <a:t> </a:t>
                </a:r>
                <a:r>
                  <a:rPr lang="en-US" sz="2800" i="1" dirty="0">
                    <a:latin typeface="Times New Roman" panose="02020603050405020304" pitchFamily="18" charset="0"/>
                  </a:rPr>
                  <a:t>y = ax </a:t>
                </a:r>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a </a:t>
                </a:r>
                <a14:m>
                  <m:oMath xmlns:m="http://schemas.openxmlformats.org/officeDocument/2006/math">
                    <m:r>
                      <a:rPr lang="en-US" sz="28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 0)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điểm</a:t>
                </a:r>
                <a:endParaRPr 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2800894" y="750093"/>
                <a:ext cx="7714706" cy="523220"/>
              </a:xfrm>
              <a:prstGeom prst="rect">
                <a:avLst/>
              </a:prstGeom>
              <a:blipFill>
                <a:blip r:embed="rId5"/>
                <a:stretch>
                  <a:fillRect l="-1580" t="-12791" b="-30233"/>
                </a:stretch>
              </a:blipFill>
            </p:spPr>
            <p:txBody>
              <a:bodyPr/>
              <a:lstStyle/>
              <a:p>
                <a:r>
                  <a:rPr lang="en-US">
                    <a:noFill/>
                  </a:rPr>
                  <a:t> </a:t>
                </a:r>
              </a:p>
            </p:txBody>
          </p:sp>
        </mc:Fallback>
      </mc:AlternateContent>
      <p:sp>
        <p:nvSpPr>
          <p:cNvPr id="40" name="Round Same Side Corner Rectangle 39"/>
          <p:cNvSpPr/>
          <p:nvPr/>
        </p:nvSpPr>
        <p:spPr>
          <a:xfrm rot="16200000">
            <a:off x="6045658" y="1440736"/>
            <a:ext cx="663575" cy="4010025"/>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r>
              <a:rPr lang="en-US" sz="4400" dirty="0">
                <a:solidFill>
                  <a:schemeClr val="bg1"/>
                </a:solidFill>
                <a:latin typeface="Times New Roman" panose="02020603050405020304" pitchFamily="18" charset="0"/>
                <a:cs typeface="Times New Roman" panose="02020603050405020304" pitchFamily="18" charset="0"/>
              </a:rPr>
              <a:t>   </a:t>
            </a:r>
          </a:p>
        </p:txBody>
      </p:sp>
      <p:sp>
        <p:nvSpPr>
          <p:cNvPr id="41" name="Round Same Side Corner Rectangle 40"/>
          <p:cNvSpPr/>
          <p:nvPr/>
        </p:nvSpPr>
        <p:spPr>
          <a:xfrm rot="5400000" flipH="1">
            <a:off x="8628083" y="3050738"/>
            <a:ext cx="663575" cy="854950"/>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ound Same Side Corner Rectangle 41"/>
          <p:cNvSpPr/>
          <p:nvPr/>
        </p:nvSpPr>
        <p:spPr>
          <a:xfrm rot="16200000">
            <a:off x="6045660" y="2355139"/>
            <a:ext cx="663574" cy="4010023"/>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r>
              <a:rPr lang="en-US" sz="4400" dirty="0">
                <a:solidFill>
                  <a:schemeClr val="bg1"/>
                </a:solidFill>
                <a:latin typeface="Times New Roman" panose="02020603050405020304" pitchFamily="18" charset="0"/>
                <a:cs typeface="Times New Roman" panose="02020603050405020304" pitchFamily="18" charset="0"/>
              </a:rPr>
              <a:t>   </a:t>
            </a:r>
          </a:p>
        </p:txBody>
      </p:sp>
      <p:sp>
        <p:nvSpPr>
          <p:cNvPr id="43" name="Round Same Side Corner Rectangle 42"/>
          <p:cNvSpPr/>
          <p:nvPr/>
        </p:nvSpPr>
        <p:spPr>
          <a:xfrm rot="5400000" flipH="1">
            <a:off x="8628082" y="3932674"/>
            <a:ext cx="663574" cy="854950"/>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ound Same Side Corner Rectangle 43"/>
          <p:cNvSpPr/>
          <p:nvPr/>
        </p:nvSpPr>
        <p:spPr>
          <a:xfrm rot="16200000">
            <a:off x="6046190" y="3226334"/>
            <a:ext cx="662510" cy="4010025"/>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ound Same Side Corner Rectangle 44"/>
          <p:cNvSpPr/>
          <p:nvPr/>
        </p:nvSpPr>
        <p:spPr>
          <a:xfrm rot="5400000" flipH="1">
            <a:off x="8628614" y="4803870"/>
            <a:ext cx="662510" cy="854950"/>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ound Same Side Corner Rectangle 45"/>
          <p:cNvSpPr/>
          <p:nvPr/>
        </p:nvSpPr>
        <p:spPr>
          <a:xfrm rot="16200000">
            <a:off x="6046190" y="4030480"/>
            <a:ext cx="662510" cy="4010025"/>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ound Same Side Corner Rectangle 46"/>
          <p:cNvSpPr/>
          <p:nvPr/>
        </p:nvSpPr>
        <p:spPr>
          <a:xfrm rot="5400000" flipH="1">
            <a:off x="8628614" y="5608018"/>
            <a:ext cx="662510" cy="854950"/>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TextBox 8"/>
          <p:cNvSpPr txBox="1">
            <a:spLocks noChangeArrowheads="1"/>
          </p:cNvSpPr>
          <p:nvPr/>
        </p:nvSpPr>
        <p:spPr bwMode="auto">
          <a:xfrm>
            <a:off x="8660019" y="3095554"/>
            <a:ext cx="476247" cy="707886"/>
          </a:xfrm>
          <a:prstGeom prst="rect">
            <a:avLst/>
          </a:prstGeom>
          <a:noFill/>
          <a:ln w="9525">
            <a:noFill/>
            <a:miter lim="800000"/>
            <a:headEnd/>
            <a:tailEnd/>
          </a:ln>
        </p:spPr>
        <p:txBody>
          <a:bodyPr wrap="square" anchor="ctr">
            <a:spAutoFit/>
          </a:bodyPr>
          <a:lstStyle/>
          <a:p>
            <a:pPr algn="ctr"/>
            <a:r>
              <a:rPr lang="en-US" sz="4000" b="1" dirty="0">
                <a:solidFill>
                  <a:schemeClr val="bg1"/>
                </a:solidFill>
                <a:latin typeface="Comic Sans MS" pitchFamily="66" charset="0"/>
              </a:rPr>
              <a:t>A</a:t>
            </a:r>
          </a:p>
        </p:txBody>
      </p:sp>
      <p:sp>
        <p:nvSpPr>
          <p:cNvPr id="49" name="TextBox 33"/>
          <p:cNvSpPr txBox="1">
            <a:spLocks noChangeArrowheads="1"/>
          </p:cNvSpPr>
          <p:nvPr/>
        </p:nvSpPr>
        <p:spPr bwMode="auto">
          <a:xfrm>
            <a:off x="8658909" y="3959160"/>
            <a:ext cx="432605" cy="707886"/>
          </a:xfrm>
          <a:prstGeom prst="rect">
            <a:avLst/>
          </a:prstGeom>
          <a:noFill/>
          <a:ln w="9525">
            <a:noFill/>
            <a:miter lim="800000"/>
            <a:headEnd/>
            <a:tailEnd/>
          </a:ln>
        </p:spPr>
        <p:txBody>
          <a:bodyPr wrap="square" anchor="ctr">
            <a:spAutoFit/>
          </a:bodyPr>
          <a:lstStyle/>
          <a:p>
            <a:pPr algn="ctr"/>
            <a:r>
              <a:rPr lang="en-US" sz="4000" b="1">
                <a:solidFill>
                  <a:schemeClr val="bg1"/>
                </a:solidFill>
                <a:latin typeface="Comic Sans MS" pitchFamily="66" charset="0"/>
              </a:rPr>
              <a:t>B</a:t>
            </a:r>
          </a:p>
        </p:txBody>
      </p:sp>
      <p:sp>
        <p:nvSpPr>
          <p:cNvPr id="50" name="TextBox 34"/>
          <p:cNvSpPr txBox="1">
            <a:spLocks noChangeArrowheads="1"/>
          </p:cNvSpPr>
          <p:nvPr/>
        </p:nvSpPr>
        <p:spPr bwMode="auto">
          <a:xfrm>
            <a:off x="8661159" y="4876801"/>
            <a:ext cx="427149" cy="707886"/>
          </a:xfrm>
          <a:prstGeom prst="rect">
            <a:avLst/>
          </a:prstGeom>
          <a:noFill/>
          <a:ln w="9525">
            <a:noFill/>
            <a:miter lim="800000"/>
            <a:headEnd/>
            <a:tailEnd/>
          </a:ln>
        </p:spPr>
        <p:txBody>
          <a:bodyPr wrap="square" anchor="ctr">
            <a:spAutoFit/>
          </a:bodyPr>
          <a:lstStyle/>
          <a:p>
            <a:pPr algn="ctr"/>
            <a:r>
              <a:rPr lang="en-US" sz="4000" b="1">
                <a:solidFill>
                  <a:schemeClr val="bg1"/>
                </a:solidFill>
                <a:latin typeface="Comic Sans MS" pitchFamily="66" charset="0"/>
              </a:rPr>
              <a:t>C</a:t>
            </a:r>
          </a:p>
        </p:txBody>
      </p:sp>
      <p:sp>
        <p:nvSpPr>
          <p:cNvPr id="51" name="TextBox 35"/>
          <p:cNvSpPr txBox="1">
            <a:spLocks noChangeArrowheads="1"/>
          </p:cNvSpPr>
          <p:nvPr/>
        </p:nvSpPr>
        <p:spPr bwMode="auto">
          <a:xfrm>
            <a:off x="8642601" y="5635558"/>
            <a:ext cx="472155" cy="707886"/>
          </a:xfrm>
          <a:prstGeom prst="rect">
            <a:avLst/>
          </a:prstGeom>
          <a:noFill/>
          <a:ln w="9525">
            <a:noFill/>
            <a:miter lim="800000"/>
            <a:headEnd/>
            <a:tailEnd/>
          </a:ln>
        </p:spPr>
        <p:txBody>
          <a:bodyPr wrap="square" anchor="ctr">
            <a:spAutoFit/>
          </a:bodyPr>
          <a:lstStyle/>
          <a:p>
            <a:pPr algn="ctr"/>
            <a:r>
              <a:rPr lang="en-US" sz="4000" b="1">
                <a:solidFill>
                  <a:schemeClr val="bg1"/>
                </a:solidFill>
                <a:latin typeface="Comic Sans MS" pitchFamily="66" charset="0"/>
              </a:rPr>
              <a:t>D</a:t>
            </a:r>
          </a:p>
        </p:txBody>
      </p:sp>
      <p:pic>
        <p:nvPicPr>
          <p:cNvPr id="1433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47" b="96161" l="10000" r="90000"/>
                    </a14:imgEffect>
                  </a14:imgLayer>
                </a14:imgProps>
              </a:ext>
              <a:ext uri="{28A0092B-C50C-407E-A947-70E740481C1C}">
                <a14:useLocalDpi xmlns:a14="http://schemas.microsoft.com/office/drawing/2010/main" val="0"/>
              </a:ext>
            </a:extLst>
          </a:blip>
          <a:srcRect/>
          <a:stretch>
            <a:fillRect/>
          </a:stretch>
        </p:blipFill>
        <p:spPr bwMode="auto">
          <a:xfrm>
            <a:off x="829320" y="3343598"/>
            <a:ext cx="4164874" cy="3338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descr="HÃ¬nh áº£nh cÃ³ liÃªn quan">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9573037" y="5367755"/>
            <a:ext cx="1838681" cy="1305371"/>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790700" y="246141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25" name="Rounded Rectangle 24"/>
          <p:cNvSpPr/>
          <p:nvPr/>
        </p:nvSpPr>
        <p:spPr>
          <a:xfrm>
            <a:off x="1790700" y="247620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26" name="Rounded Rectangle 25"/>
          <p:cNvSpPr/>
          <p:nvPr/>
        </p:nvSpPr>
        <p:spPr>
          <a:xfrm>
            <a:off x="1790700" y="248616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27" name="Rounded Rectangle 26"/>
          <p:cNvSpPr/>
          <p:nvPr/>
        </p:nvSpPr>
        <p:spPr>
          <a:xfrm>
            <a:off x="1790700" y="247652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28" name="Rounded Rectangle 27"/>
          <p:cNvSpPr/>
          <p:nvPr/>
        </p:nvSpPr>
        <p:spPr>
          <a:xfrm>
            <a:off x="1790700" y="246141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29" name="Rounded Rectangle 28"/>
          <p:cNvSpPr/>
          <p:nvPr/>
        </p:nvSpPr>
        <p:spPr>
          <a:xfrm>
            <a:off x="1790700" y="24813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30" name="Rounded Rectangle 29"/>
          <p:cNvSpPr/>
          <p:nvPr/>
        </p:nvSpPr>
        <p:spPr>
          <a:xfrm>
            <a:off x="1790700" y="247138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31" name="Rounded Rectangle 30"/>
          <p:cNvSpPr/>
          <p:nvPr/>
        </p:nvSpPr>
        <p:spPr>
          <a:xfrm>
            <a:off x="1790700" y="246141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32" name="Rounded Rectangle 31"/>
          <p:cNvSpPr/>
          <p:nvPr/>
        </p:nvSpPr>
        <p:spPr>
          <a:xfrm>
            <a:off x="1790700" y="244149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33" name="Rounded Rectangle 32"/>
          <p:cNvSpPr/>
          <p:nvPr/>
        </p:nvSpPr>
        <p:spPr>
          <a:xfrm>
            <a:off x="1790700" y="245145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34" name="Rounded Rectangle 33"/>
          <p:cNvSpPr/>
          <p:nvPr/>
        </p:nvSpPr>
        <p:spPr>
          <a:xfrm>
            <a:off x="1790700" y="245145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35" name="Picture 2" descr="Káº¿t quáº£ hÃ¬nh áº£nh cho icon Äá»ng há»"/>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2" y="2409827"/>
            <a:ext cx="780873" cy="790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6837" y="3143490"/>
            <a:ext cx="1043852" cy="691262"/>
          </a:xfrm>
          <a:prstGeom prst="rect">
            <a:avLst/>
          </a:prstGeom>
        </p:spPr>
      </p:pic>
      <p:pic>
        <p:nvPicPr>
          <p:cNvPr id="37" name="Picture 36"/>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33613" y="4041420"/>
            <a:ext cx="1043852" cy="691262"/>
          </a:xfrm>
          <a:prstGeom prst="rect">
            <a:avLst/>
          </a:prstGeom>
        </p:spPr>
      </p:pic>
      <p:pic>
        <p:nvPicPr>
          <p:cNvPr id="38" name="Picture 3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6074" y="4904822"/>
            <a:ext cx="1043852" cy="691262"/>
          </a:xfrm>
          <a:prstGeom prst="rect">
            <a:avLst/>
          </a:prstGeom>
        </p:spPr>
      </p:pic>
      <p:pic>
        <p:nvPicPr>
          <p:cNvPr id="39" name="Picture 38">
            <a:hlinkClick r:id="rId8" action="ppaction://hlinksldjump"/>
          </p:cNvPr>
          <p:cNvPicPr>
            <a:picLocks noChangeAspect="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4404666" y="5489386"/>
            <a:ext cx="1000229" cy="1000229"/>
          </a:xfrm>
          <a:prstGeom prst="rect">
            <a:avLst/>
          </a:prstGeom>
        </p:spPr>
      </p:pic>
      <p:pic>
        <p:nvPicPr>
          <p:cNvPr id="54" name="Picture 6" descr="C:\Users\Tien\Downloads\GAME PP\nguumavuong_1jpg.jp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83164" y="2306729"/>
            <a:ext cx="1987090" cy="20737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C49C1DA-FE32-417B-A885-81DFE72C6DE4}"/>
              </a:ext>
            </a:extLst>
          </p:cNvPr>
          <p:cNvSpPr/>
          <p:nvPr/>
        </p:nvSpPr>
        <p:spPr>
          <a:xfrm>
            <a:off x="6048715" y="5799769"/>
            <a:ext cx="1374095" cy="543675"/>
          </a:xfrm>
          <a:prstGeom prst="rect">
            <a:avLst/>
          </a:prstGeom>
        </p:spPr>
        <p:txBody>
          <a:bodyPr wrap="none">
            <a:spAutoFit/>
          </a:bodyPr>
          <a:lstStyle/>
          <a:p>
            <a:pPr algn="ctr"/>
            <a:r>
              <a:rPr lang="en-US" sz="2933" dirty="0">
                <a:solidFill>
                  <a:schemeClr val="bg1"/>
                </a:solidFill>
                <a:latin typeface="Times New Roman" panose="02020603050405020304" pitchFamily="18" charset="0"/>
                <a:cs typeface="Times New Roman" panose="02020603050405020304" pitchFamily="18" charset="0"/>
              </a:rPr>
              <a:t>O (0; 0)</a:t>
            </a:r>
          </a:p>
        </p:txBody>
      </p:sp>
      <p:sp>
        <p:nvSpPr>
          <p:cNvPr id="5" name="Rectangle 4">
            <a:extLst>
              <a:ext uri="{FF2B5EF4-FFF2-40B4-BE49-F238E27FC236}">
                <a16:creationId xmlns:a16="http://schemas.microsoft.com/office/drawing/2014/main" id="{0D9FEDD3-DE2A-449B-92F3-3A2F9901A8AB}"/>
              </a:ext>
            </a:extLst>
          </p:cNvPr>
          <p:cNvSpPr/>
          <p:nvPr/>
        </p:nvSpPr>
        <p:spPr>
          <a:xfrm>
            <a:off x="6049483" y="3254399"/>
            <a:ext cx="1353319" cy="543675"/>
          </a:xfrm>
          <a:prstGeom prst="rect">
            <a:avLst/>
          </a:prstGeom>
        </p:spPr>
        <p:txBody>
          <a:bodyPr wrap="none">
            <a:spAutoFit/>
          </a:bodyPr>
          <a:lstStyle/>
          <a:p>
            <a:pPr algn="ctr"/>
            <a:r>
              <a:rPr lang="en-US" sz="2933" dirty="0">
                <a:solidFill>
                  <a:schemeClr val="bg1"/>
                </a:solidFill>
                <a:latin typeface="Times New Roman" panose="02020603050405020304" pitchFamily="18" charset="0"/>
                <a:cs typeface="Times New Roman" panose="02020603050405020304" pitchFamily="18" charset="0"/>
              </a:rPr>
              <a:t>A (1; 2)</a:t>
            </a:r>
          </a:p>
        </p:txBody>
      </p:sp>
      <p:sp>
        <p:nvSpPr>
          <p:cNvPr id="10" name="Rectangle 9">
            <a:extLst>
              <a:ext uri="{FF2B5EF4-FFF2-40B4-BE49-F238E27FC236}">
                <a16:creationId xmlns:a16="http://schemas.microsoft.com/office/drawing/2014/main" id="{94B066DF-693B-40C1-B51F-A1D2036DC5A9}"/>
              </a:ext>
            </a:extLst>
          </p:cNvPr>
          <p:cNvSpPr/>
          <p:nvPr/>
        </p:nvSpPr>
        <p:spPr>
          <a:xfrm>
            <a:off x="6048715" y="4156653"/>
            <a:ext cx="1354859" cy="543675"/>
          </a:xfrm>
          <a:prstGeom prst="rect">
            <a:avLst/>
          </a:prstGeom>
        </p:spPr>
        <p:txBody>
          <a:bodyPr wrap="none">
            <a:spAutoFit/>
          </a:bodyPr>
          <a:lstStyle/>
          <a:p>
            <a:pPr algn="ctr"/>
            <a:r>
              <a:rPr lang="en-US" sz="2933" dirty="0">
                <a:solidFill>
                  <a:schemeClr val="bg1"/>
                </a:solidFill>
                <a:latin typeface="Times New Roman" panose="02020603050405020304" pitchFamily="18" charset="0"/>
                <a:cs typeface="Times New Roman" panose="02020603050405020304" pitchFamily="18" charset="0"/>
              </a:rPr>
              <a:t>B (0; 1)</a:t>
            </a:r>
          </a:p>
        </p:txBody>
      </p:sp>
      <p:sp>
        <p:nvSpPr>
          <p:cNvPr id="11" name="Rectangle 10">
            <a:extLst>
              <a:ext uri="{FF2B5EF4-FFF2-40B4-BE49-F238E27FC236}">
                <a16:creationId xmlns:a16="http://schemas.microsoft.com/office/drawing/2014/main" id="{59E75FDF-3BB4-4A99-B12A-3E422C916868}"/>
              </a:ext>
            </a:extLst>
          </p:cNvPr>
          <p:cNvSpPr/>
          <p:nvPr/>
        </p:nvSpPr>
        <p:spPr>
          <a:xfrm>
            <a:off x="6048715" y="5020831"/>
            <a:ext cx="1354859" cy="543675"/>
          </a:xfrm>
          <a:prstGeom prst="rect">
            <a:avLst/>
          </a:prstGeom>
        </p:spPr>
        <p:txBody>
          <a:bodyPr wrap="none">
            <a:spAutoFit/>
          </a:bodyPr>
          <a:lstStyle/>
          <a:p>
            <a:pPr algn="ctr"/>
            <a:r>
              <a:rPr lang="en-US" sz="2933" dirty="0">
                <a:solidFill>
                  <a:schemeClr val="bg1"/>
                </a:solidFill>
                <a:latin typeface="Times New Roman" panose="02020603050405020304" pitchFamily="18" charset="0"/>
                <a:cs typeface="Times New Roman" panose="02020603050405020304" pitchFamily="18" charset="0"/>
              </a:rPr>
              <a:t>C (1; 0)</a:t>
            </a:r>
          </a:p>
        </p:txBody>
      </p:sp>
    </p:spTree>
    <p:extLst>
      <p:ext uri="{BB962C8B-B14F-4D97-AF65-F5344CB8AC3E}">
        <p14:creationId xmlns:p14="http://schemas.microsoft.com/office/powerpoint/2010/main" val="377362161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fade">
                                      <p:cBhvr>
                                        <p:cTn id="13" dur="500"/>
                                        <p:tgtEl>
                                          <p:spTgt spid="14338"/>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down)">
                                      <p:cBhvr>
                                        <p:cTn id="33" dur="500"/>
                                        <p:tgtEl>
                                          <p:spTgt spid="4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500"/>
                                        <p:tgtEl>
                                          <p:spTgt spid="4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500"/>
                                        <p:tgtEl>
                                          <p:spTgt spid="4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down)">
                                      <p:cBhvr>
                                        <p:cTn id="48" dur="500"/>
                                        <p:tgtEl>
                                          <p:spTgt spid="5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down)">
                                      <p:cBhvr>
                                        <p:cTn id="51" dur="500"/>
                                        <p:tgtEl>
                                          <p:spTgt spid="4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down)">
                                      <p:cBhvr>
                                        <p:cTn id="54" dur="500"/>
                                        <p:tgtEl>
                                          <p:spTgt spid="44"/>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down)">
                                      <p:cBhvr>
                                        <p:cTn id="5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0"/>
                      </p:stCondLst>
                      <p:childTnLst>
                        <p:par>
                          <p:cTn id="60" fill="hold">
                            <p:stCondLst>
                              <p:cond delay="0"/>
                            </p:stCondLst>
                            <p:childTnLst>
                              <p:par>
                                <p:cTn id="61" presetID="11" presetClass="entr" presetSubtype="0" fill="hold" grpId="0" nodeType="afterEffect">
                                  <p:stCondLst>
                                    <p:cond delay="0"/>
                                  </p:stCondLst>
                                  <p:childTnLst>
                                    <p:set>
                                      <p:cBhvr>
                                        <p:cTn id="62" dur="1000">
                                          <p:stCondLst>
                                            <p:cond delay="0"/>
                                          </p:stCondLst>
                                        </p:cTn>
                                        <p:tgtEl>
                                          <p:spTgt spid="24"/>
                                        </p:tgtEl>
                                        <p:attrNameLst>
                                          <p:attrName>style.visibility</p:attrName>
                                        </p:attrNameLst>
                                      </p:cBhvr>
                                      <p:to>
                                        <p:strVal val="visible"/>
                                      </p:to>
                                    </p:set>
                                  </p:childTnLst>
                                </p:cTn>
                              </p:par>
                            </p:childTnLst>
                          </p:cTn>
                        </p:par>
                        <p:par>
                          <p:cTn id="63" fill="hold">
                            <p:stCondLst>
                              <p:cond delay="1000"/>
                            </p:stCondLst>
                            <p:childTnLst>
                              <p:par>
                                <p:cTn id="64" presetID="11" presetClass="entr" presetSubtype="0" fill="hold" grpId="0" nodeType="afterEffect">
                                  <p:stCondLst>
                                    <p:cond delay="0"/>
                                  </p:stCondLst>
                                  <p:childTnLst>
                                    <p:set>
                                      <p:cBhvr>
                                        <p:cTn id="65" dur="1000">
                                          <p:stCondLst>
                                            <p:cond delay="0"/>
                                          </p:stCondLst>
                                        </p:cTn>
                                        <p:tgtEl>
                                          <p:spTgt spid="25"/>
                                        </p:tgtEl>
                                        <p:attrNameLst>
                                          <p:attrName>style.visibility</p:attrName>
                                        </p:attrNameLst>
                                      </p:cBhvr>
                                      <p:to>
                                        <p:strVal val="visible"/>
                                      </p:to>
                                    </p:set>
                                  </p:childTnLst>
                                </p:cTn>
                              </p:par>
                            </p:childTnLst>
                          </p:cTn>
                        </p:par>
                        <p:par>
                          <p:cTn id="66" fill="hold">
                            <p:stCondLst>
                              <p:cond delay="2000"/>
                            </p:stCondLst>
                            <p:childTnLst>
                              <p:par>
                                <p:cTn id="67" presetID="11" presetClass="entr" presetSubtype="0" fill="hold" grpId="0" nodeType="afterEffect">
                                  <p:stCondLst>
                                    <p:cond delay="0"/>
                                  </p:stCondLst>
                                  <p:childTnLst>
                                    <p:set>
                                      <p:cBhvr>
                                        <p:cTn id="68" dur="1000">
                                          <p:stCondLst>
                                            <p:cond delay="0"/>
                                          </p:stCondLst>
                                        </p:cTn>
                                        <p:tgtEl>
                                          <p:spTgt spid="26"/>
                                        </p:tgtEl>
                                        <p:attrNameLst>
                                          <p:attrName>style.visibility</p:attrName>
                                        </p:attrNameLst>
                                      </p:cBhvr>
                                      <p:to>
                                        <p:strVal val="visible"/>
                                      </p:to>
                                    </p:set>
                                  </p:childTnLst>
                                </p:cTn>
                              </p:par>
                            </p:childTnLst>
                          </p:cTn>
                        </p:par>
                        <p:par>
                          <p:cTn id="69" fill="hold">
                            <p:stCondLst>
                              <p:cond delay="3000"/>
                            </p:stCondLst>
                            <p:childTnLst>
                              <p:par>
                                <p:cTn id="70" presetID="11" presetClass="entr" presetSubtype="0" fill="hold" grpId="0" nodeType="afterEffect">
                                  <p:stCondLst>
                                    <p:cond delay="0"/>
                                  </p:stCondLst>
                                  <p:childTnLst>
                                    <p:set>
                                      <p:cBhvr>
                                        <p:cTn id="71" dur="1000">
                                          <p:stCondLst>
                                            <p:cond delay="0"/>
                                          </p:stCondLst>
                                        </p:cTn>
                                        <p:tgtEl>
                                          <p:spTgt spid="27"/>
                                        </p:tgtEl>
                                        <p:attrNameLst>
                                          <p:attrName>style.visibility</p:attrName>
                                        </p:attrNameLst>
                                      </p:cBhvr>
                                      <p:to>
                                        <p:strVal val="visible"/>
                                      </p:to>
                                    </p:set>
                                  </p:childTnLst>
                                </p:cTn>
                              </p:par>
                            </p:childTnLst>
                          </p:cTn>
                        </p:par>
                        <p:par>
                          <p:cTn id="72" fill="hold">
                            <p:stCondLst>
                              <p:cond delay="4000"/>
                            </p:stCondLst>
                            <p:childTnLst>
                              <p:par>
                                <p:cTn id="73" presetID="11" presetClass="entr" presetSubtype="0" fill="hold" grpId="0" nodeType="afterEffect">
                                  <p:stCondLst>
                                    <p:cond delay="0"/>
                                  </p:stCondLst>
                                  <p:childTnLst>
                                    <p:set>
                                      <p:cBhvr>
                                        <p:cTn id="74" dur="1000">
                                          <p:stCondLst>
                                            <p:cond delay="0"/>
                                          </p:stCondLst>
                                        </p:cTn>
                                        <p:tgtEl>
                                          <p:spTgt spid="28"/>
                                        </p:tgtEl>
                                        <p:attrNameLst>
                                          <p:attrName>style.visibility</p:attrName>
                                        </p:attrNameLst>
                                      </p:cBhvr>
                                      <p:to>
                                        <p:strVal val="visible"/>
                                      </p:to>
                                    </p:set>
                                  </p:childTnLst>
                                </p:cTn>
                              </p:par>
                            </p:childTnLst>
                          </p:cTn>
                        </p:par>
                        <p:par>
                          <p:cTn id="75" fill="hold">
                            <p:stCondLst>
                              <p:cond delay="5000"/>
                            </p:stCondLst>
                            <p:childTnLst>
                              <p:par>
                                <p:cTn id="76" presetID="11" presetClass="entr" presetSubtype="0" fill="hold" grpId="0" nodeType="afterEffect">
                                  <p:stCondLst>
                                    <p:cond delay="0"/>
                                  </p:stCondLst>
                                  <p:childTnLst>
                                    <p:set>
                                      <p:cBhvr>
                                        <p:cTn id="77" dur="1000">
                                          <p:stCondLst>
                                            <p:cond delay="0"/>
                                          </p:stCondLst>
                                        </p:cTn>
                                        <p:tgtEl>
                                          <p:spTgt spid="29"/>
                                        </p:tgtEl>
                                        <p:attrNameLst>
                                          <p:attrName>style.visibility</p:attrName>
                                        </p:attrNameLst>
                                      </p:cBhvr>
                                      <p:to>
                                        <p:strVal val="visible"/>
                                      </p:to>
                                    </p:set>
                                  </p:childTnLst>
                                </p:cTn>
                              </p:par>
                            </p:childTnLst>
                          </p:cTn>
                        </p:par>
                        <p:par>
                          <p:cTn id="78" fill="hold">
                            <p:stCondLst>
                              <p:cond delay="6000"/>
                            </p:stCondLst>
                            <p:childTnLst>
                              <p:par>
                                <p:cTn id="79" presetID="11" presetClass="entr" presetSubtype="0" fill="hold" grpId="0" nodeType="afterEffect">
                                  <p:stCondLst>
                                    <p:cond delay="0"/>
                                  </p:stCondLst>
                                  <p:childTnLst>
                                    <p:set>
                                      <p:cBhvr>
                                        <p:cTn id="80" dur="1000">
                                          <p:stCondLst>
                                            <p:cond delay="0"/>
                                          </p:stCondLst>
                                        </p:cTn>
                                        <p:tgtEl>
                                          <p:spTgt spid="30"/>
                                        </p:tgtEl>
                                        <p:attrNameLst>
                                          <p:attrName>style.visibility</p:attrName>
                                        </p:attrNameLst>
                                      </p:cBhvr>
                                      <p:to>
                                        <p:strVal val="visible"/>
                                      </p:to>
                                    </p:set>
                                  </p:childTnLst>
                                </p:cTn>
                              </p:par>
                            </p:childTnLst>
                          </p:cTn>
                        </p:par>
                        <p:par>
                          <p:cTn id="81" fill="hold">
                            <p:stCondLst>
                              <p:cond delay="7000"/>
                            </p:stCondLst>
                            <p:childTnLst>
                              <p:par>
                                <p:cTn id="82" presetID="11" presetClass="entr" presetSubtype="0" fill="hold" grpId="0" nodeType="afterEffect">
                                  <p:stCondLst>
                                    <p:cond delay="0"/>
                                  </p:stCondLst>
                                  <p:childTnLst>
                                    <p:set>
                                      <p:cBhvr>
                                        <p:cTn id="83" dur="1000">
                                          <p:stCondLst>
                                            <p:cond delay="0"/>
                                          </p:stCondLst>
                                        </p:cTn>
                                        <p:tgtEl>
                                          <p:spTgt spid="31"/>
                                        </p:tgtEl>
                                        <p:attrNameLst>
                                          <p:attrName>style.visibility</p:attrName>
                                        </p:attrNameLst>
                                      </p:cBhvr>
                                      <p:to>
                                        <p:strVal val="visible"/>
                                      </p:to>
                                    </p:set>
                                  </p:childTnLst>
                                </p:cTn>
                              </p:par>
                            </p:childTnLst>
                          </p:cTn>
                        </p:par>
                        <p:par>
                          <p:cTn id="84" fill="hold">
                            <p:stCondLst>
                              <p:cond delay="8000"/>
                            </p:stCondLst>
                            <p:childTnLst>
                              <p:par>
                                <p:cTn id="85" presetID="11" presetClass="entr" presetSubtype="0" fill="hold" grpId="0" nodeType="afterEffect">
                                  <p:stCondLst>
                                    <p:cond delay="0"/>
                                  </p:stCondLst>
                                  <p:childTnLst>
                                    <p:set>
                                      <p:cBhvr>
                                        <p:cTn id="86" dur="1000">
                                          <p:stCondLst>
                                            <p:cond delay="0"/>
                                          </p:stCondLst>
                                        </p:cTn>
                                        <p:tgtEl>
                                          <p:spTgt spid="32"/>
                                        </p:tgtEl>
                                        <p:attrNameLst>
                                          <p:attrName>style.visibility</p:attrName>
                                        </p:attrNameLst>
                                      </p:cBhvr>
                                      <p:to>
                                        <p:strVal val="visible"/>
                                      </p:to>
                                    </p:set>
                                  </p:childTnLst>
                                </p:cTn>
                              </p:par>
                            </p:childTnLst>
                          </p:cTn>
                        </p:par>
                        <p:par>
                          <p:cTn id="87" fill="hold">
                            <p:stCondLst>
                              <p:cond delay="9000"/>
                            </p:stCondLst>
                            <p:childTnLst>
                              <p:par>
                                <p:cTn id="88" presetID="11" presetClass="entr" presetSubtype="0" fill="hold" grpId="0" nodeType="afterEffect">
                                  <p:stCondLst>
                                    <p:cond delay="0"/>
                                  </p:stCondLst>
                                  <p:childTnLst>
                                    <p:set>
                                      <p:cBhvr>
                                        <p:cTn id="89" dur="1000">
                                          <p:stCondLst>
                                            <p:cond delay="0"/>
                                          </p:stCondLst>
                                        </p:cTn>
                                        <p:tgtEl>
                                          <p:spTgt spid="33"/>
                                        </p:tgtEl>
                                        <p:attrNameLst>
                                          <p:attrName>style.visibility</p:attrName>
                                        </p:attrNameLst>
                                      </p:cBhvr>
                                      <p:to>
                                        <p:strVal val="visible"/>
                                      </p:to>
                                    </p:set>
                                  </p:childTnLst>
                                </p:cTn>
                              </p:par>
                            </p:childTnLst>
                          </p:cTn>
                        </p:par>
                        <p:par>
                          <p:cTn id="90" fill="hold">
                            <p:stCondLst>
                              <p:cond delay="10000"/>
                            </p:stCondLst>
                            <p:childTnLst>
                              <p:par>
                                <p:cTn id="91" presetID="11" presetClass="entr" presetSubtype="0" fill="hold" grpId="0" nodeType="afterEffect">
                                  <p:stCondLst>
                                    <p:cond delay="0"/>
                                  </p:stCondLst>
                                  <p:childTnLst>
                                    <p:set>
                                      <p:cBhvr>
                                        <p:cTn id="9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93" restart="whenNotActive" fill="hold" evtFilter="cancelBubble" nodeType="interactiveSeq">
                <p:stCondLst>
                  <p:cond evt="onClick" delay="0">
                    <p:tgtEl>
                      <p:spTgt spid="48"/>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subTnLst>
                                    <p:audio>
                                      <p:cMediaNode>
                                        <p:cTn display="0" masterRel="sameClick">
                                          <p:stCondLst>
                                            <p:cond evt="begin" delay="0">
                                              <p:tn val="9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48"/>
                  </p:tgtEl>
                </p:cond>
              </p:nextCondLst>
            </p:seq>
            <p:seq concurrent="1" nextAc="seek">
              <p:cTn id="99" restart="whenNotActive" fill="hold" evtFilter="cancelBubble" nodeType="interactiveSeq">
                <p:stCondLst>
                  <p:cond evt="onClick" delay="0">
                    <p:tgtEl>
                      <p:spTgt spid="49"/>
                    </p:tgtEl>
                  </p:cond>
                </p:stCondLst>
                <p:endSync evt="end" delay="0">
                  <p:rtn val="all"/>
                </p:endSync>
                <p:childTnLst>
                  <p:par>
                    <p:cTn id="100" fill="hold">
                      <p:stCondLst>
                        <p:cond delay="0"/>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500"/>
                                        <p:tgtEl>
                                          <p:spTgt spid="37"/>
                                        </p:tgtEl>
                                      </p:cBhvr>
                                    </p:animEffect>
                                  </p:childTnLst>
                                  <p:subTnLst>
                                    <p:audio>
                                      <p:cMediaNode>
                                        <p:cTn display="0" masterRel="sameClick">
                                          <p:stCondLst>
                                            <p:cond evt="begin" delay="0">
                                              <p:tn val="10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49"/>
                  </p:tgtEl>
                </p:cond>
              </p:nextCondLst>
            </p:seq>
            <p:seq concurrent="1" nextAc="seek">
              <p:cTn id="105" restart="whenNotActive" fill="hold" evtFilter="cancelBubble" nodeType="interactiveSeq">
                <p:stCondLst>
                  <p:cond evt="onClick" delay="0">
                    <p:tgtEl>
                      <p:spTgt spid="50"/>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500"/>
                                        <p:tgtEl>
                                          <p:spTgt spid="38"/>
                                        </p:tgtEl>
                                      </p:cBhvr>
                                    </p:animEffect>
                                  </p:childTnLst>
                                  <p:subTnLst>
                                    <p:audio>
                                      <p:cMediaNode>
                                        <p:cTn display="0" masterRel="sameClick">
                                          <p:stCondLst>
                                            <p:cond evt="begin" delay="0">
                                              <p:tn val="108"/>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50"/>
                  </p:tgtEl>
                </p:cond>
              </p:nextCondLst>
            </p:seq>
            <p:seq concurrent="1" nextAc="seek">
              <p:cTn id="111" restart="whenNotActive" fill="hold" evtFilter="cancelBubble" nodeType="interactiveSeq">
                <p:stCondLst>
                  <p:cond evt="onClick" delay="0">
                    <p:tgtEl>
                      <p:spTgt spid="51"/>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subTnLst>
                                    <p:audio>
                                      <p:cMediaNode>
                                        <p:cTn display="0" masterRel="sameClick">
                                          <p:stCondLst>
                                            <p:cond evt="begin" delay="0">
                                              <p:tn val="11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117" restart="whenNotActive" fill="hold" evtFilter="cancelBubble" nodeType="interactiveSeq">
                <p:stCondLst>
                  <p:cond evt="onClick" delay="0">
                    <p:tgtEl>
                      <p:spTgt spid="54"/>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54"/>
                                        </p:tgtEl>
                                      </p:cBhvr>
                                    </p:animEffect>
                                    <p:set>
                                      <p:cBhvr>
                                        <p:cTn id="12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4" grpId="0"/>
      <p:bldP spid="40" grpId="0" animBg="1"/>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280" y="147638"/>
            <a:ext cx="10647680"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2343710" y="695961"/>
                <a:ext cx="8438305" cy="954107"/>
              </a:xfrm>
              <a:prstGeom prst="rect">
                <a:avLst/>
              </a:prstGeom>
              <a:noFill/>
            </p:spPr>
            <p:txBody>
              <a:bodyPr wrap="square" rtlCol="0">
                <a:spAutoFit/>
              </a:bodyPr>
              <a:lstStyle/>
              <a:p>
                <a:r>
                  <a:rPr lang="vi-VN" sz="2800" kern="0" dirty="0">
                    <a:solidFill>
                      <a:srgbClr val="000000"/>
                    </a:solidFill>
                    <a:latin typeface="+mj-lt"/>
                    <a:ea typeface="Calibri" panose="020F0502020204030204" pitchFamily="34" charset="0"/>
                    <a:cs typeface="Times New Roman" panose="02020603050405020304" pitchFamily="18" charset="0"/>
                    <a:sym typeface="Arial"/>
                  </a:rPr>
                  <a:t>Đồ thị hàm số</a:t>
                </a:r>
                <a:r>
                  <a:rPr lang="en-US" sz="2800" kern="0" dirty="0">
                    <a:solidFill>
                      <a:srgbClr val="000000"/>
                    </a:solidFill>
                    <a:latin typeface="+mj-lt"/>
                    <a:ea typeface="Calibri" panose="020F0502020204030204" pitchFamily="34" charset="0"/>
                    <a:cs typeface="Times New Roman" panose="02020603050405020304" pitchFamily="18" charset="0"/>
                    <a:sym typeface="Arial"/>
                  </a:rPr>
                  <a:t> </a:t>
                </a:r>
                <a14:m>
                  <m:oMath xmlns:m="http://schemas.openxmlformats.org/officeDocument/2006/math">
                    <m:r>
                      <a:rPr lang="vi-VN" sz="2800" i="1" kern="0" dirty="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𝑦</m:t>
                    </m:r>
                    <m:r>
                      <a:rPr lang="vi-VN" sz="2800" i="1" kern="0" dirty="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 </m:t>
                    </m:r>
                    <m:r>
                      <a:rPr lang="vi-VN" sz="2800" i="1" kern="0" dirty="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𝑎𝑥</m:t>
                    </m:r>
                    <m:r>
                      <a:rPr lang="vi-VN" sz="2800" i="1" kern="0" dirty="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 </m:t>
                    </m:r>
                    <m:r>
                      <a:rPr lang="vi-VN" sz="2800" i="1" kern="0" dirty="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𝑏</m:t>
                    </m:r>
                    <m:r>
                      <a:rPr lang="vi-VN" sz="2800" i="1" kern="0" dirty="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r>
                      <a:rPr lang="vi-VN" sz="2800" i="1" kern="0" dirty="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𝑎</m:t>
                    </m:r>
                    <m:r>
                      <a:rPr lang="vi-VN" sz="2800" i="1" kern="0" dirty="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 0) </m:t>
                    </m:r>
                  </m:oMath>
                </a14:m>
                <a:r>
                  <a:rPr lang="vi-VN" sz="2800" kern="0" dirty="0">
                    <a:solidFill>
                      <a:srgbClr val="000000"/>
                    </a:solidFill>
                    <a:latin typeface="+mj-lt"/>
                    <a:ea typeface="Calibri" panose="020F0502020204030204" pitchFamily="34" charset="0"/>
                    <a:cs typeface="Times New Roman" panose="02020603050405020304" pitchFamily="18" charset="0"/>
                    <a:sym typeface="Arial"/>
                  </a:rPr>
                  <a:t>là một đường thẳng cắt trục tung tại điểm có tung độ bằng</a:t>
                </a:r>
                <a:r>
                  <a:rPr lang="en-US" sz="2800" kern="0" dirty="0">
                    <a:solidFill>
                      <a:srgbClr val="000000"/>
                    </a:solidFill>
                    <a:latin typeface="+mj-lt"/>
                    <a:ea typeface="Calibri" panose="020F0502020204030204" pitchFamily="34" charset="0"/>
                    <a:cs typeface="Times New Roman" panose="02020603050405020304" pitchFamily="18" charset="0"/>
                    <a:sym typeface="Arial"/>
                  </a:rPr>
                  <a:t>:</a:t>
                </a:r>
                <a:endParaRPr lang="en-US" sz="2800" dirty="0">
                  <a:latin typeface="+mj-lt"/>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343710" y="695961"/>
                <a:ext cx="8438305" cy="954107"/>
              </a:xfrm>
              <a:prstGeom prst="rect">
                <a:avLst/>
              </a:prstGeom>
              <a:blipFill>
                <a:blip r:embed="rId5"/>
                <a:stretch>
                  <a:fillRect l="-1444" t="-7006" b="-17197"/>
                </a:stretch>
              </a:blipFill>
            </p:spPr>
            <p:txBody>
              <a:bodyPr/>
              <a:lstStyle/>
              <a:p>
                <a:r>
                  <a:rPr lang="en-US">
                    <a:noFill/>
                  </a:rPr>
                  <a:t> </a:t>
                </a:r>
              </a:p>
            </p:txBody>
          </p:sp>
        </mc:Fallback>
      </mc:AlternateContent>
      <p:sp>
        <p:nvSpPr>
          <p:cNvPr id="40" name="Round Same Side Corner Rectangle 39"/>
          <p:cNvSpPr/>
          <p:nvPr/>
        </p:nvSpPr>
        <p:spPr>
          <a:xfrm rot="16200000">
            <a:off x="6045658" y="1440736"/>
            <a:ext cx="663575" cy="4010025"/>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r>
              <a:rPr lang="en-US" sz="4400" dirty="0">
                <a:solidFill>
                  <a:schemeClr val="bg1"/>
                </a:solidFill>
                <a:latin typeface="Times New Roman" panose="02020603050405020304" pitchFamily="18" charset="0"/>
                <a:cs typeface="Times New Roman" panose="02020603050405020304" pitchFamily="18" charset="0"/>
              </a:rPr>
              <a:t>   </a:t>
            </a:r>
          </a:p>
        </p:txBody>
      </p:sp>
      <p:sp>
        <p:nvSpPr>
          <p:cNvPr id="41" name="Round Same Side Corner Rectangle 40"/>
          <p:cNvSpPr/>
          <p:nvPr/>
        </p:nvSpPr>
        <p:spPr>
          <a:xfrm rot="5400000" flipH="1">
            <a:off x="8628083" y="3050738"/>
            <a:ext cx="663575" cy="854950"/>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ound Same Side Corner Rectangle 41"/>
          <p:cNvSpPr/>
          <p:nvPr/>
        </p:nvSpPr>
        <p:spPr>
          <a:xfrm rot="16200000">
            <a:off x="6045660" y="2355139"/>
            <a:ext cx="663574" cy="4010023"/>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r>
              <a:rPr lang="en-US" sz="4400" dirty="0">
                <a:solidFill>
                  <a:schemeClr val="bg1"/>
                </a:solidFill>
                <a:latin typeface="Times New Roman" panose="02020603050405020304" pitchFamily="18" charset="0"/>
                <a:cs typeface="Times New Roman" panose="02020603050405020304" pitchFamily="18" charset="0"/>
              </a:rPr>
              <a:t>   </a:t>
            </a:r>
          </a:p>
        </p:txBody>
      </p:sp>
      <p:sp>
        <p:nvSpPr>
          <p:cNvPr id="43" name="Round Same Side Corner Rectangle 42"/>
          <p:cNvSpPr/>
          <p:nvPr/>
        </p:nvSpPr>
        <p:spPr>
          <a:xfrm rot="5400000" flipH="1">
            <a:off x="8628082" y="3932674"/>
            <a:ext cx="663574" cy="854950"/>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ound Same Side Corner Rectangle 43"/>
          <p:cNvSpPr/>
          <p:nvPr/>
        </p:nvSpPr>
        <p:spPr>
          <a:xfrm rot="16200000">
            <a:off x="6046190" y="3226334"/>
            <a:ext cx="662510" cy="4010025"/>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ound Same Side Corner Rectangle 44"/>
          <p:cNvSpPr/>
          <p:nvPr/>
        </p:nvSpPr>
        <p:spPr>
          <a:xfrm rot="5400000" flipH="1">
            <a:off x="8628614" y="4803870"/>
            <a:ext cx="662510" cy="854950"/>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ound Same Side Corner Rectangle 45"/>
          <p:cNvSpPr/>
          <p:nvPr/>
        </p:nvSpPr>
        <p:spPr>
          <a:xfrm rot="16200000">
            <a:off x="6046190" y="4030480"/>
            <a:ext cx="662510" cy="4010025"/>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ound Same Side Corner Rectangle 46"/>
          <p:cNvSpPr/>
          <p:nvPr/>
        </p:nvSpPr>
        <p:spPr>
          <a:xfrm rot="5400000" flipH="1">
            <a:off x="8628614" y="5608018"/>
            <a:ext cx="662510" cy="854950"/>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TextBox 8"/>
          <p:cNvSpPr txBox="1">
            <a:spLocks noChangeArrowheads="1"/>
          </p:cNvSpPr>
          <p:nvPr/>
        </p:nvSpPr>
        <p:spPr bwMode="auto">
          <a:xfrm>
            <a:off x="8640915" y="3044758"/>
            <a:ext cx="476247" cy="707886"/>
          </a:xfrm>
          <a:prstGeom prst="rect">
            <a:avLst/>
          </a:prstGeom>
          <a:noFill/>
          <a:ln w="9525">
            <a:noFill/>
            <a:miter lim="800000"/>
            <a:headEnd/>
            <a:tailEnd/>
          </a:ln>
        </p:spPr>
        <p:txBody>
          <a:bodyPr wrap="square" anchor="ctr">
            <a:spAutoFit/>
          </a:bodyPr>
          <a:lstStyle/>
          <a:p>
            <a:pPr algn="ctr"/>
            <a:r>
              <a:rPr lang="en-US" sz="4000" b="1" dirty="0">
                <a:solidFill>
                  <a:schemeClr val="bg1"/>
                </a:solidFill>
                <a:latin typeface="Comic Sans MS" pitchFamily="66" charset="0"/>
              </a:rPr>
              <a:t>A</a:t>
            </a:r>
          </a:p>
        </p:txBody>
      </p:sp>
      <p:sp>
        <p:nvSpPr>
          <p:cNvPr id="49" name="TextBox 33"/>
          <p:cNvSpPr txBox="1">
            <a:spLocks noChangeArrowheads="1"/>
          </p:cNvSpPr>
          <p:nvPr/>
        </p:nvSpPr>
        <p:spPr bwMode="auto">
          <a:xfrm>
            <a:off x="8658909" y="3959160"/>
            <a:ext cx="432605" cy="707886"/>
          </a:xfrm>
          <a:prstGeom prst="rect">
            <a:avLst/>
          </a:prstGeom>
          <a:noFill/>
          <a:ln w="9525">
            <a:noFill/>
            <a:miter lim="800000"/>
            <a:headEnd/>
            <a:tailEnd/>
          </a:ln>
        </p:spPr>
        <p:txBody>
          <a:bodyPr wrap="square" anchor="ctr">
            <a:spAutoFit/>
          </a:bodyPr>
          <a:lstStyle/>
          <a:p>
            <a:pPr algn="ctr"/>
            <a:r>
              <a:rPr lang="en-US" sz="4000" b="1" dirty="0">
                <a:solidFill>
                  <a:schemeClr val="bg1"/>
                </a:solidFill>
                <a:latin typeface="Comic Sans MS" pitchFamily="66" charset="0"/>
              </a:rPr>
              <a:t>B</a:t>
            </a:r>
          </a:p>
        </p:txBody>
      </p:sp>
      <p:sp>
        <p:nvSpPr>
          <p:cNvPr id="50" name="TextBox 34"/>
          <p:cNvSpPr txBox="1">
            <a:spLocks noChangeArrowheads="1"/>
          </p:cNvSpPr>
          <p:nvPr/>
        </p:nvSpPr>
        <p:spPr bwMode="auto">
          <a:xfrm>
            <a:off x="8661159" y="4876801"/>
            <a:ext cx="427149" cy="707886"/>
          </a:xfrm>
          <a:prstGeom prst="rect">
            <a:avLst/>
          </a:prstGeom>
          <a:noFill/>
          <a:ln w="9525">
            <a:noFill/>
            <a:miter lim="800000"/>
            <a:headEnd/>
            <a:tailEnd/>
          </a:ln>
        </p:spPr>
        <p:txBody>
          <a:bodyPr wrap="square" anchor="ctr">
            <a:spAutoFit/>
          </a:bodyPr>
          <a:lstStyle/>
          <a:p>
            <a:pPr algn="ctr"/>
            <a:r>
              <a:rPr lang="en-US" sz="4000" b="1" dirty="0">
                <a:solidFill>
                  <a:schemeClr val="bg1"/>
                </a:solidFill>
                <a:latin typeface="Comic Sans MS" pitchFamily="66" charset="0"/>
              </a:rPr>
              <a:t>C</a:t>
            </a:r>
          </a:p>
        </p:txBody>
      </p:sp>
      <p:sp>
        <p:nvSpPr>
          <p:cNvPr id="51" name="TextBox 35"/>
          <p:cNvSpPr txBox="1">
            <a:spLocks noChangeArrowheads="1"/>
          </p:cNvSpPr>
          <p:nvPr/>
        </p:nvSpPr>
        <p:spPr bwMode="auto">
          <a:xfrm>
            <a:off x="8642601" y="5635558"/>
            <a:ext cx="472155" cy="707886"/>
          </a:xfrm>
          <a:prstGeom prst="rect">
            <a:avLst/>
          </a:prstGeom>
          <a:noFill/>
          <a:ln w="9525">
            <a:noFill/>
            <a:miter lim="800000"/>
            <a:headEnd/>
            <a:tailEnd/>
          </a:ln>
        </p:spPr>
        <p:txBody>
          <a:bodyPr wrap="square" anchor="ctr">
            <a:spAutoFit/>
          </a:bodyPr>
          <a:lstStyle/>
          <a:p>
            <a:pPr algn="ctr"/>
            <a:r>
              <a:rPr lang="en-US" sz="4000" b="1" dirty="0">
                <a:solidFill>
                  <a:schemeClr val="bg1"/>
                </a:solidFill>
                <a:latin typeface="Comic Sans MS" pitchFamily="66" charset="0"/>
              </a:rPr>
              <a:t>D</a:t>
            </a:r>
          </a:p>
        </p:txBody>
      </p:sp>
      <p:pic>
        <p:nvPicPr>
          <p:cNvPr id="23" name="Picture 4" descr="HÃ¬nh áº£nh cÃ³ liÃªn quan">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9573037" y="5367755"/>
            <a:ext cx="1838681" cy="1305371"/>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790700" y="246141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25" name="Rounded Rectangle 24"/>
          <p:cNvSpPr/>
          <p:nvPr/>
        </p:nvSpPr>
        <p:spPr>
          <a:xfrm>
            <a:off x="1790700" y="247620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26" name="Rounded Rectangle 25"/>
          <p:cNvSpPr/>
          <p:nvPr/>
        </p:nvSpPr>
        <p:spPr>
          <a:xfrm>
            <a:off x="1790700" y="2486167"/>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27" name="Rounded Rectangle 26"/>
          <p:cNvSpPr/>
          <p:nvPr/>
        </p:nvSpPr>
        <p:spPr>
          <a:xfrm>
            <a:off x="1790700" y="247652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28" name="Rounded Rectangle 27"/>
          <p:cNvSpPr/>
          <p:nvPr/>
        </p:nvSpPr>
        <p:spPr>
          <a:xfrm>
            <a:off x="1790700" y="246141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29" name="Rounded Rectangle 28"/>
          <p:cNvSpPr/>
          <p:nvPr/>
        </p:nvSpPr>
        <p:spPr>
          <a:xfrm>
            <a:off x="1790700" y="24813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30" name="Rounded Rectangle 29"/>
          <p:cNvSpPr/>
          <p:nvPr/>
        </p:nvSpPr>
        <p:spPr>
          <a:xfrm>
            <a:off x="1790700" y="247138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31" name="Rounded Rectangle 30"/>
          <p:cNvSpPr/>
          <p:nvPr/>
        </p:nvSpPr>
        <p:spPr>
          <a:xfrm>
            <a:off x="1790700" y="246141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32" name="Rounded Rectangle 31"/>
          <p:cNvSpPr/>
          <p:nvPr/>
        </p:nvSpPr>
        <p:spPr>
          <a:xfrm>
            <a:off x="1790700" y="244149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33" name="Rounded Rectangle 32"/>
          <p:cNvSpPr/>
          <p:nvPr/>
        </p:nvSpPr>
        <p:spPr>
          <a:xfrm>
            <a:off x="1790700" y="245145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34" name="Rounded Rectangle 33"/>
          <p:cNvSpPr/>
          <p:nvPr/>
        </p:nvSpPr>
        <p:spPr>
          <a:xfrm>
            <a:off x="1790700" y="245145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35"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05202" y="2409827"/>
            <a:ext cx="780873" cy="7905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hlinkClick r:id="rId6" action="ppaction://hlinksldjump"/>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4404666" y="5489386"/>
            <a:ext cx="1000229" cy="1000229"/>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C49C1DA-FE32-417B-A885-81DFE72C6DE4}"/>
                  </a:ext>
                </a:extLst>
              </p:cNvPr>
              <p:cNvSpPr/>
              <p:nvPr/>
            </p:nvSpPr>
            <p:spPr>
              <a:xfrm>
                <a:off x="6581718" y="5781463"/>
                <a:ext cx="489493" cy="5436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933" b="0" i="1" smtClean="0">
                          <a:solidFill>
                            <a:schemeClr val="bg1"/>
                          </a:solidFill>
                          <a:latin typeface="Cambria Math" panose="02040503050406030204" pitchFamily="18" charset="0"/>
                          <a:cs typeface="Times New Roman" panose="02020603050405020304" pitchFamily="18" charset="0"/>
                        </a:rPr>
                        <m:t>𝑏</m:t>
                      </m:r>
                    </m:oMath>
                  </m:oMathPara>
                </a14:m>
                <a:endParaRPr lang="en-US" sz="2933"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DC49C1DA-FE32-417B-A885-81DFE72C6DE4}"/>
                  </a:ext>
                </a:extLst>
              </p:cNvPr>
              <p:cNvSpPr>
                <a:spLocks noRot="1" noChangeAspect="1" noMove="1" noResize="1" noEditPoints="1" noAdjustHandles="1" noChangeArrowheads="1" noChangeShapeType="1" noTextEdit="1"/>
              </p:cNvSpPr>
              <p:nvPr/>
            </p:nvSpPr>
            <p:spPr>
              <a:xfrm>
                <a:off x="6581718" y="5781463"/>
                <a:ext cx="489493" cy="54367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D9FEDD3-DE2A-449B-92F3-3A2F9901A8AB}"/>
                  </a:ext>
                </a:extLst>
              </p:cNvPr>
              <p:cNvSpPr/>
              <p:nvPr/>
            </p:nvSpPr>
            <p:spPr>
              <a:xfrm>
                <a:off x="6623034" y="3052994"/>
                <a:ext cx="440633" cy="79361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cs typeface="Times New Roman" panose="02020603050405020304" pitchFamily="18" charset="0"/>
                            </a:rPr>
                          </m:ctrlPr>
                        </m:fPr>
                        <m:num>
                          <m:r>
                            <a:rPr lang="en-US" sz="2400" b="0" i="1" smtClean="0">
                              <a:solidFill>
                                <a:schemeClr val="bg1"/>
                              </a:solidFill>
                              <a:latin typeface="Cambria Math" panose="02040503050406030204" pitchFamily="18" charset="0"/>
                              <a:cs typeface="Times New Roman" panose="02020603050405020304" pitchFamily="18" charset="0"/>
                            </a:rPr>
                            <m:t>𝑏</m:t>
                          </m:r>
                        </m:num>
                        <m:den>
                          <m:r>
                            <a:rPr lang="en-US" sz="2400" b="0" i="1" smtClean="0">
                              <a:solidFill>
                                <a:schemeClr val="bg1"/>
                              </a:solidFill>
                              <a:latin typeface="Cambria Math" panose="02040503050406030204" pitchFamily="18" charset="0"/>
                              <a:cs typeface="Times New Roman" panose="02020603050405020304" pitchFamily="18" charset="0"/>
                            </a:rPr>
                            <m:t>𝑎</m:t>
                          </m:r>
                        </m:den>
                      </m:f>
                    </m:oMath>
                  </m:oMathPara>
                </a14:m>
                <a:endParaRPr lang="en-US" sz="2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0D9FEDD3-DE2A-449B-92F3-3A2F9901A8AB}"/>
                  </a:ext>
                </a:extLst>
              </p:cNvPr>
              <p:cNvSpPr>
                <a:spLocks noRot="1" noChangeAspect="1" noMove="1" noResize="1" noEditPoints="1" noAdjustHandles="1" noChangeArrowheads="1" noChangeShapeType="1" noTextEdit="1"/>
              </p:cNvSpPr>
              <p:nvPr/>
            </p:nvSpPr>
            <p:spPr>
              <a:xfrm>
                <a:off x="6623034" y="3052994"/>
                <a:ext cx="440633" cy="79361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4B066DF-693B-40C1-B51F-A1D2036DC5A9}"/>
                  </a:ext>
                </a:extLst>
              </p:cNvPr>
              <p:cNvSpPr/>
              <p:nvPr/>
            </p:nvSpPr>
            <p:spPr>
              <a:xfrm>
                <a:off x="6624787" y="3997742"/>
                <a:ext cx="440633" cy="72481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cs typeface="Times New Roman" panose="02020603050405020304" pitchFamily="18" charset="0"/>
                            </a:rPr>
                          </m:ctrlPr>
                        </m:fPr>
                        <m:num>
                          <m:r>
                            <a:rPr lang="en-US" sz="2400" b="0" i="1" smtClean="0">
                              <a:solidFill>
                                <a:schemeClr val="bg1"/>
                              </a:solidFill>
                              <a:latin typeface="Cambria Math" panose="02040503050406030204" pitchFamily="18" charset="0"/>
                              <a:cs typeface="Times New Roman" panose="02020603050405020304" pitchFamily="18" charset="0"/>
                            </a:rPr>
                            <m:t>𝑎</m:t>
                          </m:r>
                        </m:num>
                        <m:den>
                          <m:r>
                            <a:rPr lang="en-US" sz="2400" b="0" i="1" smtClean="0">
                              <a:solidFill>
                                <a:schemeClr val="bg1"/>
                              </a:solidFill>
                              <a:latin typeface="Cambria Math" panose="02040503050406030204" pitchFamily="18" charset="0"/>
                              <a:cs typeface="Times New Roman" panose="02020603050405020304" pitchFamily="18" charset="0"/>
                            </a:rPr>
                            <m:t>𝑏</m:t>
                          </m:r>
                        </m:den>
                      </m:f>
                    </m:oMath>
                  </m:oMathPara>
                </a14:m>
                <a:endParaRPr lang="en-US" sz="24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Rectangle 9">
                <a:extLst>
                  <a:ext uri="{FF2B5EF4-FFF2-40B4-BE49-F238E27FC236}">
                    <a16:creationId xmlns:a16="http://schemas.microsoft.com/office/drawing/2014/main" id="{94B066DF-693B-40C1-B51F-A1D2036DC5A9}"/>
                  </a:ext>
                </a:extLst>
              </p:cNvPr>
              <p:cNvSpPr>
                <a:spLocks noRot="1" noChangeAspect="1" noMove="1" noResize="1" noEditPoints="1" noAdjustHandles="1" noChangeArrowheads="1" noChangeShapeType="1" noTextEdit="1"/>
              </p:cNvSpPr>
              <p:nvPr/>
            </p:nvSpPr>
            <p:spPr>
              <a:xfrm>
                <a:off x="6624787" y="3997742"/>
                <a:ext cx="440633" cy="72481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9E75FDF-3BB4-4A99-B12A-3E422C916868}"/>
                  </a:ext>
                </a:extLst>
              </p:cNvPr>
              <p:cNvSpPr/>
              <p:nvPr/>
            </p:nvSpPr>
            <p:spPr>
              <a:xfrm>
                <a:off x="6341134" y="5020831"/>
                <a:ext cx="770019" cy="54367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933" b="0" i="1" smtClean="0">
                          <a:solidFill>
                            <a:schemeClr val="bg1"/>
                          </a:solidFill>
                          <a:latin typeface="Cambria Math" panose="02040503050406030204" pitchFamily="18" charset="0"/>
                          <a:cs typeface="Times New Roman" panose="02020603050405020304" pitchFamily="18" charset="0"/>
                        </a:rPr>
                        <m:t>−</m:t>
                      </m:r>
                      <m:r>
                        <a:rPr lang="en-US" sz="2933" b="0" i="1" smtClean="0">
                          <a:solidFill>
                            <a:schemeClr val="bg1"/>
                          </a:solidFill>
                          <a:latin typeface="Cambria Math" panose="02040503050406030204" pitchFamily="18" charset="0"/>
                          <a:cs typeface="Times New Roman" panose="02020603050405020304" pitchFamily="18" charset="0"/>
                        </a:rPr>
                        <m:t>𝑏</m:t>
                      </m:r>
                    </m:oMath>
                  </m:oMathPara>
                </a14:m>
                <a:endParaRPr lang="en-US" sz="2933"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59E75FDF-3BB4-4A99-B12A-3E422C916868}"/>
                  </a:ext>
                </a:extLst>
              </p:cNvPr>
              <p:cNvSpPr>
                <a:spLocks noRot="1" noChangeAspect="1" noMove="1" noResize="1" noEditPoints="1" noAdjustHandles="1" noChangeArrowheads="1" noChangeShapeType="1" noTextEdit="1"/>
              </p:cNvSpPr>
              <p:nvPr/>
            </p:nvSpPr>
            <p:spPr>
              <a:xfrm>
                <a:off x="6341134" y="5020831"/>
                <a:ext cx="770019" cy="543675"/>
              </a:xfrm>
              <a:prstGeom prst="rect">
                <a:avLst/>
              </a:prstGeom>
              <a:blipFill>
                <a:blip r:embed="rId16"/>
                <a:stretch>
                  <a:fillRect/>
                </a:stretch>
              </a:blipFill>
            </p:spPr>
            <p:txBody>
              <a:bodyPr/>
              <a:lstStyle/>
              <a:p>
                <a:r>
                  <a:rPr lang="en-US">
                    <a:noFill/>
                  </a:rPr>
                  <a:t> </a:t>
                </a:r>
              </a:p>
            </p:txBody>
          </p:sp>
        </mc:Fallback>
      </mc:AlternateContent>
      <p:pic>
        <p:nvPicPr>
          <p:cNvPr id="52" name="Picture 5" descr="C:\Users\Tien\Downloads\GAME PP\Thanh Nguu Quai.jpg">
            <a:hlinkClick r:id="rId17" action="ppaction://hlinksldjump"/>
            <a:extLst>
              <a:ext uri="{FF2B5EF4-FFF2-40B4-BE49-F238E27FC236}">
                <a16:creationId xmlns:a16="http://schemas.microsoft.com/office/drawing/2014/main" id="{3D5C699D-9377-4802-BCBA-971DDA708B6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659424" y="2590198"/>
            <a:ext cx="2014740" cy="22505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BF74469-6550-4846-8C77-1D2E7CFC414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58934" y="3648081"/>
            <a:ext cx="2399421" cy="320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3">
            <a:extLst>
              <a:ext uri="{FF2B5EF4-FFF2-40B4-BE49-F238E27FC236}">
                <a16:creationId xmlns:a16="http://schemas.microsoft.com/office/drawing/2014/main" id="{19870B64-8491-4516-9688-C70C1446744B}"/>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8973" y="3115027"/>
            <a:ext cx="1043852" cy="691262"/>
          </a:xfrm>
          <a:prstGeom prst="rect">
            <a:avLst/>
          </a:prstGeom>
        </p:spPr>
      </p:pic>
      <p:pic>
        <p:nvPicPr>
          <p:cNvPr id="55" name="Picture 54">
            <a:extLst>
              <a:ext uri="{FF2B5EF4-FFF2-40B4-BE49-F238E27FC236}">
                <a16:creationId xmlns:a16="http://schemas.microsoft.com/office/drawing/2014/main" id="{945B523D-EAFE-483C-B008-41130BACBD13}"/>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6075" y="4021200"/>
            <a:ext cx="1043852" cy="691262"/>
          </a:xfrm>
          <a:prstGeom prst="rect">
            <a:avLst/>
          </a:prstGeom>
        </p:spPr>
      </p:pic>
      <p:pic>
        <p:nvPicPr>
          <p:cNvPr id="56" name="Picture 55">
            <a:extLst>
              <a:ext uri="{FF2B5EF4-FFF2-40B4-BE49-F238E27FC236}">
                <a16:creationId xmlns:a16="http://schemas.microsoft.com/office/drawing/2014/main" id="{A9A955B7-C892-4937-BB92-3E7794941C61}"/>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8973" y="4871338"/>
            <a:ext cx="1043852" cy="691262"/>
          </a:xfrm>
          <a:prstGeom prst="rect">
            <a:avLst/>
          </a:prstGeom>
        </p:spPr>
      </p:pic>
    </p:spTree>
    <p:extLst>
      <p:ext uri="{BB962C8B-B14F-4D97-AF65-F5344CB8AC3E}">
        <p14:creationId xmlns:p14="http://schemas.microsoft.com/office/powerpoint/2010/main" val="4965609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down)">
                                      <p:cBhvr>
                                        <p:cTn id="30" dur="500"/>
                                        <p:tgtEl>
                                          <p:spTgt spid="4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down)">
                                      <p:cBhvr>
                                        <p:cTn id="33" dur="500"/>
                                        <p:tgtEl>
                                          <p:spTgt spid="4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down)">
                                      <p:cBhvr>
                                        <p:cTn id="36" dur="500"/>
                                        <p:tgtEl>
                                          <p:spTgt spid="4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down)">
                                      <p:cBhvr>
                                        <p:cTn id="45" dur="500"/>
                                        <p:tgtEl>
                                          <p:spTgt spid="5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500"/>
                                        <p:tgtEl>
                                          <p:spTgt spid="4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wipe(down)">
                                      <p:cBhvr>
                                        <p:cTn id="5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5"/>
                    </p:tgtEl>
                  </p:cond>
                </p:stCondLst>
                <p:endSync evt="end" delay="0">
                  <p:rtn val="all"/>
                </p:endSync>
                <p:childTnLst>
                  <p:par>
                    <p:cTn id="56" fill="hold">
                      <p:stCondLst>
                        <p:cond delay="0"/>
                      </p:stCondLst>
                      <p:childTnLst>
                        <p:par>
                          <p:cTn id="57" fill="hold">
                            <p:stCondLst>
                              <p:cond delay="0"/>
                            </p:stCondLst>
                            <p:childTnLst>
                              <p:par>
                                <p:cTn id="58" presetID="11" presetClass="entr" presetSubtype="0" fill="hold" grpId="0" nodeType="afterEffect">
                                  <p:stCondLst>
                                    <p:cond delay="0"/>
                                  </p:stCondLst>
                                  <p:childTnLst>
                                    <p:set>
                                      <p:cBhvr>
                                        <p:cTn id="59" dur="1000">
                                          <p:stCondLst>
                                            <p:cond delay="0"/>
                                          </p:stCondLst>
                                        </p:cTn>
                                        <p:tgtEl>
                                          <p:spTgt spid="24"/>
                                        </p:tgtEl>
                                        <p:attrNameLst>
                                          <p:attrName>style.visibility</p:attrName>
                                        </p:attrNameLst>
                                      </p:cBhvr>
                                      <p:to>
                                        <p:strVal val="visible"/>
                                      </p:to>
                                    </p:set>
                                  </p:childTnLst>
                                </p:cTn>
                              </p:par>
                            </p:childTnLst>
                          </p:cTn>
                        </p:par>
                        <p:par>
                          <p:cTn id="60" fill="hold">
                            <p:stCondLst>
                              <p:cond delay="1000"/>
                            </p:stCondLst>
                            <p:childTnLst>
                              <p:par>
                                <p:cTn id="61" presetID="11" presetClass="entr" presetSubtype="0" fill="hold" grpId="0" nodeType="afterEffect">
                                  <p:stCondLst>
                                    <p:cond delay="0"/>
                                  </p:stCondLst>
                                  <p:childTnLst>
                                    <p:set>
                                      <p:cBhvr>
                                        <p:cTn id="62" dur="1000">
                                          <p:stCondLst>
                                            <p:cond delay="0"/>
                                          </p:stCondLst>
                                        </p:cTn>
                                        <p:tgtEl>
                                          <p:spTgt spid="25"/>
                                        </p:tgtEl>
                                        <p:attrNameLst>
                                          <p:attrName>style.visibility</p:attrName>
                                        </p:attrNameLst>
                                      </p:cBhvr>
                                      <p:to>
                                        <p:strVal val="visible"/>
                                      </p:to>
                                    </p:set>
                                  </p:childTnLst>
                                </p:cTn>
                              </p:par>
                            </p:childTnLst>
                          </p:cTn>
                        </p:par>
                        <p:par>
                          <p:cTn id="63" fill="hold">
                            <p:stCondLst>
                              <p:cond delay="2000"/>
                            </p:stCondLst>
                            <p:childTnLst>
                              <p:par>
                                <p:cTn id="64" presetID="11" presetClass="entr" presetSubtype="0" fill="hold" grpId="0" nodeType="afterEffect">
                                  <p:stCondLst>
                                    <p:cond delay="0"/>
                                  </p:stCondLst>
                                  <p:childTnLst>
                                    <p:set>
                                      <p:cBhvr>
                                        <p:cTn id="65" dur="1000">
                                          <p:stCondLst>
                                            <p:cond delay="0"/>
                                          </p:stCondLst>
                                        </p:cTn>
                                        <p:tgtEl>
                                          <p:spTgt spid="26"/>
                                        </p:tgtEl>
                                        <p:attrNameLst>
                                          <p:attrName>style.visibility</p:attrName>
                                        </p:attrNameLst>
                                      </p:cBhvr>
                                      <p:to>
                                        <p:strVal val="visible"/>
                                      </p:to>
                                    </p:set>
                                  </p:childTnLst>
                                </p:cTn>
                              </p:par>
                            </p:childTnLst>
                          </p:cTn>
                        </p:par>
                        <p:par>
                          <p:cTn id="66" fill="hold">
                            <p:stCondLst>
                              <p:cond delay="3000"/>
                            </p:stCondLst>
                            <p:childTnLst>
                              <p:par>
                                <p:cTn id="67" presetID="11" presetClass="entr" presetSubtype="0" fill="hold" grpId="0" nodeType="afterEffect">
                                  <p:stCondLst>
                                    <p:cond delay="0"/>
                                  </p:stCondLst>
                                  <p:childTnLst>
                                    <p:set>
                                      <p:cBhvr>
                                        <p:cTn id="68" dur="1000">
                                          <p:stCondLst>
                                            <p:cond delay="0"/>
                                          </p:stCondLst>
                                        </p:cTn>
                                        <p:tgtEl>
                                          <p:spTgt spid="27"/>
                                        </p:tgtEl>
                                        <p:attrNameLst>
                                          <p:attrName>style.visibility</p:attrName>
                                        </p:attrNameLst>
                                      </p:cBhvr>
                                      <p:to>
                                        <p:strVal val="visible"/>
                                      </p:to>
                                    </p:set>
                                  </p:childTnLst>
                                </p:cTn>
                              </p:par>
                            </p:childTnLst>
                          </p:cTn>
                        </p:par>
                        <p:par>
                          <p:cTn id="69" fill="hold">
                            <p:stCondLst>
                              <p:cond delay="4000"/>
                            </p:stCondLst>
                            <p:childTnLst>
                              <p:par>
                                <p:cTn id="70" presetID="11" presetClass="entr" presetSubtype="0" fill="hold" grpId="0" nodeType="afterEffect">
                                  <p:stCondLst>
                                    <p:cond delay="0"/>
                                  </p:stCondLst>
                                  <p:childTnLst>
                                    <p:set>
                                      <p:cBhvr>
                                        <p:cTn id="71" dur="1000">
                                          <p:stCondLst>
                                            <p:cond delay="0"/>
                                          </p:stCondLst>
                                        </p:cTn>
                                        <p:tgtEl>
                                          <p:spTgt spid="28"/>
                                        </p:tgtEl>
                                        <p:attrNameLst>
                                          <p:attrName>style.visibility</p:attrName>
                                        </p:attrNameLst>
                                      </p:cBhvr>
                                      <p:to>
                                        <p:strVal val="visible"/>
                                      </p:to>
                                    </p:set>
                                  </p:childTnLst>
                                </p:cTn>
                              </p:par>
                            </p:childTnLst>
                          </p:cTn>
                        </p:par>
                        <p:par>
                          <p:cTn id="72" fill="hold">
                            <p:stCondLst>
                              <p:cond delay="5000"/>
                            </p:stCondLst>
                            <p:childTnLst>
                              <p:par>
                                <p:cTn id="73" presetID="11" presetClass="entr" presetSubtype="0" fill="hold" grpId="0" nodeType="afterEffect">
                                  <p:stCondLst>
                                    <p:cond delay="0"/>
                                  </p:stCondLst>
                                  <p:childTnLst>
                                    <p:set>
                                      <p:cBhvr>
                                        <p:cTn id="74" dur="1000">
                                          <p:stCondLst>
                                            <p:cond delay="0"/>
                                          </p:stCondLst>
                                        </p:cTn>
                                        <p:tgtEl>
                                          <p:spTgt spid="29"/>
                                        </p:tgtEl>
                                        <p:attrNameLst>
                                          <p:attrName>style.visibility</p:attrName>
                                        </p:attrNameLst>
                                      </p:cBhvr>
                                      <p:to>
                                        <p:strVal val="visible"/>
                                      </p:to>
                                    </p:set>
                                  </p:childTnLst>
                                </p:cTn>
                              </p:par>
                            </p:childTnLst>
                          </p:cTn>
                        </p:par>
                        <p:par>
                          <p:cTn id="75" fill="hold">
                            <p:stCondLst>
                              <p:cond delay="6000"/>
                            </p:stCondLst>
                            <p:childTnLst>
                              <p:par>
                                <p:cTn id="76" presetID="11" presetClass="entr" presetSubtype="0" fill="hold" grpId="0" nodeType="afterEffect">
                                  <p:stCondLst>
                                    <p:cond delay="0"/>
                                  </p:stCondLst>
                                  <p:childTnLst>
                                    <p:set>
                                      <p:cBhvr>
                                        <p:cTn id="77" dur="1000">
                                          <p:stCondLst>
                                            <p:cond delay="0"/>
                                          </p:stCondLst>
                                        </p:cTn>
                                        <p:tgtEl>
                                          <p:spTgt spid="30"/>
                                        </p:tgtEl>
                                        <p:attrNameLst>
                                          <p:attrName>style.visibility</p:attrName>
                                        </p:attrNameLst>
                                      </p:cBhvr>
                                      <p:to>
                                        <p:strVal val="visible"/>
                                      </p:to>
                                    </p:set>
                                  </p:childTnLst>
                                </p:cTn>
                              </p:par>
                            </p:childTnLst>
                          </p:cTn>
                        </p:par>
                        <p:par>
                          <p:cTn id="78" fill="hold">
                            <p:stCondLst>
                              <p:cond delay="7000"/>
                            </p:stCondLst>
                            <p:childTnLst>
                              <p:par>
                                <p:cTn id="79" presetID="11" presetClass="entr" presetSubtype="0" fill="hold" grpId="0" nodeType="afterEffect">
                                  <p:stCondLst>
                                    <p:cond delay="0"/>
                                  </p:stCondLst>
                                  <p:childTnLst>
                                    <p:set>
                                      <p:cBhvr>
                                        <p:cTn id="80" dur="1000">
                                          <p:stCondLst>
                                            <p:cond delay="0"/>
                                          </p:stCondLst>
                                        </p:cTn>
                                        <p:tgtEl>
                                          <p:spTgt spid="31"/>
                                        </p:tgtEl>
                                        <p:attrNameLst>
                                          <p:attrName>style.visibility</p:attrName>
                                        </p:attrNameLst>
                                      </p:cBhvr>
                                      <p:to>
                                        <p:strVal val="visible"/>
                                      </p:to>
                                    </p:set>
                                  </p:childTnLst>
                                </p:cTn>
                              </p:par>
                            </p:childTnLst>
                          </p:cTn>
                        </p:par>
                        <p:par>
                          <p:cTn id="81" fill="hold">
                            <p:stCondLst>
                              <p:cond delay="8000"/>
                            </p:stCondLst>
                            <p:childTnLst>
                              <p:par>
                                <p:cTn id="82" presetID="11" presetClass="entr" presetSubtype="0" fill="hold" grpId="0" nodeType="afterEffect">
                                  <p:stCondLst>
                                    <p:cond delay="0"/>
                                  </p:stCondLst>
                                  <p:childTnLst>
                                    <p:set>
                                      <p:cBhvr>
                                        <p:cTn id="83" dur="1000">
                                          <p:stCondLst>
                                            <p:cond delay="0"/>
                                          </p:stCondLst>
                                        </p:cTn>
                                        <p:tgtEl>
                                          <p:spTgt spid="32"/>
                                        </p:tgtEl>
                                        <p:attrNameLst>
                                          <p:attrName>style.visibility</p:attrName>
                                        </p:attrNameLst>
                                      </p:cBhvr>
                                      <p:to>
                                        <p:strVal val="visible"/>
                                      </p:to>
                                    </p:set>
                                  </p:childTnLst>
                                </p:cTn>
                              </p:par>
                            </p:childTnLst>
                          </p:cTn>
                        </p:par>
                        <p:par>
                          <p:cTn id="84" fill="hold">
                            <p:stCondLst>
                              <p:cond delay="9000"/>
                            </p:stCondLst>
                            <p:childTnLst>
                              <p:par>
                                <p:cTn id="85" presetID="11" presetClass="entr" presetSubtype="0" fill="hold" grpId="0" nodeType="afterEffect">
                                  <p:stCondLst>
                                    <p:cond delay="0"/>
                                  </p:stCondLst>
                                  <p:childTnLst>
                                    <p:set>
                                      <p:cBhvr>
                                        <p:cTn id="86" dur="1000">
                                          <p:stCondLst>
                                            <p:cond delay="0"/>
                                          </p:stCondLst>
                                        </p:cTn>
                                        <p:tgtEl>
                                          <p:spTgt spid="33"/>
                                        </p:tgtEl>
                                        <p:attrNameLst>
                                          <p:attrName>style.visibility</p:attrName>
                                        </p:attrNameLst>
                                      </p:cBhvr>
                                      <p:to>
                                        <p:strVal val="visible"/>
                                      </p:to>
                                    </p:set>
                                  </p:childTnLst>
                                </p:cTn>
                              </p:par>
                            </p:childTnLst>
                          </p:cTn>
                        </p:par>
                        <p:par>
                          <p:cTn id="87" fill="hold">
                            <p:stCondLst>
                              <p:cond delay="10000"/>
                            </p:stCondLst>
                            <p:childTnLst>
                              <p:par>
                                <p:cTn id="88" presetID="11" presetClass="entr" presetSubtype="0" fill="hold" grpId="0" nodeType="afterEffect">
                                  <p:stCondLst>
                                    <p:cond delay="0"/>
                                  </p:stCondLst>
                                  <p:childTnLst>
                                    <p:set>
                                      <p:cBhvr>
                                        <p:cTn id="89"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90" restart="whenNotActive" fill="hold" evtFilter="cancelBubble" nodeType="interactiveSeq">
                <p:stCondLst>
                  <p:cond evt="onClick" delay="0">
                    <p:tgtEl>
                      <p:spTgt spid="51"/>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subTnLst>
                                    <p:audio>
                                      <p:cMediaNode>
                                        <p:cTn display="0" masterRel="sameClick">
                                          <p:stCondLst>
                                            <p:cond evt="begin" delay="0">
                                              <p:tn val="9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1"/>
                  </p:tgtEl>
                </p:cond>
              </p:nextCondLst>
            </p:seq>
            <p:seq concurrent="1" nextAc="seek">
              <p:cTn id="96" restart="whenNotActive" fill="hold" evtFilter="cancelBubble" nodeType="interactiveSeq">
                <p:stCondLst>
                  <p:cond evt="onClick" delay="0">
                    <p:tgtEl>
                      <p:spTgt spid="52"/>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52"/>
                                        </p:tgtEl>
                                      </p:cBhvr>
                                    </p:animEffect>
                                    <p:set>
                                      <p:cBhvr>
                                        <p:cTn id="10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02" restart="whenNotActive" fill="hold" evtFilter="cancelBubble" nodeType="interactiveSeq">
                <p:stCondLst>
                  <p:cond evt="onClick" delay="0">
                    <p:tgtEl>
                      <p:spTgt spid="48"/>
                    </p:tgtEl>
                  </p:cond>
                </p:stCondLst>
                <p:endSync evt="end" delay="0">
                  <p:rtn val="all"/>
                </p:endSync>
                <p:childTnLst>
                  <p:par>
                    <p:cTn id="103" fill="hold">
                      <p:stCondLst>
                        <p:cond delay="0"/>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500"/>
                                        <p:tgtEl>
                                          <p:spTgt spid="54"/>
                                        </p:tgtEl>
                                      </p:cBhvr>
                                    </p:animEffect>
                                  </p:childTnLst>
                                  <p:subTnLst>
                                    <p:audio>
                                      <p:cMediaNode>
                                        <p:cTn display="0" masterRel="sameClick">
                                          <p:stCondLst>
                                            <p:cond evt="begin" delay="0">
                                              <p:tn val="10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48"/>
                  </p:tgtEl>
                </p:cond>
              </p:nextCondLst>
            </p:seq>
            <p:seq concurrent="1" nextAc="seek">
              <p:cTn id="108" restart="whenNotActive" fill="hold" evtFilter="cancelBubble" nodeType="interactiveSeq">
                <p:stCondLst>
                  <p:cond evt="onClick" delay="0">
                    <p:tgtEl>
                      <p:spTgt spid="49"/>
                    </p:tgtEl>
                  </p:cond>
                </p:stCondLst>
                <p:endSync evt="end" delay="0">
                  <p:rtn val="all"/>
                </p:endSync>
                <p:childTnLst>
                  <p:par>
                    <p:cTn id="109" fill="hold">
                      <p:stCondLst>
                        <p:cond delay="0"/>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fade">
                                      <p:cBhvr>
                                        <p:cTn id="113" dur="500"/>
                                        <p:tgtEl>
                                          <p:spTgt spid="55"/>
                                        </p:tgtEl>
                                      </p:cBhvr>
                                    </p:animEffect>
                                  </p:childTnLst>
                                  <p:subTnLst>
                                    <p:audio>
                                      <p:cMediaNode>
                                        <p:cTn display="0" masterRel="sameClick">
                                          <p:stCondLst>
                                            <p:cond evt="begin" delay="0">
                                              <p:tn val="11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49"/>
                  </p:tgtEl>
                </p:cond>
              </p:nextCondLst>
            </p:seq>
            <p:seq concurrent="1" nextAc="seek">
              <p:cTn id="114" restart="whenNotActive" fill="hold" evtFilter="cancelBubble" nodeType="interactiveSeq">
                <p:stCondLst>
                  <p:cond evt="onClick" delay="0">
                    <p:tgtEl>
                      <p:spTgt spid="50"/>
                    </p:tgtEl>
                  </p:cond>
                </p:stCondLst>
                <p:endSync evt="end" delay="0">
                  <p:rtn val="all"/>
                </p:endSync>
                <p:childTnLst>
                  <p:par>
                    <p:cTn id="115" fill="hold">
                      <p:stCondLst>
                        <p:cond delay="0"/>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fade">
                                      <p:cBhvr>
                                        <p:cTn id="119" dur="500"/>
                                        <p:tgtEl>
                                          <p:spTgt spid="56"/>
                                        </p:tgtEl>
                                      </p:cBhvr>
                                    </p:animEffect>
                                  </p:childTnLst>
                                  <p:subTnLst>
                                    <p:audio>
                                      <p:cMediaNode>
                                        <p:cTn display="0" masterRel="sameClick">
                                          <p:stCondLst>
                                            <p:cond evt="begin" delay="0">
                                              <p:tn val="117"/>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0"/>
                  </p:tgtEl>
                </p:cond>
              </p:nextCondLst>
            </p:seq>
          </p:childTnLst>
        </p:cTn>
      </p:par>
    </p:tnLst>
    <p:bldLst>
      <p:bldP spid="4" grpId="0"/>
      <p:bldP spid="40" grpId="0" animBg="1"/>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4188" y="5978621"/>
            <a:ext cx="10347444" cy="523220"/>
          </a:xfrm>
          <a:prstGeom prst="rect">
            <a:avLst/>
          </a:prstGeom>
          <a:noFill/>
        </p:spPr>
        <p:txBody>
          <a:bodyPr wrap="square" rtlCol="0">
            <a:spAutoFit/>
          </a:bodyPr>
          <a:lstStyle/>
          <a:p>
            <a:pPr algn="ctr"/>
            <a:r>
              <a:rPr lang="en-US" sz="2800" b="1" i="1" dirty="0">
                <a:latin typeface="Times New Roman" panose="02020603050405020304" pitchFamily="18" charset="0"/>
                <a:cs typeface="Times New Roman" panose="02020603050405020304" pitchFamily="18" charset="0"/>
              </a:rPr>
              <a:t>CẢM ƠN CÁC EM ĐÃ GIÚP ANH HOÀN THÀNH NHIỆM VỤ!</a:t>
            </a:r>
          </a:p>
        </p:txBody>
      </p:sp>
      <p:pic>
        <p:nvPicPr>
          <p:cNvPr id="6"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7736111" y="4033645"/>
            <a:ext cx="3886200" cy="13250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0861924">
            <a:off x="8239332" y="4304744"/>
            <a:ext cx="2828383" cy="631884"/>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pic>
        <p:nvPicPr>
          <p:cNvPr id="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9364" y="39842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09645" y="24079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4984"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43050" y="451297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78547" y="216117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55599" y="393919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17768" y="354076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4984" y="30501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98769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3657" y="305018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70433" y="2209800"/>
            <a:ext cx="1543833" cy="1852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18" y="0"/>
            <a:ext cx="121709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276726" y="4575556"/>
            <a:ext cx="5772150" cy="196816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rot="20861924">
            <a:off x="5945107" y="5078102"/>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spTree>
    <p:extLst>
      <p:ext uri="{BB962C8B-B14F-4D97-AF65-F5344CB8AC3E}">
        <p14:creationId xmlns:p14="http://schemas.microsoft.com/office/powerpoint/2010/main" val="95500856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4" presetID="10" presetClass="emph" presetSubtype="0" repeatCount="indefinite" fill="hold" nodeType="withEffect">
                                  <p:stCondLst>
                                    <p:cond delay="0"/>
                                  </p:stCondLst>
                                  <p:childTnLst>
                                    <p:anim calcmode="discrete" valueType="str">
                                      <p:cBhvr override="childStyle">
                                        <p:cTn id="15" dur="2000" fill="hold"/>
                                        <p:tgtEl>
                                          <p:spTgt spid="4">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subTnLst>
                                    <p:audio>
                                      <p:cMediaNode vol="100000">
                                        <p:cTn display="0" masterRel="sameClick">
                                          <p:stCondLst>
                                            <p:cond evt="begin" delay="0">
                                              <p:tn val="14"/>
                                            </p:cond>
                                          </p:stCondLst>
                                          <p:endCondLst>
                                            <p:cond evt="onStopAudio" delay="0">
                                              <p:tgtEl>
                                                <p:sldTgt/>
                                              </p:tgtEl>
                                            </p:cond>
                                          </p:endCondLst>
                                        </p:cTn>
                                        <p:tgtEl>
                                          <p:sndTgt r:embed="rId2" name="applause.wav"/>
                                        </p:tgtEl>
                                      </p:cMediaNode>
                                    </p:audio>
                                  </p:subTnLst>
                                </p:cTn>
                              </p:par>
                              <p:par>
                                <p:cTn id="16" presetID="42"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8668811-21EF-4C21-A1BE-9822AFDC1AD8}"/>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096B300-5DDB-4488-825F-615010A86D29}"/>
              </a:ext>
            </a:extLst>
          </p:cNvPr>
          <p:cNvSpPr/>
          <p:nvPr/>
        </p:nvSpPr>
        <p:spPr>
          <a:xfrm>
            <a:off x="388114" y="35065"/>
            <a:ext cx="2603598" cy="661207"/>
          </a:xfrm>
          <a:prstGeom prst="rect">
            <a:avLst/>
          </a:prstGeom>
        </p:spPr>
        <p:txBody>
          <a:bodyPr wrap="none">
            <a:spAutoFit/>
          </a:bodyPr>
          <a:lstStyle/>
          <a:p>
            <a:pPr algn="ctr">
              <a:lnSpc>
                <a:spcPct val="150000"/>
              </a:lnSpc>
            </a:pPr>
            <a:r>
              <a:rPr lang="pt-BR" sz="2800" b="1" dirty="0">
                <a:latin typeface="Times New Roman" panose="02020603050405020304" pitchFamily="18" charset="0"/>
                <a:ea typeface="Calibri" panose="020F0502020204030204" pitchFamily="34" charset="0"/>
                <a:cs typeface="Times New Roman" panose="02020603050405020304" pitchFamily="18" charset="0"/>
              </a:rPr>
              <a:t>Liên hệ th</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tế</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7B1BC0D-C2E3-4D9E-8B89-6D0CAD26FC29}"/>
              </a:ext>
            </a:extLst>
          </p:cNvPr>
          <p:cNvSpPr/>
          <p:nvPr/>
        </p:nvSpPr>
        <p:spPr>
          <a:xfrm>
            <a:off x="163516" y="937831"/>
            <a:ext cx="12191999" cy="1723549"/>
          </a:xfrm>
          <a:prstGeom prst="rect">
            <a:avLst/>
          </a:prstGeom>
        </p:spPr>
        <p:txBody>
          <a:bodyPr wrap="square">
            <a:spAutoFit/>
          </a:bodyPr>
          <a:lstStyle/>
          <a:p>
            <a:r>
              <a:rPr lang="vi-VN" sz="2600" dirty="0">
                <a:solidFill>
                  <a:srgbClr val="212529"/>
                </a:solidFill>
                <a:latin typeface="Times New Roman" panose="02020603050405020304" pitchFamily="18" charset="0"/>
              </a:rPr>
              <a:t>Độ dốc của cầu thang sẽ quyết định bởi tỷ lệ của chiều cao và chiều rộng của bậc thang, chúng có quan hệ mật thiết với khoảng rộng của bước đi. Và sẽ được tính bằng công thức</a:t>
            </a:r>
            <a:r>
              <a:rPr lang="en-US" sz="2600" dirty="0">
                <a:solidFill>
                  <a:srgbClr val="FF0000"/>
                </a:solidFill>
                <a:latin typeface="Times New Roman" panose="02020603050405020304" pitchFamily="18" charset="0"/>
              </a:rPr>
              <a:t>					</a:t>
            </a:r>
            <a:r>
              <a:rPr lang="vi-VN" sz="2800" dirty="0">
                <a:solidFill>
                  <a:srgbClr val="FF0000"/>
                </a:solidFill>
                <a:latin typeface="Times New Roman" panose="02020603050405020304" pitchFamily="18" charset="0"/>
              </a:rPr>
              <a:t>2h + b = 600 (mm)</a:t>
            </a:r>
            <a:br>
              <a:rPr lang="vi-VN" sz="2600" dirty="0"/>
            </a:br>
            <a:r>
              <a:rPr lang="en-US" sz="2600" dirty="0"/>
              <a:t>		</a:t>
            </a:r>
            <a:r>
              <a:rPr lang="vi-VN" sz="2600" dirty="0">
                <a:solidFill>
                  <a:srgbClr val="212529"/>
                </a:solidFill>
                <a:latin typeface="Times New Roman" panose="02020603050405020304" pitchFamily="18" charset="0"/>
              </a:rPr>
              <a:t>Trong đó: h – chiều cao bậc thang; b – chiều rộng</a:t>
            </a:r>
            <a:r>
              <a:rPr lang="en-US" sz="2600" dirty="0">
                <a:solidFill>
                  <a:srgbClr val="212529"/>
                </a:solidFill>
                <a:latin typeface="Times New Roman" panose="02020603050405020304" pitchFamily="18" charset="0"/>
              </a:rPr>
              <a:t> </a:t>
            </a:r>
            <a:r>
              <a:rPr lang="en-US" sz="2600" dirty="0" err="1">
                <a:solidFill>
                  <a:srgbClr val="212529"/>
                </a:solidFill>
                <a:latin typeface="Times New Roman" panose="02020603050405020304" pitchFamily="18" charset="0"/>
              </a:rPr>
              <a:t>của</a:t>
            </a:r>
            <a:r>
              <a:rPr lang="en-US" sz="2600" dirty="0">
                <a:solidFill>
                  <a:srgbClr val="212529"/>
                </a:solidFill>
                <a:latin typeface="Times New Roman" panose="02020603050405020304" pitchFamily="18" charset="0"/>
              </a:rPr>
              <a:t> </a:t>
            </a:r>
            <a:r>
              <a:rPr lang="en-US" sz="2600" dirty="0" err="1">
                <a:solidFill>
                  <a:srgbClr val="212529"/>
                </a:solidFill>
                <a:latin typeface="Times New Roman" panose="02020603050405020304" pitchFamily="18" charset="0"/>
              </a:rPr>
              <a:t>bậc</a:t>
            </a:r>
            <a:r>
              <a:rPr lang="en-US" sz="2600" dirty="0">
                <a:solidFill>
                  <a:srgbClr val="212529"/>
                </a:solidFill>
                <a:latin typeface="Times New Roman" panose="02020603050405020304" pitchFamily="18" charset="0"/>
              </a:rPr>
              <a:t> thang</a:t>
            </a:r>
            <a:endParaRPr lang="en-US" sz="2600" dirty="0">
              <a:solidFill>
                <a:srgbClr val="FF0000"/>
              </a:solidFill>
            </a:endParaRPr>
          </a:p>
        </p:txBody>
      </p:sp>
      <p:pic>
        <p:nvPicPr>
          <p:cNvPr id="26" name="Picture 25">
            <a:extLst>
              <a:ext uri="{FF2B5EF4-FFF2-40B4-BE49-F238E27FC236}">
                <a16:creationId xmlns:a16="http://schemas.microsoft.com/office/drawing/2014/main" id="{C2E0D5D0-50C0-401A-B38B-CD687B6C1203}"/>
              </a:ext>
            </a:extLst>
          </p:cNvPr>
          <p:cNvPicPr>
            <a:picLocks noChangeAspect="1"/>
          </p:cNvPicPr>
          <p:nvPr/>
        </p:nvPicPr>
        <p:blipFill>
          <a:blip r:embed="rId2"/>
          <a:stretch>
            <a:fillRect/>
          </a:stretch>
        </p:blipFill>
        <p:spPr>
          <a:xfrm>
            <a:off x="1261188" y="3087767"/>
            <a:ext cx="3900092" cy="3257648"/>
          </a:xfrm>
          <a:prstGeom prst="rect">
            <a:avLst/>
          </a:prstGeom>
        </p:spPr>
      </p:pic>
      <p:pic>
        <p:nvPicPr>
          <p:cNvPr id="9" name="Picture 8">
            <a:extLst>
              <a:ext uri="{FF2B5EF4-FFF2-40B4-BE49-F238E27FC236}">
                <a16:creationId xmlns:a16="http://schemas.microsoft.com/office/drawing/2014/main" id="{18AE54D8-DE7D-4F84-83C9-837A23C7D858}"/>
              </a:ext>
            </a:extLst>
          </p:cNvPr>
          <p:cNvPicPr>
            <a:picLocks noChangeAspect="1"/>
          </p:cNvPicPr>
          <p:nvPr/>
        </p:nvPicPr>
        <p:blipFill>
          <a:blip r:embed="rId3"/>
          <a:stretch>
            <a:fillRect/>
          </a:stretch>
        </p:blipFill>
        <p:spPr>
          <a:xfrm>
            <a:off x="6259516" y="3215516"/>
            <a:ext cx="4869532" cy="2962364"/>
          </a:xfrm>
          <a:prstGeom prst="rect">
            <a:avLst/>
          </a:prstGeom>
        </p:spPr>
      </p:pic>
    </p:spTree>
    <p:extLst>
      <p:ext uri="{BB962C8B-B14F-4D97-AF65-F5344CB8AC3E}">
        <p14:creationId xmlns:p14="http://schemas.microsoft.com/office/powerpoint/2010/main" val="379865548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D9A9B13-DAFD-A11B-2054-74D9C4B8BF7A}"/>
              </a:ext>
            </a:extLst>
          </p:cNvPr>
          <p:cNvSpPr/>
          <p:nvPr/>
        </p:nvSpPr>
        <p:spPr>
          <a:xfrm>
            <a:off x="433754" y="1758462"/>
            <a:ext cx="644769" cy="410307"/>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ysClr val="windowText" lastClr="000000"/>
                </a:solidFill>
                <a:latin typeface="UTM Avo" panose="02040603050506020204" pitchFamily="18" charset="0"/>
                <a:cs typeface="Arial" panose="020B0604020202020204" pitchFamily="34" charset="0"/>
              </a:rPr>
              <a:t>0</a:t>
            </a:r>
            <a:r>
              <a:rPr lang="en-US" sz="2400" b="1" dirty="0">
                <a:solidFill>
                  <a:sysClr val="windowText" lastClr="000000"/>
                </a:solidFill>
                <a:latin typeface="UTM Avo" panose="02040603050506020204" pitchFamily="18" charset="0"/>
                <a:cs typeface="Arial" panose="020B0604020202020204" pitchFamily="34" charset="0"/>
              </a:rPr>
              <a:t>1</a:t>
            </a:r>
            <a:endParaRPr lang="en-US" sz="2400" b="1" dirty="0">
              <a:solidFill>
                <a:sysClr val="windowText" lastClr="000000"/>
              </a:solidFill>
              <a:latin typeface="UTM Avo" panose="02040603050506020204" pitchFamily="18" charset="0"/>
            </a:endParaRPr>
          </a:p>
        </p:txBody>
      </p:sp>
      <mc:AlternateContent xmlns:mc="http://schemas.openxmlformats.org/markup-compatibility/2006" xmlns:a14="http://schemas.microsoft.com/office/drawing/2010/main">
        <mc:Choice Requires="a14">
          <p:sp>
            <p:nvSpPr>
              <p:cNvPr id="3" name="Hộp Văn bản 8">
                <a:extLst>
                  <a:ext uri="{FF2B5EF4-FFF2-40B4-BE49-F238E27FC236}">
                    <a16:creationId xmlns:a16="http://schemas.microsoft.com/office/drawing/2014/main" id="{DCEAF474-D50C-5694-E15E-C85A1A2695D2}"/>
                  </a:ext>
                </a:extLst>
              </p:cNvPr>
              <p:cNvSpPr txBox="1"/>
              <p:nvPr/>
            </p:nvSpPr>
            <p:spPr>
              <a:xfrm>
                <a:off x="1165238" y="1607846"/>
                <a:ext cx="10593008" cy="1142108"/>
              </a:xfrm>
              <a:prstGeom prst="rect">
                <a:avLst/>
              </a:prstGeom>
              <a:noFill/>
            </p:spPr>
            <p:txBody>
              <a:bodyPr wrap="square" rtlCol="0">
                <a:spAutoFit/>
              </a:bodyPr>
              <a:lstStyle/>
              <a:p>
                <a:pPr algn="just">
                  <a:lnSpc>
                    <a:spcPct val="150000"/>
                  </a:lnSpc>
                </a:pPr>
                <a:r>
                  <a:rPr lang="vi-VN" sz="2400" dirty="0">
                    <a:solidFill>
                      <a:prstClr val="black"/>
                    </a:solidFill>
                    <a:latin typeface="UTM Avo" panose="02040603050506020204" pitchFamily="18" charset="0"/>
                  </a:rPr>
                  <a:t>Trong các phát biểu sau, phát biểu nào đúng, phát biểu nào sai về đường thẳng d là đồ thị của hàm số </a:t>
                </a:r>
                <a14:m>
                  <m:oMath xmlns:m="http://schemas.openxmlformats.org/officeDocument/2006/math">
                    <m:r>
                      <a:rPr lang="vi-VN" sz="2400" dirty="0">
                        <a:solidFill>
                          <a:prstClr val="black"/>
                        </a:solidFill>
                        <a:latin typeface="Cambria Math" panose="02040503050406030204" pitchFamily="18" charset="0"/>
                      </a:rPr>
                      <m:t>𝑦</m:t>
                    </m:r>
                    <m:r>
                      <a:rPr lang="vi-VN" sz="2400" dirty="0">
                        <a:solidFill>
                          <a:prstClr val="black"/>
                        </a:solidFill>
                        <a:latin typeface="Cambria Math" panose="02040503050406030204" pitchFamily="18" charset="0"/>
                      </a:rPr>
                      <m:t> = </m:t>
                    </m:r>
                    <m:r>
                      <a:rPr lang="vi-VN" sz="2400" dirty="0" err="1">
                        <a:solidFill>
                          <a:prstClr val="black"/>
                        </a:solidFill>
                        <a:latin typeface="Cambria Math" panose="02040503050406030204" pitchFamily="18" charset="0"/>
                      </a:rPr>
                      <m:t>𝑎𝑥</m:t>
                    </m:r>
                    <m:r>
                      <a:rPr lang="vi-VN" sz="2400" dirty="0">
                        <a:solidFill>
                          <a:prstClr val="black"/>
                        </a:solidFill>
                        <a:latin typeface="Cambria Math" panose="02040503050406030204" pitchFamily="18" charset="0"/>
                      </a:rPr>
                      <m:t> + </m:t>
                    </m:r>
                    <m:r>
                      <a:rPr lang="vi-VN" sz="2400" dirty="0">
                        <a:solidFill>
                          <a:prstClr val="black"/>
                        </a:solidFill>
                        <a:latin typeface="Cambria Math" panose="02040503050406030204" pitchFamily="18" charset="0"/>
                      </a:rPr>
                      <m:t>𝑏</m:t>
                    </m:r>
                    <m:r>
                      <a:rPr lang="vi-VN" sz="2400" dirty="0">
                        <a:solidFill>
                          <a:prstClr val="black"/>
                        </a:solidFill>
                        <a:latin typeface="Cambria Math" panose="02040503050406030204" pitchFamily="18" charset="0"/>
                      </a:rPr>
                      <m:t> (</m:t>
                    </m:r>
                    <m:r>
                      <a:rPr lang="vi-VN" sz="2400" dirty="0">
                        <a:solidFill>
                          <a:prstClr val="black"/>
                        </a:solidFill>
                        <a:latin typeface="Cambria Math" panose="02040503050406030204" pitchFamily="18" charset="0"/>
                      </a:rPr>
                      <m:t>𝑎</m:t>
                    </m:r>
                    <m:r>
                      <a:rPr lang="vi-VN" sz="2400" dirty="0">
                        <a:solidFill>
                          <a:prstClr val="black"/>
                        </a:solidFill>
                        <a:latin typeface="Cambria Math" panose="02040503050406030204" pitchFamily="18" charset="0"/>
                      </a:rPr>
                      <m:t> ≠ 0)?</m:t>
                    </m:r>
                  </m:oMath>
                </a14:m>
                <a:r>
                  <a:rPr lang="en-US" sz="2400" dirty="0">
                    <a:solidFill>
                      <a:prstClr val="black"/>
                    </a:solidFill>
                    <a:latin typeface="UTM Avo" panose="02040603050506020204" pitchFamily="18" charset="0"/>
                  </a:rPr>
                  <a:t> </a:t>
                </a:r>
                <a:endParaRPr lang="vi-VN" sz="2400" b="1" dirty="0">
                  <a:solidFill>
                    <a:srgbClr val="FF0000"/>
                  </a:solidFill>
                  <a:latin typeface="UTM Avo" panose="02040603050506020204" pitchFamily="18" charset="0"/>
                </a:endParaRPr>
              </a:p>
            </p:txBody>
          </p:sp>
        </mc:Choice>
        <mc:Fallback xmlns="">
          <p:sp>
            <p:nvSpPr>
              <p:cNvPr id="3" name="Hộp Văn bản 8">
                <a:extLst>
                  <a:ext uri="{FF2B5EF4-FFF2-40B4-BE49-F238E27FC236}">
                    <a16:creationId xmlns:a16="http://schemas.microsoft.com/office/drawing/2014/main" id="{DCEAF474-D50C-5694-E15E-C85A1A2695D2}"/>
                  </a:ext>
                </a:extLst>
              </p:cNvPr>
              <p:cNvSpPr txBox="1">
                <a:spLocks noRot="1" noChangeAspect="1" noMove="1" noResize="1" noEditPoints="1" noAdjustHandles="1" noChangeArrowheads="1" noChangeShapeType="1" noTextEdit="1"/>
              </p:cNvSpPr>
              <p:nvPr/>
            </p:nvSpPr>
            <p:spPr>
              <a:xfrm>
                <a:off x="1165238" y="1607846"/>
                <a:ext cx="10593008" cy="1142108"/>
              </a:xfrm>
              <a:prstGeom prst="rect">
                <a:avLst/>
              </a:prstGeom>
              <a:blipFill>
                <a:blip r:embed="rId3"/>
                <a:stretch>
                  <a:fillRect l="-863" r="-921" b="-11765"/>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23191611-D599-7F25-2617-0F388958EAA3}"/>
              </a:ext>
            </a:extLst>
          </p:cNvPr>
          <p:cNvSpPr/>
          <p:nvPr/>
        </p:nvSpPr>
        <p:spPr>
          <a:xfrm>
            <a:off x="10471203" y="3077592"/>
            <a:ext cx="556053" cy="543697"/>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B1C7520D-17E1-8B62-D7F5-A187D11ECD9E}"/>
              </a:ext>
            </a:extLst>
          </p:cNvPr>
          <p:cNvSpPr/>
          <p:nvPr/>
        </p:nvSpPr>
        <p:spPr>
          <a:xfrm>
            <a:off x="10471203" y="3901979"/>
            <a:ext cx="556053" cy="543697"/>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UTM Avo" panose="02040603050506020204" pitchFamily="18" charset="0"/>
            </a:endParaRPr>
          </a:p>
        </p:txBody>
      </p:sp>
      <p:sp>
        <p:nvSpPr>
          <p:cNvPr id="9" name="Rectangle 8">
            <a:extLst>
              <a:ext uri="{FF2B5EF4-FFF2-40B4-BE49-F238E27FC236}">
                <a16:creationId xmlns:a16="http://schemas.microsoft.com/office/drawing/2014/main" id="{BE9EA896-735C-6988-0410-93DB557F313B}"/>
              </a:ext>
            </a:extLst>
          </p:cNvPr>
          <p:cNvSpPr/>
          <p:nvPr/>
        </p:nvSpPr>
        <p:spPr>
          <a:xfrm>
            <a:off x="10471200" y="4761291"/>
            <a:ext cx="556053" cy="543697"/>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UTM Avo" panose="02040603050506020204" pitchFamily="18" charset="0"/>
            </a:endParaRPr>
          </a:p>
        </p:txBody>
      </p:sp>
      <p:sp>
        <p:nvSpPr>
          <p:cNvPr id="11" name="Rectangle 10">
            <a:extLst>
              <a:ext uri="{FF2B5EF4-FFF2-40B4-BE49-F238E27FC236}">
                <a16:creationId xmlns:a16="http://schemas.microsoft.com/office/drawing/2014/main" id="{A7E31769-7E24-99C1-400E-B96AEC03EE9F}"/>
              </a:ext>
            </a:extLst>
          </p:cNvPr>
          <p:cNvSpPr/>
          <p:nvPr/>
        </p:nvSpPr>
        <p:spPr>
          <a:xfrm>
            <a:off x="10550730" y="3110635"/>
            <a:ext cx="493321" cy="492443"/>
          </a:xfrm>
          <a:prstGeom prst="rect">
            <a:avLst/>
          </a:prstGeom>
          <a:noFill/>
        </p:spPr>
        <p:txBody>
          <a:bodyPr wrap="square">
            <a:spAutoFit/>
          </a:bodyPr>
          <a:lstStyle/>
          <a:p>
            <a:pPr algn="just"/>
            <a:r>
              <a:rPr lang="en-US" sz="2600" b="1" dirty="0">
                <a:latin typeface="UTM Avo" panose="02040603050506020204" pitchFamily="18" charset="0"/>
              </a:rPr>
              <a:t>Đ</a:t>
            </a:r>
          </a:p>
        </p:txBody>
      </p:sp>
      <p:sp>
        <p:nvSpPr>
          <p:cNvPr id="12" name="Rectangle 11">
            <a:extLst>
              <a:ext uri="{FF2B5EF4-FFF2-40B4-BE49-F238E27FC236}">
                <a16:creationId xmlns:a16="http://schemas.microsoft.com/office/drawing/2014/main" id="{EB4108C7-2376-F425-452A-2EA891A64D03}"/>
              </a:ext>
            </a:extLst>
          </p:cNvPr>
          <p:cNvSpPr/>
          <p:nvPr/>
        </p:nvSpPr>
        <p:spPr>
          <a:xfrm>
            <a:off x="10565827" y="3927605"/>
            <a:ext cx="493321" cy="492443"/>
          </a:xfrm>
          <a:prstGeom prst="rect">
            <a:avLst/>
          </a:prstGeom>
          <a:noFill/>
        </p:spPr>
        <p:txBody>
          <a:bodyPr wrap="square">
            <a:spAutoFit/>
          </a:bodyPr>
          <a:lstStyle/>
          <a:p>
            <a:pPr algn="just"/>
            <a:r>
              <a:rPr lang="en-US" sz="2600" b="1" dirty="0">
                <a:latin typeface="UTM Avo" panose="02040603050506020204" pitchFamily="18" charset="0"/>
              </a:rPr>
              <a:t>S</a:t>
            </a:r>
          </a:p>
        </p:txBody>
      </p:sp>
      <p:sp>
        <p:nvSpPr>
          <p:cNvPr id="13" name="Rectangle 12">
            <a:extLst>
              <a:ext uri="{FF2B5EF4-FFF2-40B4-BE49-F238E27FC236}">
                <a16:creationId xmlns:a16="http://schemas.microsoft.com/office/drawing/2014/main" id="{050F4FBE-0E7F-79C1-09B8-5576F447C6D9}"/>
              </a:ext>
            </a:extLst>
          </p:cNvPr>
          <p:cNvSpPr/>
          <p:nvPr/>
        </p:nvSpPr>
        <p:spPr>
          <a:xfrm>
            <a:off x="10565828" y="4771260"/>
            <a:ext cx="493321" cy="492443"/>
          </a:xfrm>
          <a:prstGeom prst="rect">
            <a:avLst/>
          </a:prstGeom>
          <a:noFill/>
        </p:spPr>
        <p:txBody>
          <a:bodyPr wrap="square">
            <a:spAutoFit/>
          </a:bodyPr>
          <a:lstStyle/>
          <a:p>
            <a:pPr algn="just"/>
            <a:r>
              <a:rPr lang="en-US" sz="2600" b="1" dirty="0">
                <a:latin typeface="UTM Avo" panose="02040603050506020204" pitchFamily="18" charset="0"/>
              </a:rPr>
              <a: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32E7A3B-F036-0A08-775C-9DEA53D1EAB2}"/>
                  </a:ext>
                </a:extLst>
              </p:cNvPr>
              <p:cNvSpPr txBox="1"/>
              <p:nvPr/>
            </p:nvSpPr>
            <p:spPr>
              <a:xfrm>
                <a:off x="346737" y="2658861"/>
                <a:ext cx="10251989" cy="3572773"/>
              </a:xfrm>
              <a:prstGeom prst="rect">
                <a:avLst/>
              </a:prstGeom>
              <a:noFill/>
            </p:spPr>
            <p:txBody>
              <a:bodyPr wrap="square">
                <a:spAutoFit/>
              </a:bodyPr>
              <a:lstStyle/>
              <a:p>
                <a:pPr marR="0" lvl="0" indent="0" algn="just" fontAlgn="auto">
                  <a:lnSpc>
                    <a:spcPct val="200000"/>
                  </a:lnSpc>
                  <a:spcBef>
                    <a:spcPts val="0"/>
                  </a:spcBef>
                  <a:spcAft>
                    <a:spcPts val="0"/>
                  </a:spcAft>
                  <a:buClr>
                    <a:srgbClr val="000000"/>
                  </a:buClr>
                  <a:buSzTx/>
                  <a:buFont typeface="Arial"/>
                  <a:buNone/>
                  <a:tabLst/>
                  <a:defRPr/>
                </a:pPr>
                <a:r>
                  <a:rPr lang="vi-VN" sz="2400" dirty="0">
                    <a:solidFill>
                      <a:prstClr val="black"/>
                    </a:solidFill>
                    <a:latin typeface="UTM Avo" panose="02040603050506020204" pitchFamily="18" charset="0"/>
                    <a:sym typeface="Arial"/>
                  </a:rPr>
                  <a:t>a) Đường thẳng d cắt trục </a:t>
                </a:r>
                <a:r>
                  <a:rPr lang="en-US" sz="2400" dirty="0" err="1">
                    <a:solidFill>
                      <a:prstClr val="black"/>
                    </a:solidFill>
                    <a:latin typeface="UTM Avo" panose="02040603050506020204" pitchFamily="18" charset="0"/>
                    <a:sym typeface="Arial"/>
                  </a:rPr>
                  <a:t>hoành</a:t>
                </a:r>
                <a:r>
                  <a:rPr lang="vi-VN" sz="2400" dirty="0">
                    <a:solidFill>
                      <a:prstClr val="black"/>
                    </a:solidFill>
                    <a:latin typeface="UTM Avo" panose="02040603050506020204" pitchFamily="18" charset="0"/>
                    <a:sym typeface="Arial"/>
                  </a:rPr>
                  <a:t> tại điểm có </a:t>
                </a:r>
                <a:r>
                  <a:rPr lang="en-US" sz="2400" dirty="0" err="1">
                    <a:solidFill>
                      <a:prstClr val="black"/>
                    </a:solidFill>
                    <a:latin typeface="UTM Avo" panose="02040603050506020204" pitchFamily="18" charset="0"/>
                    <a:sym typeface="Arial"/>
                  </a:rPr>
                  <a:t>hoành</a:t>
                </a:r>
                <a:r>
                  <a:rPr lang="vi-VN" sz="2400" dirty="0">
                    <a:solidFill>
                      <a:prstClr val="black"/>
                    </a:solidFill>
                    <a:latin typeface="UTM Avo" panose="02040603050506020204" pitchFamily="18" charset="0"/>
                    <a:sym typeface="Arial"/>
                  </a:rPr>
                  <a:t> độ bằng </a:t>
                </a:r>
                <a14:m>
                  <m:oMath xmlns:m="http://schemas.openxmlformats.org/officeDocument/2006/math">
                    <m:r>
                      <a:rPr lang="en-US" sz="2400">
                        <a:solidFill>
                          <a:prstClr val="black"/>
                        </a:solidFill>
                        <a:latin typeface="Cambria Math" panose="02040503050406030204" pitchFamily="18" charset="0"/>
                        <a:sym typeface="Arial"/>
                      </a:rPr>
                      <m:t>−</m:t>
                    </m:r>
                    <m:f>
                      <m:fPr>
                        <m:ctrlPr>
                          <a:rPr lang="en-US" sz="2400" i="1">
                            <a:solidFill>
                              <a:prstClr val="black"/>
                            </a:solidFill>
                            <a:latin typeface="Cambria Math" panose="02040503050406030204" pitchFamily="18" charset="0"/>
                            <a:sym typeface="Arial"/>
                          </a:rPr>
                        </m:ctrlPr>
                      </m:fPr>
                      <m:num>
                        <m:r>
                          <a:rPr lang="en-US" sz="2400">
                            <a:solidFill>
                              <a:prstClr val="black"/>
                            </a:solidFill>
                            <a:latin typeface="Cambria Math" panose="02040503050406030204" pitchFamily="18" charset="0"/>
                            <a:sym typeface="Arial"/>
                          </a:rPr>
                          <m:t>𝑏</m:t>
                        </m:r>
                      </m:num>
                      <m:den>
                        <m:r>
                          <a:rPr lang="en-US" sz="2400">
                            <a:solidFill>
                              <a:prstClr val="black"/>
                            </a:solidFill>
                            <a:latin typeface="Cambria Math" panose="02040503050406030204" pitchFamily="18" charset="0"/>
                            <a:sym typeface="Arial"/>
                          </a:rPr>
                          <m:t>𝑎</m:t>
                        </m:r>
                      </m:den>
                    </m:f>
                  </m:oMath>
                </a14:m>
                <a:r>
                  <a:rPr lang="en-US" sz="2400" dirty="0">
                    <a:solidFill>
                      <a:prstClr val="black"/>
                    </a:solidFill>
                    <a:latin typeface="UTM Avo" panose="02040603050506020204" pitchFamily="18" charset="0"/>
                    <a:sym typeface="Arial"/>
                  </a:rPr>
                  <a:t>.</a:t>
                </a:r>
                <a:endParaRPr lang="vi-VN" sz="2400" dirty="0">
                  <a:solidFill>
                    <a:prstClr val="black"/>
                  </a:solidFill>
                  <a:latin typeface="UTM Avo" panose="02040603050506020204" pitchFamily="18" charset="0"/>
                  <a:sym typeface="Arial"/>
                </a:endParaRPr>
              </a:p>
              <a:p>
                <a:pPr marR="0" lvl="0" indent="0" algn="just" fontAlgn="auto">
                  <a:lnSpc>
                    <a:spcPct val="200000"/>
                  </a:lnSpc>
                  <a:spcBef>
                    <a:spcPts val="0"/>
                  </a:spcBef>
                  <a:spcAft>
                    <a:spcPts val="0"/>
                  </a:spcAft>
                  <a:buClr>
                    <a:srgbClr val="000000"/>
                  </a:buClr>
                  <a:buSzTx/>
                  <a:buFont typeface="Arial"/>
                  <a:buNone/>
                  <a:tabLst/>
                  <a:defRPr/>
                </a:pPr>
                <a:r>
                  <a:rPr lang="vi-VN" sz="2400" dirty="0">
                    <a:solidFill>
                      <a:prstClr val="black"/>
                    </a:solidFill>
                    <a:latin typeface="UTM Avo" panose="02040603050506020204" pitchFamily="18" charset="0"/>
                    <a:sym typeface="Arial"/>
                  </a:rPr>
                  <a:t>b) Đường thẳng d cắt trục </a:t>
                </a:r>
                <a:r>
                  <a:rPr lang="en-US" sz="2400" dirty="0">
                    <a:solidFill>
                      <a:prstClr val="black"/>
                    </a:solidFill>
                    <a:latin typeface="UTM Avo" panose="02040603050506020204" pitchFamily="18" charset="0"/>
                    <a:sym typeface="Arial"/>
                  </a:rPr>
                  <a:t>tung</a:t>
                </a:r>
                <a:r>
                  <a:rPr lang="vi-VN" sz="2400" dirty="0">
                    <a:solidFill>
                      <a:prstClr val="black"/>
                    </a:solidFill>
                    <a:latin typeface="UTM Avo" panose="02040603050506020204" pitchFamily="18" charset="0"/>
                    <a:sym typeface="Arial"/>
                  </a:rPr>
                  <a:t> tại điểm có </a:t>
                </a:r>
                <a:r>
                  <a:rPr lang="en-US" sz="2400" dirty="0">
                    <a:solidFill>
                      <a:prstClr val="black"/>
                    </a:solidFill>
                    <a:latin typeface="UTM Avo" panose="02040603050506020204" pitchFamily="18" charset="0"/>
                    <a:sym typeface="Arial"/>
                  </a:rPr>
                  <a:t>tung</a:t>
                </a:r>
                <a:r>
                  <a:rPr lang="vi-VN" sz="2400" dirty="0">
                    <a:solidFill>
                      <a:prstClr val="black"/>
                    </a:solidFill>
                    <a:latin typeface="UTM Avo" panose="02040603050506020204" pitchFamily="18" charset="0"/>
                    <a:sym typeface="Arial"/>
                  </a:rPr>
                  <a:t> độ bằng </a:t>
                </a:r>
                <a14:m>
                  <m:oMath xmlns:m="http://schemas.openxmlformats.org/officeDocument/2006/math">
                    <m:r>
                      <a:rPr lang="en-US" sz="2400">
                        <a:solidFill>
                          <a:prstClr val="black"/>
                        </a:solidFill>
                        <a:latin typeface="Cambria Math" panose="02040503050406030204" pitchFamily="18" charset="0"/>
                        <a:sym typeface="Arial"/>
                      </a:rPr>
                      <m:t>−</m:t>
                    </m:r>
                    <m:f>
                      <m:fPr>
                        <m:ctrlPr>
                          <a:rPr lang="en-US" sz="2400" i="1">
                            <a:solidFill>
                              <a:prstClr val="black"/>
                            </a:solidFill>
                            <a:latin typeface="Cambria Math" panose="02040503050406030204" pitchFamily="18" charset="0"/>
                            <a:sym typeface="Arial"/>
                          </a:rPr>
                        </m:ctrlPr>
                      </m:fPr>
                      <m:num>
                        <m:r>
                          <a:rPr lang="en-US" sz="2400">
                            <a:solidFill>
                              <a:prstClr val="black"/>
                            </a:solidFill>
                            <a:latin typeface="Cambria Math" panose="02040503050406030204" pitchFamily="18" charset="0"/>
                            <a:sym typeface="Arial"/>
                          </a:rPr>
                          <m:t>𝑏</m:t>
                        </m:r>
                      </m:num>
                      <m:den>
                        <m:r>
                          <a:rPr lang="en-US" sz="2400">
                            <a:solidFill>
                              <a:prstClr val="black"/>
                            </a:solidFill>
                            <a:latin typeface="Cambria Math" panose="02040503050406030204" pitchFamily="18" charset="0"/>
                            <a:sym typeface="Arial"/>
                          </a:rPr>
                          <m:t>𝑎</m:t>
                        </m:r>
                      </m:den>
                    </m:f>
                  </m:oMath>
                </a14:m>
                <a:r>
                  <a:rPr lang="vi-VN" sz="2400" dirty="0">
                    <a:solidFill>
                      <a:prstClr val="black"/>
                    </a:solidFill>
                    <a:latin typeface="UTM Avo" panose="02040603050506020204" pitchFamily="18" charset="0"/>
                    <a:sym typeface="Arial"/>
                  </a:rPr>
                  <a:t>.</a:t>
                </a:r>
              </a:p>
              <a:p>
                <a:pPr marR="0" lvl="0" indent="0" algn="just" fontAlgn="auto">
                  <a:lnSpc>
                    <a:spcPct val="200000"/>
                  </a:lnSpc>
                  <a:spcBef>
                    <a:spcPts val="0"/>
                  </a:spcBef>
                  <a:spcAft>
                    <a:spcPts val="0"/>
                  </a:spcAft>
                  <a:buClr>
                    <a:srgbClr val="000000"/>
                  </a:buClr>
                  <a:buSzTx/>
                  <a:buFont typeface="Arial"/>
                  <a:buNone/>
                  <a:tabLst/>
                  <a:defRPr/>
                </a:pPr>
                <a:r>
                  <a:rPr lang="vi-VN" sz="2400" dirty="0">
                    <a:solidFill>
                      <a:prstClr val="black"/>
                    </a:solidFill>
                    <a:latin typeface="UTM Avo" panose="02040603050506020204" pitchFamily="18" charset="0"/>
                    <a:sym typeface="Arial"/>
                  </a:rPr>
                  <a:t>c) Đường thẳng d cắt trục </a:t>
                </a:r>
                <a:r>
                  <a:rPr lang="en-US" sz="2400" dirty="0" err="1">
                    <a:solidFill>
                      <a:prstClr val="black"/>
                    </a:solidFill>
                    <a:latin typeface="UTM Avo" panose="02040603050506020204" pitchFamily="18" charset="0"/>
                    <a:sym typeface="Arial"/>
                  </a:rPr>
                  <a:t>hoành</a:t>
                </a:r>
                <a:r>
                  <a:rPr lang="vi-VN" sz="2400" dirty="0">
                    <a:solidFill>
                      <a:prstClr val="black"/>
                    </a:solidFill>
                    <a:latin typeface="UTM Avo" panose="02040603050506020204" pitchFamily="18" charset="0"/>
                    <a:sym typeface="Arial"/>
                  </a:rPr>
                  <a:t> tại điểm có </a:t>
                </a:r>
                <a:r>
                  <a:rPr lang="en-US" sz="2400" dirty="0" err="1">
                    <a:solidFill>
                      <a:prstClr val="black"/>
                    </a:solidFill>
                    <a:latin typeface="UTM Avo" panose="02040603050506020204" pitchFamily="18" charset="0"/>
                    <a:sym typeface="Arial"/>
                  </a:rPr>
                  <a:t>hoành</a:t>
                </a:r>
                <a:r>
                  <a:rPr lang="vi-VN" sz="2400" dirty="0">
                    <a:solidFill>
                      <a:prstClr val="black"/>
                    </a:solidFill>
                    <a:latin typeface="UTM Avo" panose="02040603050506020204" pitchFamily="18" charset="0"/>
                    <a:sym typeface="Arial"/>
                  </a:rPr>
                  <a:t> độ bằng b.</a:t>
                </a:r>
              </a:p>
              <a:p>
                <a:pPr algn="just">
                  <a:lnSpc>
                    <a:spcPct val="200000"/>
                  </a:lnSpc>
                  <a:buClr>
                    <a:srgbClr val="000000"/>
                  </a:buClr>
                  <a:defRPr/>
                </a:pPr>
                <a:r>
                  <a:rPr lang="vi-VN" sz="2400" dirty="0">
                    <a:solidFill>
                      <a:prstClr val="black"/>
                    </a:solidFill>
                    <a:latin typeface="UTM Avo" panose="02040603050506020204" pitchFamily="18" charset="0"/>
                    <a:sym typeface="Arial"/>
                  </a:rPr>
                  <a:t>d) Đường thẳng d cắt trục </a:t>
                </a:r>
                <a:r>
                  <a:rPr lang="en-US" sz="2400" dirty="0">
                    <a:solidFill>
                      <a:prstClr val="black"/>
                    </a:solidFill>
                    <a:latin typeface="UTM Avo" panose="02040603050506020204" pitchFamily="18" charset="0"/>
                    <a:sym typeface="Arial"/>
                  </a:rPr>
                  <a:t>tung</a:t>
                </a:r>
                <a:r>
                  <a:rPr lang="vi-VN" sz="2400" dirty="0">
                    <a:solidFill>
                      <a:prstClr val="black"/>
                    </a:solidFill>
                    <a:latin typeface="UTM Avo" panose="02040603050506020204" pitchFamily="18" charset="0"/>
                    <a:sym typeface="Arial"/>
                  </a:rPr>
                  <a:t> tại điểm có </a:t>
                </a:r>
                <a:r>
                  <a:rPr lang="en-US" sz="2400" dirty="0">
                    <a:solidFill>
                      <a:prstClr val="black"/>
                    </a:solidFill>
                    <a:latin typeface="UTM Avo" panose="02040603050506020204" pitchFamily="18" charset="0"/>
                    <a:sym typeface="Arial"/>
                  </a:rPr>
                  <a:t>tung</a:t>
                </a:r>
                <a:r>
                  <a:rPr lang="vi-VN" sz="2400" dirty="0">
                    <a:solidFill>
                      <a:prstClr val="black"/>
                    </a:solidFill>
                    <a:latin typeface="UTM Avo" panose="02040603050506020204" pitchFamily="18" charset="0"/>
                    <a:sym typeface="Arial"/>
                  </a:rPr>
                  <a:t> độ bằng b.</a:t>
                </a:r>
              </a:p>
            </p:txBody>
          </p:sp>
        </mc:Choice>
        <mc:Fallback xmlns="">
          <p:sp>
            <p:nvSpPr>
              <p:cNvPr id="4" name="TextBox 3">
                <a:extLst>
                  <a:ext uri="{FF2B5EF4-FFF2-40B4-BE49-F238E27FC236}">
                    <a16:creationId xmlns:a16="http://schemas.microsoft.com/office/drawing/2014/main" id="{932E7A3B-F036-0A08-775C-9DEA53D1EAB2}"/>
                  </a:ext>
                </a:extLst>
              </p:cNvPr>
              <p:cNvSpPr txBox="1">
                <a:spLocks noRot="1" noChangeAspect="1" noMove="1" noResize="1" noEditPoints="1" noAdjustHandles="1" noChangeArrowheads="1" noChangeShapeType="1" noTextEdit="1"/>
              </p:cNvSpPr>
              <p:nvPr/>
            </p:nvSpPr>
            <p:spPr>
              <a:xfrm>
                <a:off x="346737" y="2658861"/>
                <a:ext cx="10251989" cy="3572773"/>
              </a:xfrm>
              <a:prstGeom prst="rect">
                <a:avLst/>
              </a:prstGeom>
              <a:blipFill>
                <a:blip r:embed="rId4"/>
                <a:stretch>
                  <a:fillRect l="-951" b="-3584"/>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BF564FFA-6FA9-49DA-1202-8DB0C757B705}"/>
              </a:ext>
            </a:extLst>
          </p:cNvPr>
          <p:cNvSpPr/>
          <p:nvPr/>
        </p:nvSpPr>
        <p:spPr>
          <a:xfrm>
            <a:off x="10471200" y="5620272"/>
            <a:ext cx="556053" cy="543697"/>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C82FBC8-4962-15B9-5A41-383670E5E113}"/>
              </a:ext>
            </a:extLst>
          </p:cNvPr>
          <p:cNvSpPr/>
          <p:nvPr/>
        </p:nvSpPr>
        <p:spPr>
          <a:xfrm>
            <a:off x="10565828" y="5630241"/>
            <a:ext cx="493321" cy="492443"/>
          </a:xfrm>
          <a:prstGeom prst="rect">
            <a:avLst/>
          </a:prstGeom>
          <a:noFill/>
        </p:spPr>
        <p:txBody>
          <a:bodyPr wrap="square">
            <a:spAutoFit/>
          </a:bodyPr>
          <a:lstStyle/>
          <a:p>
            <a:pPr algn="just"/>
            <a:r>
              <a:rPr lang="en-US" sz="2600" b="1" dirty="0">
                <a:latin typeface="UTM Avo" panose="02040603050506020204" pitchFamily="18" charset="0"/>
              </a:rPr>
              <a:t>Đ</a:t>
            </a:r>
          </a:p>
        </p:txBody>
      </p:sp>
      <p:sp>
        <p:nvSpPr>
          <p:cNvPr id="14" name="Rectangle 13">
            <a:extLst>
              <a:ext uri="{FF2B5EF4-FFF2-40B4-BE49-F238E27FC236}">
                <a16:creationId xmlns:a16="http://schemas.microsoft.com/office/drawing/2014/main" id="{D1EC00B2-0A06-4DB6-B8B3-1FD339BA383C}"/>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293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heel(1)">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9" grpId="0" animBg="1"/>
      <p:bldP spid="11" grpId="0" animBg="1"/>
      <p:bldP spid="12" grpId="0" animBg="1"/>
      <p:bldP spid="13" grpId="0" animBg="1"/>
      <p:bldP spid="4" grpId="0"/>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7">
            <a:extLst>
              <a:ext uri="{FF2B5EF4-FFF2-40B4-BE49-F238E27FC236}">
                <a16:creationId xmlns:a16="http://schemas.microsoft.com/office/drawing/2014/main" id="{8824690F-D5E3-4C55-9D9A-7CCEC3DAC7C5}"/>
              </a:ext>
            </a:extLst>
          </p:cNvPr>
          <p:cNvSpPr txBox="1"/>
          <p:nvPr/>
        </p:nvSpPr>
        <p:spPr>
          <a:xfrm>
            <a:off x="518775" y="3721642"/>
            <a:ext cx="2893219" cy="1121846"/>
          </a:xfrm>
          <a:prstGeom prst="rect">
            <a:avLst/>
          </a:prstGeom>
          <a:noFill/>
        </p:spPr>
        <p:txBody>
          <a:bodyPr wrap="square">
            <a:spAutoFit/>
          </a:bodyPr>
          <a:lstStyle/>
          <a:p>
            <a:pPr algn="ctr">
              <a:lnSpc>
                <a:spcPct val="150000"/>
              </a:lnSpc>
            </a:pPr>
            <a:r>
              <a:rPr lang="pt-BR" sz="2400" dirty="0">
                <a:latin typeface="UTM Avo" panose="02040603050506020204" pitchFamily="18" charset="0"/>
                <a:ea typeface="Calibri" panose="020F0502020204030204" pitchFamily="34" charset="0"/>
                <a:cs typeface="Arial" panose="020B0604020202020204" pitchFamily="34" charset="0"/>
              </a:rPr>
              <a:t>Ghi nhớ kiến thức trong bài</a:t>
            </a:r>
            <a:endParaRPr lang="en-US" sz="2400" dirty="0">
              <a:latin typeface="UTM Avo" panose="02040603050506020204" pitchFamily="18" charset="0"/>
              <a:cs typeface="Arial" panose="020B0604020202020204" pitchFamily="34" charset="0"/>
            </a:endParaRPr>
          </a:p>
        </p:txBody>
      </p:sp>
      <p:sp>
        <p:nvSpPr>
          <p:cNvPr id="3" name="Hộp Văn bản 12">
            <a:extLst>
              <a:ext uri="{FF2B5EF4-FFF2-40B4-BE49-F238E27FC236}">
                <a16:creationId xmlns:a16="http://schemas.microsoft.com/office/drawing/2014/main" id="{7D91DFB1-338A-4D56-9FD3-CD0C38C7B7C9}"/>
              </a:ext>
            </a:extLst>
          </p:cNvPr>
          <p:cNvSpPr txBox="1"/>
          <p:nvPr/>
        </p:nvSpPr>
        <p:spPr>
          <a:xfrm>
            <a:off x="3544419" y="3755508"/>
            <a:ext cx="2994819" cy="1143070"/>
          </a:xfrm>
          <a:prstGeom prst="rect">
            <a:avLst/>
          </a:prstGeom>
          <a:noFill/>
        </p:spPr>
        <p:txBody>
          <a:bodyPr wrap="square">
            <a:spAutoFit/>
          </a:bodyPr>
          <a:lstStyle/>
          <a:p>
            <a:pPr algn="ctr">
              <a:lnSpc>
                <a:spcPct val="150000"/>
              </a:lnSpc>
            </a:pPr>
            <a:r>
              <a:rPr lang="pt-BR" sz="2400" dirty="0">
                <a:latin typeface="UTM Avo" panose="02040603050506020204" pitchFamily="18" charset="0"/>
                <a:ea typeface="Calibri" panose="020F0502020204030204" pitchFamily="34" charset="0"/>
                <a:cs typeface="Arial" panose="020B0604020202020204" pitchFamily="34" charset="0"/>
              </a:rPr>
              <a:t>Hoàn thành bài tập 1; 3/ SGK/ Tr 77 .</a:t>
            </a:r>
            <a:endParaRPr lang="en-US" sz="2400" dirty="0">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Hộp Văn bản 17">
                <a:extLst>
                  <a:ext uri="{FF2B5EF4-FFF2-40B4-BE49-F238E27FC236}">
                    <a16:creationId xmlns:a16="http://schemas.microsoft.com/office/drawing/2014/main" id="{50810A03-B501-42AF-B1BE-4D522AB34BF9}"/>
                  </a:ext>
                </a:extLst>
              </p:cNvPr>
              <p:cNvSpPr txBox="1"/>
              <p:nvPr/>
            </p:nvSpPr>
            <p:spPr>
              <a:xfrm>
                <a:off x="6468217" y="3721641"/>
                <a:ext cx="5106620" cy="2251065"/>
              </a:xfrm>
              <a:prstGeom prst="rect">
                <a:avLst/>
              </a:prstGeom>
              <a:noFill/>
            </p:spPr>
            <p:txBody>
              <a:bodyPr wrap="square">
                <a:spAutoFit/>
              </a:bodyPr>
              <a:lstStyle/>
              <a:p>
                <a:pPr algn="ctr">
                  <a:lnSpc>
                    <a:spcPct val="150000"/>
                  </a:lnSpc>
                </a:pPr>
                <a:r>
                  <a:rPr lang="pt-BR" sz="2400" dirty="0">
                    <a:latin typeface="UTM Avo" panose="02040603050506020204" pitchFamily="18" charset="0"/>
                    <a:ea typeface="Calibri" panose="020F0502020204030204" pitchFamily="34" charset="0"/>
                    <a:cs typeface="Arial" panose="020B0604020202020204" pitchFamily="34" charset="0"/>
                  </a:rPr>
                  <a:t>Chuẩn bị bài mới </a:t>
                </a:r>
              </a:p>
              <a:p>
                <a:pPr algn="ctr">
                  <a:lnSpc>
                    <a:spcPct val="150000"/>
                  </a:lnSpc>
                </a:pPr>
                <a:r>
                  <a:rPr lang="en-US" sz="2400" b="1" dirty="0">
                    <a:latin typeface="UTM Avo" panose="02040603050506020204" pitchFamily="18" charset="0"/>
                  </a:rPr>
                  <a:t>Bài 4: </a:t>
                </a:r>
                <a:r>
                  <a:rPr lang="en-US" sz="2400" b="1" dirty="0" err="1">
                    <a:latin typeface="UTM Avo" panose="02040603050506020204" pitchFamily="18" charset="0"/>
                  </a:rPr>
                  <a:t>Đồ</a:t>
                </a:r>
                <a:r>
                  <a:rPr lang="en-US" sz="2400" b="1" dirty="0">
                    <a:latin typeface="UTM Avo" panose="02040603050506020204" pitchFamily="18" charset="0"/>
                  </a:rPr>
                  <a:t> </a:t>
                </a:r>
                <a:r>
                  <a:rPr lang="en-US" sz="2400" b="1" dirty="0" err="1">
                    <a:latin typeface="UTM Avo" panose="02040603050506020204" pitchFamily="18" charset="0"/>
                  </a:rPr>
                  <a:t>thị</a:t>
                </a:r>
                <a:r>
                  <a:rPr lang="en-US" sz="2400" b="1" dirty="0">
                    <a:latin typeface="UTM Avo" panose="02040603050506020204" pitchFamily="18" charset="0"/>
                  </a:rPr>
                  <a:t> của </a:t>
                </a:r>
                <a:r>
                  <a:rPr lang="en-US" sz="2400" b="1" dirty="0" err="1">
                    <a:latin typeface="UTM Avo" panose="02040603050506020204" pitchFamily="18" charset="0"/>
                  </a:rPr>
                  <a:t>hàm</a:t>
                </a:r>
                <a:r>
                  <a:rPr lang="en-US" sz="2400" b="1" dirty="0">
                    <a:latin typeface="UTM Avo" panose="02040603050506020204" pitchFamily="18" charset="0"/>
                  </a:rPr>
                  <a:t> </a:t>
                </a:r>
                <a:r>
                  <a:rPr lang="en-US" sz="2400" b="1" dirty="0" err="1">
                    <a:latin typeface="UTM Avo" panose="02040603050506020204" pitchFamily="18" charset="0"/>
                  </a:rPr>
                  <a:t>số</a:t>
                </a:r>
                <a:r>
                  <a:rPr lang="en-US" sz="2400" b="1" dirty="0">
                    <a:latin typeface="UTM Avo" panose="02040603050506020204" pitchFamily="18" charset="0"/>
                  </a:rPr>
                  <a:t> </a:t>
                </a:r>
                <a:r>
                  <a:rPr lang="en-US" sz="2400" b="1" dirty="0" err="1">
                    <a:latin typeface="UTM Avo" panose="02040603050506020204" pitchFamily="18" charset="0"/>
                  </a:rPr>
                  <a:t>bậc</a:t>
                </a:r>
                <a:r>
                  <a:rPr lang="en-US" sz="2400" b="1" dirty="0">
                    <a:latin typeface="UTM Avo" panose="02040603050506020204" pitchFamily="18" charset="0"/>
                  </a:rPr>
                  <a:t> </a:t>
                </a:r>
                <a:r>
                  <a:rPr lang="en-US" sz="2400" b="1" dirty="0" err="1">
                    <a:latin typeface="UTM Avo" panose="02040603050506020204" pitchFamily="18" charset="0"/>
                  </a:rPr>
                  <a:t>nhất</a:t>
                </a:r>
                <a:r>
                  <a:rPr lang="en-US" sz="2400" b="1" dirty="0">
                    <a:latin typeface="UTM Avo" panose="02040603050506020204" pitchFamily="18" charset="0"/>
                  </a:rPr>
                  <a:t> </a:t>
                </a:r>
                <a:endParaRPr lang="en-US" sz="2400" b="1" i="1" dirty="0">
                  <a:latin typeface="Cambria Math" panose="02040503050406030204" pitchFamily="18" charset="0"/>
                </a:endParaRPr>
              </a:p>
              <a:p>
                <a:pPr algn="ctr">
                  <a:lnSpc>
                    <a:spcPct val="150000"/>
                  </a:lnSpc>
                </a:pPr>
                <a14:m>
                  <m:oMath xmlns:m="http://schemas.openxmlformats.org/officeDocument/2006/math">
                    <m:r>
                      <a:rPr lang="en-US" sz="2400" b="1" i="1" dirty="0" smtClean="0">
                        <a:latin typeface="Cambria Math" panose="02040503050406030204" pitchFamily="18" charset="0"/>
                      </a:rPr>
                      <m:t>𝒚</m:t>
                    </m:r>
                    <m:r>
                      <a:rPr lang="en-US" sz="2400" b="1" i="1" dirty="0" smtClean="0">
                        <a:latin typeface="Cambria Math" panose="02040503050406030204" pitchFamily="18" charset="0"/>
                      </a:rPr>
                      <m:t> = </m:t>
                    </m:r>
                    <m:r>
                      <a:rPr lang="en-US" sz="2400" b="1" i="1" dirty="0" smtClean="0">
                        <a:latin typeface="Cambria Math" panose="02040503050406030204" pitchFamily="18" charset="0"/>
                      </a:rPr>
                      <m:t>𝒂𝒙</m:t>
                    </m:r>
                    <m:r>
                      <a:rPr lang="en-US" sz="2400" b="1" i="1" dirty="0" smtClean="0">
                        <a:latin typeface="Cambria Math" panose="02040503050406030204" pitchFamily="18" charset="0"/>
                      </a:rPr>
                      <m:t> + </m:t>
                    </m:r>
                    <m:r>
                      <a:rPr lang="en-US" sz="2400" b="1" i="1" dirty="0" smtClean="0">
                        <a:latin typeface="Cambria Math" panose="02040503050406030204" pitchFamily="18" charset="0"/>
                      </a:rPr>
                      <m:t>𝒃</m:t>
                    </m:r>
                    <m:r>
                      <a:rPr lang="en-US" sz="2400" b="1" i="1" dirty="0" smtClean="0">
                        <a:latin typeface="Cambria Math" panose="02040503050406030204" pitchFamily="18" charset="0"/>
                      </a:rPr>
                      <m:t> (</m:t>
                    </m:r>
                    <m:r>
                      <a:rPr lang="en-US" sz="2400" b="1" i="1" dirty="0" smtClean="0">
                        <a:latin typeface="Cambria Math" panose="02040503050406030204" pitchFamily="18" charset="0"/>
                      </a:rPr>
                      <m:t>𝒂</m:t>
                    </m:r>
                    <m:r>
                      <a:rPr lang="en-US" sz="2400" b="1" i="1" dirty="0" smtClean="0">
                        <a:latin typeface="Cambria Math" panose="02040503050406030204" pitchFamily="18" charset="0"/>
                      </a:rPr>
                      <m:t> ≠ </m:t>
                    </m:r>
                    <m:r>
                      <a:rPr lang="en-US" sz="2400" b="1" i="1" dirty="0" smtClean="0">
                        <a:latin typeface="Cambria Math" panose="02040503050406030204" pitchFamily="18" charset="0"/>
                      </a:rPr>
                      <m:t>𝟎</m:t>
                    </m:r>
                    <m:r>
                      <a:rPr lang="en-US" sz="2400" b="1" i="1" dirty="0" smtClean="0">
                        <a:latin typeface="Cambria Math" panose="02040503050406030204" pitchFamily="18" charset="0"/>
                      </a:rPr>
                      <m:t>)</m:t>
                    </m:r>
                    <m:r>
                      <a:rPr lang="en-US" sz="2400" b="0" i="1" dirty="0" smtClean="0">
                        <a:latin typeface="Cambria Math" panose="02040503050406030204" pitchFamily="18" charset="0"/>
                      </a:rPr>
                      <m:t> </m:t>
                    </m:r>
                  </m:oMath>
                </a14:m>
                <a:r>
                  <a:rPr lang="en-US" sz="2400" dirty="0">
                    <a:latin typeface="UTM Avo" panose="02040603050506020204" pitchFamily="18" charset="0"/>
                  </a:rPr>
                  <a:t>- </a:t>
                </a:r>
                <a:r>
                  <a:rPr lang="en-US" sz="2400" b="1" dirty="0" err="1">
                    <a:latin typeface="UTM Avo" panose="02040603050506020204" pitchFamily="18" charset="0"/>
                  </a:rPr>
                  <a:t>Tiết</a:t>
                </a:r>
                <a:r>
                  <a:rPr lang="en-US" sz="2400" b="1" dirty="0">
                    <a:latin typeface="UTM Avo" panose="02040603050506020204" pitchFamily="18" charset="0"/>
                  </a:rPr>
                  <a:t> 2 – </a:t>
                </a:r>
                <a:r>
                  <a:rPr lang="en-US" sz="2400" b="1" dirty="0" err="1">
                    <a:latin typeface="UTM Avo" panose="02040603050506020204" pitchFamily="18" charset="0"/>
                  </a:rPr>
                  <a:t>Hệ</a:t>
                </a:r>
                <a:r>
                  <a:rPr lang="en-US" sz="2400" b="1" dirty="0">
                    <a:latin typeface="UTM Avo" panose="02040603050506020204" pitchFamily="18" charset="0"/>
                  </a:rPr>
                  <a:t> </a:t>
                </a:r>
                <a:r>
                  <a:rPr lang="en-US" sz="2400" b="1" dirty="0" err="1">
                    <a:latin typeface="UTM Avo" panose="02040603050506020204" pitchFamily="18" charset="0"/>
                  </a:rPr>
                  <a:t>số</a:t>
                </a:r>
                <a:r>
                  <a:rPr lang="en-US" sz="2400" b="1" dirty="0">
                    <a:latin typeface="UTM Avo" panose="02040603050506020204" pitchFamily="18" charset="0"/>
                  </a:rPr>
                  <a:t> </a:t>
                </a:r>
                <a:r>
                  <a:rPr lang="en-US" sz="2400" b="1" dirty="0" err="1">
                    <a:latin typeface="UTM Avo" panose="02040603050506020204" pitchFamily="18" charset="0"/>
                  </a:rPr>
                  <a:t>góc</a:t>
                </a:r>
                <a:r>
                  <a:rPr lang="en-US" sz="2400" b="1" dirty="0">
                    <a:latin typeface="UTM Avo" panose="02040603050506020204" pitchFamily="18" charset="0"/>
                  </a:rPr>
                  <a:t>, </a:t>
                </a:r>
                <a:r>
                  <a:rPr lang="en-US" sz="2400" b="1" dirty="0" err="1">
                    <a:latin typeface="UTM Avo" panose="02040603050506020204" pitchFamily="18" charset="0"/>
                  </a:rPr>
                  <a:t>ứng</a:t>
                </a:r>
                <a:r>
                  <a:rPr lang="en-US" sz="2400" b="1" dirty="0">
                    <a:latin typeface="UTM Avo" panose="02040603050506020204" pitchFamily="18" charset="0"/>
                  </a:rPr>
                  <a:t> </a:t>
                </a:r>
                <a:r>
                  <a:rPr lang="en-US" sz="2400" b="1" dirty="0" err="1">
                    <a:latin typeface="UTM Avo" panose="02040603050506020204" pitchFamily="18" charset="0"/>
                  </a:rPr>
                  <a:t>dụng</a:t>
                </a:r>
                <a:r>
                  <a:rPr lang="en-US" sz="2400" b="1" dirty="0">
                    <a:latin typeface="UTM Avo" panose="02040603050506020204" pitchFamily="18" charset="0"/>
                  </a:rPr>
                  <a:t> </a:t>
                </a:r>
                <a:r>
                  <a:rPr lang="en-US" sz="2400" b="1" dirty="0" err="1">
                    <a:latin typeface="UTM Avo" panose="02040603050506020204" pitchFamily="18" charset="0"/>
                  </a:rPr>
                  <a:t>của</a:t>
                </a:r>
                <a:r>
                  <a:rPr lang="en-US" sz="2400" b="1" dirty="0">
                    <a:latin typeface="UTM Avo" panose="02040603050506020204" pitchFamily="18" charset="0"/>
                  </a:rPr>
                  <a:t> </a:t>
                </a:r>
                <a:r>
                  <a:rPr lang="en-US" sz="2400" b="1" dirty="0" err="1">
                    <a:latin typeface="UTM Avo" panose="02040603050506020204" pitchFamily="18" charset="0"/>
                  </a:rPr>
                  <a:t>hệ</a:t>
                </a:r>
                <a:r>
                  <a:rPr lang="en-US" sz="2400" b="1" dirty="0">
                    <a:latin typeface="UTM Avo" panose="02040603050506020204" pitchFamily="18" charset="0"/>
                  </a:rPr>
                  <a:t> </a:t>
                </a:r>
                <a:r>
                  <a:rPr lang="en-US" sz="2400" b="1" dirty="0" err="1">
                    <a:latin typeface="UTM Avo" panose="02040603050506020204" pitchFamily="18" charset="0"/>
                  </a:rPr>
                  <a:t>số</a:t>
                </a:r>
                <a:r>
                  <a:rPr lang="en-US" sz="2400" b="1" dirty="0">
                    <a:latin typeface="UTM Avo" panose="02040603050506020204" pitchFamily="18" charset="0"/>
                  </a:rPr>
                  <a:t> </a:t>
                </a:r>
                <a:r>
                  <a:rPr lang="en-US" sz="2400" b="1" dirty="0" err="1">
                    <a:latin typeface="UTM Avo" panose="02040603050506020204" pitchFamily="18" charset="0"/>
                  </a:rPr>
                  <a:t>góc</a:t>
                </a:r>
                <a:r>
                  <a:rPr lang="en-US" sz="2400" b="1" dirty="0">
                    <a:latin typeface="UTM Avo" panose="02040603050506020204" pitchFamily="18" charset="0"/>
                  </a:rPr>
                  <a:t>.</a:t>
                </a:r>
              </a:p>
            </p:txBody>
          </p:sp>
        </mc:Choice>
        <mc:Fallback xmlns="">
          <p:sp>
            <p:nvSpPr>
              <p:cNvPr id="4" name="Hộp Văn bản 17">
                <a:extLst>
                  <a:ext uri="{FF2B5EF4-FFF2-40B4-BE49-F238E27FC236}">
                    <a16:creationId xmlns:a16="http://schemas.microsoft.com/office/drawing/2014/main" id="{50810A03-B501-42AF-B1BE-4D522AB34BF9}"/>
                  </a:ext>
                </a:extLst>
              </p:cNvPr>
              <p:cNvSpPr txBox="1">
                <a:spLocks noRot="1" noChangeAspect="1" noMove="1" noResize="1" noEditPoints="1" noAdjustHandles="1" noChangeArrowheads="1" noChangeShapeType="1" noTextEdit="1"/>
              </p:cNvSpPr>
              <p:nvPr/>
            </p:nvSpPr>
            <p:spPr>
              <a:xfrm>
                <a:off x="6468217" y="3721641"/>
                <a:ext cx="5106620" cy="2251065"/>
              </a:xfrm>
              <a:prstGeom prst="rect">
                <a:avLst/>
              </a:prstGeom>
              <a:blipFill>
                <a:blip r:embed="rId3"/>
                <a:stretch>
                  <a:fillRect l="-239" r="-1671" b="-5420"/>
                </a:stretch>
              </a:blipFill>
            </p:spPr>
            <p:txBody>
              <a:bodyPr/>
              <a:lstStyle/>
              <a:p>
                <a:r>
                  <a:rPr lang="en-US">
                    <a:noFill/>
                  </a:rPr>
                  <a:t> </a:t>
                </a:r>
              </a:p>
            </p:txBody>
          </p:sp>
        </mc:Fallback>
      </mc:AlternateContent>
      <p:pic>
        <p:nvPicPr>
          <p:cNvPr id="5" name="Đồ họa 19" descr="Backpack outline">
            <a:extLst>
              <a:ext uri="{FF2B5EF4-FFF2-40B4-BE49-F238E27FC236}">
                <a16:creationId xmlns:a16="http://schemas.microsoft.com/office/drawing/2014/main" id="{502A3A19-F558-47DE-8C0A-997FCF4115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0707" y="2165891"/>
            <a:ext cx="1574800" cy="1574800"/>
          </a:xfrm>
          <a:prstGeom prst="rect">
            <a:avLst/>
          </a:prstGeom>
        </p:spPr>
      </p:pic>
      <p:pic>
        <p:nvPicPr>
          <p:cNvPr id="6" name="Đồ họa 20" descr="Backpack outline">
            <a:extLst>
              <a:ext uri="{FF2B5EF4-FFF2-40B4-BE49-F238E27FC236}">
                <a16:creationId xmlns:a16="http://schemas.microsoft.com/office/drawing/2014/main" id="{438A96F8-3E21-4CFB-A70A-3355B8DFDC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45137" y="2242292"/>
            <a:ext cx="1574800" cy="1574800"/>
          </a:xfrm>
          <a:prstGeom prst="rect">
            <a:avLst/>
          </a:prstGeom>
        </p:spPr>
      </p:pic>
      <p:pic>
        <p:nvPicPr>
          <p:cNvPr id="7" name="Đồ họa 21" descr="Backpack outline">
            <a:extLst>
              <a:ext uri="{FF2B5EF4-FFF2-40B4-BE49-F238E27FC236}">
                <a16:creationId xmlns:a16="http://schemas.microsoft.com/office/drawing/2014/main" id="{D5E17234-BECE-4242-80AF-9C8021AC9A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36803" y="2208425"/>
            <a:ext cx="1574800" cy="1574800"/>
          </a:xfrm>
          <a:prstGeom prst="rect">
            <a:avLst/>
          </a:prstGeom>
        </p:spPr>
      </p:pic>
      <p:sp>
        <p:nvSpPr>
          <p:cNvPr id="8" name="Rectangle 7">
            <a:extLst>
              <a:ext uri="{FF2B5EF4-FFF2-40B4-BE49-F238E27FC236}">
                <a16:creationId xmlns:a16="http://schemas.microsoft.com/office/drawing/2014/main" id="{E4313E1A-E672-492B-BD1B-2245A913FCF8}"/>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269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anim calcmode="lin" valueType="num">
                                      <p:cBhvr>
                                        <p:cTn id="37" dur="500" fill="hold"/>
                                        <p:tgtEl>
                                          <p:spTgt spid="4"/>
                                        </p:tgtEl>
                                        <p:attrNameLst>
                                          <p:attrName>ppt_x</p:attrName>
                                        </p:attrNameLst>
                                      </p:cBhvr>
                                      <p:tavLst>
                                        <p:tav tm="0">
                                          <p:val>
                                            <p:strVal val="#ppt_x"/>
                                          </p:val>
                                        </p:tav>
                                        <p:tav tm="100000">
                                          <p:val>
                                            <p:strVal val="#ppt_x"/>
                                          </p:val>
                                        </p:tav>
                                      </p:tavLst>
                                    </p:anim>
                                    <p:anim calcmode="lin" valueType="num">
                                      <p:cBhvr>
                                        <p:cTn id="3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597;p41">
            <a:extLst>
              <a:ext uri="{FF2B5EF4-FFF2-40B4-BE49-F238E27FC236}">
                <a16:creationId xmlns:a16="http://schemas.microsoft.com/office/drawing/2014/main" id="{9F23500F-0984-5F6C-5602-D25B66AE593C}"/>
              </a:ext>
            </a:extLst>
          </p:cNvPr>
          <p:cNvSpPr txBox="1">
            <a:spLocks/>
          </p:cNvSpPr>
          <p:nvPr/>
        </p:nvSpPr>
        <p:spPr>
          <a:xfrm>
            <a:off x="1661020" y="2889750"/>
            <a:ext cx="10796631" cy="1078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dk1"/>
              </a:buClr>
              <a:buSzPts val="3600"/>
              <a:buFont typeface="Kumbh Sans"/>
              <a:buNone/>
              <a:defRPr sz="5000" b="1" i="0" u="none" strike="noStrike" cap="none">
                <a:solidFill>
                  <a:schemeClr val="dk1"/>
                </a:solidFill>
                <a:latin typeface="Kumbh Sans"/>
                <a:ea typeface="Kumbh Sans"/>
                <a:cs typeface="Kumbh Sans"/>
                <a:sym typeface="Kumbh Sans"/>
              </a:defRPr>
            </a:lvl1pPr>
            <a:lvl2pPr marR="0" lvl="1"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2pPr>
            <a:lvl3pPr marR="0" lvl="2"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3pPr>
            <a:lvl4pPr marR="0" lvl="3"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4pPr>
            <a:lvl5pPr marR="0" lvl="4"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5pPr>
            <a:lvl6pPr marR="0" lvl="5"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6pPr>
            <a:lvl7pPr marR="0" lvl="6"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7pPr>
            <a:lvl8pPr marR="0" lvl="7"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8pPr>
            <a:lvl9pPr marR="0" lvl="8" algn="ctr" rtl="0">
              <a:lnSpc>
                <a:spcPct val="115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9pPr>
          </a:lstStyle>
          <a:p>
            <a:r>
              <a:rPr lang="en-US" sz="4800" kern="0" dirty="0">
                <a:latin typeface="UTM Avo" panose="02040603050506020204" pitchFamily="18" charset="0"/>
              </a:rPr>
              <a:t>ĐỒ THỊ CỦA HÀM SỐ BẬC NHẤT</a:t>
            </a:r>
          </a:p>
        </p:txBody>
      </p:sp>
      <p:sp>
        <p:nvSpPr>
          <p:cNvPr id="5" name="Google Shape;598;p41">
            <a:extLst>
              <a:ext uri="{FF2B5EF4-FFF2-40B4-BE49-F238E27FC236}">
                <a16:creationId xmlns:a16="http://schemas.microsoft.com/office/drawing/2014/main" id="{5AC655D4-4F89-E31E-A515-DBE229EB1210}"/>
              </a:ext>
            </a:extLst>
          </p:cNvPr>
          <p:cNvSpPr txBox="1">
            <a:spLocks/>
          </p:cNvSpPr>
          <p:nvPr/>
        </p:nvSpPr>
        <p:spPr>
          <a:xfrm>
            <a:off x="216116" y="2643806"/>
            <a:ext cx="1366733" cy="1256125"/>
          </a:xfrm>
          <a:prstGeom prst="rect">
            <a:avLst/>
          </a:prstGeom>
          <a:solidFill>
            <a:srgbClr val="EFA329"/>
          </a:solidFill>
          <a:ln w="38100" cap="rnd" cmpd="sng">
            <a:solidFill>
              <a:srgbClr val="EFA329"/>
            </a:solidFill>
            <a:prstDash val="solid"/>
            <a:round/>
            <a:headEnd type="none" w="sm" len="sm"/>
            <a:tailEnd type="none" w="sm" len="sm"/>
          </a:ln>
          <a:effectLst>
            <a:outerShdw blurRad="57150" dist="19050" dir="5400000" algn="bl" rotWithShape="0">
              <a:srgbClr val="242424">
                <a:alpha val="50000"/>
              </a:srgbClr>
            </a:outerShdw>
          </a:effectLst>
        </p:spPr>
        <p:txBody>
          <a:bodyPr spcFirstLastPara="1" wrap="square" lIns="91425" tIns="228600"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6000"/>
              <a:buFont typeface="Kumbh Sans"/>
              <a:buNone/>
              <a:defRPr sz="7000" b="1" i="0" u="none" strike="noStrike" cap="none">
                <a:solidFill>
                  <a:schemeClr val="lt2"/>
                </a:solidFill>
                <a:latin typeface="Kumbh Sans"/>
                <a:ea typeface="Kumbh Sans"/>
                <a:cs typeface="Kumbh Sans"/>
                <a:sym typeface="Kumbh Sans"/>
              </a:defRPr>
            </a:lvl1pPr>
            <a:lvl2pPr marR="0" lvl="1"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2pPr>
            <a:lvl3pPr marR="0" lvl="2"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3pPr>
            <a:lvl4pPr marR="0" lvl="3"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4pPr>
            <a:lvl5pPr marR="0" lvl="4"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5pPr>
            <a:lvl6pPr marR="0" lvl="5"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6pPr>
            <a:lvl7pPr marR="0" lvl="6"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7pPr>
            <a:lvl8pPr marR="0" lvl="7"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8pPr>
            <a:lvl9pPr marR="0" lvl="8" algn="ctr" rtl="0">
              <a:lnSpc>
                <a:spcPct val="115000"/>
              </a:lnSpc>
              <a:spcBef>
                <a:spcPts val="0"/>
              </a:spcBef>
              <a:spcAft>
                <a:spcPts val="0"/>
              </a:spcAft>
              <a:buClr>
                <a:schemeClr val="lt1"/>
              </a:buClr>
              <a:buSzPts val="6000"/>
              <a:buFont typeface="DM Sans"/>
              <a:buNone/>
              <a:defRPr sz="6000" b="1" i="0" u="none" strike="noStrike" cap="none">
                <a:solidFill>
                  <a:schemeClr val="lt1"/>
                </a:solidFill>
                <a:latin typeface="DM Sans"/>
                <a:ea typeface="DM Sans"/>
                <a:cs typeface="DM Sans"/>
                <a:sym typeface="DM Sans"/>
              </a:defRPr>
            </a:lvl9pPr>
          </a:lstStyle>
          <a:p>
            <a:pPr marL="0" marR="0" lvl="0" indent="0" algn="ctr" defTabSz="914400" rtl="0" eaLnBrk="1" fontAlgn="auto" latinLnBrk="0" hangingPunct="1">
              <a:lnSpc>
                <a:spcPct val="115000"/>
              </a:lnSpc>
              <a:spcBef>
                <a:spcPts val="0"/>
              </a:spcBef>
              <a:spcAft>
                <a:spcPts val="0"/>
              </a:spcAft>
              <a:buClr>
                <a:srgbClr val="242424"/>
              </a:buClr>
              <a:buSzPts val="6000"/>
              <a:buFont typeface="Kumbh Sans"/>
              <a:buNone/>
              <a:tabLst/>
              <a:defRPr/>
            </a:pPr>
            <a:r>
              <a:rPr kumimoji="0" lang="en-US" sz="5000" b="1" i="0" u="none" strike="noStrike" kern="0" cap="none" spc="0" normalizeH="0" baseline="0" noProof="0" dirty="0">
                <a:ln>
                  <a:noFill/>
                </a:ln>
                <a:solidFill>
                  <a:srgbClr val="FFFFFF"/>
                </a:solidFill>
                <a:effectLst/>
                <a:uLnTx/>
                <a:uFillTx/>
                <a:latin typeface="UTM Avo" panose="02040603050506020204" pitchFamily="18" charset="0"/>
                <a:sym typeface="Kumbh Sans"/>
              </a:rPr>
              <a:t>I.</a:t>
            </a:r>
          </a:p>
        </p:txBody>
      </p:sp>
      <p:sp>
        <p:nvSpPr>
          <p:cNvPr id="6" name="Rectangle 5">
            <a:extLst>
              <a:ext uri="{FF2B5EF4-FFF2-40B4-BE49-F238E27FC236}">
                <a16:creationId xmlns:a16="http://schemas.microsoft.com/office/drawing/2014/main" id="{09983E1B-F950-441E-9ABC-A9785DC414A3}"/>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632502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Góc Tròn 16">
            <a:extLst>
              <a:ext uri="{FF2B5EF4-FFF2-40B4-BE49-F238E27FC236}">
                <a16:creationId xmlns:a16="http://schemas.microsoft.com/office/drawing/2014/main" id="{38A44AFF-FA05-41D9-A98E-0AF776578714}"/>
              </a:ext>
            </a:extLst>
          </p:cNvPr>
          <p:cNvSpPr/>
          <p:nvPr/>
        </p:nvSpPr>
        <p:spPr>
          <a:xfrm>
            <a:off x="552451" y="1737199"/>
            <a:ext cx="1016000" cy="558800"/>
          </a:xfrm>
          <a:prstGeom prst="roundRect">
            <a:avLst/>
          </a:prstGeom>
          <a:solidFill>
            <a:srgbClr val="E7AF60"/>
          </a:solidFill>
          <a:ln>
            <a:solidFill>
              <a:srgbClr val="E7A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Arial" panose="020B0604020202020204" pitchFamily="34" charset="0"/>
              </a:rPr>
              <a:t>HĐ1</a:t>
            </a:r>
          </a:p>
        </p:txBody>
      </p:sp>
      <p:sp>
        <p:nvSpPr>
          <p:cNvPr id="4" name="Hộp Văn bản 18">
            <a:extLst>
              <a:ext uri="{FF2B5EF4-FFF2-40B4-BE49-F238E27FC236}">
                <a16:creationId xmlns:a16="http://schemas.microsoft.com/office/drawing/2014/main" id="{62A2D88C-50E5-4507-BCE5-DD7864A98BFD}"/>
              </a:ext>
            </a:extLst>
          </p:cNvPr>
          <p:cNvSpPr txBox="1"/>
          <p:nvPr/>
        </p:nvSpPr>
        <p:spPr>
          <a:xfrm>
            <a:off x="1705842" y="1673744"/>
            <a:ext cx="3489614" cy="577659"/>
          </a:xfrm>
          <a:prstGeom prst="rect">
            <a:avLst/>
          </a:prstGeom>
          <a:noFill/>
        </p:spPr>
        <p:txBody>
          <a:bodyPr wrap="square" rtlCol="0">
            <a:spAutoFit/>
          </a:bodyPr>
          <a:lstStyle/>
          <a:p>
            <a:pPr lvl="0" algn="just">
              <a:lnSpc>
                <a:spcPct val="150000"/>
              </a:lnSpc>
            </a:pPr>
            <a:r>
              <a:rPr lang="vi-VN" sz="2400" dirty="0">
                <a:solidFill>
                  <a:prstClr val="black"/>
                </a:solidFill>
                <a:latin typeface="UTM Avo" panose="02040603050506020204" pitchFamily="18" charset="0"/>
                <a:cs typeface="Arial" panose="020B0604020202020204" pitchFamily="34" charset="0"/>
              </a:rPr>
              <a:t>Xét hàm số 𝑦 = 𝑥 – 2.</a:t>
            </a:r>
          </a:p>
        </p:txBody>
      </p:sp>
      <p:sp>
        <p:nvSpPr>
          <p:cNvPr id="5" name="Rectangle 4">
            <a:extLst>
              <a:ext uri="{FF2B5EF4-FFF2-40B4-BE49-F238E27FC236}">
                <a16:creationId xmlns:a16="http://schemas.microsoft.com/office/drawing/2014/main" id="{27CDA400-7299-B127-3E1A-5DD698EB7BC6}"/>
              </a:ext>
            </a:extLst>
          </p:cNvPr>
          <p:cNvSpPr/>
          <p:nvPr/>
        </p:nvSpPr>
        <p:spPr>
          <a:xfrm>
            <a:off x="441916" y="2363469"/>
            <a:ext cx="10184520" cy="567848"/>
          </a:xfrm>
          <a:prstGeom prst="rect">
            <a:avLst/>
          </a:prstGeom>
        </p:spPr>
        <p:txBody>
          <a:bodyPr wrap="square">
            <a:spAutoFit/>
          </a:bodyPr>
          <a:lstStyle/>
          <a:p>
            <a:pPr marR="30480" algn="just">
              <a:lnSpc>
                <a:spcPct val="150000"/>
              </a:lnSpc>
              <a:buClrTx/>
              <a:buFontTx/>
              <a:buNone/>
              <a:defRPr/>
            </a:pPr>
            <a:r>
              <a:rPr lang="vi-VN" sz="2400" dirty="0">
                <a:solidFill>
                  <a:prstClr val="black"/>
                </a:solidFill>
                <a:latin typeface="UTM Avo" panose="02040603050506020204" pitchFamily="18" charset="0"/>
                <a:cs typeface="Arial" panose="020B0604020202020204" pitchFamily="34" charset="0"/>
              </a:rPr>
              <a:t>a) Tìm giá trị của y tương ứng với giá trị của x trong bảng sau:</a:t>
            </a:r>
            <a:endParaRPr lang="en-US" sz="2400" dirty="0">
              <a:solidFill>
                <a:prstClr val="black"/>
              </a:solidFill>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8" name="Table 3">
                <a:extLst>
                  <a:ext uri="{FF2B5EF4-FFF2-40B4-BE49-F238E27FC236}">
                    <a16:creationId xmlns:a16="http://schemas.microsoft.com/office/drawing/2014/main" id="{B6AD56EA-1697-CA1D-6EA9-C1036F7161BF}"/>
                  </a:ext>
                </a:extLst>
              </p:cNvPr>
              <p:cNvGraphicFramePr>
                <a:graphicFrameLocks noGrp="1"/>
              </p:cNvGraphicFramePr>
              <p:nvPr>
                <p:extLst>
                  <p:ext uri="{D42A27DB-BD31-4B8C-83A1-F6EECF244321}">
                    <p14:modId xmlns:p14="http://schemas.microsoft.com/office/powerpoint/2010/main" val="3933827941"/>
                  </p:ext>
                </p:extLst>
              </p:nvPr>
            </p:nvGraphicFramePr>
            <p:xfrm>
              <a:off x="2463084" y="3172889"/>
              <a:ext cx="7332080" cy="1280160"/>
            </p:xfrm>
            <a:graphic>
              <a:graphicData uri="http://schemas.openxmlformats.org/drawingml/2006/table">
                <a:tbl>
                  <a:tblPr firstRow="1" bandRow="1"/>
                  <a:tblGrid>
                    <a:gridCol w="1828058">
                      <a:extLst>
                        <a:ext uri="{9D8B030D-6E8A-4147-A177-3AD203B41FA5}">
                          <a16:colId xmlns:a16="http://schemas.microsoft.com/office/drawing/2014/main" val="334088956"/>
                        </a:ext>
                      </a:extLst>
                    </a:gridCol>
                    <a:gridCol w="1828058">
                      <a:extLst>
                        <a:ext uri="{9D8B030D-6E8A-4147-A177-3AD203B41FA5}">
                          <a16:colId xmlns:a16="http://schemas.microsoft.com/office/drawing/2014/main" val="1278860477"/>
                        </a:ext>
                      </a:extLst>
                    </a:gridCol>
                    <a:gridCol w="1828058">
                      <a:extLst>
                        <a:ext uri="{9D8B030D-6E8A-4147-A177-3AD203B41FA5}">
                          <a16:colId xmlns:a16="http://schemas.microsoft.com/office/drawing/2014/main" val="295841290"/>
                        </a:ext>
                      </a:extLst>
                    </a:gridCol>
                    <a:gridCol w="1847906">
                      <a:extLst>
                        <a:ext uri="{9D8B030D-6E8A-4147-A177-3AD203B41FA5}">
                          <a16:colId xmlns:a16="http://schemas.microsoft.com/office/drawing/2014/main" val="686304028"/>
                        </a:ext>
                      </a:extLst>
                    </a:gridCol>
                  </a:tblGrid>
                  <a:tr h="447096">
                    <a:tc>
                      <a:txBody>
                        <a:bodyPr/>
                        <a:lstStyle/>
                        <a:p>
                          <a:pPr marL="0" marR="30480" algn="just" defTabSz="914400" rtl="0" eaLnBrk="1" latinLnBrk="0" hangingPunct="1">
                            <a:lnSpc>
                              <a:spcPct val="150000"/>
                            </a:lnSpc>
                            <a:defRPr/>
                          </a:pPr>
                          <a14:m>
                            <m:oMathPara xmlns:m="http://schemas.openxmlformats.org/officeDocument/2006/math">
                              <m:oMathParaPr>
                                <m:jc m:val="centerGroup"/>
                              </m:oMathParaPr>
                              <m:oMath xmlns:m="http://schemas.openxmlformats.org/officeDocument/2006/math">
                                <m:r>
                                  <a:rPr lang="en-US" sz="2400" kern="1200" smtClean="0">
                                    <a:solidFill>
                                      <a:prstClr val="black"/>
                                    </a:solidFill>
                                    <a:latin typeface="Cambria Math" panose="02040503050406030204" pitchFamily="18" charset="0"/>
                                    <a:ea typeface="+mn-ea"/>
                                  </a:rPr>
                                  <m:t>𝑥</m:t>
                                </m:r>
                              </m:oMath>
                            </m:oMathPara>
                          </a14:m>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tc>
                      <a:txBody>
                        <a:bodyPr/>
                        <a:lstStyle/>
                        <a:p>
                          <a:pPr marL="0" marR="30480" algn="just" defTabSz="914400" rtl="0" eaLnBrk="1" latinLnBrk="0" hangingPunct="1">
                            <a:lnSpc>
                              <a:spcPct val="150000"/>
                            </a:lnSpc>
                            <a:defRPr/>
                          </a:pPr>
                          <a14:m>
                            <m:oMathPara xmlns:m="http://schemas.openxmlformats.org/officeDocument/2006/math">
                              <m:oMathParaPr>
                                <m:jc m:val="centerGroup"/>
                              </m:oMathParaPr>
                              <m:oMath xmlns:m="http://schemas.openxmlformats.org/officeDocument/2006/math">
                                <m:r>
                                  <m:rPr>
                                    <m:nor/>
                                  </m:rPr>
                                  <a:rPr lang="en-US" sz="2400" i="0" kern="1200" smtClean="0">
                                    <a:solidFill>
                                      <a:prstClr val="black"/>
                                    </a:solidFill>
                                    <a:latin typeface="UTM Avo" panose="02040603050506020204" pitchFamily="18" charset="0"/>
                                    <a:ea typeface="+mn-ea"/>
                                  </a:rPr>
                                  <m:t>0</m:t>
                                </m:r>
                              </m:oMath>
                            </m:oMathPara>
                          </a14:m>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tc>
                      <a:txBody>
                        <a:bodyPr/>
                        <a:lstStyle/>
                        <a:p>
                          <a:pPr marL="0" marR="30480" algn="just" defTabSz="914400" rtl="0" eaLnBrk="1" latinLnBrk="0" hangingPunct="1">
                            <a:lnSpc>
                              <a:spcPct val="150000"/>
                            </a:lnSpc>
                            <a:defRPr/>
                          </a:pPr>
                          <a14:m>
                            <m:oMathPara xmlns:m="http://schemas.openxmlformats.org/officeDocument/2006/math">
                              <m:oMathParaPr>
                                <m:jc m:val="centerGroup"/>
                              </m:oMathParaPr>
                              <m:oMath xmlns:m="http://schemas.openxmlformats.org/officeDocument/2006/math">
                                <m:r>
                                  <m:rPr>
                                    <m:nor/>
                                  </m:rPr>
                                  <a:rPr lang="en-US" sz="2400" i="0" kern="1200" smtClean="0">
                                    <a:solidFill>
                                      <a:prstClr val="black"/>
                                    </a:solidFill>
                                    <a:latin typeface="UTM Avo" panose="02040603050506020204" pitchFamily="18" charset="0"/>
                                    <a:ea typeface="+mn-ea"/>
                                  </a:rPr>
                                  <m:t>2</m:t>
                                </m:r>
                              </m:oMath>
                            </m:oMathPara>
                          </a14:m>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tc>
                      <a:txBody>
                        <a:bodyPr/>
                        <a:lstStyle/>
                        <a:p>
                          <a:pPr marL="0" marR="30480" algn="just" defTabSz="914400" rtl="0" eaLnBrk="1" latinLnBrk="0" hangingPunct="1">
                            <a:lnSpc>
                              <a:spcPct val="150000"/>
                            </a:lnSpc>
                            <a:defRPr/>
                          </a:pPr>
                          <a14:m>
                            <m:oMathPara xmlns:m="http://schemas.openxmlformats.org/officeDocument/2006/math">
                              <m:oMathParaPr>
                                <m:jc m:val="centerGroup"/>
                              </m:oMathParaPr>
                              <m:oMath xmlns:m="http://schemas.openxmlformats.org/officeDocument/2006/math">
                                <m:r>
                                  <m:rPr>
                                    <m:nor/>
                                  </m:rPr>
                                  <a:rPr lang="en-US" sz="2400" i="0" kern="1200" smtClean="0">
                                    <a:solidFill>
                                      <a:prstClr val="black"/>
                                    </a:solidFill>
                                    <a:latin typeface="UTM Avo" panose="02040603050506020204" pitchFamily="18" charset="0"/>
                                    <a:ea typeface="+mn-ea"/>
                                  </a:rPr>
                                  <m:t>3</m:t>
                                </m:r>
                              </m:oMath>
                            </m:oMathPara>
                          </a14:m>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extLst>
                      <a:ext uri="{0D108BD9-81ED-4DB2-BD59-A6C34878D82A}">
                        <a16:rowId xmlns:a16="http://schemas.microsoft.com/office/drawing/2014/main" val="781085270"/>
                      </a:ext>
                    </a:extLst>
                  </a:tr>
                  <a:tr h="447096">
                    <a:tc>
                      <a:txBody>
                        <a:bodyPr/>
                        <a:lstStyle/>
                        <a:p>
                          <a:pPr marL="0" marR="30480" algn="just" defTabSz="914400" rtl="0" eaLnBrk="1" latinLnBrk="0" hangingPunct="1">
                            <a:lnSpc>
                              <a:spcPct val="150000"/>
                            </a:lnSpc>
                            <a:defRPr/>
                          </a:pPr>
                          <a14:m>
                            <m:oMathPara xmlns:m="http://schemas.openxmlformats.org/officeDocument/2006/math">
                              <m:oMathParaPr>
                                <m:jc m:val="centerGroup"/>
                              </m:oMathParaPr>
                              <m:oMath xmlns:m="http://schemas.openxmlformats.org/officeDocument/2006/math">
                                <m:r>
                                  <a:rPr lang="en-US" sz="2400" kern="1200" smtClean="0">
                                    <a:solidFill>
                                      <a:prstClr val="black"/>
                                    </a:solidFill>
                                    <a:latin typeface="Cambria Math" panose="02040503050406030204" pitchFamily="18" charset="0"/>
                                    <a:ea typeface="+mn-ea"/>
                                  </a:rPr>
                                  <m:t>𝑦</m:t>
                                </m:r>
                                <m:r>
                                  <a:rPr lang="en-US" sz="2400" kern="1200" smtClean="0">
                                    <a:solidFill>
                                      <a:prstClr val="black"/>
                                    </a:solidFill>
                                    <a:latin typeface="Cambria Math" panose="02040503050406030204" pitchFamily="18" charset="0"/>
                                    <a:ea typeface="+mn-ea"/>
                                  </a:rPr>
                                  <m:t>=</m:t>
                                </m:r>
                                <m:r>
                                  <a:rPr lang="en-US" sz="2400" kern="1200" smtClean="0">
                                    <a:solidFill>
                                      <a:prstClr val="black"/>
                                    </a:solidFill>
                                    <a:latin typeface="Cambria Math" panose="02040503050406030204" pitchFamily="18" charset="0"/>
                                    <a:ea typeface="+mn-ea"/>
                                  </a:rPr>
                                  <m:t>𝑥</m:t>
                                </m:r>
                                <m:r>
                                  <a:rPr lang="en-US" sz="2400" kern="1200" smtClean="0">
                                    <a:solidFill>
                                      <a:prstClr val="black"/>
                                    </a:solidFill>
                                    <a:latin typeface="Cambria Math" panose="02040503050406030204" pitchFamily="18" charset="0"/>
                                    <a:ea typeface="+mn-ea"/>
                                  </a:rPr>
                                  <m:t>−</m:t>
                                </m:r>
                                <m:r>
                                  <m:rPr>
                                    <m:nor/>
                                  </m:rPr>
                                  <a:rPr lang="en-US" sz="2400" i="0" kern="1200" smtClean="0">
                                    <a:solidFill>
                                      <a:prstClr val="black"/>
                                    </a:solidFill>
                                    <a:latin typeface="UTM Avo" panose="02040603050506020204" pitchFamily="18" charset="0"/>
                                    <a:ea typeface="+mn-ea"/>
                                  </a:rPr>
                                  <m:t>2</m:t>
                                </m:r>
                              </m:oMath>
                            </m:oMathPara>
                          </a14:m>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tc>
                      <a:txBody>
                        <a:bodyPr/>
                        <a:lstStyle/>
                        <a:p>
                          <a:pPr marL="0" marR="30480" algn="just" defTabSz="914400" rtl="0" eaLnBrk="1" latinLnBrk="0" hangingPunct="1">
                            <a:lnSpc>
                              <a:spcPct val="150000"/>
                            </a:lnSpc>
                            <a:defRPr/>
                          </a:pPr>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tc>
                      <a:txBody>
                        <a:bodyPr/>
                        <a:lstStyle/>
                        <a:p>
                          <a:pPr marL="0" marR="30480" algn="just" defTabSz="914400" rtl="0" eaLnBrk="1" latinLnBrk="0" hangingPunct="1">
                            <a:lnSpc>
                              <a:spcPct val="150000"/>
                            </a:lnSpc>
                            <a:defRPr/>
                          </a:pPr>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tc>
                      <a:txBody>
                        <a:bodyPr/>
                        <a:lstStyle/>
                        <a:p>
                          <a:pPr marL="0" marR="30480" algn="just" defTabSz="914400" rtl="0" eaLnBrk="1" latinLnBrk="0" hangingPunct="1">
                            <a:lnSpc>
                              <a:spcPct val="150000"/>
                            </a:lnSpc>
                            <a:defRPr/>
                          </a:pPr>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extLst>
                      <a:ext uri="{0D108BD9-81ED-4DB2-BD59-A6C34878D82A}">
                        <a16:rowId xmlns:a16="http://schemas.microsoft.com/office/drawing/2014/main" val="1680653380"/>
                      </a:ext>
                    </a:extLst>
                  </a:tr>
                </a:tbl>
              </a:graphicData>
            </a:graphic>
          </p:graphicFrame>
        </mc:Choice>
        <mc:Fallback xmlns="">
          <p:graphicFrame>
            <p:nvGraphicFramePr>
              <p:cNvPr id="8" name="Table 3">
                <a:extLst>
                  <a:ext uri="{FF2B5EF4-FFF2-40B4-BE49-F238E27FC236}">
                    <a16:creationId xmlns:a16="http://schemas.microsoft.com/office/drawing/2014/main" id="{B6AD56EA-1697-CA1D-6EA9-C1036F7161BF}"/>
                  </a:ext>
                </a:extLst>
              </p:cNvPr>
              <p:cNvGraphicFramePr>
                <a:graphicFrameLocks noGrp="1"/>
              </p:cNvGraphicFramePr>
              <p:nvPr>
                <p:extLst>
                  <p:ext uri="{D42A27DB-BD31-4B8C-83A1-F6EECF244321}">
                    <p14:modId xmlns:p14="http://schemas.microsoft.com/office/powerpoint/2010/main" val="3933827941"/>
                  </p:ext>
                </p:extLst>
              </p:nvPr>
            </p:nvGraphicFramePr>
            <p:xfrm>
              <a:off x="2463084" y="3172889"/>
              <a:ext cx="7332080" cy="1280160"/>
            </p:xfrm>
            <a:graphic>
              <a:graphicData uri="http://schemas.openxmlformats.org/drawingml/2006/table">
                <a:tbl>
                  <a:tblPr firstRow="1" bandRow="1"/>
                  <a:tblGrid>
                    <a:gridCol w="1828058">
                      <a:extLst>
                        <a:ext uri="{9D8B030D-6E8A-4147-A177-3AD203B41FA5}">
                          <a16:colId xmlns:a16="http://schemas.microsoft.com/office/drawing/2014/main" val="334088956"/>
                        </a:ext>
                      </a:extLst>
                    </a:gridCol>
                    <a:gridCol w="1828058">
                      <a:extLst>
                        <a:ext uri="{9D8B030D-6E8A-4147-A177-3AD203B41FA5}">
                          <a16:colId xmlns:a16="http://schemas.microsoft.com/office/drawing/2014/main" val="1278860477"/>
                        </a:ext>
                      </a:extLst>
                    </a:gridCol>
                    <a:gridCol w="1828058">
                      <a:extLst>
                        <a:ext uri="{9D8B030D-6E8A-4147-A177-3AD203B41FA5}">
                          <a16:colId xmlns:a16="http://schemas.microsoft.com/office/drawing/2014/main" val="295841290"/>
                        </a:ext>
                      </a:extLst>
                    </a:gridCol>
                    <a:gridCol w="1847906">
                      <a:extLst>
                        <a:ext uri="{9D8B030D-6E8A-4147-A177-3AD203B41FA5}">
                          <a16:colId xmlns:a16="http://schemas.microsoft.com/office/drawing/2014/main" val="686304028"/>
                        </a:ext>
                      </a:extLst>
                    </a:gridCol>
                  </a:tblGrid>
                  <a:tr h="640080">
                    <a:tc>
                      <a:txBody>
                        <a:bodyPr/>
                        <a:lstStyle/>
                        <a:p>
                          <a:endParaRPr lang="en-US"/>
                        </a:p>
                      </a:txBody>
                      <a:tcPr anchor="ctr">
                        <a:blipFill>
                          <a:blip r:embed="rId3"/>
                          <a:stretch>
                            <a:fillRect l="-333" t="-943" r="-301667" b="-100943"/>
                          </a:stretch>
                        </a:blipFill>
                      </a:tcPr>
                    </a:tc>
                    <a:tc>
                      <a:txBody>
                        <a:bodyPr/>
                        <a:lstStyle/>
                        <a:p>
                          <a:endParaRPr lang="en-US"/>
                        </a:p>
                      </a:txBody>
                      <a:tcPr anchor="ctr">
                        <a:blipFill>
                          <a:blip r:embed="rId3"/>
                          <a:stretch>
                            <a:fillRect l="-100333" t="-943" r="-201667" b="-100943"/>
                          </a:stretch>
                        </a:blipFill>
                      </a:tcPr>
                    </a:tc>
                    <a:tc>
                      <a:txBody>
                        <a:bodyPr/>
                        <a:lstStyle/>
                        <a:p>
                          <a:endParaRPr lang="en-US"/>
                        </a:p>
                      </a:txBody>
                      <a:tcPr anchor="ctr">
                        <a:blipFill>
                          <a:blip r:embed="rId3"/>
                          <a:stretch>
                            <a:fillRect l="-200333" t="-943" r="-101667" b="-100943"/>
                          </a:stretch>
                        </a:blipFill>
                      </a:tcPr>
                    </a:tc>
                    <a:tc>
                      <a:txBody>
                        <a:bodyPr/>
                        <a:lstStyle/>
                        <a:p>
                          <a:endParaRPr lang="en-US"/>
                        </a:p>
                      </a:txBody>
                      <a:tcPr anchor="ctr">
                        <a:blipFill>
                          <a:blip r:embed="rId3"/>
                          <a:stretch>
                            <a:fillRect l="-297360" t="-943" r="-660" b="-100943"/>
                          </a:stretch>
                        </a:blipFill>
                      </a:tcPr>
                    </a:tc>
                    <a:extLst>
                      <a:ext uri="{0D108BD9-81ED-4DB2-BD59-A6C34878D82A}">
                        <a16:rowId xmlns:a16="http://schemas.microsoft.com/office/drawing/2014/main" val="781085270"/>
                      </a:ext>
                    </a:extLst>
                  </a:tr>
                  <a:tr h="640080">
                    <a:tc>
                      <a:txBody>
                        <a:bodyPr/>
                        <a:lstStyle/>
                        <a:p>
                          <a:endParaRPr lang="en-US"/>
                        </a:p>
                      </a:txBody>
                      <a:tcPr anchor="ctr">
                        <a:blipFill>
                          <a:blip r:embed="rId3"/>
                          <a:stretch>
                            <a:fillRect l="-333" t="-101905" r="-301667" b="-1905"/>
                          </a:stretch>
                        </a:blipFill>
                      </a:tcPr>
                    </a:tc>
                    <a:tc>
                      <a:txBody>
                        <a:bodyPr/>
                        <a:lstStyle/>
                        <a:p>
                          <a:pPr marL="0" marR="30480" algn="just" defTabSz="914400" rtl="0" eaLnBrk="1" latinLnBrk="0" hangingPunct="1">
                            <a:lnSpc>
                              <a:spcPct val="150000"/>
                            </a:lnSpc>
                            <a:defRPr/>
                          </a:pPr>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tc>
                      <a:txBody>
                        <a:bodyPr/>
                        <a:lstStyle/>
                        <a:p>
                          <a:pPr marL="0" marR="30480" algn="just" defTabSz="914400" rtl="0" eaLnBrk="1" latinLnBrk="0" hangingPunct="1">
                            <a:lnSpc>
                              <a:spcPct val="150000"/>
                            </a:lnSpc>
                            <a:defRPr/>
                          </a:pPr>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tc>
                      <a:txBody>
                        <a:bodyPr/>
                        <a:lstStyle/>
                        <a:p>
                          <a:pPr marL="0" marR="30480" algn="just" defTabSz="914400" rtl="0" eaLnBrk="1" latinLnBrk="0" hangingPunct="1">
                            <a:lnSpc>
                              <a:spcPct val="150000"/>
                            </a:lnSpc>
                            <a:defRPr/>
                          </a:pPr>
                          <a:endParaRPr lang="en-US" sz="2400" kern="1200" dirty="0">
                            <a:solidFill>
                              <a:prstClr val="black"/>
                            </a:solidFill>
                            <a:latin typeface="UTM Avo" panose="02040603050506020204" pitchFamily="18" charset="0"/>
                            <a:ea typeface="+mn-ea"/>
                            <a:cs typeface="Arial" panose="020B0604020202020204" pitchFamily="34" charset="0"/>
                          </a:endParaRPr>
                        </a:p>
                      </a:txBody>
                      <a:tcPr anchor="ctr"/>
                    </a:tc>
                    <a:extLst>
                      <a:ext uri="{0D108BD9-81ED-4DB2-BD59-A6C34878D82A}">
                        <a16:rowId xmlns:a16="http://schemas.microsoft.com/office/drawing/2014/main" val="1680653380"/>
                      </a:ext>
                    </a:extLst>
                  </a:tr>
                </a:tbl>
              </a:graphicData>
            </a:graphic>
          </p:graphicFrame>
        </mc:Fallback>
      </mc:AlternateContent>
      <p:sp>
        <p:nvSpPr>
          <p:cNvPr id="10" name="Rectangle 9">
            <a:extLst>
              <a:ext uri="{FF2B5EF4-FFF2-40B4-BE49-F238E27FC236}">
                <a16:creationId xmlns:a16="http://schemas.microsoft.com/office/drawing/2014/main" id="{7150D712-D5C8-4693-8C59-2381CB5EA591}"/>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90207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DA400-7299-B127-3E1A-5DD698EB7BC6}"/>
              </a:ext>
            </a:extLst>
          </p:cNvPr>
          <p:cNvSpPr/>
          <p:nvPr/>
        </p:nvSpPr>
        <p:spPr>
          <a:xfrm>
            <a:off x="261807" y="1525969"/>
            <a:ext cx="901975" cy="574388"/>
          </a:xfrm>
          <a:prstGeom prst="rect">
            <a:avLst/>
          </a:prstGeom>
        </p:spPr>
        <p:txBody>
          <a:bodyPr wrap="square">
            <a:spAutoFit/>
          </a:bodyPr>
          <a:lstStyle/>
          <a:p>
            <a:pPr marR="30480" algn="just">
              <a:lnSpc>
                <a:spcPct val="150000"/>
              </a:lnSpc>
              <a:buClrTx/>
              <a:buFontTx/>
              <a:buNone/>
              <a:defRPr/>
            </a:pPr>
            <a:r>
              <a:rPr lang="vi-VN" sz="2400" b="1" dirty="0">
                <a:solidFill>
                  <a:prstClr val="black"/>
                </a:solidFill>
                <a:latin typeface="UTM Avo" panose="02040603050506020204" pitchFamily="18" charset="0"/>
                <a:cs typeface="Arial" panose="020B0604020202020204" pitchFamily="34" charset="0"/>
              </a:rPr>
              <a:t>Giải</a:t>
            </a:r>
          </a:p>
        </p:txBody>
      </p:sp>
      <mc:AlternateContent xmlns:mc="http://schemas.openxmlformats.org/markup-compatibility/2006" xmlns:a14="http://schemas.microsoft.com/office/drawing/2010/main">
        <mc:Choice Requires="a14">
          <p:graphicFrame>
            <p:nvGraphicFramePr>
              <p:cNvPr id="8" name="Table 3">
                <a:extLst>
                  <a:ext uri="{FF2B5EF4-FFF2-40B4-BE49-F238E27FC236}">
                    <a16:creationId xmlns:a16="http://schemas.microsoft.com/office/drawing/2014/main" id="{B6AD56EA-1697-CA1D-6EA9-C1036F7161BF}"/>
                  </a:ext>
                </a:extLst>
              </p:cNvPr>
              <p:cNvGraphicFramePr>
                <a:graphicFrameLocks noGrp="1"/>
              </p:cNvGraphicFramePr>
              <p:nvPr>
                <p:extLst>
                  <p:ext uri="{D42A27DB-BD31-4B8C-83A1-F6EECF244321}">
                    <p14:modId xmlns:p14="http://schemas.microsoft.com/office/powerpoint/2010/main" val="2954094960"/>
                  </p:ext>
                </p:extLst>
              </p:nvPr>
            </p:nvGraphicFramePr>
            <p:xfrm>
              <a:off x="897520" y="2238406"/>
              <a:ext cx="5891207" cy="894192"/>
            </p:xfrm>
            <a:graphic>
              <a:graphicData uri="http://schemas.openxmlformats.org/drawingml/2006/table">
                <a:tbl>
                  <a:tblPr firstRow="1" bandRow="1"/>
                  <a:tblGrid>
                    <a:gridCol w="1468815">
                      <a:extLst>
                        <a:ext uri="{9D8B030D-6E8A-4147-A177-3AD203B41FA5}">
                          <a16:colId xmlns:a16="http://schemas.microsoft.com/office/drawing/2014/main" val="334088956"/>
                        </a:ext>
                      </a:extLst>
                    </a:gridCol>
                    <a:gridCol w="1468815">
                      <a:extLst>
                        <a:ext uri="{9D8B030D-6E8A-4147-A177-3AD203B41FA5}">
                          <a16:colId xmlns:a16="http://schemas.microsoft.com/office/drawing/2014/main" val="1278860477"/>
                        </a:ext>
                      </a:extLst>
                    </a:gridCol>
                    <a:gridCol w="1468815">
                      <a:extLst>
                        <a:ext uri="{9D8B030D-6E8A-4147-A177-3AD203B41FA5}">
                          <a16:colId xmlns:a16="http://schemas.microsoft.com/office/drawing/2014/main" val="295841290"/>
                        </a:ext>
                      </a:extLst>
                    </a:gridCol>
                    <a:gridCol w="1484762">
                      <a:extLst>
                        <a:ext uri="{9D8B030D-6E8A-4147-A177-3AD203B41FA5}">
                          <a16:colId xmlns:a16="http://schemas.microsoft.com/office/drawing/2014/main" val="686304028"/>
                        </a:ext>
                      </a:extLst>
                    </a:gridCol>
                  </a:tblGrid>
                  <a:tr h="447096">
                    <a:tc>
                      <a:txBody>
                        <a:bodyPr/>
                        <a:lstStyle/>
                        <a:p>
                          <a:pPr algn="ct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𝑥</m:t>
                                </m:r>
                              </m:oMath>
                            </m:oMathPara>
                          </a14:m>
                          <a:endParaRPr lang="en-US" sz="22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2200" b="0" i="0" smtClean="0">
                                    <a:latin typeface="UTM Avo" panose="02040603050506020204" pitchFamily="18" charset="0"/>
                                  </a:rPr>
                                  <m:t>0</m:t>
                                </m:r>
                              </m:oMath>
                            </m:oMathPara>
                          </a14:m>
                          <a:endParaRPr lang="en-US" sz="2200" dirty="0">
                            <a:latin typeface="UTM Avo" panose="020406030505060202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2200" b="0" i="0" smtClean="0">
                                    <a:latin typeface="UTM Avo" panose="02040603050506020204" pitchFamily="18" charset="0"/>
                                  </a:rPr>
                                  <m:t>2</m:t>
                                </m:r>
                              </m:oMath>
                            </m:oMathPara>
                          </a14:m>
                          <a:endParaRPr lang="en-US" sz="2200" dirty="0">
                            <a:latin typeface="UTM Avo" panose="020406030505060202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2200" b="0" i="0" smtClean="0">
                                    <a:latin typeface="UTM Avo" panose="02040603050506020204" pitchFamily="18" charset="0"/>
                                  </a:rPr>
                                  <m:t>3</m:t>
                                </m:r>
                              </m:oMath>
                            </m:oMathPara>
                          </a14:m>
                          <a:endParaRPr lang="en-US" sz="2200" dirty="0">
                            <a:latin typeface="UTM Avo" panose="02040603050506020204" pitchFamily="18" charset="0"/>
                          </a:endParaRPr>
                        </a:p>
                      </a:txBody>
                      <a:tcPr anchor="ctr"/>
                    </a:tc>
                    <a:extLst>
                      <a:ext uri="{0D108BD9-81ED-4DB2-BD59-A6C34878D82A}">
                        <a16:rowId xmlns:a16="http://schemas.microsoft.com/office/drawing/2014/main" val="781085270"/>
                      </a:ext>
                    </a:extLst>
                  </a:tr>
                  <a:tr h="4470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r>
                                  <a:rPr lang="en-US" sz="2200" b="0" i="1" smtClean="0">
                                    <a:latin typeface="Cambria Math" panose="02040503050406030204" pitchFamily="18" charset="0"/>
                                  </a:rPr>
                                  <m:t>−</m:t>
                                </m:r>
                                <m:r>
                                  <m:rPr>
                                    <m:nor/>
                                  </m:rPr>
                                  <a:rPr lang="en-US" sz="2200" b="0" i="0" smtClean="0">
                                    <a:latin typeface="UTM Avo" panose="02040603050506020204" pitchFamily="18" charset="0"/>
                                  </a:rPr>
                                  <m:t>2</m:t>
                                </m:r>
                              </m:oMath>
                            </m:oMathPara>
                          </a14:m>
                          <a:endParaRPr lang="en-US" sz="2200" dirty="0">
                            <a:latin typeface="UTM Avo" panose="020406030505060202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2200" b="0" i="0" smtClean="0">
                                    <a:latin typeface="UTM Avo" panose="02040603050506020204" pitchFamily="18" charset="0"/>
                                  </a:rPr>
                                  <m:t>−2</m:t>
                                </m:r>
                              </m:oMath>
                            </m:oMathPara>
                          </a14:m>
                          <a:endParaRPr lang="en-US" sz="2200" dirty="0">
                            <a:latin typeface="UTM Avo" panose="02040603050506020204" pitchFamily="18" charset="0"/>
                          </a:endParaRPr>
                        </a:p>
                      </a:txBody>
                      <a:tcPr anchor="ctr"/>
                    </a:tc>
                    <a:tc>
                      <a:txBody>
                        <a:bodyPr/>
                        <a:lstStyle/>
                        <a:p>
                          <a:pPr algn="ctr"/>
                          <a:endParaRPr lang="en-US" sz="2200" dirty="0">
                            <a:latin typeface="UTM Avo" panose="02040603050506020204" pitchFamily="18" charset="0"/>
                          </a:endParaRPr>
                        </a:p>
                      </a:txBody>
                      <a:tcPr anchor="ctr"/>
                    </a:tc>
                    <a:tc>
                      <a:txBody>
                        <a:bodyPr/>
                        <a:lstStyle/>
                        <a:p>
                          <a:pPr algn="ctr"/>
                          <a:endParaRPr lang="en-US" sz="2200" dirty="0">
                            <a:latin typeface="UTM Avo" panose="02040603050506020204" pitchFamily="18" charset="0"/>
                          </a:endParaRPr>
                        </a:p>
                      </a:txBody>
                      <a:tcPr anchor="ctr"/>
                    </a:tc>
                    <a:extLst>
                      <a:ext uri="{0D108BD9-81ED-4DB2-BD59-A6C34878D82A}">
                        <a16:rowId xmlns:a16="http://schemas.microsoft.com/office/drawing/2014/main" val="1680653380"/>
                      </a:ext>
                    </a:extLst>
                  </a:tr>
                </a:tbl>
              </a:graphicData>
            </a:graphic>
          </p:graphicFrame>
        </mc:Choice>
        <mc:Fallback xmlns="">
          <p:graphicFrame>
            <p:nvGraphicFramePr>
              <p:cNvPr id="8" name="Table 3">
                <a:extLst>
                  <a:ext uri="{FF2B5EF4-FFF2-40B4-BE49-F238E27FC236}">
                    <a16:creationId xmlns:a16="http://schemas.microsoft.com/office/drawing/2014/main" id="{B6AD56EA-1697-CA1D-6EA9-C1036F7161BF}"/>
                  </a:ext>
                </a:extLst>
              </p:cNvPr>
              <p:cNvGraphicFramePr>
                <a:graphicFrameLocks noGrp="1"/>
              </p:cNvGraphicFramePr>
              <p:nvPr>
                <p:extLst>
                  <p:ext uri="{D42A27DB-BD31-4B8C-83A1-F6EECF244321}">
                    <p14:modId xmlns:p14="http://schemas.microsoft.com/office/powerpoint/2010/main" val="2954094960"/>
                  </p:ext>
                </p:extLst>
              </p:nvPr>
            </p:nvGraphicFramePr>
            <p:xfrm>
              <a:off x="897520" y="2238406"/>
              <a:ext cx="5891207" cy="894192"/>
            </p:xfrm>
            <a:graphic>
              <a:graphicData uri="http://schemas.openxmlformats.org/drawingml/2006/table">
                <a:tbl>
                  <a:tblPr firstRow="1" bandRow="1"/>
                  <a:tblGrid>
                    <a:gridCol w="1468815">
                      <a:extLst>
                        <a:ext uri="{9D8B030D-6E8A-4147-A177-3AD203B41FA5}">
                          <a16:colId xmlns:a16="http://schemas.microsoft.com/office/drawing/2014/main" val="334088956"/>
                        </a:ext>
                      </a:extLst>
                    </a:gridCol>
                    <a:gridCol w="1468815">
                      <a:extLst>
                        <a:ext uri="{9D8B030D-6E8A-4147-A177-3AD203B41FA5}">
                          <a16:colId xmlns:a16="http://schemas.microsoft.com/office/drawing/2014/main" val="1278860477"/>
                        </a:ext>
                      </a:extLst>
                    </a:gridCol>
                    <a:gridCol w="1468815">
                      <a:extLst>
                        <a:ext uri="{9D8B030D-6E8A-4147-A177-3AD203B41FA5}">
                          <a16:colId xmlns:a16="http://schemas.microsoft.com/office/drawing/2014/main" val="295841290"/>
                        </a:ext>
                      </a:extLst>
                    </a:gridCol>
                    <a:gridCol w="1484762">
                      <a:extLst>
                        <a:ext uri="{9D8B030D-6E8A-4147-A177-3AD203B41FA5}">
                          <a16:colId xmlns:a16="http://schemas.microsoft.com/office/drawing/2014/main" val="686304028"/>
                        </a:ext>
                      </a:extLst>
                    </a:gridCol>
                  </a:tblGrid>
                  <a:tr h="447096">
                    <a:tc>
                      <a:txBody>
                        <a:bodyPr/>
                        <a:lstStyle/>
                        <a:p>
                          <a:endParaRPr lang="en-US"/>
                        </a:p>
                      </a:txBody>
                      <a:tcPr anchor="ctr">
                        <a:blipFill>
                          <a:blip r:embed="rId3"/>
                          <a:stretch>
                            <a:fillRect l="-415" t="-1351" r="-302075" b="-105405"/>
                          </a:stretch>
                        </a:blipFill>
                      </a:tcPr>
                    </a:tc>
                    <a:tc>
                      <a:txBody>
                        <a:bodyPr/>
                        <a:lstStyle/>
                        <a:p>
                          <a:endParaRPr lang="en-US"/>
                        </a:p>
                      </a:txBody>
                      <a:tcPr anchor="ctr">
                        <a:blipFill>
                          <a:blip r:embed="rId3"/>
                          <a:stretch>
                            <a:fillRect l="-100415" t="-1351" r="-202075" b="-105405"/>
                          </a:stretch>
                        </a:blipFill>
                      </a:tcPr>
                    </a:tc>
                    <a:tc>
                      <a:txBody>
                        <a:bodyPr/>
                        <a:lstStyle/>
                        <a:p>
                          <a:endParaRPr lang="en-US"/>
                        </a:p>
                      </a:txBody>
                      <a:tcPr anchor="ctr">
                        <a:blipFill>
                          <a:blip r:embed="rId3"/>
                          <a:stretch>
                            <a:fillRect l="-200415" t="-1351" r="-102075" b="-105405"/>
                          </a:stretch>
                        </a:blipFill>
                      </a:tcPr>
                    </a:tc>
                    <a:tc>
                      <a:txBody>
                        <a:bodyPr/>
                        <a:lstStyle/>
                        <a:p>
                          <a:endParaRPr lang="en-US"/>
                        </a:p>
                      </a:txBody>
                      <a:tcPr anchor="ctr">
                        <a:blipFill>
                          <a:blip r:embed="rId3"/>
                          <a:stretch>
                            <a:fillRect l="-296721" t="-1351" r="-820" b="-105405"/>
                          </a:stretch>
                        </a:blipFill>
                      </a:tcPr>
                    </a:tc>
                    <a:extLst>
                      <a:ext uri="{0D108BD9-81ED-4DB2-BD59-A6C34878D82A}">
                        <a16:rowId xmlns:a16="http://schemas.microsoft.com/office/drawing/2014/main" val="781085270"/>
                      </a:ext>
                    </a:extLst>
                  </a:tr>
                  <a:tr h="447096">
                    <a:tc>
                      <a:txBody>
                        <a:bodyPr/>
                        <a:lstStyle/>
                        <a:p>
                          <a:endParaRPr lang="en-US"/>
                        </a:p>
                      </a:txBody>
                      <a:tcPr anchor="ctr">
                        <a:blipFill>
                          <a:blip r:embed="rId3"/>
                          <a:stretch>
                            <a:fillRect l="-415" t="-102740" r="-302075" b="-6849"/>
                          </a:stretch>
                        </a:blipFill>
                      </a:tcPr>
                    </a:tc>
                    <a:tc>
                      <a:txBody>
                        <a:bodyPr/>
                        <a:lstStyle/>
                        <a:p>
                          <a:endParaRPr lang="en-US"/>
                        </a:p>
                      </a:txBody>
                      <a:tcPr anchor="ctr">
                        <a:blipFill>
                          <a:blip r:embed="rId3"/>
                          <a:stretch>
                            <a:fillRect l="-100415" t="-102740" r="-202075" b="-6849"/>
                          </a:stretch>
                        </a:blipFill>
                      </a:tcPr>
                    </a:tc>
                    <a:tc>
                      <a:txBody>
                        <a:bodyPr/>
                        <a:lstStyle/>
                        <a:p>
                          <a:pPr algn="ctr"/>
                          <a:endParaRPr lang="en-US" sz="2200" dirty="0">
                            <a:latin typeface="UTM Avo" panose="02040603050506020204" pitchFamily="18" charset="0"/>
                          </a:endParaRPr>
                        </a:p>
                      </a:txBody>
                      <a:tcPr anchor="ctr"/>
                    </a:tc>
                    <a:tc>
                      <a:txBody>
                        <a:bodyPr/>
                        <a:lstStyle/>
                        <a:p>
                          <a:pPr algn="ctr"/>
                          <a:endParaRPr lang="en-US" sz="2200" dirty="0">
                            <a:latin typeface="UTM Avo" panose="02040603050506020204" pitchFamily="18" charset="0"/>
                          </a:endParaRPr>
                        </a:p>
                      </a:txBody>
                      <a:tcPr anchor="ctr"/>
                    </a:tc>
                    <a:extLst>
                      <a:ext uri="{0D108BD9-81ED-4DB2-BD59-A6C34878D82A}">
                        <a16:rowId xmlns:a16="http://schemas.microsoft.com/office/drawing/2014/main" val="1680653380"/>
                      </a:ext>
                    </a:extLst>
                  </a:tr>
                </a:tbl>
              </a:graphicData>
            </a:graphic>
          </p:graphicFrame>
        </mc:Fallback>
      </mc:AlternateContent>
      <p:sp>
        <p:nvSpPr>
          <p:cNvPr id="9" name="Rectangle 8">
            <a:extLst>
              <a:ext uri="{FF2B5EF4-FFF2-40B4-BE49-F238E27FC236}">
                <a16:creationId xmlns:a16="http://schemas.microsoft.com/office/drawing/2014/main" id="{820737F9-CAB5-7D40-2AD0-F3A4872B2447}"/>
              </a:ext>
            </a:extLst>
          </p:cNvPr>
          <p:cNvSpPr/>
          <p:nvPr/>
        </p:nvSpPr>
        <p:spPr>
          <a:xfrm>
            <a:off x="275661" y="4124524"/>
            <a:ext cx="5751065" cy="545534"/>
          </a:xfrm>
          <a:prstGeom prst="rect">
            <a:avLst/>
          </a:prstGeom>
        </p:spPr>
        <p:txBody>
          <a:bodyPr wrap="square">
            <a:spAutoFit/>
          </a:bodyPr>
          <a:lstStyle/>
          <a:p>
            <a:pPr marR="30480" algn="just">
              <a:lnSpc>
                <a:spcPct val="150000"/>
              </a:lnSpc>
              <a:defRPr/>
            </a:pPr>
            <a:r>
              <a:rPr lang="vi-VN" sz="2200" dirty="0">
                <a:solidFill>
                  <a:prstClr val="black"/>
                </a:solidFill>
                <a:latin typeface="UTM Avo" panose="02040603050506020204" pitchFamily="18" charset="0"/>
                <a:cs typeface="Arial" panose="020B0604020202020204" pitchFamily="34" charset="0"/>
              </a:rPr>
              <a:t>b) </a:t>
            </a:r>
            <a:r>
              <a:rPr lang="en-US" sz="2200" dirty="0">
                <a:solidFill>
                  <a:prstClr val="black"/>
                </a:solidFill>
                <a:latin typeface="UTM Avo" panose="02040603050506020204" pitchFamily="18" charset="0"/>
                <a:cs typeface="Arial" panose="020B0604020202020204" pitchFamily="34" charset="0"/>
              </a:rPr>
              <a:t>B</a:t>
            </a:r>
            <a:r>
              <a:rPr lang="vi-VN" sz="2200" dirty="0">
                <a:solidFill>
                  <a:prstClr val="black"/>
                </a:solidFill>
                <a:latin typeface="UTM Avo" panose="02040603050506020204" pitchFamily="18" charset="0"/>
                <a:cs typeface="Arial" panose="020B0604020202020204" pitchFamily="34" charset="0"/>
              </a:rPr>
              <a:t>a điểm 𝐴, 𝐵, 𝐶 có thẳng hàng.</a:t>
            </a:r>
          </a:p>
        </p:txBody>
      </p:sp>
      <p:sp>
        <p:nvSpPr>
          <p:cNvPr id="6" name="Rectangle 5">
            <a:extLst>
              <a:ext uri="{FF2B5EF4-FFF2-40B4-BE49-F238E27FC236}">
                <a16:creationId xmlns:a16="http://schemas.microsoft.com/office/drawing/2014/main" id="{A07BD795-C442-D94F-0DD4-EC80AC67E9B9}"/>
              </a:ext>
            </a:extLst>
          </p:cNvPr>
          <p:cNvSpPr/>
          <p:nvPr/>
        </p:nvSpPr>
        <p:spPr>
          <a:xfrm>
            <a:off x="275661" y="1997024"/>
            <a:ext cx="901975" cy="528286"/>
          </a:xfrm>
          <a:prstGeom prst="rect">
            <a:avLst/>
          </a:prstGeom>
        </p:spPr>
        <p:txBody>
          <a:bodyPr wrap="square">
            <a:spAutoFit/>
          </a:bodyPr>
          <a:lstStyle/>
          <a:p>
            <a:pPr marR="30480" algn="just">
              <a:lnSpc>
                <a:spcPct val="150000"/>
              </a:lnSpc>
              <a:buClrTx/>
              <a:buFontTx/>
              <a:buNone/>
              <a:defRPr/>
            </a:pPr>
            <a:r>
              <a:rPr lang="en-US" sz="2200" dirty="0">
                <a:solidFill>
                  <a:prstClr val="black"/>
                </a:solidFill>
                <a:latin typeface="UTM Avo" panose="02040603050506020204" pitchFamily="18" charset="0"/>
                <a:cs typeface="Arial" panose="020B0604020202020204" pitchFamily="34" charset="0"/>
              </a:rPr>
              <a:t>a)</a:t>
            </a:r>
            <a:endParaRPr lang="vi-VN" sz="2200" dirty="0">
              <a:solidFill>
                <a:prstClr val="black"/>
              </a:solidFill>
              <a:latin typeface="UTM Avo" panose="02040603050506020204" pitchFamily="18" charset="0"/>
              <a:cs typeface="Arial" panose="020B0604020202020204" pitchFamily="34" charset="0"/>
            </a:endParaRPr>
          </a:p>
        </p:txBody>
      </p:sp>
      <p:pic>
        <p:nvPicPr>
          <p:cNvPr id="7" name="Picture 6" descr="A graph of a function&#10;&#10;Description automatically generated">
            <a:extLst>
              <a:ext uri="{FF2B5EF4-FFF2-40B4-BE49-F238E27FC236}">
                <a16:creationId xmlns:a16="http://schemas.microsoft.com/office/drawing/2014/main" id="{9A972F3E-9758-B7E4-0F54-1D9516B069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0727" y="1956601"/>
            <a:ext cx="4406666" cy="3716230"/>
          </a:xfrm>
          <a:prstGeom prst="rect">
            <a:avLst/>
          </a:prstGeom>
          <a:noFill/>
          <a:ln w="38100">
            <a:solidFill>
              <a:srgbClr val="00B050"/>
            </a:solidFill>
            <a:prstDash val="dash"/>
          </a:ln>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6A4D0E-F750-CF93-00E6-86A3CFD310FF}"/>
                  </a:ext>
                </a:extLst>
              </p:cNvPr>
              <p:cNvSpPr txBox="1"/>
              <p:nvPr/>
            </p:nvSpPr>
            <p:spPr>
              <a:xfrm>
                <a:off x="332509" y="5567756"/>
                <a:ext cx="11859491" cy="1067985"/>
              </a:xfrm>
              <a:prstGeom prst="rect">
                <a:avLst/>
              </a:prstGeom>
              <a:noFill/>
            </p:spPr>
            <p:txBody>
              <a:bodyPr wrap="square">
                <a:spAutoFit/>
              </a:bodyPr>
              <a:lstStyle/>
              <a:p>
                <a:pPr marR="30480" algn="just">
                  <a:lnSpc>
                    <a:spcPct val="150000"/>
                  </a:lnSpc>
                  <a:spcBef>
                    <a:spcPts val="100"/>
                  </a:spcBef>
                  <a:spcAft>
                    <a:spcPts val="100"/>
                  </a:spcAft>
                  <a:defRPr/>
                </a:pPr>
                <a:r>
                  <a:rPr lang="en-US" sz="2200" b="1" dirty="0">
                    <a:solidFill>
                      <a:prstClr val="black"/>
                    </a:solidFill>
                    <a:latin typeface="UTM Avo" panose="02040603050506020204" pitchFamily="18" charset="0"/>
                    <a:cs typeface="Arial" panose="020B0604020202020204" pitchFamily="34" charset="0"/>
                  </a:rPr>
                  <a:t>Nhận </a:t>
                </a:r>
                <a:r>
                  <a:rPr lang="en-US" sz="2200" b="1" dirty="0" err="1">
                    <a:solidFill>
                      <a:prstClr val="black"/>
                    </a:solidFill>
                    <a:latin typeface="UTM Avo" panose="02040603050506020204" pitchFamily="18" charset="0"/>
                    <a:cs typeface="Arial" panose="020B0604020202020204" pitchFamily="34" charset="0"/>
                  </a:rPr>
                  <a:t>xét</a:t>
                </a:r>
                <a:r>
                  <a:rPr lang="en-US" sz="2200" b="1" dirty="0">
                    <a:solidFill>
                      <a:prstClr val="black"/>
                    </a:solidFill>
                    <a:latin typeface="UTM Avo" panose="02040603050506020204" pitchFamily="18" charset="0"/>
                    <a:cs typeface="Arial" panose="020B0604020202020204" pitchFamily="34" charset="0"/>
                  </a:rPr>
                  <a:t>: </a:t>
                </a:r>
              </a:p>
              <a:p>
                <a:pPr marR="30480" algn="just">
                  <a:lnSpc>
                    <a:spcPct val="150000"/>
                  </a:lnSpc>
                  <a:spcBef>
                    <a:spcPts val="100"/>
                  </a:spcBef>
                  <a:spcAft>
                    <a:spcPts val="100"/>
                  </a:spcAft>
                  <a:defRPr/>
                </a:pPr>
                <a:r>
                  <a:rPr lang="en-US" sz="2200" dirty="0" err="1">
                    <a:solidFill>
                      <a:prstClr val="black"/>
                    </a:solidFill>
                    <a:latin typeface="UTM Avo" panose="02040603050506020204" pitchFamily="18" charset="0"/>
                    <a:cs typeface="Arial" panose="020B0604020202020204" pitchFamily="34" charset="0"/>
                  </a:rPr>
                  <a:t>Người</a:t>
                </a:r>
                <a:r>
                  <a:rPr lang="en-US" sz="2200" dirty="0">
                    <a:solidFill>
                      <a:prstClr val="black"/>
                    </a:solidFill>
                    <a:latin typeface="UTM Avo" panose="02040603050506020204" pitchFamily="18" charset="0"/>
                    <a:cs typeface="Arial" panose="020B0604020202020204" pitchFamily="34" charset="0"/>
                  </a:rPr>
                  <a:t> ta </a:t>
                </a:r>
                <a:r>
                  <a:rPr lang="en-US" sz="2200" dirty="0" err="1">
                    <a:solidFill>
                      <a:prstClr val="black"/>
                    </a:solidFill>
                    <a:latin typeface="UTM Avo" panose="02040603050506020204" pitchFamily="18" charset="0"/>
                    <a:cs typeface="Arial" panose="020B0604020202020204" pitchFamily="34" charset="0"/>
                  </a:rPr>
                  <a:t>chứng</a:t>
                </a:r>
                <a:r>
                  <a:rPr lang="en-US" sz="2200" dirty="0">
                    <a:solidFill>
                      <a:prstClr val="black"/>
                    </a:solidFill>
                    <a:latin typeface="UTM Avo" panose="02040603050506020204" pitchFamily="18" charset="0"/>
                    <a:cs typeface="Arial" panose="020B0604020202020204" pitchFamily="34" charset="0"/>
                  </a:rPr>
                  <a:t> </a:t>
                </a:r>
                <a:r>
                  <a:rPr lang="en-US" sz="2200" dirty="0" err="1">
                    <a:solidFill>
                      <a:prstClr val="black"/>
                    </a:solidFill>
                    <a:latin typeface="UTM Avo" panose="02040603050506020204" pitchFamily="18" charset="0"/>
                    <a:cs typeface="Arial" panose="020B0604020202020204" pitchFamily="34" charset="0"/>
                  </a:rPr>
                  <a:t>tỏ</a:t>
                </a:r>
                <a:r>
                  <a:rPr lang="en-US" sz="2200" dirty="0">
                    <a:solidFill>
                      <a:prstClr val="black"/>
                    </a:solidFill>
                    <a:latin typeface="UTM Avo" panose="02040603050506020204" pitchFamily="18" charset="0"/>
                    <a:cs typeface="Arial" panose="020B0604020202020204" pitchFamily="34" charset="0"/>
                  </a:rPr>
                  <a:t> </a:t>
                </a:r>
                <a:r>
                  <a:rPr lang="en-US" sz="2200" dirty="0" err="1">
                    <a:solidFill>
                      <a:prstClr val="black"/>
                    </a:solidFill>
                    <a:latin typeface="UTM Avo" panose="02040603050506020204" pitchFamily="18" charset="0"/>
                    <a:cs typeface="Arial" panose="020B0604020202020204" pitchFamily="34" charset="0"/>
                  </a:rPr>
                  <a:t>được</a:t>
                </a:r>
                <a:r>
                  <a:rPr lang="en-US" sz="2200" dirty="0">
                    <a:solidFill>
                      <a:prstClr val="black"/>
                    </a:solidFill>
                    <a:latin typeface="UTM Avo" panose="02040603050506020204" pitchFamily="18" charset="0"/>
                    <a:cs typeface="Arial" panose="020B0604020202020204" pitchFamily="34" charset="0"/>
                  </a:rPr>
                  <a:t> </a:t>
                </a:r>
                <a:r>
                  <a:rPr lang="en-US" sz="2200" dirty="0" err="1">
                    <a:solidFill>
                      <a:prstClr val="black"/>
                    </a:solidFill>
                    <a:latin typeface="UTM Avo" panose="02040603050506020204" pitchFamily="18" charset="0"/>
                    <a:cs typeface="Arial" panose="020B0604020202020204" pitchFamily="34" charset="0"/>
                  </a:rPr>
                  <a:t>rằng</a:t>
                </a:r>
                <a:r>
                  <a:rPr lang="en-US" sz="2200" dirty="0">
                    <a:solidFill>
                      <a:prstClr val="black"/>
                    </a:solidFill>
                    <a:latin typeface="UTM Avo" panose="02040603050506020204" pitchFamily="18" charset="0"/>
                    <a:cs typeface="Arial" panose="020B0604020202020204" pitchFamily="34" charset="0"/>
                  </a:rPr>
                  <a:t> </a:t>
                </a:r>
                <a:r>
                  <a:rPr lang="en-US" sz="2200" dirty="0" err="1">
                    <a:solidFill>
                      <a:prstClr val="black"/>
                    </a:solidFill>
                    <a:latin typeface="UTM Avo" panose="02040603050506020204" pitchFamily="18" charset="0"/>
                    <a:cs typeface="Arial" panose="020B0604020202020204" pitchFamily="34" charset="0"/>
                  </a:rPr>
                  <a:t>đồ</a:t>
                </a:r>
                <a:r>
                  <a:rPr lang="en-US" sz="2200" dirty="0">
                    <a:solidFill>
                      <a:prstClr val="black"/>
                    </a:solidFill>
                    <a:latin typeface="UTM Avo" panose="02040603050506020204" pitchFamily="18" charset="0"/>
                    <a:cs typeface="Arial" panose="020B0604020202020204" pitchFamily="34" charset="0"/>
                  </a:rPr>
                  <a:t> thị của </a:t>
                </a:r>
                <a:r>
                  <a:rPr lang="en-US" sz="2200" dirty="0" err="1">
                    <a:solidFill>
                      <a:prstClr val="black"/>
                    </a:solidFill>
                    <a:latin typeface="UTM Avo" panose="02040603050506020204" pitchFamily="18" charset="0"/>
                    <a:cs typeface="Arial" panose="020B0604020202020204" pitchFamily="34" charset="0"/>
                  </a:rPr>
                  <a:t>hàm</a:t>
                </a:r>
                <a:r>
                  <a:rPr lang="en-US" sz="2200" dirty="0">
                    <a:solidFill>
                      <a:prstClr val="black"/>
                    </a:solidFill>
                    <a:latin typeface="UTM Avo" panose="02040603050506020204" pitchFamily="18" charset="0"/>
                    <a:cs typeface="Arial" panose="020B0604020202020204" pitchFamily="34" charset="0"/>
                  </a:rPr>
                  <a:t> </a:t>
                </a:r>
                <a:r>
                  <a:rPr lang="en-US" sz="2200" dirty="0" err="1">
                    <a:solidFill>
                      <a:prstClr val="black"/>
                    </a:solidFill>
                    <a:latin typeface="UTM Avo" panose="02040603050506020204" pitchFamily="18" charset="0"/>
                    <a:cs typeface="Arial" panose="020B0604020202020204" pitchFamily="34" charset="0"/>
                  </a:rPr>
                  <a:t>số</a:t>
                </a:r>
                <a:r>
                  <a:rPr lang="en-US" sz="22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200">
                        <a:solidFill>
                          <a:prstClr val="black"/>
                        </a:solidFill>
                        <a:latin typeface="Cambria Math" panose="02040503050406030204" pitchFamily="18" charset="0"/>
                        <a:cs typeface="Arial" panose="020B0604020202020204" pitchFamily="34" charset="0"/>
                      </a:rPr>
                      <m:t>𝑦</m:t>
                    </m:r>
                    <m:r>
                      <a:rPr lang="en-US" sz="2200">
                        <a:solidFill>
                          <a:prstClr val="black"/>
                        </a:solidFill>
                        <a:latin typeface="Cambria Math" panose="02040503050406030204" pitchFamily="18" charset="0"/>
                        <a:cs typeface="Arial" panose="020B0604020202020204" pitchFamily="34" charset="0"/>
                      </a:rPr>
                      <m:t>=</m:t>
                    </m:r>
                    <m:r>
                      <a:rPr lang="en-US" sz="2200">
                        <a:solidFill>
                          <a:prstClr val="black"/>
                        </a:solidFill>
                        <a:latin typeface="Cambria Math" panose="02040503050406030204" pitchFamily="18" charset="0"/>
                        <a:cs typeface="Arial" panose="020B0604020202020204" pitchFamily="34" charset="0"/>
                      </a:rPr>
                      <m:t>𝑥</m:t>
                    </m:r>
                    <m:r>
                      <a:rPr lang="en-US" sz="2200">
                        <a:solidFill>
                          <a:prstClr val="black"/>
                        </a:solidFill>
                        <a:latin typeface="Cambria Math" panose="02040503050406030204" pitchFamily="18" charset="0"/>
                        <a:cs typeface="Arial" panose="020B0604020202020204" pitchFamily="34" charset="0"/>
                      </a:rPr>
                      <m:t>−</m:t>
                    </m:r>
                    <m:r>
                      <m:rPr>
                        <m:nor/>
                      </m:rPr>
                      <a:rPr lang="en-US" sz="2200">
                        <a:latin typeface="UTM Avo" panose="02040603050506020204" pitchFamily="18" charset="0"/>
                      </a:rPr>
                      <m:t>2</m:t>
                    </m:r>
                  </m:oMath>
                </a14:m>
                <a:r>
                  <a:rPr lang="en-US" sz="2200" dirty="0">
                    <a:solidFill>
                      <a:prstClr val="black"/>
                    </a:solidFill>
                    <a:latin typeface="UTM Avo" panose="02040603050506020204" pitchFamily="18" charset="0"/>
                    <a:cs typeface="Arial" panose="020B0604020202020204" pitchFamily="34" charset="0"/>
                  </a:rPr>
                  <a:t> </a:t>
                </a:r>
                <a:r>
                  <a:rPr lang="en-US" sz="2200" dirty="0" err="1">
                    <a:solidFill>
                      <a:prstClr val="black"/>
                    </a:solidFill>
                    <a:latin typeface="UTM Avo" panose="02040603050506020204" pitchFamily="18" charset="0"/>
                    <a:cs typeface="Arial" panose="020B0604020202020204" pitchFamily="34" charset="0"/>
                  </a:rPr>
                  <a:t>là</a:t>
                </a:r>
                <a:r>
                  <a:rPr lang="en-US" sz="2200" dirty="0">
                    <a:solidFill>
                      <a:prstClr val="black"/>
                    </a:solidFill>
                    <a:latin typeface="UTM Avo" panose="02040603050506020204" pitchFamily="18" charset="0"/>
                    <a:cs typeface="Arial" panose="020B0604020202020204" pitchFamily="34" charset="0"/>
                  </a:rPr>
                  <a:t> </a:t>
                </a:r>
                <a:r>
                  <a:rPr lang="en-US" sz="2200" dirty="0" err="1">
                    <a:solidFill>
                      <a:prstClr val="black"/>
                    </a:solidFill>
                    <a:latin typeface="UTM Avo" panose="02040603050506020204" pitchFamily="18" charset="0"/>
                    <a:cs typeface="Arial" panose="020B0604020202020204" pitchFamily="34" charset="0"/>
                  </a:rPr>
                  <a:t>một</a:t>
                </a:r>
                <a:r>
                  <a:rPr lang="en-US" sz="2200" dirty="0">
                    <a:solidFill>
                      <a:prstClr val="black"/>
                    </a:solidFill>
                    <a:latin typeface="UTM Avo" panose="02040603050506020204" pitchFamily="18" charset="0"/>
                    <a:cs typeface="Arial" panose="020B0604020202020204" pitchFamily="34" charset="0"/>
                  </a:rPr>
                  <a:t> </a:t>
                </a:r>
                <a:r>
                  <a:rPr lang="en-US" sz="2200" dirty="0" err="1">
                    <a:solidFill>
                      <a:prstClr val="black"/>
                    </a:solidFill>
                    <a:latin typeface="UTM Avo" panose="02040603050506020204" pitchFamily="18" charset="0"/>
                    <a:cs typeface="Arial" panose="020B0604020202020204" pitchFamily="34" charset="0"/>
                  </a:rPr>
                  <a:t>đường</a:t>
                </a:r>
                <a:r>
                  <a:rPr lang="en-US" sz="2200" dirty="0">
                    <a:solidFill>
                      <a:prstClr val="black"/>
                    </a:solidFill>
                    <a:latin typeface="UTM Avo" panose="02040603050506020204" pitchFamily="18" charset="0"/>
                    <a:cs typeface="Arial" panose="020B0604020202020204" pitchFamily="34" charset="0"/>
                  </a:rPr>
                  <a:t> </a:t>
                </a:r>
                <a:r>
                  <a:rPr lang="en-US" sz="2200" dirty="0" err="1">
                    <a:solidFill>
                      <a:prstClr val="black"/>
                    </a:solidFill>
                    <a:latin typeface="UTM Avo" panose="02040603050506020204" pitchFamily="18" charset="0"/>
                    <a:cs typeface="Arial" panose="020B0604020202020204" pitchFamily="34" charset="0"/>
                  </a:rPr>
                  <a:t>thẳng</a:t>
                </a:r>
                <a:r>
                  <a:rPr lang="en-US" sz="2200" dirty="0">
                    <a:solidFill>
                      <a:prstClr val="black"/>
                    </a:solidFill>
                    <a:latin typeface="UTM Avo" panose="02040603050506020204" pitchFamily="18"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DF6A4D0E-F750-CF93-00E6-86A3CFD310FF}"/>
                  </a:ext>
                </a:extLst>
              </p:cNvPr>
              <p:cNvSpPr txBox="1">
                <a:spLocks noRot="1" noChangeAspect="1" noMove="1" noResize="1" noEditPoints="1" noAdjustHandles="1" noChangeArrowheads="1" noChangeShapeType="1" noTextEdit="1"/>
              </p:cNvSpPr>
              <p:nvPr/>
            </p:nvSpPr>
            <p:spPr>
              <a:xfrm>
                <a:off x="332509" y="5567756"/>
                <a:ext cx="11859491" cy="1067985"/>
              </a:xfrm>
              <a:prstGeom prst="rect">
                <a:avLst/>
              </a:prstGeom>
              <a:blipFill>
                <a:blip r:embed="rId5"/>
                <a:stretch>
                  <a:fillRect l="-668" b="-10227"/>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24F0DB04-5CF5-4837-987A-A314F810C152}"/>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AD14A29-761C-4FDD-A865-7DE41C75C9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18" b="99215" l="3951" r="97531">
                        <a14:foregroundMark x1="10864" y1="87696" x2="3951" y2="99215"/>
                        <a14:foregroundMark x1="3951" y1="99215" x2="3951" y2="99215"/>
                        <a14:foregroundMark x1="69877" y1="10995" x2="82469" y2="3403"/>
                        <a14:foregroundMark x1="93827" y1="4974" x2="97531" y2="2618"/>
                      </a14:backgroundRemoval>
                    </a14:imgEffect>
                  </a14:imgLayer>
                </a14:imgProps>
              </a:ext>
            </a:extLst>
          </a:blip>
          <a:stretch>
            <a:fillRect/>
          </a:stretch>
        </p:blipFill>
        <p:spPr>
          <a:xfrm rot="513598">
            <a:off x="8622674" y="2275550"/>
            <a:ext cx="3858163" cy="3639058"/>
          </a:xfrm>
          <a:prstGeom prst="rect">
            <a:avLst/>
          </a:prstGeom>
        </p:spPr>
      </p:pic>
      <p:pic>
        <p:nvPicPr>
          <p:cNvPr id="3" name="Picture 2">
            <a:extLst>
              <a:ext uri="{FF2B5EF4-FFF2-40B4-BE49-F238E27FC236}">
                <a16:creationId xmlns:a16="http://schemas.microsoft.com/office/drawing/2014/main" id="{B0CA04C3-0928-4019-BD60-F110FD075F4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618" b="99353" l="0" r="98851">
                        <a14:foregroundMark x1="16475" y1="86084" x2="383" y2="93851"/>
                        <a14:foregroundMark x1="4598" y1="99353" x2="4598" y2="99353"/>
                        <a14:foregroundMark x1="81226" y1="16505" x2="98851" y2="4207"/>
                        <a14:foregroundMark x1="73563" y1="17799" x2="93103" y2="6472"/>
                        <a14:foregroundMark x1="75862" y1="17152" x2="91188" y2="1618"/>
                        <a14:foregroundMark x1="78161" y1="21036" x2="88889" y2="14239"/>
                        <a14:foregroundMark x1="76245" y1="17152" x2="84291" y2="7120"/>
                        <a14:foregroundMark x1="82375" y1="22654" x2="96169" y2="5502"/>
                        <a14:foregroundMark x1="83525" y1="8738" x2="74713" y2="19741"/>
                        <a14:foregroundMark x1="1533" y1="99353" x2="8046" y2="93528"/>
                        <a14:foregroundMark x1="75862" y1="16181" x2="79310" y2="9709"/>
                        <a14:foregroundMark x1="86590" y1="20712" x2="91188" y2="17799"/>
                        <a14:foregroundMark x1="91954" y1="17799" x2="98851" y2="8738"/>
                        <a14:foregroundMark x1="84674" y1="23625" x2="84674" y2="24595"/>
                      </a14:backgroundRemoval>
                    </a14:imgEffect>
                  </a14:imgLayer>
                </a14:imgProps>
              </a:ext>
            </a:extLst>
          </a:blip>
          <a:stretch>
            <a:fillRect/>
          </a:stretch>
        </p:blipFill>
        <p:spPr>
          <a:xfrm rot="19782960">
            <a:off x="7798521" y="3585009"/>
            <a:ext cx="1493545" cy="1768220"/>
          </a:xfrm>
          <a:prstGeom prst="rect">
            <a:avLst/>
          </a:prstGeom>
        </p:spPr>
      </p:pic>
      <p:cxnSp>
        <p:nvCxnSpPr>
          <p:cNvPr id="12" name="Straight Connector 11">
            <a:extLst>
              <a:ext uri="{FF2B5EF4-FFF2-40B4-BE49-F238E27FC236}">
                <a16:creationId xmlns:a16="http://schemas.microsoft.com/office/drawing/2014/main" id="{3D01C4D3-823B-41F4-8CD9-FEB605029DEB}"/>
              </a:ext>
            </a:extLst>
          </p:cNvPr>
          <p:cNvCxnSpPr/>
          <p:nvPr/>
        </p:nvCxnSpPr>
        <p:spPr>
          <a:xfrm flipV="1">
            <a:off x="8373335" y="2473937"/>
            <a:ext cx="3096615" cy="3093819"/>
          </a:xfrm>
          <a:prstGeom prst="line">
            <a:avLst/>
          </a:prstGeom>
          <a:ln w="38100">
            <a:solidFill>
              <a:schemeClr val="accent2">
                <a:lumMod val="50000"/>
              </a:schemeClr>
            </a:solidFill>
          </a:ln>
        </p:spPr>
        <p:style>
          <a:lnRef idx="2">
            <a:schemeClr val="accent2"/>
          </a:lnRef>
          <a:fillRef idx="0">
            <a:schemeClr val="accent2"/>
          </a:fillRef>
          <a:effectRef idx="1">
            <a:schemeClr val="accent2"/>
          </a:effectRef>
          <a:fontRef idx="minor">
            <a:schemeClr val="tx1"/>
          </a:fontRef>
        </p:style>
      </p:cxnSp>
      <p:sp>
        <p:nvSpPr>
          <p:cNvPr id="13" name="Rectangle 12">
            <a:extLst>
              <a:ext uri="{FF2B5EF4-FFF2-40B4-BE49-F238E27FC236}">
                <a16:creationId xmlns:a16="http://schemas.microsoft.com/office/drawing/2014/main" id="{08EE24DB-D5D8-4943-B7ED-86C41FD1BDF1}"/>
              </a:ext>
            </a:extLst>
          </p:cNvPr>
          <p:cNvSpPr/>
          <p:nvPr/>
        </p:nvSpPr>
        <p:spPr>
          <a:xfrm>
            <a:off x="4372746" y="2604021"/>
            <a:ext cx="382134" cy="547714"/>
          </a:xfrm>
          <a:prstGeom prst="rect">
            <a:avLst/>
          </a:prstGeom>
        </p:spPr>
        <p:txBody>
          <a:bodyPr wrap="square">
            <a:spAutoFit/>
          </a:bodyPr>
          <a:lstStyle/>
          <a:p>
            <a:pPr marR="30480" algn="just">
              <a:lnSpc>
                <a:spcPct val="150000"/>
              </a:lnSpc>
              <a:defRPr/>
            </a:pPr>
            <a:r>
              <a:rPr lang="en-US" sz="2200" dirty="0">
                <a:solidFill>
                  <a:prstClr val="black"/>
                </a:solidFill>
                <a:latin typeface="UTM Avo" panose="02040603050506020204" pitchFamily="18" charset="0"/>
                <a:cs typeface="Arial" panose="020B0604020202020204" pitchFamily="34" charset="0"/>
              </a:rPr>
              <a:t>0</a:t>
            </a:r>
            <a:endParaRPr lang="vi-VN" sz="2200" dirty="0">
              <a:solidFill>
                <a:prstClr val="black"/>
              </a:solidFill>
              <a:latin typeface="UTM Avo" panose="020406030505060202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5D203224-8F90-4895-BDC8-004315ECFB94}"/>
              </a:ext>
            </a:extLst>
          </p:cNvPr>
          <p:cNvSpPr/>
          <p:nvPr/>
        </p:nvSpPr>
        <p:spPr>
          <a:xfrm>
            <a:off x="5835697" y="2555760"/>
            <a:ext cx="358111" cy="547714"/>
          </a:xfrm>
          <a:prstGeom prst="rect">
            <a:avLst/>
          </a:prstGeom>
        </p:spPr>
        <p:txBody>
          <a:bodyPr wrap="square">
            <a:spAutoFit/>
          </a:bodyPr>
          <a:lstStyle/>
          <a:p>
            <a:pPr marR="30480" algn="just">
              <a:lnSpc>
                <a:spcPct val="150000"/>
              </a:lnSpc>
              <a:defRPr/>
            </a:pPr>
            <a:r>
              <a:rPr lang="en-US" sz="2200" dirty="0">
                <a:solidFill>
                  <a:prstClr val="black"/>
                </a:solidFill>
                <a:latin typeface="UTM Avo" panose="02040603050506020204" pitchFamily="18" charset="0"/>
                <a:cs typeface="Arial" panose="020B0604020202020204" pitchFamily="34" charset="0"/>
              </a:rPr>
              <a:t>1</a:t>
            </a:r>
            <a:endParaRPr lang="vi-VN" sz="2200" dirty="0">
              <a:solidFill>
                <a:prstClr val="black"/>
              </a:solidFill>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AD29ECC-D6ED-476C-A3CC-D80B26210147}"/>
                  </a:ext>
                </a:extLst>
              </p:cNvPr>
              <p:cNvSpPr/>
              <p:nvPr/>
            </p:nvSpPr>
            <p:spPr>
              <a:xfrm>
                <a:off x="893618" y="3336261"/>
                <a:ext cx="6096000" cy="546881"/>
              </a:xfrm>
              <a:prstGeom prst="rect">
                <a:avLst/>
              </a:prstGeom>
            </p:spPr>
            <p:txBody>
              <a:bodyPr>
                <a:spAutoFit/>
              </a:bodyPr>
              <a:lstStyle/>
              <a:p>
                <a:pPr marR="30480" algn="just">
                  <a:lnSpc>
                    <a:spcPct val="150000"/>
                  </a:lnSpc>
                  <a:defRPr/>
                </a:pPr>
                <a:r>
                  <a:rPr lang="en-US" sz="2200" dirty="0">
                    <a:solidFill>
                      <a:prstClr val="black"/>
                    </a:solidFill>
                    <a:latin typeface="UTM Avo" panose="02040603050506020204" pitchFamily="18" charset="0"/>
                    <a:cs typeface="Arial" panose="020B0604020202020204" pitchFamily="34" charset="0"/>
                  </a:rPr>
                  <a:t>A(0; </a:t>
                </a:r>
                <a14:m>
                  <m:oMath xmlns:m="http://schemas.openxmlformats.org/officeDocument/2006/math">
                    <m:r>
                      <m:rPr>
                        <m:nor/>
                      </m:rPr>
                      <a:rPr lang="en-US" sz="2200">
                        <a:latin typeface="UTM Avo" panose="02040603050506020204" pitchFamily="18" charset="0"/>
                      </a:rPr>
                      <m:t>−</m:t>
                    </m:r>
                  </m:oMath>
                </a14:m>
                <a:r>
                  <a:rPr lang="en-US" sz="2200" dirty="0">
                    <a:solidFill>
                      <a:prstClr val="black"/>
                    </a:solidFill>
                    <a:latin typeface="UTM Avo" panose="02040603050506020204" pitchFamily="18" charset="0"/>
                    <a:cs typeface="Arial" panose="020B0604020202020204" pitchFamily="34" charset="0"/>
                  </a:rPr>
                  <a:t>2);   B(2; 0);   C(3; 1) </a:t>
                </a:r>
                <a:endParaRPr lang="vi-VN" sz="2200" dirty="0">
                  <a:solidFill>
                    <a:prstClr val="black"/>
                  </a:solidFill>
                  <a:latin typeface="UTM Avo" panose="02040603050506020204" pitchFamily="18" charset="0"/>
                  <a:cs typeface="Arial" panose="020B0604020202020204" pitchFamily="34" charset="0"/>
                </a:endParaRPr>
              </a:p>
            </p:txBody>
          </p:sp>
        </mc:Choice>
        <mc:Fallback xmlns="">
          <p:sp>
            <p:nvSpPr>
              <p:cNvPr id="15" name="Rectangle 14">
                <a:extLst>
                  <a:ext uri="{FF2B5EF4-FFF2-40B4-BE49-F238E27FC236}">
                    <a16:creationId xmlns:a16="http://schemas.microsoft.com/office/drawing/2014/main" id="{EAD29ECC-D6ED-476C-A3CC-D80B26210147}"/>
                  </a:ext>
                </a:extLst>
              </p:cNvPr>
              <p:cNvSpPr>
                <a:spLocks noRot="1" noChangeAspect="1" noMove="1" noResize="1" noEditPoints="1" noAdjustHandles="1" noChangeArrowheads="1" noChangeShapeType="1" noTextEdit="1"/>
              </p:cNvSpPr>
              <p:nvPr/>
            </p:nvSpPr>
            <p:spPr>
              <a:xfrm>
                <a:off x="893618" y="3336261"/>
                <a:ext cx="6096000" cy="546881"/>
              </a:xfrm>
              <a:prstGeom prst="rect">
                <a:avLst/>
              </a:prstGeom>
              <a:blipFill>
                <a:blip r:embed="rId10"/>
                <a:stretch>
                  <a:fillRect l="-1300"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90D90C5-46FE-4A8F-88E4-A7F52B475484}"/>
                  </a:ext>
                </a:extLst>
              </p:cNvPr>
              <p:cNvSpPr/>
              <p:nvPr/>
            </p:nvSpPr>
            <p:spPr>
              <a:xfrm>
                <a:off x="347973" y="3914425"/>
                <a:ext cx="6364682" cy="1428853"/>
              </a:xfrm>
              <a:prstGeom prst="rect">
                <a:avLst/>
              </a:prstGeom>
            </p:spPr>
            <p:txBody>
              <a:bodyPr wrap="square">
                <a:spAutoFit/>
              </a:bodyPr>
              <a:lstStyle/>
              <a:p>
                <a:pPr marR="30480">
                  <a:lnSpc>
                    <a:spcPct val="150000"/>
                  </a:lnSpc>
                  <a:defRPr/>
                </a:pPr>
                <a:r>
                  <a:rPr lang="vi-VN" sz="2000" dirty="0">
                    <a:solidFill>
                      <a:prstClr val="black"/>
                    </a:solidFill>
                    <a:latin typeface="UTM Avo" panose="02040603050506020204" pitchFamily="18" charset="0"/>
                    <a:cs typeface="Arial" panose="020B0604020202020204" pitchFamily="34" charset="0"/>
                  </a:rPr>
                  <a:t>b) Vẽ các điểm </a:t>
                </a:r>
                <a14:m>
                  <m:oMath xmlns:m="http://schemas.openxmlformats.org/officeDocument/2006/math">
                    <m:r>
                      <a:rPr lang="en-US" sz="2000">
                        <a:solidFill>
                          <a:prstClr val="black"/>
                        </a:solidFill>
                        <a:latin typeface="Cambria Math" panose="02040503050406030204" pitchFamily="18" charset="0"/>
                        <a:cs typeface="Arial" panose="020B0604020202020204" pitchFamily="34" charset="0"/>
                      </a:rPr>
                      <m:t>𝐴</m:t>
                    </m:r>
                  </m:oMath>
                </a14:m>
                <a:r>
                  <a:rPr lang="vi-VN" sz="2000" dirty="0">
                    <a:solidFill>
                      <a:prstClr val="black"/>
                    </a:solidFill>
                    <a:latin typeface="UTM Avo" panose="02040603050506020204" pitchFamily="18" charset="0"/>
                    <a:cs typeface="Arial" panose="020B0604020202020204" pitchFamily="34" charset="0"/>
                  </a:rPr>
                  <a:t>(0; − 2), </a:t>
                </a:r>
                <a14:m>
                  <m:oMath xmlns:m="http://schemas.openxmlformats.org/officeDocument/2006/math">
                    <m:r>
                      <a:rPr lang="en-US" sz="2000" i="1">
                        <a:solidFill>
                          <a:prstClr val="black"/>
                        </a:solidFill>
                        <a:latin typeface="Cambria Math" panose="02040503050406030204" pitchFamily="18" charset="0"/>
                        <a:cs typeface="Arial" panose="020B0604020202020204" pitchFamily="34" charset="0"/>
                      </a:rPr>
                      <m:t>𝐵</m:t>
                    </m:r>
                  </m:oMath>
                </a14:m>
                <a:r>
                  <a:rPr lang="vi-VN" sz="2000" dirty="0">
                    <a:solidFill>
                      <a:prstClr val="black"/>
                    </a:solidFill>
                    <a:latin typeface="UTM Avo" panose="02040603050506020204" pitchFamily="18" charset="0"/>
                    <a:cs typeface="Arial" panose="020B0604020202020204" pitchFamily="34" charset="0"/>
                  </a:rPr>
                  <a:t>(2; 0), </a:t>
                </a:r>
                <a14:m>
                  <m:oMath xmlns:m="http://schemas.openxmlformats.org/officeDocument/2006/math">
                    <m:r>
                      <a:rPr lang="en-US" sz="2000" i="1">
                        <a:solidFill>
                          <a:prstClr val="black"/>
                        </a:solidFill>
                        <a:latin typeface="Cambria Math" panose="02040503050406030204" pitchFamily="18" charset="0"/>
                        <a:cs typeface="Arial" panose="020B0604020202020204" pitchFamily="34" charset="0"/>
                      </a:rPr>
                      <m:t>𝐶</m:t>
                    </m:r>
                  </m:oMath>
                </a14:m>
                <a:r>
                  <a:rPr lang="vi-VN" sz="2000" dirty="0">
                    <a:solidFill>
                      <a:prstClr val="black"/>
                    </a:solidFill>
                    <a:latin typeface="UTM Avo" panose="02040603050506020204" pitchFamily="18" charset="0"/>
                    <a:cs typeface="Arial" panose="020B0604020202020204" pitchFamily="34" charset="0"/>
                  </a:rPr>
                  <a:t>(3; 1) của đồ thị hàm số 𝑦 = 𝑥 – 2 trong mặt phẳng tọa độ </a:t>
                </a:r>
                <a:r>
                  <a:rPr lang="en-US" sz="2000" i="1" dirty="0">
                    <a:solidFill>
                      <a:prstClr val="black"/>
                    </a:solidFill>
                    <a:latin typeface="UTM Avo" panose="02040603050506020204" pitchFamily="18" charset="0"/>
                    <a:cs typeface="Arial" panose="020B0604020202020204" pitchFamily="34" charset="0"/>
                  </a:rPr>
                  <a:t>O</a:t>
                </a:r>
                <a:r>
                  <a:rPr lang="vi-VN" sz="2000" dirty="0">
                    <a:solidFill>
                      <a:prstClr val="black"/>
                    </a:solidFill>
                    <a:latin typeface="UTM Avo" panose="02040603050506020204" pitchFamily="18" charset="0"/>
                    <a:cs typeface="Arial" panose="020B0604020202020204" pitchFamily="34" charset="0"/>
                  </a:rPr>
                  <a:t>𝑥𝑦. Dùng thước thẳng để kiểm tra ba điểm </a:t>
                </a:r>
                <a:r>
                  <a:rPr lang="en-US" sz="2000" dirty="0">
                    <a:solidFill>
                      <a:prstClr val="black"/>
                    </a:solidFill>
                    <a:cs typeface="Arial" panose="020B0604020202020204" pitchFamily="34" charset="0"/>
                  </a:rPr>
                  <a:t> </a:t>
                </a:r>
                <a14:m>
                  <m:oMath xmlns:m="http://schemas.openxmlformats.org/officeDocument/2006/math">
                    <m:r>
                      <a:rPr lang="en-US" sz="2000">
                        <a:solidFill>
                          <a:prstClr val="black"/>
                        </a:solidFill>
                        <a:latin typeface="Cambria Math" panose="02040503050406030204" pitchFamily="18" charset="0"/>
                        <a:cs typeface="Arial" panose="020B0604020202020204" pitchFamily="34" charset="0"/>
                      </a:rPr>
                      <m:t>𝐴</m:t>
                    </m:r>
                    <m:r>
                      <a:rPr lang="en-US" sz="2000">
                        <a:solidFill>
                          <a:prstClr val="black"/>
                        </a:solidFill>
                        <a:latin typeface="Cambria Math" panose="02040503050406030204" pitchFamily="18" charset="0"/>
                        <a:cs typeface="Arial" panose="020B0604020202020204" pitchFamily="34" charset="0"/>
                      </a:rPr>
                      <m:t>, </m:t>
                    </m:r>
                    <m:r>
                      <a:rPr lang="en-US" sz="2000" i="1">
                        <a:solidFill>
                          <a:prstClr val="black"/>
                        </a:solidFill>
                        <a:latin typeface="Cambria Math" panose="02040503050406030204" pitchFamily="18" charset="0"/>
                        <a:cs typeface="Arial" panose="020B0604020202020204" pitchFamily="34" charset="0"/>
                      </a:rPr>
                      <m:t>𝐵</m:t>
                    </m:r>
                    <m:r>
                      <a:rPr lang="en-US" sz="2000" i="1">
                        <a:solidFill>
                          <a:prstClr val="black"/>
                        </a:solidFill>
                        <a:latin typeface="Cambria Math" panose="02040503050406030204" pitchFamily="18" charset="0"/>
                        <a:cs typeface="Arial" panose="020B0604020202020204" pitchFamily="34" charset="0"/>
                      </a:rPr>
                      <m:t>, </m:t>
                    </m:r>
                    <m:r>
                      <a:rPr lang="en-US" sz="2000" i="1">
                        <a:solidFill>
                          <a:prstClr val="black"/>
                        </a:solidFill>
                        <a:latin typeface="Cambria Math" panose="02040503050406030204" pitchFamily="18" charset="0"/>
                        <a:cs typeface="Arial" panose="020B0604020202020204" pitchFamily="34" charset="0"/>
                      </a:rPr>
                      <m:t>𝐶</m:t>
                    </m:r>
                    <m:r>
                      <a:rPr lang="en-US" sz="2000" i="1">
                        <a:solidFill>
                          <a:prstClr val="black"/>
                        </a:solidFill>
                        <a:latin typeface="Cambria Math" panose="02040503050406030204" pitchFamily="18" charset="0"/>
                        <a:cs typeface="Arial" panose="020B0604020202020204" pitchFamily="34" charset="0"/>
                      </a:rPr>
                      <m:t> </m:t>
                    </m:r>
                  </m:oMath>
                </a14:m>
                <a:r>
                  <a:rPr lang="vi-VN" sz="2000" dirty="0">
                    <a:solidFill>
                      <a:prstClr val="black"/>
                    </a:solidFill>
                    <a:latin typeface="UTM Avo" panose="02040603050506020204" pitchFamily="18" charset="0"/>
                    <a:cs typeface="Arial" panose="020B0604020202020204" pitchFamily="34" charset="0"/>
                  </a:rPr>
                  <a:t>có thẳng hàng hay không.</a:t>
                </a:r>
                <a:endParaRPr lang="en-US" sz="2000" dirty="0">
                  <a:solidFill>
                    <a:prstClr val="black"/>
                  </a:solidFill>
                  <a:latin typeface="UTM Avo" panose="02040603050506020204" pitchFamily="18" charset="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C90D90C5-46FE-4A8F-88E4-A7F52B475484}"/>
                  </a:ext>
                </a:extLst>
              </p:cNvPr>
              <p:cNvSpPr>
                <a:spLocks noRot="1" noChangeAspect="1" noMove="1" noResize="1" noEditPoints="1" noAdjustHandles="1" noChangeArrowheads="1" noChangeShapeType="1" noTextEdit="1"/>
              </p:cNvSpPr>
              <p:nvPr/>
            </p:nvSpPr>
            <p:spPr>
              <a:xfrm>
                <a:off x="347973" y="3914425"/>
                <a:ext cx="6364682" cy="1428853"/>
              </a:xfrm>
              <a:prstGeom prst="rect">
                <a:avLst/>
              </a:prstGeom>
              <a:blipFill>
                <a:blip r:embed="rId11"/>
                <a:stretch>
                  <a:fillRect l="-958" b="-6383"/>
                </a:stretch>
              </a:blipFill>
            </p:spPr>
            <p:txBody>
              <a:bodyPr/>
              <a:lstStyle/>
              <a:p>
                <a:r>
                  <a:rPr lang="en-US">
                    <a:noFill/>
                  </a:rPr>
                  <a:t> </a:t>
                </a:r>
              </a:p>
            </p:txBody>
          </p:sp>
        </mc:Fallback>
      </mc:AlternateContent>
    </p:spTree>
    <p:extLst>
      <p:ext uri="{BB962C8B-B14F-4D97-AF65-F5344CB8AC3E}">
        <p14:creationId xmlns:p14="http://schemas.microsoft.com/office/powerpoint/2010/main" val="2439108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barn(inVertical)">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barn(inVertical)">
                                      <p:cBhvr>
                                        <p:cTn id="23" dur="500"/>
                                        <p:tgtEl>
                                          <p:spTgt spid="14">
                                            <p:txEl>
                                              <p:pRg st="0" end="0"/>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11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par>
                                <p:cTn id="53" presetID="2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42" presetClass="path" presetSubtype="0" accel="50000" decel="50000" fill="hold" nodeType="withEffect">
                                  <p:stCondLst>
                                    <p:cond delay="0"/>
                                  </p:stCondLst>
                                  <p:childTnLst>
                                    <p:animMotion origin="layout" path="M -1.25E-6 -3.7037E-7 L 0.25404 -0.45116 " pathEditMode="relative" rAng="0" ptsTypes="AA">
                                      <p:cBhvr>
                                        <p:cTn id="57" dur="2000" fill="hold"/>
                                        <p:tgtEl>
                                          <p:spTgt spid="3"/>
                                        </p:tgtEl>
                                        <p:attrNameLst>
                                          <p:attrName>ppt_x</p:attrName>
                                          <p:attrName>ppt_y</p:attrName>
                                        </p:attrNameLst>
                                      </p:cBhvr>
                                      <p:rCtr x="12695" y="-22569"/>
                                    </p:animMotion>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3"/>
                                        </p:tgtEl>
                                      </p:cBhvr>
                                    </p:animEffect>
                                    <p:anim calcmode="lin" valueType="num">
                                      <p:cBhvr>
                                        <p:cTn id="62" dur="1000"/>
                                        <p:tgtEl>
                                          <p:spTgt spid="3"/>
                                        </p:tgtEl>
                                        <p:attrNameLst>
                                          <p:attrName>ppt_x</p:attrName>
                                        </p:attrNameLst>
                                      </p:cBhvr>
                                      <p:tavLst>
                                        <p:tav tm="0">
                                          <p:val>
                                            <p:strVal val="ppt_x"/>
                                          </p:val>
                                        </p:tav>
                                        <p:tav tm="100000">
                                          <p:val>
                                            <p:strVal val="ppt_x"/>
                                          </p:val>
                                        </p:tav>
                                      </p:tavLst>
                                    </p:anim>
                                    <p:anim calcmode="lin" valueType="num">
                                      <p:cBhvr>
                                        <p:cTn id="63" dur="1000"/>
                                        <p:tgtEl>
                                          <p:spTgt spid="3"/>
                                        </p:tgtEl>
                                        <p:attrNameLst>
                                          <p:attrName>ppt_y</p:attrName>
                                        </p:attrNameLst>
                                      </p:cBhvr>
                                      <p:tavLst>
                                        <p:tav tm="0">
                                          <p:val>
                                            <p:strVal val="ppt_y"/>
                                          </p:val>
                                        </p:tav>
                                        <p:tav tm="100000">
                                          <p:val>
                                            <p:strVal val="ppt_y+.1"/>
                                          </p:val>
                                        </p:tav>
                                      </p:tavLst>
                                    </p:anim>
                                    <p:set>
                                      <p:cBhvr>
                                        <p:cTn id="64" dur="1" fill="hold">
                                          <p:stCondLst>
                                            <p:cond delay="999"/>
                                          </p:stCondLst>
                                        </p:cTn>
                                        <p:tgtEl>
                                          <p:spTgt spid="3"/>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2"/>
                                        </p:tgtEl>
                                        <p:attrNameLst>
                                          <p:attrName>ppt_x</p:attrName>
                                        </p:attrNameLst>
                                      </p:cBhvr>
                                      <p:tavLst>
                                        <p:tav tm="0">
                                          <p:val>
                                            <p:strVal val="ppt_x"/>
                                          </p:val>
                                        </p:tav>
                                        <p:tav tm="100000">
                                          <p:val>
                                            <p:strVal val="ppt_x"/>
                                          </p:val>
                                        </p:tav>
                                      </p:tavLst>
                                    </p:anim>
                                    <p:anim calcmode="lin" valueType="num">
                                      <p:cBhvr additive="base">
                                        <p:cTn id="67" dur="500"/>
                                        <p:tgtEl>
                                          <p:spTgt spid="2"/>
                                        </p:tgtEl>
                                        <p:attrNameLst>
                                          <p:attrName>ppt_y</p:attrName>
                                        </p:attrNameLst>
                                      </p:cBhvr>
                                      <p:tavLst>
                                        <p:tav tm="0">
                                          <p:val>
                                            <p:strVal val="ppt_y"/>
                                          </p:val>
                                        </p:tav>
                                        <p:tav tm="100000">
                                          <p:val>
                                            <p:strVal val="1+ppt_h/2"/>
                                          </p:val>
                                        </p:tav>
                                      </p:tavLst>
                                    </p:anim>
                                    <p:set>
                                      <p:cBhvr>
                                        <p:cTn id="68" dur="1" fill="hold">
                                          <p:stCondLst>
                                            <p:cond delay="499"/>
                                          </p:stCondLst>
                                        </p:cTn>
                                        <p:tgtEl>
                                          <p:spTgt spid="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22" presetClass="entr" presetSubtype="4"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down)">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P spid="11" grpId="0"/>
      <p:bldP spid="15" grpId="0"/>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entagon 6">
            <a:extLst>
              <a:ext uri="{FF2B5EF4-FFF2-40B4-BE49-F238E27FC236}">
                <a16:creationId xmlns:a16="http://schemas.microsoft.com/office/drawing/2014/main" id="{D03E57E1-B7ED-499F-9DBF-6EAC54A979E7}"/>
              </a:ext>
            </a:extLst>
          </p:cNvPr>
          <p:cNvSpPr/>
          <p:nvPr/>
        </p:nvSpPr>
        <p:spPr>
          <a:xfrm>
            <a:off x="381000" y="1795236"/>
            <a:ext cx="2686050" cy="611068"/>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UTM Avo" panose="02040603050506020204" pitchFamily="18" charset="0"/>
                <a:cs typeface="Arial" panose="020B0604020202020204" pitchFamily="34" charset="0"/>
              </a:rPr>
              <a:t>KẾT LUẬN</a:t>
            </a:r>
            <a:endParaRPr lang="en-US" sz="2800" b="1" dirty="0">
              <a:solidFill>
                <a:prstClr val="black"/>
              </a:solidFill>
              <a:latin typeface="UTM Avo" panose="020406030505060202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0D3F304A-69FC-00AD-4E19-87B208B93CB0}"/>
                  </a:ext>
                </a:extLst>
              </p:cNvPr>
              <p:cNvSpPr/>
              <p:nvPr/>
            </p:nvSpPr>
            <p:spPr>
              <a:xfrm>
                <a:off x="381000" y="2684978"/>
                <a:ext cx="10188291" cy="718473"/>
              </a:xfrm>
              <a:prstGeom prst="roundRect">
                <a:avLst>
                  <a:gd name="adj" fmla="val 15617"/>
                </a:avLst>
              </a:prstGeom>
              <a:solidFill>
                <a:srgbClr val="FFFFFF"/>
              </a:solidFill>
              <a:ln w="25400" cap="flat" cmpd="sng" algn="ctr">
                <a:solidFill>
                  <a:srgbClr val="FF0000"/>
                </a:solidFill>
                <a:prstDash val="dash"/>
              </a:ln>
              <a:effectLst/>
            </p:spPr>
            <p:txBody>
              <a:bodyPr wrap="square">
                <a:spAutoFit/>
              </a:bodyPr>
              <a:lstStyle/>
              <a:p>
                <a:pPr algn="just">
                  <a:lnSpc>
                    <a:spcPct val="150000"/>
                  </a:lnSpc>
                  <a:spcBef>
                    <a:spcPts val="100"/>
                  </a:spcBef>
                  <a:spcAft>
                    <a:spcPts val="100"/>
                  </a:spcAft>
                </a:pPr>
                <a:r>
                  <a:rPr lang="en-US" sz="2800" dirty="0">
                    <a:latin typeface="UTM Avo" panose="02040603050506020204" pitchFamily="18" charset="0"/>
                    <a:ea typeface="Times New Roman" panose="02020603050405020304" pitchFamily="18" charset="0"/>
                    <a:cs typeface="Times New Roman" panose="02020603050405020304" pitchFamily="18" charset="0"/>
                  </a:rPr>
                  <a:t>Đồ thị </a:t>
                </a:r>
                <a:r>
                  <a:rPr lang="en-US" sz="2800" dirty="0" err="1">
                    <a:latin typeface="UTM Avo" panose="02040603050506020204" pitchFamily="18" charset="0"/>
                    <a:ea typeface="Times New Roman" panose="02020603050405020304" pitchFamily="18" charset="0"/>
                    <a:cs typeface="Times New Roman" panose="02020603050405020304" pitchFamily="18" charset="0"/>
                  </a:rPr>
                  <a:t>của</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hàm</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số</a:t>
                </a:r>
                <a14:m>
                  <m:oMath xmlns:m="http://schemas.openxmlformats.org/officeDocument/2006/math">
                    <m:r>
                      <a:rPr lang="en-US" sz="2800">
                        <a:latin typeface="Cambria Math" panose="02040503050406030204" pitchFamily="18" charset="0"/>
                        <a:ea typeface="Times New Roman" panose="02020603050405020304" pitchFamily="18" charset="0"/>
                        <a:cs typeface="Times New Roman" panose="02020603050405020304" pitchFamily="18" charset="0"/>
                      </a:rPr>
                      <m:t> </m:t>
                    </m:r>
                    <m:r>
                      <a:rPr lang="en-US" sz="2800">
                        <a:latin typeface="Cambria Math" panose="02040503050406030204" pitchFamily="18" charset="0"/>
                        <a:ea typeface="Times New Roman" panose="02020603050405020304" pitchFamily="18" charset="0"/>
                        <a:cs typeface="Times New Roman" panose="02020603050405020304" pitchFamily="18" charset="0"/>
                      </a:rPr>
                      <m:t>𝑦</m:t>
                    </m:r>
                    <m:r>
                      <a:rPr lang="en-US" sz="2800">
                        <a:latin typeface="Cambria Math" panose="02040503050406030204" pitchFamily="18" charset="0"/>
                        <a:ea typeface="Times New Roman" panose="02020603050405020304" pitchFamily="18" charset="0"/>
                        <a:cs typeface="Times New Roman" panose="02020603050405020304" pitchFamily="18" charset="0"/>
                      </a:rPr>
                      <m:t>=</m:t>
                    </m:r>
                    <m:r>
                      <a:rPr lang="en-US" sz="2800">
                        <a:latin typeface="Cambria Math" panose="02040503050406030204" pitchFamily="18" charset="0"/>
                        <a:ea typeface="Times New Roman" panose="02020603050405020304" pitchFamily="18" charset="0"/>
                        <a:cs typeface="Times New Roman" panose="02020603050405020304" pitchFamily="18" charset="0"/>
                      </a:rPr>
                      <m:t>𝑎𝑥</m:t>
                    </m:r>
                    <m:r>
                      <a:rPr lang="en-US" sz="2800">
                        <a:latin typeface="Cambria Math" panose="02040503050406030204" pitchFamily="18" charset="0"/>
                        <a:ea typeface="Times New Roman" panose="02020603050405020304" pitchFamily="18" charset="0"/>
                        <a:cs typeface="Times New Roman" panose="02020603050405020304" pitchFamily="18" charset="0"/>
                      </a:rPr>
                      <m:t>+</m:t>
                    </m:r>
                    <m:r>
                      <a:rPr lang="en-US" sz="2800">
                        <a:latin typeface="Cambria Math" panose="02040503050406030204" pitchFamily="18" charset="0"/>
                        <a:ea typeface="Times New Roman" panose="02020603050405020304" pitchFamily="18" charset="0"/>
                        <a:cs typeface="Times New Roman" panose="02020603050405020304" pitchFamily="18" charset="0"/>
                      </a:rPr>
                      <m:t>𝑏</m:t>
                    </m:r>
                    <m:r>
                      <a:rPr lang="en-US" sz="2800">
                        <a:latin typeface="Cambria Math" panose="02040503050406030204" pitchFamily="18" charset="0"/>
                        <a:ea typeface="Times New Roman" panose="02020603050405020304" pitchFamily="18" charset="0"/>
                        <a:cs typeface="Times New Roman" panose="02020603050405020304" pitchFamily="18" charset="0"/>
                      </a:rPr>
                      <m:t> (</m:t>
                    </m:r>
                    <m:r>
                      <a:rPr lang="en-US" sz="2800">
                        <a:latin typeface="Cambria Math" panose="02040503050406030204" pitchFamily="18" charset="0"/>
                        <a:ea typeface="Times New Roman" panose="02020603050405020304" pitchFamily="18" charset="0"/>
                        <a:cs typeface="Times New Roman" panose="02020603050405020304" pitchFamily="18" charset="0"/>
                      </a:rPr>
                      <m:t>𝑎</m:t>
                    </m:r>
                    <m:r>
                      <a:rPr lang="en-US" sz="2800">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là</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một</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đường</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thẳng</a:t>
                </a:r>
                <a:r>
                  <a:rPr lang="en-US" sz="2800" dirty="0">
                    <a:latin typeface="UTM Avo" panose="02040603050506020204" pitchFamily="18" charset="0"/>
                    <a:ea typeface="Times New Roman" panose="02020603050405020304" pitchFamily="18" charset="0"/>
                    <a:cs typeface="Times New Roman" panose="02020603050405020304" pitchFamily="18" charset="0"/>
                  </a:rPr>
                  <a:t>.</a:t>
                </a:r>
              </a:p>
            </p:txBody>
          </p:sp>
        </mc:Choice>
        <mc:Fallback xmlns="">
          <p:sp>
            <p:nvSpPr>
              <p:cNvPr id="4" name="Rectangle: Rounded Corners 3">
                <a:extLst>
                  <a:ext uri="{FF2B5EF4-FFF2-40B4-BE49-F238E27FC236}">
                    <a16:creationId xmlns:a16="http://schemas.microsoft.com/office/drawing/2014/main" id="{0D3F304A-69FC-00AD-4E19-87B208B93CB0}"/>
                  </a:ext>
                </a:extLst>
              </p:cNvPr>
              <p:cNvSpPr>
                <a:spLocks noRot="1" noChangeAspect="1" noMove="1" noResize="1" noEditPoints="1" noAdjustHandles="1" noChangeArrowheads="1" noChangeShapeType="1" noTextEdit="1"/>
              </p:cNvSpPr>
              <p:nvPr/>
            </p:nvSpPr>
            <p:spPr>
              <a:xfrm>
                <a:off x="381000" y="2684978"/>
                <a:ext cx="10188291" cy="718473"/>
              </a:xfrm>
              <a:prstGeom prst="roundRect">
                <a:avLst>
                  <a:gd name="adj" fmla="val 15617"/>
                </a:avLst>
              </a:prstGeom>
              <a:blipFill>
                <a:blip r:embed="rId3"/>
                <a:stretch>
                  <a:fillRect l="-836" b="-16393"/>
                </a:stretch>
              </a:blipFill>
              <a:ln w="25400" cap="flat" cmpd="sng" algn="ctr">
                <a:solidFill>
                  <a:srgbClr val="FF0000"/>
                </a:solidFill>
                <a:prstDash val="dash"/>
              </a:ln>
              <a:effectLst/>
            </p:spPr>
            <p:txBody>
              <a:bodyPr/>
              <a:lstStyle/>
              <a:p>
                <a:r>
                  <a:rPr lang="en-US">
                    <a:noFill/>
                  </a:rPr>
                  <a:t> </a:t>
                </a:r>
              </a:p>
            </p:txBody>
          </p:sp>
        </mc:Fallback>
      </mc:AlternateContent>
      <p:grpSp>
        <p:nvGrpSpPr>
          <p:cNvPr id="5" name="Group 4">
            <a:extLst>
              <a:ext uri="{FF2B5EF4-FFF2-40B4-BE49-F238E27FC236}">
                <a16:creationId xmlns:a16="http://schemas.microsoft.com/office/drawing/2014/main" id="{89186357-C396-3AEB-ED99-71C82F366679}"/>
              </a:ext>
            </a:extLst>
          </p:cNvPr>
          <p:cNvGrpSpPr/>
          <p:nvPr/>
        </p:nvGrpSpPr>
        <p:grpSpPr>
          <a:xfrm>
            <a:off x="240699" y="3790301"/>
            <a:ext cx="9486458" cy="1963423"/>
            <a:chOff x="497626" y="3722582"/>
            <a:chExt cx="3291437" cy="1963423"/>
          </a:xfrm>
        </p:grpSpPr>
        <p:pic>
          <p:nvPicPr>
            <p:cNvPr id="6" name="Picture 5">
              <a:extLst>
                <a:ext uri="{FF2B5EF4-FFF2-40B4-BE49-F238E27FC236}">
                  <a16:creationId xmlns:a16="http://schemas.microsoft.com/office/drawing/2014/main" id="{282E2FBF-A385-61F5-45EE-9F9372FB0BC3}"/>
                </a:ext>
              </a:extLst>
            </p:cNvPr>
            <p:cNvPicPr>
              <a:picLocks noChangeAspect="1"/>
            </p:cNvPicPr>
            <p:nvPr/>
          </p:nvPicPr>
          <p:blipFill>
            <a:blip r:embed="rId4"/>
            <a:stretch>
              <a:fillRect/>
            </a:stretch>
          </p:blipFill>
          <p:spPr>
            <a:xfrm flipH="1">
              <a:off x="497626" y="3740002"/>
              <a:ext cx="302169" cy="77787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5FA4ABE-8359-31FB-523E-BB11F9EB7670}"/>
                    </a:ext>
                  </a:extLst>
                </p:cNvPr>
                <p:cNvSpPr txBox="1"/>
                <p:nvPr/>
              </p:nvSpPr>
              <p:spPr>
                <a:xfrm>
                  <a:off x="838493" y="3722582"/>
                  <a:ext cx="2950570" cy="1963423"/>
                </a:xfrm>
                <a:prstGeom prst="rect">
                  <a:avLst/>
                </a:prstGeom>
                <a:noFill/>
              </p:spPr>
              <p:txBody>
                <a:bodyPr wrap="square">
                  <a:spAutoFit/>
                </a:bodyPr>
                <a:lstStyle/>
                <a:p>
                  <a:pPr algn="just">
                    <a:lnSpc>
                      <a:spcPct val="150000"/>
                    </a:lnSpc>
                    <a:spcBef>
                      <a:spcPts val="100"/>
                    </a:spcBef>
                    <a:spcAft>
                      <a:spcPts val="100"/>
                    </a:spcAft>
                  </a:pPr>
                  <a:r>
                    <a:rPr lang="en-US" sz="2800" dirty="0">
                      <a:latin typeface="UTM Avo" panose="02040603050506020204" pitchFamily="18" charset="0"/>
                      <a:ea typeface="Times New Roman" panose="02020603050405020304" pitchFamily="18" charset="0"/>
                      <a:cs typeface="Times New Roman" panose="02020603050405020304" pitchFamily="18" charset="0"/>
                    </a:rPr>
                    <a:t>Đồ thị </a:t>
                  </a:r>
                  <a:r>
                    <a:rPr lang="en-US" sz="2800" dirty="0" err="1">
                      <a:latin typeface="UTM Avo" panose="02040603050506020204" pitchFamily="18" charset="0"/>
                      <a:ea typeface="Times New Roman" panose="02020603050405020304" pitchFamily="18" charset="0"/>
                      <a:cs typeface="Times New Roman" panose="02020603050405020304" pitchFamily="18" charset="0"/>
                    </a:rPr>
                    <a:t>của</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hàm</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số</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800">
                          <a:latin typeface="Cambria Math" panose="02040503050406030204" pitchFamily="18" charset="0"/>
                          <a:ea typeface="Times New Roman" panose="02020603050405020304" pitchFamily="18" charset="0"/>
                          <a:cs typeface="Times New Roman" panose="02020603050405020304" pitchFamily="18" charset="0"/>
                        </a:rPr>
                        <m:t>𝑦</m:t>
                      </m:r>
                      <m:r>
                        <a:rPr lang="en-US" sz="2800">
                          <a:latin typeface="Cambria Math" panose="02040503050406030204" pitchFamily="18" charset="0"/>
                          <a:ea typeface="Times New Roman" panose="02020603050405020304" pitchFamily="18" charset="0"/>
                          <a:cs typeface="Times New Roman" panose="02020603050405020304" pitchFamily="18" charset="0"/>
                        </a:rPr>
                        <m:t>=</m:t>
                      </m:r>
                      <m:r>
                        <a:rPr lang="en-US" sz="2800">
                          <a:latin typeface="Cambria Math" panose="02040503050406030204" pitchFamily="18" charset="0"/>
                          <a:ea typeface="Times New Roman" panose="02020603050405020304" pitchFamily="18" charset="0"/>
                          <a:cs typeface="Times New Roman" panose="02020603050405020304" pitchFamily="18" charset="0"/>
                        </a:rPr>
                        <m:t>𝑎𝑥</m:t>
                      </m:r>
                      <m:r>
                        <a:rPr lang="en-US" sz="2800">
                          <a:latin typeface="Cambria Math" panose="02040503050406030204" pitchFamily="18" charset="0"/>
                          <a:ea typeface="Times New Roman" panose="02020603050405020304" pitchFamily="18" charset="0"/>
                          <a:cs typeface="Times New Roman" panose="02020603050405020304" pitchFamily="18" charset="0"/>
                        </a:rPr>
                        <m:t>+</m:t>
                      </m:r>
                      <m:r>
                        <a:rPr lang="en-US" sz="2800">
                          <a:latin typeface="Cambria Math" panose="02040503050406030204" pitchFamily="18" charset="0"/>
                          <a:ea typeface="Times New Roman" panose="02020603050405020304" pitchFamily="18" charset="0"/>
                          <a:cs typeface="Times New Roman" panose="02020603050405020304" pitchFamily="18" charset="0"/>
                        </a:rPr>
                        <m:t>𝑏</m:t>
                      </m:r>
                      <m:r>
                        <a:rPr lang="en-US" sz="28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800">
                              <a:latin typeface="Cambria Math" panose="02040503050406030204" pitchFamily="18" charset="0"/>
                              <a:ea typeface="Times New Roman" panose="02020603050405020304" pitchFamily="18" charset="0"/>
                              <a:cs typeface="Times New Roman" panose="02020603050405020304" pitchFamily="18" charset="0"/>
                            </a:rPr>
                            <m:t>𝑎</m:t>
                          </m:r>
                          <m:r>
                            <a:rPr lang="en-US" sz="2800">
                              <a:latin typeface="Cambria Math" panose="02040503050406030204" pitchFamily="18" charset="0"/>
                              <a:ea typeface="Times New Roman" panose="02020603050405020304" pitchFamily="18" charset="0"/>
                              <a:cs typeface="Times New Roman" panose="02020603050405020304" pitchFamily="18" charset="0"/>
                            </a:rPr>
                            <m:t>≠0</m:t>
                          </m:r>
                        </m:e>
                      </m:d>
                      <m:r>
                        <a:rPr lang="en-US" sz="2800" b="0" i="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dirty="0" err="1">
                      <a:latin typeface="UTM Avo" panose="02040603050506020204" pitchFamily="18" charset="0"/>
                      <a:ea typeface="Times New Roman" panose="02020603050405020304" pitchFamily="18" charset="0"/>
                      <a:cs typeface="Times New Roman" panose="02020603050405020304" pitchFamily="18" charset="0"/>
                    </a:rPr>
                    <a:t>còn</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được</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gọi</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là</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đường</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r>
                    <a:rPr lang="en-US" sz="2800" dirty="0" err="1">
                      <a:latin typeface="UTM Avo" panose="02040603050506020204" pitchFamily="18" charset="0"/>
                      <a:ea typeface="Times New Roman" panose="02020603050405020304" pitchFamily="18" charset="0"/>
                      <a:cs typeface="Times New Roman" panose="02020603050405020304" pitchFamily="18" charset="0"/>
                    </a:rPr>
                    <a:t>thẳng</a:t>
                  </a:r>
                  <a:r>
                    <a:rPr lang="en-US" sz="2800" dirty="0">
                      <a:latin typeface="UTM Avo" panose="020406030505060202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800">
                          <a:latin typeface="Cambria Math" panose="02040503050406030204" pitchFamily="18" charset="0"/>
                          <a:ea typeface="Times New Roman" panose="02020603050405020304" pitchFamily="18" charset="0"/>
                          <a:cs typeface="Times New Roman" panose="02020603050405020304" pitchFamily="18" charset="0"/>
                        </a:rPr>
                        <m:t>𝑦</m:t>
                      </m:r>
                      <m:r>
                        <a:rPr lang="en-US" sz="2800">
                          <a:latin typeface="Cambria Math" panose="02040503050406030204" pitchFamily="18" charset="0"/>
                          <a:ea typeface="Times New Roman" panose="02020603050405020304" pitchFamily="18" charset="0"/>
                          <a:cs typeface="Times New Roman" panose="02020603050405020304" pitchFamily="18" charset="0"/>
                        </a:rPr>
                        <m:t>=</m:t>
                      </m:r>
                      <m:r>
                        <a:rPr lang="en-US" sz="2800">
                          <a:latin typeface="Cambria Math" panose="02040503050406030204" pitchFamily="18" charset="0"/>
                          <a:ea typeface="Times New Roman" panose="02020603050405020304" pitchFamily="18" charset="0"/>
                          <a:cs typeface="Times New Roman" panose="02020603050405020304" pitchFamily="18" charset="0"/>
                        </a:rPr>
                        <m:t>𝑎𝑥</m:t>
                      </m:r>
                      <m:r>
                        <a:rPr lang="en-US" sz="2800">
                          <a:latin typeface="Cambria Math" panose="02040503050406030204" pitchFamily="18" charset="0"/>
                          <a:ea typeface="Times New Roman" panose="02020603050405020304" pitchFamily="18" charset="0"/>
                          <a:cs typeface="Times New Roman" panose="02020603050405020304" pitchFamily="18" charset="0"/>
                        </a:rPr>
                        <m:t>+</m:t>
                      </m:r>
                      <m:r>
                        <a:rPr lang="en-US" sz="2800">
                          <a:latin typeface="Cambria Math" panose="02040503050406030204" pitchFamily="18" charset="0"/>
                          <a:ea typeface="Times New Roman" panose="02020603050405020304" pitchFamily="18" charset="0"/>
                          <a:cs typeface="Times New Roman" panose="02020603050405020304" pitchFamily="18" charset="0"/>
                        </a:rPr>
                        <m:t>𝑏</m:t>
                      </m:r>
                      <m:r>
                        <a:rPr lang="en-US" sz="2800">
                          <a:latin typeface="Cambria Math" panose="02040503050406030204" pitchFamily="18" charset="0"/>
                          <a:ea typeface="Times New Roman" panose="02020603050405020304" pitchFamily="18" charset="0"/>
                          <a:cs typeface="Times New Roman" panose="02020603050405020304" pitchFamily="18" charset="0"/>
                        </a:rPr>
                        <m:t> (</m:t>
                      </m:r>
                      <m:r>
                        <a:rPr lang="en-US" sz="2800">
                          <a:latin typeface="Cambria Math" panose="02040503050406030204" pitchFamily="18" charset="0"/>
                          <a:ea typeface="Times New Roman" panose="02020603050405020304" pitchFamily="18" charset="0"/>
                          <a:cs typeface="Times New Roman" panose="02020603050405020304" pitchFamily="18" charset="0"/>
                        </a:rPr>
                        <m:t>𝑎</m:t>
                      </m:r>
                      <m:r>
                        <a:rPr lang="en-US" sz="2800">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2800" dirty="0">
                      <a:latin typeface="UTM Avo" panose="02040603050506020204" pitchFamily="18" charset="0"/>
                      <a:ea typeface="Times New Roman" panose="02020603050405020304" pitchFamily="18"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05FA4ABE-8359-31FB-523E-BB11F9EB7670}"/>
                    </a:ext>
                  </a:extLst>
                </p:cNvPr>
                <p:cNvSpPr txBox="1">
                  <a:spLocks noRot="1" noChangeAspect="1" noMove="1" noResize="1" noEditPoints="1" noAdjustHandles="1" noChangeArrowheads="1" noChangeShapeType="1" noTextEdit="1"/>
                </p:cNvSpPr>
                <p:nvPr/>
              </p:nvSpPr>
              <p:spPr>
                <a:xfrm>
                  <a:off x="838493" y="3722582"/>
                  <a:ext cx="2950570" cy="1963423"/>
                </a:xfrm>
                <a:prstGeom prst="rect">
                  <a:avLst/>
                </a:prstGeom>
                <a:blipFill>
                  <a:blip r:embed="rId5"/>
                  <a:stretch>
                    <a:fillRect l="-1505" r="-1434"/>
                  </a:stretch>
                </a:blipFill>
              </p:spPr>
              <p:txBody>
                <a:bodyPr/>
                <a:lstStyle/>
                <a:p>
                  <a:r>
                    <a:rPr lang="en-US">
                      <a:noFill/>
                    </a:rPr>
                    <a:t> </a:t>
                  </a:r>
                </a:p>
              </p:txBody>
            </p:sp>
          </mc:Fallback>
        </mc:AlternateContent>
      </p:grpSp>
      <p:pic>
        <p:nvPicPr>
          <p:cNvPr id="2" name="Picture 1">
            <a:extLst>
              <a:ext uri="{FF2B5EF4-FFF2-40B4-BE49-F238E27FC236}">
                <a16:creationId xmlns:a16="http://schemas.microsoft.com/office/drawing/2014/main" id="{E6D5CDBD-AD71-0BC6-FEE4-FE813436AD78}"/>
              </a:ext>
            </a:extLst>
          </p:cNvPr>
          <p:cNvPicPr>
            <a:picLocks noChangeAspect="1"/>
          </p:cNvPicPr>
          <p:nvPr/>
        </p:nvPicPr>
        <p:blipFill>
          <a:blip r:embed="rId6"/>
          <a:stretch>
            <a:fillRect/>
          </a:stretch>
        </p:blipFill>
        <p:spPr>
          <a:xfrm>
            <a:off x="10818329" y="1776329"/>
            <a:ext cx="1060301" cy="1553688"/>
          </a:xfrm>
          <a:prstGeom prst="rect">
            <a:avLst/>
          </a:prstGeom>
        </p:spPr>
      </p:pic>
      <p:sp>
        <p:nvSpPr>
          <p:cNvPr id="8" name="Rectangle 7">
            <a:extLst>
              <a:ext uri="{FF2B5EF4-FFF2-40B4-BE49-F238E27FC236}">
                <a16:creationId xmlns:a16="http://schemas.microsoft.com/office/drawing/2014/main" id="{7E38E762-F977-4C63-8A58-0694C4C85968}"/>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772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EA8D71A-0E8D-BCF9-3FD1-8B7CD52882DB}"/>
                  </a:ext>
                </a:extLst>
              </p:cNvPr>
              <p:cNvSpPr/>
              <p:nvPr/>
            </p:nvSpPr>
            <p:spPr>
              <a:xfrm>
                <a:off x="388406" y="1701675"/>
                <a:ext cx="11245945" cy="585930"/>
              </a:xfrm>
              <a:prstGeom prst="rect">
                <a:avLst/>
              </a:prstGeom>
            </p:spPr>
            <p:txBody>
              <a:bodyPr wrap="square">
                <a:spAutoFit/>
              </a:bodyPr>
              <a:lstStyle/>
              <a:p>
                <a:pPr algn="just">
                  <a:lnSpc>
                    <a:spcPct val="150000"/>
                  </a:lnSpc>
                  <a:buClrTx/>
                  <a:buFontTx/>
                  <a:buNone/>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Ví dụ 1</a:t>
                </a:r>
                <a:r>
                  <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en-US" sz="2400" dirty="0">
                    <a:solidFill>
                      <a:prstClr val="black"/>
                    </a:solidFill>
                    <a:latin typeface="UTM Avo" panose="02040603050506020204" pitchFamily="18" charset="0"/>
                  </a:rPr>
                  <a:t> Cho </a:t>
                </a:r>
                <a:r>
                  <a:rPr lang="en-US" sz="2400" dirty="0" err="1">
                    <a:solidFill>
                      <a:prstClr val="black"/>
                    </a:solidFill>
                    <a:latin typeface="UTM Avo" panose="02040603050506020204" pitchFamily="18" charset="0"/>
                  </a:rPr>
                  <a:t>hàm</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số</a:t>
                </a:r>
                <a:r>
                  <a:rPr lang="en-US" sz="2400" dirty="0">
                    <a:solidFill>
                      <a:prstClr val="black"/>
                    </a:solidFill>
                    <a:latin typeface="UTM Avo" panose="02040603050506020204" pitchFamily="18" charset="0"/>
                  </a:rPr>
                  <a:t> </a:t>
                </a:r>
                <a14:m>
                  <m:oMath xmlns:m="http://schemas.openxmlformats.org/officeDocument/2006/math">
                    <m:r>
                      <a:rPr lang="en-US" sz="2400">
                        <a:solidFill>
                          <a:prstClr val="black"/>
                        </a:solidFill>
                        <a:latin typeface="Cambria Math" panose="02040503050406030204" pitchFamily="18" charset="0"/>
                      </a:rPr>
                      <m:t>𝑦</m:t>
                    </m:r>
                    <m:r>
                      <a:rPr lang="en-US" sz="2400">
                        <a:solidFill>
                          <a:prstClr val="black"/>
                        </a:solidFill>
                        <a:latin typeface="Cambria Math" panose="02040503050406030204" pitchFamily="18" charset="0"/>
                      </a:rPr>
                      <m:t>=</m:t>
                    </m:r>
                    <m:r>
                      <m:rPr>
                        <m:nor/>
                      </m:rPr>
                      <a:rPr lang="en-US" sz="2400" i="0">
                        <a:solidFill>
                          <a:prstClr val="black"/>
                        </a:solidFill>
                        <a:latin typeface="UTM Avo" panose="02040603050506020204" pitchFamily="18" charset="0"/>
                      </a:rPr>
                      <m:t>2</m:t>
                    </m:r>
                    <m:r>
                      <a:rPr lang="en-US" sz="2400">
                        <a:solidFill>
                          <a:prstClr val="black"/>
                        </a:solidFill>
                        <a:latin typeface="Cambria Math" panose="02040503050406030204" pitchFamily="18" charset="0"/>
                      </a:rPr>
                      <m:t>𝑥</m:t>
                    </m:r>
                    <m:r>
                      <a:rPr lang="en-US" sz="2400">
                        <a:solidFill>
                          <a:prstClr val="black"/>
                        </a:solidFill>
                        <a:latin typeface="Cambria Math" panose="02040503050406030204" pitchFamily="18" charset="0"/>
                      </a:rPr>
                      <m:t>−</m:t>
                    </m:r>
                    <m:r>
                      <m:rPr>
                        <m:nor/>
                      </m:rPr>
                      <a:rPr lang="en-US" sz="2400" i="0" smtClean="0">
                        <a:solidFill>
                          <a:prstClr val="black"/>
                        </a:solidFill>
                        <a:latin typeface="UTM Avo" panose="02040603050506020204" pitchFamily="18" charset="0"/>
                      </a:rPr>
                      <m:t>1</m:t>
                    </m:r>
                  </m:oMath>
                </a14:m>
                <a:endParaRPr lang="en-US" sz="2400" dirty="0">
                  <a:solidFill>
                    <a:prstClr val="black"/>
                  </a:solidFill>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1EA8D71A-0E8D-BCF9-3FD1-8B7CD52882DB}"/>
                  </a:ext>
                </a:extLst>
              </p:cNvPr>
              <p:cNvSpPr>
                <a:spLocks noRot="1" noChangeAspect="1" noMove="1" noResize="1" noEditPoints="1" noAdjustHandles="1" noChangeArrowheads="1" noChangeShapeType="1" noTextEdit="1"/>
              </p:cNvSpPr>
              <p:nvPr/>
            </p:nvSpPr>
            <p:spPr>
              <a:xfrm>
                <a:off x="388406" y="1701675"/>
                <a:ext cx="11245945" cy="585930"/>
              </a:xfrm>
              <a:prstGeom prst="rect">
                <a:avLst/>
              </a:prstGeom>
              <a:blipFill>
                <a:blip r:embed="rId3"/>
                <a:stretch>
                  <a:fillRect l="-867" b="-21875"/>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598E69A0-9318-516F-4EDA-0F56BA4FEA7F}"/>
              </a:ext>
            </a:extLst>
          </p:cNvPr>
          <p:cNvSpPr/>
          <p:nvPr/>
        </p:nvSpPr>
        <p:spPr>
          <a:xfrm>
            <a:off x="365750" y="2287605"/>
            <a:ext cx="10184520" cy="575927"/>
          </a:xfrm>
          <a:prstGeom prst="rect">
            <a:avLst/>
          </a:prstGeom>
        </p:spPr>
        <p:txBody>
          <a:bodyPr wrap="square">
            <a:spAutoFit/>
          </a:bodyPr>
          <a:lstStyle/>
          <a:p>
            <a:pPr marR="30480" algn="just">
              <a:lnSpc>
                <a:spcPct val="150000"/>
              </a:lnSpc>
              <a:buClrTx/>
              <a:buFontTx/>
              <a:buNone/>
              <a:defRPr/>
            </a:pPr>
            <a:r>
              <a:rPr lang="vi-VN" sz="2400" dirty="0">
                <a:solidFill>
                  <a:prstClr val="black"/>
                </a:solidFill>
                <a:latin typeface="UTM Avo" panose="02040603050506020204" pitchFamily="18" charset="0"/>
                <a:cs typeface="Arial" panose="020B0604020202020204" pitchFamily="34" charset="0"/>
              </a:rPr>
              <a:t>a) Tìm giá trị của 𝑦 tương ứng với giá trị của 𝑥 trong bảng sau:</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5E4C124-0743-4B08-C57F-4374D22AFE6D}"/>
                  </a:ext>
                </a:extLst>
              </p:cNvPr>
              <p:cNvSpPr/>
              <p:nvPr/>
            </p:nvSpPr>
            <p:spPr>
              <a:xfrm>
                <a:off x="365750" y="4206416"/>
                <a:ext cx="10960375" cy="1131848"/>
              </a:xfrm>
              <a:prstGeom prst="rect">
                <a:avLst/>
              </a:prstGeom>
            </p:spPr>
            <p:txBody>
              <a:bodyPr wrap="square">
                <a:spAutoFit/>
              </a:bodyPr>
              <a:lstStyle/>
              <a:p>
                <a:pPr algn="just">
                  <a:lnSpc>
                    <a:spcPct val="150000"/>
                  </a:lnSpc>
                  <a:buClrTx/>
                  <a:buFontTx/>
                  <a:buNone/>
                </a:pPr>
                <a:r>
                  <a:rPr lang="en-US" sz="2400" dirty="0">
                    <a:solidFill>
                      <a:prstClr val="black"/>
                    </a:solidFill>
                    <a:latin typeface="UTM Avo" panose="02040603050506020204" pitchFamily="18" charset="0"/>
                    <a:cs typeface="Arial" panose="020B0604020202020204" pitchFamily="34" charset="0"/>
                  </a:rPr>
                  <a:t>b) </a:t>
                </a:r>
                <a:r>
                  <a:rPr lang="en-US" sz="2400" dirty="0" err="1">
                    <a:solidFill>
                      <a:prstClr val="black"/>
                    </a:solidFill>
                    <a:latin typeface="UTM Avo" panose="02040603050506020204" pitchFamily="18" charset="0"/>
                    <a:cs typeface="Arial" panose="020B0604020202020204" pitchFamily="34" charset="0"/>
                  </a:rPr>
                  <a:t>Vẽ</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các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điểm</a:t>
                </a:r>
                <a:r>
                  <a:rPr lang="en-US" sz="24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400">
                        <a:solidFill>
                          <a:prstClr val="black"/>
                        </a:solidFill>
                        <a:latin typeface="Cambria Math" panose="02040503050406030204" pitchFamily="18" charset="0"/>
                        <a:cs typeface="Arial" panose="020B0604020202020204" pitchFamily="34" charset="0"/>
                      </a:rPr>
                      <m:t>𝐴</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1</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1</m:t>
                    </m:r>
                    <m:r>
                      <a:rPr lang="en-US" sz="2400">
                        <a:solidFill>
                          <a:prstClr val="black"/>
                        </a:solidFill>
                        <a:latin typeface="Cambria Math" panose="02040503050406030204" pitchFamily="18" charset="0"/>
                        <a:cs typeface="Arial" panose="020B0604020202020204" pitchFamily="34" charset="0"/>
                      </a:rPr>
                      <m:t>)</m:t>
                    </m:r>
                  </m:oMath>
                </a14:m>
                <a:r>
                  <a:rPr lang="en-US" sz="24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400" dirty="0">
                        <a:solidFill>
                          <a:prstClr val="black"/>
                        </a:solidFill>
                        <a:latin typeface="Cambria Math" panose="02040503050406030204" pitchFamily="18" charset="0"/>
                        <a:cs typeface="Arial" panose="020B0604020202020204" pitchFamily="34" charset="0"/>
                      </a:rPr>
                      <m:t>𝐵</m:t>
                    </m:r>
                    <m:d>
                      <m:dPr>
                        <m:ctrlPr>
                          <a:rPr lang="en-US" sz="2400" i="1" dirty="0">
                            <a:solidFill>
                              <a:prstClr val="black"/>
                            </a:solidFill>
                            <a:latin typeface="Cambria Math" panose="02040503050406030204" pitchFamily="18" charset="0"/>
                            <a:cs typeface="Arial" panose="020B0604020202020204" pitchFamily="34" charset="0"/>
                          </a:rPr>
                        </m:ctrlPr>
                      </m:dPr>
                      <m:e>
                        <m:r>
                          <m:rPr>
                            <m:nor/>
                          </m:rPr>
                          <a:rPr lang="en-US" sz="2400" i="0" dirty="0">
                            <a:solidFill>
                              <a:prstClr val="black"/>
                            </a:solidFill>
                            <a:latin typeface="UTM Avo" panose="02040603050506020204" pitchFamily="18" charset="0"/>
                            <a:cs typeface="Arial" panose="020B0604020202020204" pitchFamily="34" charset="0"/>
                          </a:rPr>
                          <m:t>2</m:t>
                        </m:r>
                        <m:r>
                          <a:rPr lang="en-US" sz="2400" dirty="0">
                            <a:solidFill>
                              <a:prstClr val="black"/>
                            </a:solidFill>
                            <a:latin typeface="Cambria Math" panose="02040503050406030204" pitchFamily="18" charset="0"/>
                            <a:cs typeface="Arial" panose="020B0604020202020204" pitchFamily="34" charset="0"/>
                          </a:rPr>
                          <m:t>;</m:t>
                        </m:r>
                        <m:r>
                          <m:rPr>
                            <m:nor/>
                          </m:rPr>
                          <a:rPr lang="en-US" sz="2400" i="0" dirty="0">
                            <a:solidFill>
                              <a:prstClr val="black"/>
                            </a:solidFill>
                            <a:latin typeface="UTM Avo" panose="02040603050506020204" pitchFamily="18" charset="0"/>
                            <a:cs typeface="Arial" panose="020B0604020202020204" pitchFamily="34" charset="0"/>
                          </a:rPr>
                          <m:t>3</m:t>
                        </m:r>
                      </m:e>
                    </m:d>
                  </m:oMath>
                </a14:m>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thuộc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đồ</a:t>
                </a:r>
                <a:r>
                  <a:rPr lang="en-US" sz="2400" dirty="0">
                    <a:solidFill>
                      <a:prstClr val="black"/>
                    </a:solidFill>
                    <a:latin typeface="UTM Avo" panose="02040603050506020204" pitchFamily="18" charset="0"/>
                    <a:cs typeface="Arial" panose="020B0604020202020204" pitchFamily="34" charset="0"/>
                  </a:rPr>
                  <a:t> thị </a:t>
                </a:r>
                <a:r>
                  <a:rPr lang="en-US" sz="2400" dirty="0" err="1">
                    <a:solidFill>
                      <a:prstClr val="black"/>
                    </a:solidFill>
                    <a:latin typeface="UTM Avo" panose="02040603050506020204" pitchFamily="18" charset="0"/>
                    <a:cs typeface="Arial" panose="020B0604020202020204" pitchFamily="34" charset="0"/>
                  </a:rPr>
                  <a:t>của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hàm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số</a:t>
                </a:r>
                <a:r>
                  <a:rPr lang="en-US" sz="24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400">
                        <a:solidFill>
                          <a:prstClr val="black"/>
                        </a:solidFill>
                        <a:latin typeface="Cambria Math" panose="02040503050406030204" pitchFamily="18" charset="0"/>
                        <a:cs typeface="Arial" panose="020B0604020202020204" pitchFamily="34" charset="0"/>
                      </a:rPr>
                      <m:t>𝑦</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2</m:t>
                    </m:r>
                    <m:r>
                      <a:rPr lang="en-US" sz="2400">
                        <a:solidFill>
                          <a:prstClr val="black"/>
                        </a:solidFill>
                        <a:latin typeface="Cambria Math" panose="02040503050406030204" pitchFamily="18" charset="0"/>
                        <a:cs typeface="Arial" panose="020B0604020202020204" pitchFamily="34" charset="0"/>
                      </a:rPr>
                      <m:t>𝑥</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1</m:t>
                    </m:r>
                  </m:oMath>
                </a14:m>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trong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mặt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phẳng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tọa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độ</a:t>
                </a:r>
                <a:r>
                  <a:rPr lang="en-US" sz="24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400">
                        <a:solidFill>
                          <a:prstClr val="black"/>
                        </a:solidFill>
                        <a:latin typeface="Cambria Math" panose="02040503050406030204" pitchFamily="18" charset="0"/>
                        <a:cs typeface="Arial" panose="020B0604020202020204" pitchFamily="34" charset="0"/>
                      </a:rPr>
                      <m:t>𝑂𝑥𝑦</m:t>
                    </m:r>
                    <m:r>
                      <a:rPr lang="en-US" sz="2400">
                        <a:solidFill>
                          <a:prstClr val="black"/>
                        </a:solidFill>
                        <a:latin typeface="Cambria Math" panose="02040503050406030204" pitchFamily="18" charset="0"/>
                        <a:cs typeface="Arial" panose="020B0604020202020204" pitchFamily="34" charset="0"/>
                      </a:rPr>
                      <m:t>.</m:t>
                    </m:r>
                  </m:oMath>
                </a14:m>
                <a:endParaRPr lang="en-US" sz="2400" dirty="0">
                  <a:solidFill>
                    <a:prstClr val="black"/>
                  </a:solidFill>
                  <a:latin typeface="UTM Avo" panose="02040603050506020204" pitchFamily="18"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15E4C124-0743-4B08-C57F-4374D22AFE6D}"/>
                  </a:ext>
                </a:extLst>
              </p:cNvPr>
              <p:cNvSpPr>
                <a:spLocks noRot="1" noChangeAspect="1" noMove="1" noResize="1" noEditPoints="1" noAdjustHandles="1" noChangeArrowheads="1" noChangeShapeType="1" noTextEdit="1"/>
              </p:cNvSpPr>
              <p:nvPr/>
            </p:nvSpPr>
            <p:spPr>
              <a:xfrm>
                <a:off x="365750" y="4206416"/>
                <a:ext cx="10960375" cy="1131848"/>
              </a:xfrm>
              <a:prstGeom prst="rect">
                <a:avLst/>
              </a:prstGeom>
              <a:blipFill>
                <a:blip r:embed="rId4"/>
                <a:stretch>
                  <a:fillRect l="-890" r="-834" b="-107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3">
                <a:extLst>
                  <a:ext uri="{FF2B5EF4-FFF2-40B4-BE49-F238E27FC236}">
                    <a16:creationId xmlns:a16="http://schemas.microsoft.com/office/drawing/2014/main" id="{7A0E7C17-E1BE-0396-F2BF-87C39731C6BB}"/>
                  </a:ext>
                </a:extLst>
              </p:cNvPr>
              <p:cNvGraphicFramePr>
                <a:graphicFrameLocks noGrp="1"/>
              </p:cNvGraphicFramePr>
              <p:nvPr>
                <p:extLst>
                  <p:ext uri="{D42A27DB-BD31-4B8C-83A1-F6EECF244321}">
                    <p14:modId xmlns:p14="http://schemas.microsoft.com/office/powerpoint/2010/main" val="3861544927"/>
                  </p:ext>
                </p:extLst>
              </p:nvPr>
            </p:nvGraphicFramePr>
            <p:xfrm>
              <a:off x="3820644" y="3070343"/>
              <a:ext cx="4381467" cy="993270"/>
            </p:xfrm>
            <a:graphic>
              <a:graphicData uri="http://schemas.openxmlformats.org/drawingml/2006/table">
                <a:tbl>
                  <a:tblPr firstRow="1" bandRow="1"/>
                  <a:tblGrid>
                    <a:gridCol w="1860552">
                      <a:extLst>
                        <a:ext uri="{9D8B030D-6E8A-4147-A177-3AD203B41FA5}">
                          <a16:colId xmlns:a16="http://schemas.microsoft.com/office/drawing/2014/main" val="334088956"/>
                        </a:ext>
                      </a:extLst>
                    </a:gridCol>
                    <a:gridCol w="1261547">
                      <a:extLst>
                        <a:ext uri="{9D8B030D-6E8A-4147-A177-3AD203B41FA5}">
                          <a16:colId xmlns:a16="http://schemas.microsoft.com/office/drawing/2014/main" val="1278860477"/>
                        </a:ext>
                      </a:extLst>
                    </a:gridCol>
                    <a:gridCol w="1259368">
                      <a:extLst>
                        <a:ext uri="{9D8B030D-6E8A-4147-A177-3AD203B41FA5}">
                          <a16:colId xmlns:a16="http://schemas.microsoft.com/office/drawing/2014/main" val="295841290"/>
                        </a:ext>
                      </a:extLst>
                    </a:gridCol>
                  </a:tblGrid>
                  <a:tr h="496635">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𝑥</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2000" b="0" i="0" smtClean="0">
                                    <a:latin typeface="UTM Avo" panose="02040603050506020204" pitchFamily="18" charset="0"/>
                                  </a:rPr>
                                  <m:t>1</m:t>
                                </m:r>
                              </m:oMath>
                            </m:oMathPara>
                          </a14:m>
                          <a:endParaRPr lang="en-US" sz="2000" dirty="0">
                            <a:latin typeface="UTM Avo" panose="020406030505060202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2000" b="0" i="0" smtClean="0">
                                    <a:latin typeface="UTM Avo" panose="02040603050506020204" pitchFamily="18" charset="0"/>
                                  </a:rPr>
                                  <m:t>2</m:t>
                                </m:r>
                              </m:oMath>
                            </m:oMathPara>
                          </a14:m>
                          <a:endParaRPr lang="en-US" sz="2000" dirty="0">
                            <a:latin typeface="UTM Avo" panose="02040603050506020204" pitchFamily="18" charset="0"/>
                          </a:endParaRPr>
                        </a:p>
                      </a:txBody>
                      <a:tcPr anchor="ctr"/>
                    </a:tc>
                    <a:extLst>
                      <a:ext uri="{0D108BD9-81ED-4DB2-BD59-A6C34878D82A}">
                        <a16:rowId xmlns:a16="http://schemas.microsoft.com/office/drawing/2014/main" val="781085270"/>
                      </a:ext>
                    </a:extLst>
                  </a:tr>
                  <a:tr h="496635">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m:t>
                                </m:r>
                                <m:r>
                                  <m:rPr>
                                    <m:nor/>
                                  </m:rPr>
                                  <a:rPr lang="en-US" sz="2000" b="0" i="0" smtClean="0">
                                    <a:latin typeface="UTM Avo" panose="0204060305050602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m:t>
                                </m:r>
                                <m:r>
                                  <m:rPr>
                                    <m:nor/>
                                  </m:rPr>
                                  <a:rPr lang="en-US" sz="2000" b="0" i="0" smtClean="0">
                                    <a:latin typeface="UTM Avo" panose="02040603050506020204" pitchFamily="18" charset="0"/>
                                  </a:rPr>
                                  <m:t>1</m:t>
                                </m:r>
                              </m:oMath>
                            </m:oMathPara>
                          </a14:m>
                          <a:endParaRPr lang="en-US" sz="2000" dirty="0">
                            <a:latin typeface="UTM Avo" panose="020406030505060202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oMath>
                            </m:oMathPara>
                          </a14:m>
                          <a:endParaRPr lang="en-US" sz="2000" dirty="0"/>
                        </a:p>
                      </a:txBody>
                      <a:tcPr anchor="ctr"/>
                    </a:tc>
                    <a:extLst>
                      <a:ext uri="{0D108BD9-81ED-4DB2-BD59-A6C34878D82A}">
                        <a16:rowId xmlns:a16="http://schemas.microsoft.com/office/drawing/2014/main" val="1680653380"/>
                      </a:ext>
                    </a:extLst>
                  </a:tr>
                </a:tbl>
              </a:graphicData>
            </a:graphic>
          </p:graphicFrame>
        </mc:Choice>
        <mc:Fallback xmlns="">
          <p:graphicFrame>
            <p:nvGraphicFramePr>
              <p:cNvPr id="7" name="Table 3">
                <a:extLst>
                  <a:ext uri="{FF2B5EF4-FFF2-40B4-BE49-F238E27FC236}">
                    <a16:creationId xmlns:a16="http://schemas.microsoft.com/office/drawing/2014/main" id="{7A0E7C17-E1BE-0396-F2BF-87C39731C6BB}"/>
                  </a:ext>
                </a:extLst>
              </p:cNvPr>
              <p:cNvGraphicFramePr>
                <a:graphicFrameLocks noGrp="1"/>
              </p:cNvGraphicFramePr>
              <p:nvPr>
                <p:extLst>
                  <p:ext uri="{D42A27DB-BD31-4B8C-83A1-F6EECF244321}">
                    <p14:modId xmlns:p14="http://schemas.microsoft.com/office/powerpoint/2010/main" val="3861544927"/>
                  </p:ext>
                </p:extLst>
              </p:nvPr>
            </p:nvGraphicFramePr>
            <p:xfrm>
              <a:off x="3820644" y="3070343"/>
              <a:ext cx="4381467" cy="993270"/>
            </p:xfrm>
            <a:graphic>
              <a:graphicData uri="http://schemas.openxmlformats.org/drawingml/2006/table">
                <a:tbl>
                  <a:tblPr firstRow="1" bandRow="1"/>
                  <a:tblGrid>
                    <a:gridCol w="1860552">
                      <a:extLst>
                        <a:ext uri="{9D8B030D-6E8A-4147-A177-3AD203B41FA5}">
                          <a16:colId xmlns:a16="http://schemas.microsoft.com/office/drawing/2014/main" val="334088956"/>
                        </a:ext>
                      </a:extLst>
                    </a:gridCol>
                    <a:gridCol w="1261547">
                      <a:extLst>
                        <a:ext uri="{9D8B030D-6E8A-4147-A177-3AD203B41FA5}">
                          <a16:colId xmlns:a16="http://schemas.microsoft.com/office/drawing/2014/main" val="1278860477"/>
                        </a:ext>
                      </a:extLst>
                    </a:gridCol>
                    <a:gridCol w="1259368">
                      <a:extLst>
                        <a:ext uri="{9D8B030D-6E8A-4147-A177-3AD203B41FA5}">
                          <a16:colId xmlns:a16="http://schemas.microsoft.com/office/drawing/2014/main" val="295841290"/>
                        </a:ext>
                      </a:extLst>
                    </a:gridCol>
                  </a:tblGrid>
                  <a:tr h="496635">
                    <a:tc>
                      <a:txBody>
                        <a:bodyPr/>
                        <a:lstStyle/>
                        <a:p>
                          <a:endParaRPr lang="en-US"/>
                        </a:p>
                      </a:txBody>
                      <a:tcPr anchor="ctr">
                        <a:blipFill>
                          <a:blip r:embed="rId5"/>
                          <a:stretch>
                            <a:fillRect l="-327" t="-1220" r="-135948" b="-102439"/>
                          </a:stretch>
                        </a:blipFill>
                      </a:tcPr>
                    </a:tc>
                    <a:tc>
                      <a:txBody>
                        <a:bodyPr/>
                        <a:lstStyle/>
                        <a:p>
                          <a:endParaRPr lang="en-US"/>
                        </a:p>
                      </a:txBody>
                      <a:tcPr anchor="ctr">
                        <a:blipFill>
                          <a:blip r:embed="rId5"/>
                          <a:stretch>
                            <a:fillRect l="-148309" t="-1220" r="-100966" b="-102439"/>
                          </a:stretch>
                        </a:blipFill>
                      </a:tcPr>
                    </a:tc>
                    <a:tc>
                      <a:txBody>
                        <a:bodyPr/>
                        <a:lstStyle/>
                        <a:p>
                          <a:endParaRPr lang="en-US"/>
                        </a:p>
                      </a:txBody>
                      <a:tcPr anchor="ctr">
                        <a:blipFill>
                          <a:blip r:embed="rId5"/>
                          <a:stretch>
                            <a:fillRect l="-248309" t="-1220" r="-966" b="-102439"/>
                          </a:stretch>
                        </a:blipFill>
                      </a:tcPr>
                    </a:tc>
                    <a:extLst>
                      <a:ext uri="{0D108BD9-81ED-4DB2-BD59-A6C34878D82A}">
                        <a16:rowId xmlns:a16="http://schemas.microsoft.com/office/drawing/2014/main" val="781085270"/>
                      </a:ext>
                    </a:extLst>
                  </a:tr>
                  <a:tr h="496635">
                    <a:tc>
                      <a:txBody>
                        <a:bodyPr/>
                        <a:lstStyle/>
                        <a:p>
                          <a:endParaRPr lang="en-US"/>
                        </a:p>
                      </a:txBody>
                      <a:tcPr anchor="ctr">
                        <a:blipFill>
                          <a:blip r:embed="rId5"/>
                          <a:stretch>
                            <a:fillRect l="-327" t="-101220" r="-135948" b="-2439"/>
                          </a:stretch>
                        </a:blipFill>
                      </a:tcPr>
                    </a:tc>
                    <a:tc>
                      <a:txBody>
                        <a:bodyPr/>
                        <a:lstStyle/>
                        <a:p>
                          <a:endParaRPr lang="en-US"/>
                        </a:p>
                      </a:txBody>
                      <a:tcPr anchor="ctr">
                        <a:blipFill>
                          <a:blip r:embed="rId5"/>
                          <a:stretch>
                            <a:fillRect l="-148309" t="-101220" r="-100966" b="-2439"/>
                          </a:stretch>
                        </a:blipFill>
                      </a:tcPr>
                    </a:tc>
                    <a:tc>
                      <a:txBody>
                        <a:bodyPr/>
                        <a:lstStyle/>
                        <a:p>
                          <a:endParaRPr lang="en-US"/>
                        </a:p>
                      </a:txBody>
                      <a:tcPr anchor="ctr">
                        <a:blipFill>
                          <a:blip r:embed="rId5"/>
                          <a:stretch>
                            <a:fillRect l="-248309" t="-101220" r="-966" b="-2439"/>
                          </a:stretch>
                        </a:blipFill>
                      </a:tcPr>
                    </a:tc>
                    <a:extLst>
                      <a:ext uri="{0D108BD9-81ED-4DB2-BD59-A6C34878D82A}">
                        <a16:rowId xmlns:a16="http://schemas.microsoft.com/office/drawing/2014/main" val="1680653380"/>
                      </a:ext>
                    </a:extLst>
                  </a:tr>
                </a:tbl>
              </a:graphicData>
            </a:graphic>
          </p:graphicFrame>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0D71776-D9F3-D723-9736-652B5E2FD3FC}"/>
                  </a:ext>
                </a:extLst>
              </p:cNvPr>
              <p:cNvSpPr/>
              <p:nvPr/>
            </p:nvSpPr>
            <p:spPr>
              <a:xfrm>
                <a:off x="365751" y="5340106"/>
                <a:ext cx="10960375" cy="1131848"/>
              </a:xfrm>
              <a:prstGeom prst="rect">
                <a:avLst/>
              </a:prstGeom>
            </p:spPr>
            <p:txBody>
              <a:bodyPr wrap="square">
                <a:spAutoFit/>
              </a:bodyPr>
              <a:lstStyle/>
              <a:p>
                <a:pPr algn="just">
                  <a:lnSpc>
                    <a:spcPct val="150000"/>
                  </a:lnSpc>
                  <a:buClrTx/>
                  <a:buFontTx/>
                  <a:buNone/>
                </a:pPr>
                <a:r>
                  <a:rPr lang="en-US" sz="2400" dirty="0">
                    <a:solidFill>
                      <a:prstClr val="black"/>
                    </a:solidFill>
                    <a:latin typeface="UTM Avo" panose="02040603050506020204" pitchFamily="18" charset="0"/>
                    <a:cs typeface="Arial" panose="020B0604020202020204" pitchFamily="34" charset="0"/>
                  </a:rPr>
                  <a:t>c) </a:t>
                </a:r>
                <a:r>
                  <a:rPr lang="en-US" sz="2400" dirty="0" err="1">
                    <a:solidFill>
                      <a:prstClr val="black"/>
                    </a:solidFill>
                    <a:latin typeface="UTM Avo" panose="02040603050506020204" pitchFamily="18" charset="0"/>
                    <a:cs typeface="Arial" panose="020B0604020202020204" pitchFamily="34" charset="0"/>
                  </a:rPr>
                  <a:t>Dựa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vào</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hai</a:t>
                </a:r>
                <a:r>
                  <a:rPr lang="en-US" sz="2400" dirty="0">
                    <a:solidFill>
                      <a:prstClr val="black"/>
                    </a:solidFill>
                    <a:latin typeface="UTM Avo" panose="02040603050506020204" pitchFamily="18" charset="0"/>
                    <a:cs typeface="Arial" panose="020B0604020202020204" pitchFamily="34" charset="0"/>
                  </a:rPr>
                  <a:t> điểm </a:t>
                </a:r>
                <a14:m>
                  <m:oMath xmlns:m="http://schemas.openxmlformats.org/officeDocument/2006/math">
                    <m:r>
                      <a:rPr lang="en-US" sz="2400">
                        <a:solidFill>
                          <a:prstClr val="black"/>
                        </a:solidFill>
                        <a:latin typeface="Cambria Math" panose="02040503050406030204" pitchFamily="18" charset="0"/>
                        <a:cs typeface="Arial" panose="020B0604020202020204" pitchFamily="34" charset="0"/>
                      </a:rPr>
                      <m:t>𝐴</m:t>
                    </m:r>
                    <m:d>
                      <m:dPr>
                        <m:ctrlPr>
                          <a:rPr lang="en-US" sz="2400" i="1">
                            <a:solidFill>
                              <a:prstClr val="black"/>
                            </a:solidFill>
                            <a:latin typeface="Cambria Math" panose="02040503050406030204" pitchFamily="18" charset="0"/>
                            <a:cs typeface="Arial" panose="020B0604020202020204" pitchFamily="34" charset="0"/>
                          </a:rPr>
                        </m:ctrlPr>
                      </m:dPr>
                      <m:e>
                        <m:r>
                          <m:rPr>
                            <m:nor/>
                          </m:rPr>
                          <a:rPr lang="en-US" sz="2400" i="0">
                            <a:solidFill>
                              <a:prstClr val="black"/>
                            </a:solidFill>
                            <a:latin typeface="UTM Avo" panose="02040603050506020204" pitchFamily="18" charset="0"/>
                            <a:cs typeface="Arial" panose="020B0604020202020204" pitchFamily="34" charset="0"/>
                          </a:rPr>
                          <m:t>1</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1</m:t>
                        </m:r>
                      </m:e>
                    </m:d>
                  </m:oMath>
                </a14:m>
                <a:r>
                  <a:rPr lang="en-US" sz="2400" b="0" i="1" dirty="0">
                    <a:solidFill>
                      <a:prstClr val="black"/>
                    </a:solidFill>
                    <a:latin typeface="Cambria Math" panose="02040503050406030204" pitchFamily="18" charset="0"/>
                    <a:cs typeface="Arial" panose="020B0604020202020204" pitchFamily="34" charset="0"/>
                  </a:rPr>
                  <a:t> </a:t>
                </a:r>
                <a:r>
                  <a:rPr lang="en-US" sz="2400" b="0" i="1" dirty="0" err="1">
                    <a:solidFill>
                      <a:prstClr val="black"/>
                    </a:solidFill>
                    <a:latin typeface="Cambria Math" panose="02040503050406030204" pitchFamily="18" charset="0"/>
                    <a:cs typeface="Arial" panose="020B0604020202020204" pitchFamily="34" charset="0"/>
                  </a:rPr>
                  <a:t>và</a:t>
                </a:r>
                <a:r>
                  <a:rPr lang="en-US" sz="2400" i="1" dirty="0">
                    <a:solidFill>
                      <a:prstClr val="black"/>
                    </a:solidFill>
                    <a:latin typeface="Cambria Math" panose="02040503050406030204" pitchFamily="18" charset="0"/>
                    <a:cs typeface="Arial" panose="020B0604020202020204" pitchFamily="34" charset="0"/>
                  </a:rPr>
                  <a:t> </a:t>
                </a:r>
                <a14:m>
                  <m:oMath xmlns:m="http://schemas.openxmlformats.org/officeDocument/2006/math">
                    <m:r>
                      <a:rPr lang="en-US" sz="2400" dirty="0">
                        <a:solidFill>
                          <a:prstClr val="black"/>
                        </a:solidFill>
                        <a:latin typeface="Cambria Math" panose="02040503050406030204" pitchFamily="18" charset="0"/>
                        <a:cs typeface="Arial" panose="020B0604020202020204" pitchFamily="34" charset="0"/>
                      </a:rPr>
                      <m:t>𝐵</m:t>
                    </m:r>
                    <m:d>
                      <m:dPr>
                        <m:ctrlPr>
                          <a:rPr lang="en-US" sz="2400" i="1" dirty="0">
                            <a:solidFill>
                              <a:prstClr val="black"/>
                            </a:solidFill>
                            <a:latin typeface="Cambria Math" panose="02040503050406030204" pitchFamily="18" charset="0"/>
                            <a:cs typeface="Arial" panose="020B0604020202020204" pitchFamily="34" charset="0"/>
                          </a:rPr>
                        </m:ctrlPr>
                      </m:dPr>
                      <m:e>
                        <m:r>
                          <m:rPr>
                            <m:nor/>
                          </m:rPr>
                          <a:rPr lang="en-US" sz="2400" i="0" dirty="0">
                            <a:solidFill>
                              <a:prstClr val="black"/>
                            </a:solidFill>
                            <a:latin typeface="UTM Avo" panose="02040603050506020204" pitchFamily="18" charset="0"/>
                            <a:cs typeface="Arial" panose="020B0604020202020204" pitchFamily="34" charset="0"/>
                          </a:rPr>
                          <m:t>2</m:t>
                        </m:r>
                        <m:r>
                          <a:rPr lang="en-US" sz="2400">
                            <a:solidFill>
                              <a:prstClr val="black"/>
                            </a:solidFill>
                            <a:latin typeface="Cambria Math" panose="02040503050406030204" pitchFamily="18" charset="0"/>
                            <a:cs typeface="Arial" panose="020B0604020202020204" pitchFamily="34" charset="0"/>
                          </a:rPr>
                          <m:t>;</m:t>
                        </m:r>
                        <m:r>
                          <m:rPr>
                            <m:nor/>
                          </m:rPr>
                          <a:rPr lang="en-US" sz="2400" i="0" dirty="0">
                            <a:solidFill>
                              <a:prstClr val="black"/>
                            </a:solidFill>
                            <a:latin typeface="UTM Avo" panose="02040603050506020204" pitchFamily="18" charset="0"/>
                            <a:cs typeface="Arial" panose="020B0604020202020204" pitchFamily="34" charset="0"/>
                          </a:rPr>
                          <m:t>3</m:t>
                        </m:r>
                      </m:e>
                    </m:d>
                  </m:oMath>
                </a14:m>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vẽ</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đồ</a:t>
                </a:r>
                <a:r>
                  <a:rPr lang="en-US" sz="2400" dirty="0">
                    <a:solidFill>
                      <a:prstClr val="black"/>
                    </a:solidFill>
                    <a:latin typeface="UTM Avo" panose="02040603050506020204" pitchFamily="18" charset="0"/>
                    <a:cs typeface="Arial" panose="020B0604020202020204" pitchFamily="34" charset="0"/>
                  </a:rPr>
                  <a:t> thị </a:t>
                </a:r>
                <a:r>
                  <a:rPr lang="en-US" sz="2400" dirty="0" err="1">
                    <a:solidFill>
                      <a:prstClr val="black"/>
                    </a:solidFill>
                    <a:latin typeface="UTM Avo" panose="02040603050506020204" pitchFamily="18" charset="0"/>
                    <a:cs typeface="Arial" panose="020B0604020202020204" pitchFamily="34" charset="0"/>
                  </a:rPr>
                  <a:t>của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hàm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số</a:t>
                </a:r>
                <a:r>
                  <a:rPr lang="en-US" sz="24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400">
                        <a:solidFill>
                          <a:prstClr val="black"/>
                        </a:solidFill>
                        <a:latin typeface="Cambria Math" panose="02040503050406030204" pitchFamily="18" charset="0"/>
                        <a:cs typeface="Arial" panose="020B0604020202020204" pitchFamily="34" charset="0"/>
                      </a:rPr>
                      <m:t>𝑦</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2</m:t>
                    </m:r>
                    <m:r>
                      <a:rPr lang="en-US" sz="2400">
                        <a:solidFill>
                          <a:prstClr val="black"/>
                        </a:solidFill>
                        <a:latin typeface="Cambria Math" panose="02040503050406030204" pitchFamily="18" charset="0"/>
                        <a:cs typeface="Arial" panose="020B0604020202020204" pitchFamily="34" charset="0"/>
                      </a:rPr>
                      <m:t>𝑥</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1</m:t>
                    </m:r>
                  </m:oMath>
                </a14:m>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trong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mặt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phẳng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tọa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độ</a:t>
                </a:r>
                <a:r>
                  <a:rPr lang="en-US" sz="24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400">
                        <a:solidFill>
                          <a:prstClr val="black"/>
                        </a:solidFill>
                        <a:latin typeface="Cambria Math" panose="02040503050406030204" pitchFamily="18" charset="0"/>
                        <a:cs typeface="Arial" panose="020B0604020202020204" pitchFamily="34" charset="0"/>
                      </a:rPr>
                      <m:t>𝑂𝑥𝑦</m:t>
                    </m:r>
                  </m:oMath>
                </a14:m>
                <a:r>
                  <a:rPr lang="en-US" sz="2400" dirty="0">
                    <a:solidFill>
                      <a:prstClr val="black"/>
                    </a:solidFill>
                    <a:latin typeface="UTM Avo" panose="02040603050506020204" pitchFamily="18" charset="0"/>
                    <a:cs typeface="Arial" panose="020B0604020202020204" pitchFamily="34" charset="0"/>
                  </a:rPr>
                  <a:t>.</a:t>
                </a:r>
              </a:p>
            </p:txBody>
          </p:sp>
        </mc:Choice>
        <mc:Fallback xmlns="">
          <p:sp>
            <p:nvSpPr>
              <p:cNvPr id="10" name="Rectangle 9">
                <a:extLst>
                  <a:ext uri="{FF2B5EF4-FFF2-40B4-BE49-F238E27FC236}">
                    <a16:creationId xmlns:a16="http://schemas.microsoft.com/office/drawing/2014/main" id="{90D71776-D9F3-D723-9736-652B5E2FD3FC}"/>
                  </a:ext>
                </a:extLst>
              </p:cNvPr>
              <p:cNvSpPr>
                <a:spLocks noRot="1" noChangeAspect="1" noMove="1" noResize="1" noEditPoints="1" noAdjustHandles="1" noChangeArrowheads="1" noChangeShapeType="1" noTextEdit="1"/>
              </p:cNvSpPr>
              <p:nvPr/>
            </p:nvSpPr>
            <p:spPr>
              <a:xfrm>
                <a:off x="365751" y="5340106"/>
                <a:ext cx="10960375" cy="1131848"/>
              </a:xfrm>
              <a:prstGeom prst="rect">
                <a:avLst/>
              </a:prstGeom>
              <a:blipFill>
                <a:blip r:embed="rId6"/>
                <a:stretch>
                  <a:fillRect l="-890" r="-278" b="-10753"/>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3C847811-ADD1-4E11-A119-7A274F7383DD}"/>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836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A8D71A-0E8D-BCF9-3FD1-8B7CD52882DB}"/>
              </a:ext>
            </a:extLst>
          </p:cNvPr>
          <p:cNvSpPr/>
          <p:nvPr/>
        </p:nvSpPr>
        <p:spPr>
          <a:xfrm>
            <a:off x="455519" y="1626174"/>
            <a:ext cx="1026918" cy="575992"/>
          </a:xfrm>
          <a:prstGeom prst="rect">
            <a:avLst/>
          </a:prstGeom>
        </p:spPr>
        <p:txBody>
          <a:bodyPr wrap="square">
            <a:spAutoFit/>
          </a:bodyPr>
          <a:lstStyle/>
          <a:p>
            <a:pPr algn="just">
              <a:lnSpc>
                <a:spcPct val="150000"/>
              </a:lnSpc>
              <a:buClrTx/>
              <a:buFontTx/>
              <a:buNone/>
            </a:pPr>
            <a:r>
              <a:rPr lang="vi-VN" sz="2400" b="1" dirty="0">
                <a:solidFill>
                  <a:prstClr val="black"/>
                </a:solidFill>
                <a:latin typeface="UTM Avo" panose="02040603050506020204" pitchFamily="18" charset="0"/>
                <a:ea typeface="Calibri" panose="020F0502020204030204" pitchFamily="34" charset="0"/>
                <a:cs typeface="Arial" panose="020B0604020202020204" pitchFamily="34" charset="0"/>
              </a:rPr>
              <a:t>Giải</a:t>
            </a:r>
          </a:p>
        </p:txBody>
      </p:sp>
      <p:sp>
        <p:nvSpPr>
          <p:cNvPr id="2" name="Rectangle 1">
            <a:extLst>
              <a:ext uri="{FF2B5EF4-FFF2-40B4-BE49-F238E27FC236}">
                <a16:creationId xmlns:a16="http://schemas.microsoft.com/office/drawing/2014/main" id="{598E69A0-9318-516F-4EDA-0F56BA4FEA7F}"/>
              </a:ext>
            </a:extLst>
          </p:cNvPr>
          <p:cNvSpPr/>
          <p:nvPr/>
        </p:nvSpPr>
        <p:spPr>
          <a:xfrm>
            <a:off x="441916" y="2100233"/>
            <a:ext cx="10184520" cy="575927"/>
          </a:xfrm>
          <a:prstGeom prst="rect">
            <a:avLst/>
          </a:prstGeom>
        </p:spPr>
        <p:txBody>
          <a:bodyPr wrap="square">
            <a:spAutoFit/>
          </a:bodyPr>
          <a:lstStyle/>
          <a:p>
            <a:pPr marR="30480" algn="just">
              <a:lnSpc>
                <a:spcPct val="150000"/>
              </a:lnSpc>
              <a:buClrTx/>
              <a:buFontTx/>
              <a:buNone/>
              <a:defRPr/>
            </a:pPr>
            <a:r>
              <a:rPr lang="vi-VN" sz="2400" dirty="0">
                <a:solidFill>
                  <a:prstClr val="black"/>
                </a:solidFill>
                <a:latin typeface="UTM Avo" panose="02040603050506020204" pitchFamily="18" charset="0"/>
                <a:cs typeface="Arial" panose="020B0604020202020204" pitchFamily="34" charset="0"/>
              </a:rPr>
              <a:t>a) Ta có bảng sau:</a:t>
            </a:r>
          </a:p>
        </p:txBody>
      </p:sp>
      <mc:AlternateContent xmlns:mc="http://schemas.openxmlformats.org/markup-compatibility/2006" xmlns:a14="http://schemas.microsoft.com/office/drawing/2010/main">
        <mc:Choice Requires="a14">
          <p:graphicFrame>
            <p:nvGraphicFramePr>
              <p:cNvPr id="7" name="Table 3">
                <a:extLst>
                  <a:ext uri="{FF2B5EF4-FFF2-40B4-BE49-F238E27FC236}">
                    <a16:creationId xmlns:a16="http://schemas.microsoft.com/office/drawing/2014/main" id="{7A0E7C17-E1BE-0396-F2BF-87C39731C6BB}"/>
                  </a:ext>
                </a:extLst>
              </p:cNvPr>
              <p:cNvGraphicFramePr>
                <a:graphicFrameLocks noGrp="1"/>
              </p:cNvGraphicFramePr>
              <p:nvPr>
                <p:extLst>
                  <p:ext uri="{D42A27DB-BD31-4B8C-83A1-F6EECF244321}">
                    <p14:modId xmlns:p14="http://schemas.microsoft.com/office/powerpoint/2010/main" val="2887196496"/>
                  </p:ext>
                </p:extLst>
              </p:nvPr>
            </p:nvGraphicFramePr>
            <p:xfrm>
              <a:off x="3626461" y="2045361"/>
              <a:ext cx="4381467" cy="988784"/>
            </p:xfrm>
            <a:graphic>
              <a:graphicData uri="http://schemas.openxmlformats.org/drawingml/2006/table">
                <a:tbl>
                  <a:tblPr firstRow="1" bandRow="1"/>
                  <a:tblGrid>
                    <a:gridCol w="1860552">
                      <a:extLst>
                        <a:ext uri="{9D8B030D-6E8A-4147-A177-3AD203B41FA5}">
                          <a16:colId xmlns:a16="http://schemas.microsoft.com/office/drawing/2014/main" val="334088956"/>
                        </a:ext>
                      </a:extLst>
                    </a:gridCol>
                    <a:gridCol w="1261547">
                      <a:extLst>
                        <a:ext uri="{9D8B030D-6E8A-4147-A177-3AD203B41FA5}">
                          <a16:colId xmlns:a16="http://schemas.microsoft.com/office/drawing/2014/main" val="1278860477"/>
                        </a:ext>
                      </a:extLst>
                    </a:gridCol>
                    <a:gridCol w="1259368">
                      <a:extLst>
                        <a:ext uri="{9D8B030D-6E8A-4147-A177-3AD203B41FA5}">
                          <a16:colId xmlns:a16="http://schemas.microsoft.com/office/drawing/2014/main" val="295841290"/>
                        </a:ext>
                      </a:extLst>
                    </a:gridCol>
                  </a:tblGrid>
                  <a:tr h="494392">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𝑥</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2000" b="0" i="0" smtClean="0">
                                    <a:latin typeface="UTM Avo" panose="02040603050506020204" pitchFamily="18" charset="0"/>
                                  </a:rPr>
                                  <m:t>1</m:t>
                                </m:r>
                              </m:oMath>
                            </m:oMathPara>
                          </a14:m>
                          <a:endParaRPr lang="en-US" sz="2000" dirty="0">
                            <a:latin typeface="UTM Avo" panose="020406030505060202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2000" b="0" i="0" smtClean="0">
                                    <a:latin typeface="UTM Avo" panose="02040603050506020204" pitchFamily="18" charset="0"/>
                                  </a:rPr>
                                  <m:t>2</m:t>
                                </m:r>
                              </m:oMath>
                            </m:oMathPara>
                          </a14:m>
                          <a:endParaRPr lang="en-US" sz="2000" dirty="0">
                            <a:latin typeface="UTM Avo" panose="02040603050506020204" pitchFamily="18" charset="0"/>
                          </a:endParaRPr>
                        </a:p>
                      </a:txBody>
                      <a:tcPr anchor="ctr"/>
                    </a:tc>
                    <a:extLst>
                      <a:ext uri="{0D108BD9-81ED-4DB2-BD59-A6C34878D82A}">
                        <a16:rowId xmlns:a16="http://schemas.microsoft.com/office/drawing/2014/main" val="781085270"/>
                      </a:ext>
                    </a:extLst>
                  </a:tr>
                  <a:tr h="494392">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m:t>
                                </m:r>
                                <m:r>
                                  <m:rPr>
                                    <m:nor/>
                                  </m:rPr>
                                  <a:rPr lang="en-US" sz="2000" b="0" i="0" smtClean="0">
                                    <a:latin typeface="UTM Avo" panose="0204060305050602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m:t>
                                </m:r>
                                <m:r>
                                  <m:rPr>
                                    <m:nor/>
                                  </m:rPr>
                                  <a:rPr lang="en-US" sz="2000" b="0" i="0" smtClean="0">
                                    <a:latin typeface="UTM Avo" panose="02040603050506020204" pitchFamily="18" charset="0"/>
                                  </a:rPr>
                                  <m:t>1</m:t>
                                </m:r>
                              </m:oMath>
                            </m:oMathPara>
                          </a14:m>
                          <a:endParaRPr lang="en-US" sz="2000" dirty="0">
                            <a:latin typeface="UTM Avo" panose="020406030505060202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2000" b="0" i="0" smtClean="0">
                                    <a:latin typeface="UTM Avo" panose="02040603050506020204" pitchFamily="18" charset="0"/>
                                  </a:rPr>
                                  <m:t>1</m:t>
                                </m:r>
                              </m:oMath>
                            </m:oMathPara>
                          </a14:m>
                          <a:endParaRPr lang="en-US" sz="2000" dirty="0">
                            <a:latin typeface="UTM Avo" panose="020406030505060202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m:rPr>
                                    <m:nor/>
                                  </m:rPr>
                                  <a:rPr lang="en-US" sz="2000" b="0" i="0" smtClean="0">
                                    <a:latin typeface="UTM Avo" panose="02040603050506020204" pitchFamily="18" charset="0"/>
                                  </a:rPr>
                                  <m:t>3</m:t>
                                </m:r>
                              </m:oMath>
                            </m:oMathPara>
                          </a14:m>
                          <a:endParaRPr lang="en-US" sz="2000" dirty="0">
                            <a:latin typeface="UTM Avo" panose="02040603050506020204" pitchFamily="18" charset="0"/>
                          </a:endParaRPr>
                        </a:p>
                      </a:txBody>
                      <a:tcPr anchor="ctr"/>
                    </a:tc>
                    <a:extLst>
                      <a:ext uri="{0D108BD9-81ED-4DB2-BD59-A6C34878D82A}">
                        <a16:rowId xmlns:a16="http://schemas.microsoft.com/office/drawing/2014/main" val="1680653380"/>
                      </a:ext>
                    </a:extLst>
                  </a:tr>
                </a:tbl>
              </a:graphicData>
            </a:graphic>
          </p:graphicFrame>
        </mc:Choice>
        <mc:Fallback xmlns="">
          <p:graphicFrame>
            <p:nvGraphicFramePr>
              <p:cNvPr id="7" name="Table 3">
                <a:extLst>
                  <a:ext uri="{FF2B5EF4-FFF2-40B4-BE49-F238E27FC236}">
                    <a16:creationId xmlns:a16="http://schemas.microsoft.com/office/drawing/2014/main" id="{7A0E7C17-E1BE-0396-F2BF-87C39731C6BB}"/>
                  </a:ext>
                </a:extLst>
              </p:cNvPr>
              <p:cNvGraphicFramePr>
                <a:graphicFrameLocks noGrp="1"/>
              </p:cNvGraphicFramePr>
              <p:nvPr>
                <p:extLst>
                  <p:ext uri="{D42A27DB-BD31-4B8C-83A1-F6EECF244321}">
                    <p14:modId xmlns:p14="http://schemas.microsoft.com/office/powerpoint/2010/main" val="2887196496"/>
                  </p:ext>
                </p:extLst>
              </p:nvPr>
            </p:nvGraphicFramePr>
            <p:xfrm>
              <a:off x="3626461" y="2045361"/>
              <a:ext cx="4381467" cy="988784"/>
            </p:xfrm>
            <a:graphic>
              <a:graphicData uri="http://schemas.openxmlformats.org/drawingml/2006/table">
                <a:tbl>
                  <a:tblPr firstRow="1" bandRow="1"/>
                  <a:tblGrid>
                    <a:gridCol w="1860552">
                      <a:extLst>
                        <a:ext uri="{9D8B030D-6E8A-4147-A177-3AD203B41FA5}">
                          <a16:colId xmlns:a16="http://schemas.microsoft.com/office/drawing/2014/main" val="334088956"/>
                        </a:ext>
                      </a:extLst>
                    </a:gridCol>
                    <a:gridCol w="1261547">
                      <a:extLst>
                        <a:ext uri="{9D8B030D-6E8A-4147-A177-3AD203B41FA5}">
                          <a16:colId xmlns:a16="http://schemas.microsoft.com/office/drawing/2014/main" val="1278860477"/>
                        </a:ext>
                      </a:extLst>
                    </a:gridCol>
                    <a:gridCol w="1259368">
                      <a:extLst>
                        <a:ext uri="{9D8B030D-6E8A-4147-A177-3AD203B41FA5}">
                          <a16:colId xmlns:a16="http://schemas.microsoft.com/office/drawing/2014/main" val="295841290"/>
                        </a:ext>
                      </a:extLst>
                    </a:gridCol>
                  </a:tblGrid>
                  <a:tr h="494392">
                    <a:tc>
                      <a:txBody>
                        <a:bodyPr/>
                        <a:lstStyle/>
                        <a:p>
                          <a:endParaRPr lang="en-US"/>
                        </a:p>
                      </a:txBody>
                      <a:tcPr anchor="ctr">
                        <a:blipFill>
                          <a:blip r:embed="rId3"/>
                          <a:stretch>
                            <a:fillRect l="-327" t="-1220" r="-135948" b="-101220"/>
                          </a:stretch>
                        </a:blipFill>
                      </a:tcPr>
                    </a:tc>
                    <a:tc>
                      <a:txBody>
                        <a:bodyPr/>
                        <a:lstStyle/>
                        <a:p>
                          <a:endParaRPr lang="en-US"/>
                        </a:p>
                      </a:txBody>
                      <a:tcPr anchor="ctr">
                        <a:blipFill>
                          <a:blip r:embed="rId3"/>
                          <a:stretch>
                            <a:fillRect l="-148309" t="-1220" r="-100966" b="-101220"/>
                          </a:stretch>
                        </a:blipFill>
                      </a:tcPr>
                    </a:tc>
                    <a:tc>
                      <a:txBody>
                        <a:bodyPr/>
                        <a:lstStyle/>
                        <a:p>
                          <a:endParaRPr lang="en-US"/>
                        </a:p>
                      </a:txBody>
                      <a:tcPr anchor="ctr">
                        <a:blipFill>
                          <a:blip r:embed="rId3"/>
                          <a:stretch>
                            <a:fillRect l="-248309" t="-1220" r="-966" b="-101220"/>
                          </a:stretch>
                        </a:blipFill>
                      </a:tcPr>
                    </a:tc>
                    <a:extLst>
                      <a:ext uri="{0D108BD9-81ED-4DB2-BD59-A6C34878D82A}">
                        <a16:rowId xmlns:a16="http://schemas.microsoft.com/office/drawing/2014/main" val="781085270"/>
                      </a:ext>
                    </a:extLst>
                  </a:tr>
                  <a:tr h="494392">
                    <a:tc>
                      <a:txBody>
                        <a:bodyPr/>
                        <a:lstStyle/>
                        <a:p>
                          <a:endParaRPr lang="en-US"/>
                        </a:p>
                      </a:txBody>
                      <a:tcPr anchor="ctr">
                        <a:blipFill>
                          <a:blip r:embed="rId3"/>
                          <a:stretch>
                            <a:fillRect l="-327" t="-102469" r="-135948" b="-2469"/>
                          </a:stretch>
                        </a:blipFill>
                      </a:tcPr>
                    </a:tc>
                    <a:tc>
                      <a:txBody>
                        <a:bodyPr/>
                        <a:lstStyle/>
                        <a:p>
                          <a:endParaRPr lang="en-US"/>
                        </a:p>
                      </a:txBody>
                      <a:tcPr anchor="ctr">
                        <a:blipFill>
                          <a:blip r:embed="rId3"/>
                          <a:stretch>
                            <a:fillRect l="-148309" t="-102469" r="-100966" b="-2469"/>
                          </a:stretch>
                        </a:blipFill>
                      </a:tcPr>
                    </a:tc>
                    <a:tc>
                      <a:txBody>
                        <a:bodyPr/>
                        <a:lstStyle/>
                        <a:p>
                          <a:endParaRPr lang="en-US"/>
                        </a:p>
                      </a:txBody>
                      <a:tcPr anchor="ctr">
                        <a:blipFill>
                          <a:blip r:embed="rId3"/>
                          <a:stretch>
                            <a:fillRect l="-248309" t="-102469" r="-966" b="-2469"/>
                          </a:stretch>
                        </a:blipFill>
                      </a:tcPr>
                    </a:tc>
                    <a:extLst>
                      <a:ext uri="{0D108BD9-81ED-4DB2-BD59-A6C34878D82A}">
                        <a16:rowId xmlns:a16="http://schemas.microsoft.com/office/drawing/2014/main" val="1680653380"/>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11C70A6-AFF3-41BF-8E79-55D349250952}"/>
                  </a:ext>
                </a:extLst>
              </p:cNvPr>
              <p:cNvSpPr txBox="1"/>
              <p:nvPr/>
            </p:nvSpPr>
            <p:spPr>
              <a:xfrm>
                <a:off x="409839" y="3274157"/>
                <a:ext cx="7584234" cy="1131848"/>
              </a:xfrm>
              <a:prstGeom prst="rect">
                <a:avLst/>
              </a:prstGeom>
              <a:noFill/>
            </p:spPr>
            <p:txBody>
              <a:bodyPr wrap="square">
                <a:spAutoFit/>
              </a:bodyPr>
              <a:lstStyle/>
              <a:p>
                <a:pPr algn="just">
                  <a:lnSpc>
                    <a:spcPct val="150000"/>
                  </a:lnSpc>
                  <a:buClrTx/>
                  <a:buFontTx/>
                  <a:buNone/>
                </a:pPr>
                <a:r>
                  <a:rPr lang="en-US" sz="2400" dirty="0">
                    <a:solidFill>
                      <a:prstClr val="black"/>
                    </a:solidFill>
                    <a:latin typeface="UTM Avo" panose="02040603050506020204" pitchFamily="18" charset="0"/>
                    <a:cs typeface="Arial" panose="020B0604020202020204" pitchFamily="34" charset="0"/>
                  </a:rPr>
                  <a:t>b) </a:t>
                </a:r>
                <a:r>
                  <a:rPr lang="en-US" sz="2400" dirty="0" err="1">
                    <a:solidFill>
                      <a:prstClr val="black"/>
                    </a:solidFill>
                    <a:latin typeface="UTM Avo" panose="02040603050506020204" pitchFamily="18" charset="0"/>
                    <a:cs typeface="Arial" panose="020B0604020202020204" pitchFamily="34" charset="0"/>
                  </a:rPr>
                  <a:t>Các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điểm</a:t>
                </a:r>
                <a:r>
                  <a:rPr lang="en-US" sz="24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400">
                        <a:solidFill>
                          <a:prstClr val="black"/>
                        </a:solidFill>
                        <a:latin typeface="Cambria Math" panose="02040503050406030204" pitchFamily="18" charset="0"/>
                        <a:cs typeface="Arial" panose="020B0604020202020204" pitchFamily="34" charset="0"/>
                      </a:rPr>
                      <m:t>𝐴</m:t>
                    </m:r>
                    <m:d>
                      <m:dPr>
                        <m:ctrlPr>
                          <a:rPr lang="en-US" sz="2400" i="1">
                            <a:solidFill>
                              <a:prstClr val="black"/>
                            </a:solidFill>
                            <a:latin typeface="Cambria Math" panose="02040503050406030204" pitchFamily="18" charset="0"/>
                            <a:cs typeface="Arial" panose="020B0604020202020204" pitchFamily="34" charset="0"/>
                          </a:rPr>
                        </m:ctrlPr>
                      </m:dPr>
                      <m:e>
                        <m:r>
                          <m:rPr>
                            <m:nor/>
                          </m:rPr>
                          <a:rPr lang="en-US" sz="2400" i="0">
                            <a:solidFill>
                              <a:prstClr val="black"/>
                            </a:solidFill>
                            <a:latin typeface="UTM Avo" panose="02040603050506020204" pitchFamily="18" charset="0"/>
                            <a:cs typeface="Arial" panose="020B0604020202020204" pitchFamily="34" charset="0"/>
                          </a:rPr>
                          <m:t>1</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1</m:t>
                        </m:r>
                      </m:e>
                    </m:d>
                    <m:r>
                      <a:rPr lang="en-US" sz="2400" b="0" i="0" smtClean="0">
                        <a:solidFill>
                          <a:prstClr val="black"/>
                        </a:solidFill>
                        <a:latin typeface="Cambria Math" panose="02040503050406030204" pitchFamily="18" charset="0"/>
                        <a:cs typeface="Arial" panose="020B0604020202020204" pitchFamily="34" charset="0"/>
                      </a:rPr>
                      <m:t>, </m:t>
                    </m:r>
                    <m:r>
                      <a:rPr lang="en-US" sz="2400" dirty="0">
                        <a:solidFill>
                          <a:prstClr val="black"/>
                        </a:solidFill>
                        <a:latin typeface="Cambria Math" panose="02040503050406030204" pitchFamily="18" charset="0"/>
                        <a:cs typeface="Arial" panose="020B0604020202020204" pitchFamily="34" charset="0"/>
                      </a:rPr>
                      <m:t>𝐵</m:t>
                    </m:r>
                    <m:d>
                      <m:dPr>
                        <m:ctrlPr>
                          <a:rPr lang="en-US" sz="2400" i="1" dirty="0">
                            <a:solidFill>
                              <a:prstClr val="black"/>
                            </a:solidFill>
                            <a:latin typeface="Cambria Math" panose="02040503050406030204" pitchFamily="18" charset="0"/>
                            <a:cs typeface="Arial" panose="020B0604020202020204" pitchFamily="34" charset="0"/>
                          </a:rPr>
                        </m:ctrlPr>
                      </m:dPr>
                      <m:e>
                        <m:r>
                          <m:rPr>
                            <m:nor/>
                          </m:rPr>
                          <a:rPr lang="en-US" sz="2400" i="0" dirty="0">
                            <a:solidFill>
                              <a:prstClr val="black"/>
                            </a:solidFill>
                            <a:latin typeface="UTM Avo" panose="02040603050506020204" pitchFamily="18" charset="0"/>
                            <a:cs typeface="Arial" panose="020B0604020202020204" pitchFamily="34" charset="0"/>
                          </a:rPr>
                          <m:t>2</m:t>
                        </m:r>
                        <m:r>
                          <a:rPr lang="en-US" sz="2400" dirty="0">
                            <a:solidFill>
                              <a:prstClr val="black"/>
                            </a:solidFill>
                            <a:latin typeface="Cambria Math" panose="02040503050406030204" pitchFamily="18" charset="0"/>
                            <a:cs typeface="Arial" panose="020B0604020202020204" pitchFamily="34" charset="0"/>
                          </a:rPr>
                          <m:t>;</m:t>
                        </m:r>
                        <m:r>
                          <m:rPr>
                            <m:nor/>
                          </m:rPr>
                          <a:rPr lang="en-US" sz="2400" i="0" dirty="0">
                            <a:solidFill>
                              <a:prstClr val="black"/>
                            </a:solidFill>
                            <a:latin typeface="UTM Avo" panose="02040603050506020204" pitchFamily="18" charset="0"/>
                            <a:cs typeface="Arial" panose="020B0604020202020204" pitchFamily="34" charset="0"/>
                          </a:rPr>
                          <m:t>3</m:t>
                        </m:r>
                      </m:e>
                    </m:d>
                  </m:oMath>
                </a14:m>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thuộc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đồ</a:t>
                </a:r>
                <a:r>
                  <a:rPr lang="en-US" sz="2400" dirty="0">
                    <a:solidFill>
                      <a:prstClr val="black"/>
                    </a:solidFill>
                    <a:latin typeface="UTM Avo" panose="02040603050506020204" pitchFamily="18" charset="0"/>
                    <a:cs typeface="Arial" panose="020B0604020202020204" pitchFamily="34" charset="0"/>
                  </a:rPr>
                  <a:t> thị </a:t>
                </a:r>
                <a:r>
                  <a:rPr lang="en-US" sz="2400" dirty="0" err="1">
                    <a:solidFill>
                      <a:prstClr val="black"/>
                    </a:solidFill>
                    <a:latin typeface="UTM Avo" panose="02040603050506020204" pitchFamily="18" charset="0"/>
                    <a:cs typeface="Arial" panose="020B0604020202020204" pitchFamily="34" charset="0"/>
                  </a:rPr>
                  <a:t>của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hàm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số</a:t>
                </a:r>
                <a:r>
                  <a:rPr lang="en-US" sz="2400" dirty="0">
                    <a:solidFill>
                      <a:prstClr val="black"/>
                    </a:solidFill>
                    <a:latin typeface="UTM Avo" panose="02040603050506020204" pitchFamily="18" charset="0"/>
                    <a:cs typeface="Arial" panose="020B0604020202020204" pitchFamily="34" charset="0"/>
                  </a:rPr>
                  <a:t> </a:t>
                </a:r>
                <a:endParaRPr lang="en-US" sz="2400" dirty="0">
                  <a:solidFill>
                    <a:prstClr val="black"/>
                  </a:solidFill>
                  <a:latin typeface="Cambria Math" panose="02040503050406030204" pitchFamily="18" charset="0"/>
                  <a:cs typeface="Arial" panose="020B0604020202020204" pitchFamily="34" charset="0"/>
                </a:endParaRPr>
              </a:p>
              <a:p>
                <a:pPr algn="just">
                  <a:lnSpc>
                    <a:spcPct val="150000"/>
                  </a:lnSpc>
                  <a:buClrTx/>
                  <a:buFontTx/>
                  <a:buNone/>
                </a:pPr>
                <a14:m>
                  <m:oMath xmlns:m="http://schemas.openxmlformats.org/officeDocument/2006/math">
                    <m:r>
                      <a:rPr lang="en-US" sz="2400">
                        <a:solidFill>
                          <a:prstClr val="black"/>
                        </a:solidFill>
                        <a:latin typeface="Cambria Math" panose="02040503050406030204" pitchFamily="18" charset="0"/>
                        <a:cs typeface="Arial" panose="020B0604020202020204" pitchFamily="34" charset="0"/>
                      </a:rPr>
                      <m:t>𝑦</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2</m:t>
                    </m:r>
                    <m:r>
                      <a:rPr lang="en-US" sz="2400">
                        <a:solidFill>
                          <a:prstClr val="black"/>
                        </a:solidFill>
                        <a:latin typeface="Cambria Math" panose="02040503050406030204" pitchFamily="18" charset="0"/>
                        <a:cs typeface="Arial" panose="020B0604020202020204" pitchFamily="34" charset="0"/>
                      </a:rPr>
                      <m:t>𝑥</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1</m:t>
                    </m:r>
                  </m:oMath>
                </a14:m>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được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vẽ</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như</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trong</a:t>
                </a:r>
                <a:r>
                  <a:rPr lang="en-US" sz="2400" dirty="0">
                    <a:solidFill>
                      <a:prstClr val="black"/>
                    </a:solidFill>
                    <a:latin typeface="UTM Avo" panose="02040603050506020204" pitchFamily="18" charset="0"/>
                    <a:cs typeface="Arial" panose="020B0604020202020204" pitchFamily="34" charset="0"/>
                  </a:rPr>
                  <a:t> </a:t>
                </a:r>
                <a:r>
                  <a:rPr lang="en-US" sz="2400" i="1" dirty="0" err="1">
                    <a:solidFill>
                      <a:prstClr val="black"/>
                    </a:solidFill>
                    <a:latin typeface="UTM Avo" panose="02040603050506020204" pitchFamily="18" charset="0"/>
                    <a:cs typeface="Arial" panose="020B0604020202020204" pitchFamily="34" charset="0"/>
                  </a:rPr>
                  <a:t>Hình</a:t>
                </a:r>
                <a:r>
                  <a:rPr lang="en-US" sz="2400" i="1" dirty="0">
                    <a:solidFill>
                      <a:prstClr val="black"/>
                    </a:solidFill>
                    <a:latin typeface="UTM Avo" panose="02040603050506020204" pitchFamily="18" charset="0"/>
                    <a:cs typeface="Arial" panose="020B0604020202020204" pitchFamily="34" charset="0"/>
                  </a:rPr>
                  <a:t> 17</a:t>
                </a:r>
                <a:r>
                  <a:rPr lang="en-US" sz="2400" dirty="0">
                    <a:solidFill>
                      <a:prstClr val="black"/>
                    </a:solidFill>
                    <a:latin typeface="UTM Avo" panose="02040603050506020204" pitchFamily="18" charset="0"/>
                    <a:cs typeface="Arial" panose="020B0604020202020204" pitchFamily="34" charset="0"/>
                  </a:rPr>
                  <a:t>.</a:t>
                </a:r>
              </a:p>
            </p:txBody>
          </p:sp>
        </mc:Choice>
        <mc:Fallback xmlns="">
          <p:sp>
            <p:nvSpPr>
              <p:cNvPr id="4" name="TextBox 3">
                <a:extLst>
                  <a:ext uri="{FF2B5EF4-FFF2-40B4-BE49-F238E27FC236}">
                    <a16:creationId xmlns:a16="http://schemas.microsoft.com/office/drawing/2014/main" id="{111C70A6-AFF3-41BF-8E79-55D349250952}"/>
                  </a:ext>
                </a:extLst>
              </p:cNvPr>
              <p:cNvSpPr txBox="1">
                <a:spLocks noRot="1" noChangeAspect="1" noMove="1" noResize="1" noEditPoints="1" noAdjustHandles="1" noChangeArrowheads="1" noChangeShapeType="1" noTextEdit="1"/>
              </p:cNvSpPr>
              <p:nvPr/>
            </p:nvSpPr>
            <p:spPr>
              <a:xfrm>
                <a:off x="409839" y="3274157"/>
                <a:ext cx="7584234" cy="1131848"/>
              </a:xfrm>
              <a:prstGeom prst="rect">
                <a:avLst/>
              </a:prstGeom>
              <a:blipFill>
                <a:blip r:embed="rId4"/>
                <a:stretch>
                  <a:fillRect l="-1206" b="-123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94D075E-CBA4-CC19-08FE-D7C4FB3C675A}"/>
                  </a:ext>
                </a:extLst>
              </p:cNvPr>
              <p:cNvSpPr txBox="1"/>
              <p:nvPr/>
            </p:nvSpPr>
            <p:spPr>
              <a:xfrm>
                <a:off x="423427" y="4488377"/>
                <a:ext cx="7612210" cy="1685846"/>
              </a:xfrm>
              <a:prstGeom prst="rect">
                <a:avLst/>
              </a:prstGeom>
              <a:noFill/>
            </p:spPr>
            <p:txBody>
              <a:bodyPr wrap="square">
                <a:spAutoFit/>
              </a:bodyPr>
              <a:lstStyle/>
              <a:p>
                <a:pPr algn="just">
                  <a:lnSpc>
                    <a:spcPct val="150000"/>
                  </a:lnSpc>
                  <a:buClrTx/>
                  <a:buFontTx/>
                  <a:buNone/>
                </a:pPr>
                <a:r>
                  <a:rPr lang="en-US" sz="2400" dirty="0">
                    <a:solidFill>
                      <a:prstClr val="black"/>
                    </a:solidFill>
                    <a:latin typeface="UTM Avo" panose="02040603050506020204" pitchFamily="18" charset="0"/>
                    <a:cs typeface="Arial" panose="020B0604020202020204" pitchFamily="34" charset="0"/>
                  </a:rPr>
                  <a:t>c) </a:t>
                </a:r>
                <a:r>
                  <a:rPr lang="en-US" sz="2400" dirty="0" err="1">
                    <a:solidFill>
                      <a:prstClr val="black"/>
                    </a:solidFill>
                    <a:latin typeface="UTM Avo" panose="02040603050506020204" pitchFamily="18" charset="0"/>
                    <a:cs typeface="Arial" panose="020B0604020202020204" pitchFamily="34" charset="0"/>
                  </a:rPr>
                  <a:t>Vì</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đồ</a:t>
                </a:r>
                <a:r>
                  <a:rPr lang="en-US" sz="2400" dirty="0">
                    <a:solidFill>
                      <a:prstClr val="black"/>
                    </a:solidFill>
                    <a:latin typeface="UTM Avo" panose="02040603050506020204" pitchFamily="18" charset="0"/>
                    <a:cs typeface="Arial" panose="020B0604020202020204" pitchFamily="34" charset="0"/>
                  </a:rPr>
                  <a:t> thị </a:t>
                </a:r>
                <a:r>
                  <a:rPr lang="en-US" sz="2400" dirty="0" err="1">
                    <a:solidFill>
                      <a:prstClr val="black"/>
                    </a:solidFill>
                    <a:latin typeface="UTM Avo" panose="02040603050506020204" pitchFamily="18" charset="0"/>
                    <a:cs typeface="Arial" panose="020B0604020202020204" pitchFamily="34" charset="0"/>
                  </a:rPr>
                  <a:t>của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hàm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số</a:t>
                </a:r>
                <a:r>
                  <a:rPr lang="en-US" sz="24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400">
                        <a:solidFill>
                          <a:prstClr val="black"/>
                        </a:solidFill>
                        <a:latin typeface="Cambria Math" panose="02040503050406030204" pitchFamily="18" charset="0"/>
                        <a:cs typeface="Arial" panose="020B0604020202020204" pitchFamily="34" charset="0"/>
                      </a:rPr>
                      <m:t>𝑦</m:t>
                    </m:r>
                    <m:r>
                      <a:rPr lang="en-US" sz="2400">
                        <a:solidFill>
                          <a:prstClr val="black"/>
                        </a:solidFill>
                        <a:latin typeface="Cambria Math" panose="02040503050406030204" pitchFamily="18" charset="0"/>
                        <a:cs typeface="Arial" panose="020B0604020202020204" pitchFamily="34" charset="0"/>
                      </a:rPr>
                      <m:t>=2</m:t>
                    </m:r>
                    <m:r>
                      <a:rPr lang="en-US" sz="2400">
                        <a:solidFill>
                          <a:prstClr val="black"/>
                        </a:solidFill>
                        <a:latin typeface="Cambria Math" panose="02040503050406030204" pitchFamily="18" charset="0"/>
                        <a:cs typeface="Arial" panose="020B0604020202020204" pitchFamily="34" charset="0"/>
                      </a:rPr>
                      <m:t>𝑥</m:t>
                    </m:r>
                    <m:r>
                      <a:rPr lang="en-US" sz="2400">
                        <a:solidFill>
                          <a:prstClr val="black"/>
                        </a:solidFill>
                        <a:latin typeface="Cambria Math" panose="02040503050406030204" pitchFamily="18" charset="0"/>
                        <a:cs typeface="Arial" panose="020B0604020202020204" pitchFamily="34" charset="0"/>
                      </a:rPr>
                      <m:t>−1</m:t>
                    </m:r>
                  </m:oMath>
                </a14:m>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là</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đường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thẳng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đi</a:t>
                </a:r>
                <a:r>
                  <a:rPr lang="en-US" sz="2400" dirty="0">
                    <a:solidFill>
                      <a:prstClr val="black"/>
                    </a:solidFill>
                    <a:latin typeface="UTM Avo" panose="02040603050506020204" pitchFamily="18" charset="0"/>
                    <a:cs typeface="Arial" panose="020B0604020202020204" pitchFamily="34" charset="0"/>
                  </a:rPr>
                  <a:t> qua </a:t>
                </a:r>
                <a:r>
                  <a:rPr lang="en-US" sz="2400" dirty="0" err="1">
                    <a:solidFill>
                      <a:prstClr val="black"/>
                    </a:solidFill>
                    <a:latin typeface="UTM Avo" panose="02040603050506020204" pitchFamily="18" charset="0"/>
                    <a:cs typeface="Arial" panose="020B0604020202020204" pitchFamily="34" charset="0"/>
                  </a:rPr>
                  <a:t>hai</a:t>
                </a:r>
                <a:r>
                  <a:rPr lang="en-US" sz="2400" dirty="0">
                    <a:solidFill>
                      <a:prstClr val="black"/>
                    </a:solidFill>
                    <a:latin typeface="UTM Avo" panose="02040603050506020204" pitchFamily="18" charset="0"/>
                    <a:cs typeface="Arial" panose="020B0604020202020204" pitchFamily="34" charset="0"/>
                  </a:rPr>
                  <a:t> điểm </a:t>
                </a:r>
                <a14:m>
                  <m:oMath xmlns:m="http://schemas.openxmlformats.org/officeDocument/2006/math">
                    <m:r>
                      <a:rPr lang="en-US" sz="2400">
                        <a:solidFill>
                          <a:prstClr val="black"/>
                        </a:solidFill>
                        <a:latin typeface="Cambria Math" panose="02040503050406030204" pitchFamily="18" charset="0"/>
                        <a:cs typeface="Arial" panose="020B0604020202020204" pitchFamily="34" charset="0"/>
                      </a:rPr>
                      <m:t>𝐴</m:t>
                    </m:r>
                    <m:d>
                      <m:dPr>
                        <m:ctrlPr>
                          <a:rPr lang="en-US" sz="2400" i="1">
                            <a:solidFill>
                              <a:prstClr val="black"/>
                            </a:solidFill>
                            <a:latin typeface="Cambria Math" panose="02040503050406030204" pitchFamily="18" charset="0"/>
                            <a:cs typeface="Arial" panose="020B0604020202020204" pitchFamily="34" charset="0"/>
                          </a:rPr>
                        </m:ctrlPr>
                      </m:dPr>
                      <m:e>
                        <m:r>
                          <m:rPr>
                            <m:nor/>
                          </m:rPr>
                          <a:rPr lang="en-US" sz="2400" i="0">
                            <a:solidFill>
                              <a:prstClr val="black"/>
                            </a:solidFill>
                            <a:latin typeface="UTM Avo" panose="02040603050506020204" pitchFamily="18" charset="0"/>
                            <a:cs typeface="Arial" panose="020B0604020202020204" pitchFamily="34" charset="0"/>
                          </a:rPr>
                          <m:t>1</m:t>
                        </m:r>
                        <m:r>
                          <a:rPr lang="en-US" sz="2400">
                            <a:solidFill>
                              <a:prstClr val="black"/>
                            </a:solidFill>
                            <a:latin typeface="Cambria Math" panose="02040503050406030204" pitchFamily="18" charset="0"/>
                            <a:cs typeface="Arial" panose="020B0604020202020204" pitchFamily="34" charset="0"/>
                          </a:rPr>
                          <m:t>;</m:t>
                        </m:r>
                        <m:r>
                          <m:rPr>
                            <m:nor/>
                          </m:rPr>
                          <a:rPr lang="en-US" sz="2400" i="0">
                            <a:solidFill>
                              <a:prstClr val="black"/>
                            </a:solidFill>
                            <a:latin typeface="UTM Avo" panose="02040603050506020204" pitchFamily="18" charset="0"/>
                            <a:cs typeface="Arial" panose="020B0604020202020204" pitchFamily="34" charset="0"/>
                          </a:rPr>
                          <m:t>1</m:t>
                        </m:r>
                      </m:e>
                    </m:d>
                    <m:r>
                      <a:rPr lang="en-US" sz="2400" b="0" i="0" smtClean="0">
                        <a:solidFill>
                          <a:prstClr val="black"/>
                        </a:solidFill>
                        <a:latin typeface="Cambria Math" panose="02040503050406030204" pitchFamily="18" charset="0"/>
                        <a:cs typeface="Arial" panose="020B0604020202020204" pitchFamily="34" charset="0"/>
                      </a:rPr>
                      <m:t>,</m:t>
                    </m:r>
                  </m:oMath>
                </a14:m>
                <a:r>
                  <a:rPr lang="en-US" sz="24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400" dirty="0">
                        <a:solidFill>
                          <a:prstClr val="black"/>
                        </a:solidFill>
                        <a:latin typeface="Cambria Math" panose="02040503050406030204" pitchFamily="18" charset="0"/>
                        <a:cs typeface="Arial" panose="020B0604020202020204" pitchFamily="34" charset="0"/>
                      </a:rPr>
                      <m:t>𝐵</m:t>
                    </m:r>
                    <m:d>
                      <m:dPr>
                        <m:ctrlPr>
                          <a:rPr lang="en-US" sz="2400" i="1" dirty="0">
                            <a:solidFill>
                              <a:prstClr val="black"/>
                            </a:solidFill>
                            <a:latin typeface="Cambria Math" panose="02040503050406030204" pitchFamily="18" charset="0"/>
                            <a:cs typeface="Arial" panose="020B0604020202020204" pitchFamily="34" charset="0"/>
                          </a:rPr>
                        </m:ctrlPr>
                      </m:dPr>
                      <m:e>
                        <m:r>
                          <m:rPr>
                            <m:nor/>
                          </m:rPr>
                          <a:rPr lang="en-US" sz="2400" i="0" dirty="0">
                            <a:solidFill>
                              <a:prstClr val="black"/>
                            </a:solidFill>
                            <a:latin typeface="UTM Avo" panose="02040603050506020204" pitchFamily="18" charset="0"/>
                            <a:cs typeface="Arial" panose="020B0604020202020204" pitchFamily="34" charset="0"/>
                          </a:rPr>
                          <m:t>2</m:t>
                        </m:r>
                        <m:r>
                          <a:rPr lang="en-US" sz="2400" dirty="0">
                            <a:solidFill>
                              <a:prstClr val="black"/>
                            </a:solidFill>
                            <a:latin typeface="Cambria Math" panose="02040503050406030204" pitchFamily="18" charset="0"/>
                            <a:cs typeface="Arial" panose="020B0604020202020204" pitchFamily="34" charset="0"/>
                          </a:rPr>
                          <m:t>;</m:t>
                        </m:r>
                        <m:r>
                          <m:rPr>
                            <m:nor/>
                          </m:rPr>
                          <a:rPr lang="en-US" sz="2400" i="0" dirty="0">
                            <a:solidFill>
                              <a:prstClr val="black"/>
                            </a:solidFill>
                            <a:latin typeface="UTM Avo" panose="02040603050506020204" pitchFamily="18" charset="0"/>
                            <a:cs typeface="Arial" panose="020B0604020202020204" pitchFamily="34" charset="0"/>
                          </a:rPr>
                          <m:t>3</m:t>
                        </m:r>
                      </m:e>
                    </m:d>
                  </m:oMath>
                </a14:m>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nên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đồ</a:t>
                </a:r>
                <a:r>
                  <a:rPr lang="en-US" sz="2400" dirty="0">
                    <a:solidFill>
                      <a:prstClr val="black"/>
                    </a:solidFill>
                    <a:latin typeface="UTM Avo" panose="02040603050506020204" pitchFamily="18" charset="0"/>
                    <a:cs typeface="Arial" panose="020B0604020202020204" pitchFamily="34" charset="0"/>
                  </a:rPr>
                  <a:t> thị </a:t>
                </a:r>
                <a:r>
                  <a:rPr lang="en-US" sz="2400" dirty="0" err="1">
                    <a:solidFill>
                      <a:prstClr val="black"/>
                    </a:solidFill>
                    <a:latin typeface="UTM Avo" panose="02040603050506020204" pitchFamily="18" charset="0"/>
                    <a:cs typeface="Arial" panose="020B0604020202020204" pitchFamily="34" charset="0"/>
                  </a:rPr>
                  <a:t>của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hàm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số</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đó</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là</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đường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thẳng</a:t>
                </a:r>
                <a:r>
                  <a:rPr lang="en-US" sz="2400" dirty="0">
                    <a:solidFill>
                      <a:prstClr val="black"/>
                    </a:solidFill>
                    <a:latin typeface="UTM Avo" panose="02040603050506020204" pitchFamily="18" charset="0"/>
                    <a:cs typeface="Arial" panose="020B0604020202020204" pitchFamily="34" charset="0"/>
                  </a:rPr>
                  <a:t> </a:t>
                </a:r>
                <a14:m>
                  <m:oMath xmlns:m="http://schemas.openxmlformats.org/officeDocument/2006/math">
                    <m:r>
                      <a:rPr lang="en-US" sz="2400" i="1">
                        <a:solidFill>
                          <a:prstClr val="black"/>
                        </a:solidFill>
                        <a:latin typeface="Cambria Math" panose="02040503050406030204" pitchFamily="18" charset="0"/>
                        <a:cs typeface="Arial" panose="020B0604020202020204" pitchFamily="34" charset="0"/>
                      </a:rPr>
                      <m:t>𝐴</m:t>
                    </m:r>
                    <m:r>
                      <a:rPr lang="en-US" sz="2400" b="0" i="1" smtClean="0">
                        <a:solidFill>
                          <a:prstClr val="black"/>
                        </a:solidFill>
                        <a:latin typeface="Cambria Math" panose="02040503050406030204" pitchFamily="18" charset="0"/>
                        <a:cs typeface="Arial" panose="020B0604020202020204" pitchFamily="34" charset="0"/>
                      </a:rPr>
                      <m:t>𝐵</m:t>
                    </m:r>
                  </m:oMath>
                </a14:m>
                <a:r>
                  <a:rPr lang="en-US" sz="2400" dirty="0">
                    <a:solidFill>
                      <a:prstClr val="black"/>
                    </a:solidFill>
                    <a:latin typeface="UTM Avo" panose="02040603050506020204" pitchFamily="18"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794D075E-CBA4-CC19-08FE-D7C4FB3C675A}"/>
                  </a:ext>
                </a:extLst>
              </p:cNvPr>
              <p:cNvSpPr txBox="1">
                <a:spLocks noRot="1" noChangeAspect="1" noMove="1" noResize="1" noEditPoints="1" noAdjustHandles="1" noChangeArrowheads="1" noChangeShapeType="1" noTextEdit="1"/>
              </p:cNvSpPr>
              <p:nvPr/>
            </p:nvSpPr>
            <p:spPr>
              <a:xfrm>
                <a:off x="423427" y="4488377"/>
                <a:ext cx="7612210" cy="1685846"/>
              </a:xfrm>
              <a:prstGeom prst="rect">
                <a:avLst/>
              </a:prstGeom>
              <a:blipFill>
                <a:blip r:embed="rId5"/>
                <a:stretch>
                  <a:fillRect l="-1201" r="-1201" b="-6859"/>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1B6E241E-BD90-1675-6E0C-C63E01869FD3}"/>
              </a:ext>
            </a:extLst>
          </p:cNvPr>
          <p:cNvPicPr>
            <a:picLocks noChangeAspect="1"/>
          </p:cNvPicPr>
          <p:nvPr/>
        </p:nvPicPr>
        <p:blipFill rotWithShape="1">
          <a:blip r:embed="rId6">
            <a:extLst>
              <a:ext uri="{28A0092B-C50C-407E-A947-70E740481C1C}">
                <a14:useLocalDpi xmlns:a14="http://schemas.microsoft.com/office/drawing/2010/main" val="0"/>
              </a:ext>
            </a:extLst>
          </a:blip>
          <a:srcRect l="62865" t="43229" r="6662" b="3438"/>
          <a:stretch/>
        </p:blipFill>
        <p:spPr>
          <a:xfrm>
            <a:off x="8175428" y="959258"/>
            <a:ext cx="3760262" cy="5214965"/>
          </a:xfrm>
          <a:prstGeom prst="rect">
            <a:avLst/>
          </a:prstGeom>
          <a:ln>
            <a:solidFill>
              <a:srgbClr val="002060"/>
            </a:solidFill>
          </a:ln>
        </p:spPr>
      </p:pic>
      <p:sp>
        <p:nvSpPr>
          <p:cNvPr id="8" name="Rectangle 7">
            <a:extLst>
              <a:ext uri="{FF2B5EF4-FFF2-40B4-BE49-F238E27FC236}">
                <a16:creationId xmlns:a16="http://schemas.microsoft.com/office/drawing/2014/main" id="{F5497ED9-91D4-48E7-81FF-7462985086B4}"/>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037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3217928-BE00-FE74-DBE4-E930C9DBBA45}"/>
                  </a:ext>
                </a:extLst>
              </p:cNvPr>
              <p:cNvSpPr/>
              <p:nvPr/>
            </p:nvSpPr>
            <p:spPr>
              <a:xfrm>
                <a:off x="455518" y="1626174"/>
                <a:ext cx="11245945" cy="1143070"/>
              </a:xfrm>
              <a:prstGeom prst="rect">
                <a:avLst/>
              </a:prstGeom>
            </p:spPr>
            <p:txBody>
              <a:bodyPr wrap="square">
                <a:spAutoFit/>
              </a:bodyPr>
              <a:lstStyle/>
              <a:p>
                <a:pPr marL="30480" marR="30480" algn="just">
                  <a:lnSpc>
                    <a:spcPct val="150000"/>
                  </a:lnSpc>
                  <a:buClrTx/>
                  <a:buFontTx/>
                  <a:buNone/>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Luyện</a:t>
                </a:r>
                <a:r>
                  <a:rPr kumimoji="0" lang="en-US" sz="24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tập</a:t>
                </a:r>
                <a:r>
                  <a:rPr kumimoji="0" lang="en-US" sz="24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1</a:t>
                </a:r>
                <a:r>
                  <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en-US" sz="2400" dirty="0">
                    <a:solidFill>
                      <a:prstClr val="black"/>
                    </a:solidFill>
                    <a:latin typeface="UTM Avo" panose="02040603050506020204" pitchFamily="18" charset="0"/>
                  </a:rPr>
                  <a:t> Cho </a:t>
                </a:r>
                <a:r>
                  <a:rPr lang="en-US" sz="2400" dirty="0" err="1">
                    <a:solidFill>
                      <a:prstClr val="black"/>
                    </a:solidFill>
                    <a:latin typeface="UTM Avo" panose="02040603050506020204" pitchFamily="18" charset="0"/>
                  </a:rPr>
                  <a:t>hàm</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số</a:t>
                </a:r>
                <a:r>
                  <a:rPr lang="en-US" sz="2400" dirty="0">
                    <a:solidFill>
                      <a:prstClr val="black"/>
                    </a:solidFill>
                    <a:latin typeface="UTM Avo" panose="02040603050506020204" pitchFamily="18" charset="0"/>
                  </a:rPr>
                  <a:t> </a:t>
                </a:r>
                <a14:m>
                  <m:oMath xmlns:m="http://schemas.openxmlformats.org/officeDocument/2006/math">
                    <m:r>
                      <a:rPr lang="en-US" sz="2400">
                        <a:solidFill>
                          <a:prstClr val="black"/>
                        </a:solidFill>
                        <a:latin typeface="Cambria Math" panose="02040503050406030204" pitchFamily="18" charset="0"/>
                      </a:rPr>
                      <m:t>𝑦</m:t>
                    </m:r>
                    <m:r>
                      <a:rPr lang="en-US" sz="2400">
                        <a:solidFill>
                          <a:prstClr val="black"/>
                        </a:solidFill>
                        <a:latin typeface="Cambria Math" panose="02040503050406030204" pitchFamily="18" charset="0"/>
                      </a:rPr>
                      <m:t>=</m:t>
                    </m:r>
                    <m:r>
                      <m:rPr>
                        <m:nor/>
                      </m:rPr>
                      <a:rPr lang="en-US" sz="2400" i="0">
                        <a:solidFill>
                          <a:prstClr val="black"/>
                        </a:solidFill>
                        <a:latin typeface="UTM Avo" panose="02040603050506020204" pitchFamily="18" charset="0"/>
                      </a:rPr>
                      <m:t>4</m:t>
                    </m:r>
                    <m:r>
                      <a:rPr lang="en-US" sz="2400">
                        <a:solidFill>
                          <a:prstClr val="black"/>
                        </a:solidFill>
                        <a:latin typeface="Cambria Math" panose="02040503050406030204" pitchFamily="18" charset="0"/>
                      </a:rPr>
                      <m:t>𝑥</m:t>
                    </m:r>
                    <m:r>
                      <a:rPr lang="en-US" sz="2400">
                        <a:solidFill>
                          <a:prstClr val="black"/>
                        </a:solidFill>
                        <a:latin typeface="Cambria Math" panose="02040503050406030204" pitchFamily="18" charset="0"/>
                      </a:rPr>
                      <m:t>+</m:t>
                    </m:r>
                    <m:r>
                      <m:rPr>
                        <m:nor/>
                      </m:rPr>
                      <a:rPr lang="en-US" sz="2400" i="0">
                        <a:solidFill>
                          <a:prstClr val="black"/>
                        </a:solidFill>
                        <a:latin typeface="UTM Avo" panose="02040603050506020204" pitchFamily="18" charset="0"/>
                      </a:rPr>
                      <m:t>3</m:t>
                    </m:r>
                  </m:oMath>
                </a14:m>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Tìm</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điểm</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thuộc</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đồ</a:t>
                </a:r>
                <a:r>
                  <a:rPr lang="en-US" sz="2400" dirty="0">
                    <a:solidFill>
                      <a:prstClr val="black"/>
                    </a:solidFill>
                    <a:latin typeface="UTM Avo" panose="02040603050506020204" pitchFamily="18" charset="0"/>
                  </a:rPr>
                  <a:t> thị của </a:t>
                </a:r>
                <a:r>
                  <a:rPr lang="en-US" sz="2400" dirty="0" err="1">
                    <a:solidFill>
                      <a:prstClr val="black"/>
                    </a:solidFill>
                    <a:latin typeface="UTM Avo" panose="02040603050506020204" pitchFamily="18" charset="0"/>
                  </a:rPr>
                  <a:t>hàm</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số</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có</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hoành</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độ</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bằng</a:t>
                </a:r>
                <a:r>
                  <a:rPr lang="en-US" sz="2400" dirty="0">
                    <a:solidFill>
                      <a:prstClr val="black"/>
                    </a:solidFill>
                    <a:latin typeface="UTM Avo" panose="02040603050506020204" pitchFamily="18" charset="0"/>
                  </a:rPr>
                  <a:t> 0.</a:t>
                </a:r>
              </a:p>
            </p:txBody>
          </p:sp>
        </mc:Choice>
        <mc:Fallback xmlns="">
          <p:sp>
            <p:nvSpPr>
              <p:cNvPr id="2" name="Rectangle 1">
                <a:extLst>
                  <a:ext uri="{FF2B5EF4-FFF2-40B4-BE49-F238E27FC236}">
                    <a16:creationId xmlns:a16="http://schemas.microsoft.com/office/drawing/2014/main" id="{13217928-BE00-FE74-DBE4-E930C9DBBA45}"/>
                  </a:ext>
                </a:extLst>
              </p:cNvPr>
              <p:cNvSpPr>
                <a:spLocks noRot="1" noChangeAspect="1" noMove="1" noResize="1" noEditPoints="1" noAdjustHandles="1" noChangeArrowheads="1" noChangeShapeType="1" noTextEdit="1"/>
              </p:cNvSpPr>
              <p:nvPr/>
            </p:nvSpPr>
            <p:spPr>
              <a:xfrm>
                <a:off x="455518" y="1626174"/>
                <a:ext cx="11245945" cy="1143070"/>
              </a:xfrm>
              <a:prstGeom prst="rect">
                <a:avLst/>
              </a:prstGeom>
              <a:blipFill>
                <a:blip r:embed="rId3"/>
                <a:stretch>
                  <a:fillRect l="-596" r="-542" b="-10160"/>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C6D4F01C-6743-C3D9-4BD1-5735CA680413}"/>
              </a:ext>
            </a:extLst>
          </p:cNvPr>
          <p:cNvSpPr/>
          <p:nvPr/>
        </p:nvSpPr>
        <p:spPr>
          <a:xfrm>
            <a:off x="441916" y="2695975"/>
            <a:ext cx="1456157" cy="574388"/>
          </a:xfrm>
          <a:prstGeom prst="rect">
            <a:avLst/>
          </a:prstGeom>
        </p:spPr>
        <p:txBody>
          <a:bodyPr wrap="square">
            <a:spAutoFit/>
          </a:bodyPr>
          <a:lstStyle/>
          <a:p>
            <a:pPr marR="30480">
              <a:lnSpc>
                <a:spcPct val="150000"/>
              </a:lnSpc>
              <a:buClrTx/>
              <a:buFontTx/>
              <a:buNone/>
              <a:defRPr/>
            </a:pPr>
            <a:r>
              <a:rPr lang="vi-VN" sz="2400" b="1" dirty="0">
                <a:solidFill>
                  <a:prstClr val="black"/>
                </a:solidFill>
                <a:latin typeface="UTM Avo" panose="02040603050506020204" pitchFamily="18" charset="0"/>
                <a:cs typeface="Arial" panose="020B0604020202020204" pitchFamily="34" charset="0"/>
              </a:rPr>
              <a:t>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EFF04FC-8A5A-E7F3-1CAB-A2648D8DF739}"/>
                  </a:ext>
                </a:extLst>
              </p:cNvPr>
              <p:cNvSpPr txBox="1"/>
              <p:nvPr/>
            </p:nvSpPr>
            <p:spPr>
              <a:xfrm>
                <a:off x="335872" y="3211522"/>
                <a:ext cx="11903860" cy="1128642"/>
              </a:xfrm>
              <a:prstGeom prst="rect">
                <a:avLst/>
              </a:prstGeom>
              <a:noFill/>
            </p:spPr>
            <p:txBody>
              <a:bodyPr wrap="square">
                <a:spAutoFit/>
              </a:bodyPr>
              <a:lstStyle/>
              <a:p>
                <a:pPr>
                  <a:lnSpc>
                    <a:spcPct val="150000"/>
                  </a:lnSpc>
                </a:pPr>
                <a:r>
                  <a:rPr lang="en-US" sz="2400" dirty="0">
                    <a:solidFill>
                      <a:prstClr val="black"/>
                    </a:solidFill>
                    <a:latin typeface="UTM Avo" panose="02040603050506020204" pitchFamily="18" charset="0"/>
                  </a:rPr>
                  <a:t>Với </a:t>
                </a:r>
                <a14:m>
                  <m:oMath xmlns:m="http://schemas.openxmlformats.org/officeDocument/2006/math">
                    <m:r>
                      <a:rPr lang="en-US" sz="2400">
                        <a:solidFill>
                          <a:prstClr val="black"/>
                        </a:solidFill>
                        <a:latin typeface="Cambria Math" panose="02040503050406030204" pitchFamily="18" charset="0"/>
                      </a:rPr>
                      <m:t>𝑥</m:t>
                    </m:r>
                    <m:r>
                      <a:rPr lang="en-US" sz="2400">
                        <a:solidFill>
                          <a:prstClr val="black"/>
                        </a:solidFill>
                        <a:latin typeface="Cambria Math" panose="02040503050406030204" pitchFamily="18" charset="0"/>
                      </a:rPr>
                      <m:t>=</m:t>
                    </m:r>
                    <m:r>
                      <m:rPr>
                        <m:nor/>
                      </m:rPr>
                      <a:rPr lang="en-US" sz="2400" i="0">
                        <a:solidFill>
                          <a:prstClr val="black"/>
                        </a:solidFill>
                        <a:latin typeface="UTM Avo" panose="02040603050506020204" pitchFamily="18" charset="0"/>
                      </a:rPr>
                      <m:t>0</m:t>
                    </m:r>
                  </m:oMath>
                </a14:m>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thì</a:t>
                </a:r>
                <a:r>
                  <a:rPr lang="en-US" sz="2400" dirty="0">
                    <a:solidFill>
                      <a:prstClr val="black"/>
                    </a:solidFill>
                    <a:latin typeface="UTM Avo" panose="02040603050506020204" pitchFamily="18" charset="0"/>
                  </a:rPr>
                  <a:t> </a:t>
                </a:r>
                <a14:m>
                  <m:oMath xmlns:m="http://schemas.openxmlformats.org/officeDocument/2006/math">
                    <m:r>
                      <a:rPr lang="en-US" sz="2400">
                        <a:solidFill>
                          <a:prstClr val="black"/>
                        </a:solidFill>
                        <a:latin typeface="Cambria Math" panose="02040503050406030204" pitchFamily="18" charset="0"/>
                      </a:rPr>
                      <m:t>𝑦</m:t>
                    </m:r>
                    <m:r>
                      <a:rPr lang="en-US" sz="2400">
                        <a:solidFill>
                          <a:prstClr val="black"/>
                        </a:solidFill>
                        <a:latin typeface="Cambria Math" panose="02040503050406030204" pitchFamily="18" charset="0"/>
                      </a:rPr>
                      <m:t>=</m:t>
                    </m:r>
                    <m:r>
                      <m:rPr>
                        <m:nor/>
                      </m:rPr>
                      <a:rPr lang="en-US" sz="2400" i="0">
                        <a:solidFill>
                          <a:prstClr val="black"/>
                        </a:solidFill>
                        <a:latin typeface="UTM Avo" panose="02040603050506020204" pitchFamily="18" charset="0"/>
                      </a:rPr>
                      <m:t>4</m:t>
                    </m:r>
                    <m:r>
                      <a:rPr lang="en-US" sz="2400">
                        <a:solidFill>
                          <a:prstClr val="black"/>
                        </a:solidFill>
                        <a:latin typeface="Cambria Math" panose="02040503050406030204" pitchFamily="18" charset="0"/>
                      </a:rPr>
                      <m:t>. </m:t>
                    </m:r>
                    <m:r>
                      <m:rPr>
                        <m:nor/>
                      </m:rPr>
                      <a:rPr lang="en-US" sz="2400" i="0">
                        <a:solidFill>
                          <a:prstClr val="black"/>
                        </a:solidFill>
                        <a:latin typeface="UTM Avo" panose="02040603050506020204" pitchFamily="18" charset="0"/>
                      </a:rPr>
                      <m:t>0</m:t>
                    </m:r>
                    <m:r>
                      <a:rPr lang="en-US" sz="2400">
                        <a:solidFill>
                          <a:prstClr val="black"/>
                        </a:solidFill>
                        <a:latin typeface="Cambria Math" panose="02040503050406030204" pitchFamily="18" charset="0"/>
                      </a:rPr>
                      <m:t>+</m:t>
                    </m:r>
                    <m:r>
                      <m:rPr>
                        <m:nor/>
                      </m:rPr>
                      <a:rPr lang="en-US" sz="2400" i="0">
                        <a:solidFill>
                          <a:prstClr val="black"/>
                        </a:solidFill>
                        <a:latin typeface="UTM Avo" panose="02040603050506020204" pitchFamily="18" charset="0"/>
                      </a:rPr>
                      <m:t>3</m:t>
                    </m:r>
                    <m:r>
                      <a:rPr lang="en-US" sz="2400">
                        <a:solidFill>
                          <a:prstClr val="black"/>
                        </a:solidFill>
                        <a:latin typeface="Cambria Math" panose="02040503050406030204" pitchFamily="18" charset="0"/>
                      </a:rPr>
                      <m:t>=</m:t>
                    </m:r>
                    <m:r>
                      <m:rPr>
                        <m:nor/>
                      </m:rPr>
                      <a:rPr lang="en-US" sz="2400" i="0">
                        <a:solidFill>
                          <a:prstClr val="black"/>
                        </a:solidFill>
                        <a:latin typeface="UTM Avo" panose="02040603050506020204" pitchFamily="18" charset="0"/>
                      </a:rPr>
                      <m:t>3</m:t>
                    </m:r>
                  </m:oMath>
                </a14:m>
                <a:endParaRPr lang="en-US" sz="2400" dirty="0">
                  <a:solidFill>
                    <a:prstClr val="black"/>
                  </a:solidFill>
                  <a:latin typeface="UTM Avo" panose="02040603050506020204" pitchFamily="18" charset="0"/>
                </a:endParaRPr>
              </a:p>
              <a:p>
                <a:pPr>
                  <a:lnSpc>
                    <a:spcPct val="150000"/>
                  </a:lnSpc>
                </a:pPr>
                <a:r>
                  <a:rPr lang="en-US" sz="2400" dirty="0" err="1">
                    <a:solidFill>
                      <a:prstClr val="black"/>
                    </a:solidFill>
                    <a:latin typeface="UTM Avo" panose="02040603050506020204" pitchFamily="18" charset="0"/>
                  </a:rPr>
                  <a:t>Vậy</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điểm</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có</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hoành</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độ</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bằng</a:t>
                </a:r>
                <a:r>
                  <a:rPr lang="en-US" sz="2400" dirty="0">
                    <a:solidFill>
                      <a:prstClr val="black"/>
                    </a:solidFill>
                    <a:latin typeface="UTM Avo" panose="02040603050506020204" pitchFamily="18" charset="0"/>
                  </a:rPr>
                  <a:t> 0 </a:t>
                </a:r>
                <a:r>
                  <a:rPr lang="en-US" sz="2400" dirty="0" err="1">
                    <a:solidFill>
                      <a:prstClr val="black"/>
                    </a:solidFill>
                    <a:latin typeface="UTM Avo" panose="02040603050506020204" pitchFamily="18" charset="0"/>
                  </a:rPr>
                  <a:t>thuộc</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đồ</a:t>
                </a:r>
                <a:r>
                  <a:rPr lang="en-US" sz="2400" dirty="0">
                    <a:solidFill>
                      <a:prstClr val="black"/>
                    </a:solidFill>
                    <a:latin typeface="UTM Avo" panose="02040603050506020204" pitchFamily="18" charset="0"/>
                  </a:rPr>
                  <a:t> thị </a:t>
                </a:r>
                <a:r>
                  <a:rPr lang="en-US" sz="2400" dirty="0" err="1">
                    <a:solidFill>
                      <a:prstClr val="black"/>
                    </a:solidFill>
                    <a:latin typeface="UTM Avo" panose="02040603050506020204" pitchFamily="18" charset="0"/>
                  </a:rPr>
                  <a:t>hàm</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số</a:t>
                </a:r>
                <a:r>
                  <a:rPr lang="en-US" sz="2400" dirty="0">
                    <a:solidFill>
                      <a:prstClr val="black"/>
                    </a:solidFill>
                    <a:latin typeface="UTM Avo" panose="02040603050506020204" pitchFamily="18" charset="0"/>
                  </a:rPr>
                  <a:t> </a:t>
                </a:r>
                <a14:m>
                  <m:oMath xmlns:m="http://schemas.openxmlformats.org/officeDocument/2006/math">
                    <m:r>
                      <a:rPr lang="en-US" sz="2400">
                        <a:solidFill>
                          <a:prstClr val="black"/>
                        </a:solidFill>
                        <a:latin typeface="Cambria Math" panose="02040503050406030204" pitchFamily="18" charset="0"/>
                      </a:rPr>
                      <m:t>𝑦</m:t>
                    </m:r>
                    <m:r>
                      <a:rPr lang="en-US" sz="2400">
                        <a:solidFill>
                          <a:prstClr val="black"/>
                        </a:solidFill>
                        <a:latin typeface="Cambria Math" panose="02040503050406030204" pitchFamily="18" charset="0"/>
                      </a:rPr>
                      <m:t>=</m:t>
                    </m:r>
                    <m:r>
                      <m:rPr>
                        <m:nor/>
                      </m:rPr>
                      <a:rPr lang="en-US" sz="2400" i="0">
                        <a:solidFill>
                          <a:prstClr val="black"/>
                        </a:solidFill>
                        <a:latin typeface="UTM Avo" panose="02040603050506020204" pitchFamily="18" charset="0"/>
                      </a:rPr>
                      <m:t>4</m:t>
                    </m:r>
                    <m:r>
                      <a:rPr lang="en-US" sz="2400">
                        <a:solidFill>
                          <a:prstClr val="black"/>
                        </a:solidFill>
                        <a:latin typeface="Cambria Math" panose="02040503050406030204" pitchFamily="18" charset="0"/>
                      </a:rPr>
                      <m:t>𝑥</m:t>
                    </m:r>
                    <m:r>
                      <a:rPr lang="en-US" sz="2400">
                        <a:solidFill>
                          <a:prstClr val="black"/>
                        </a:solidFill>
                        <a:latin typeface="Cambria Math" panose="02040503050406030204" pitchFamily="18" charset="0"/>
                      </a:rPr>
                      <m:t>+</m:t>
                    </m:r>
                    <m:r>
                      <m:rPr>
                        <m:nor/>
                      </m:rPr>
                      <a:rPr lang="en-US" sz="2400" i="0">
                        <a:solidFill>
                          <a:prstClr val="black"/>
                        </a:solidFill>
                        <a:latin typeface="UTM Avo" panose="02040603050506020204" pitchFamily="18" charset="0"/>
                      </a:rPr>
                      <m:t>3</m:t>
                    </m:r>
                  </m:oMath>
                </a14:m>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là</a:t>
                </a:r>
                <a:r>
                  <a:rPr lang="en-US" sz="2400" dirty="0">
                    <a:solidFill>
                      <a:prstClr val="black"/>
                    </a:solidFill>
                    <a:latin typeface="UTM Avo" panose="02040603050506020204" pitchFamily="18" charset="0"/>
                  </a:rPr>
                  <a:t> </a:t>
                </a:r>
                <a14:m>
                  <m:oMath xmlns:m="http://schemas.openxmlformats.org/officeDocument/2006/math">
                    <m:d>
                      <m:dPr>
                        <m:ctrlPr>
                          <a:rPr lang="en-US" sz="2400" i="1">
                            <a:solidFill>
                              <a:prstClr val="black"/>
                            </a:solidFill>
                            <a:latin typeface="Cambria Math" panose="02040503050406030204" pitchFamily="18" charset="0"/>
                          </a:rPr>
                        </m:ctrlPr>
                      </m:dPr>
                      <m:e>
                        <m:r>
                          <m:rPr>
                            <m:nor/>
                          </m:rPr>
                          <a:rPr lang="en-US" sz="2400" i="0">
                            <a:solidFill>
                              <a:prstClr val="black"/>
                            </a:solidFill>
                            <a:latin typeface="UTM Avo" panose="02040603050506020204" pitchFamily="18" charset="0"/>
                          </a:rPr>
                          <m:t>0;</m:t>
                        </m:r>
                        <m:r>
                          <m:rPr>
                            <m:nor/>
                          </m:rPr>
                          <a:rPr lang="en-US" sz="2400" b="0" i="0" smtClean="0">
                            <a:solidFill>
                              <a:prstClr val="black"/>
                            </a:solidFill>
                            <a:latin typeface="UTM Avo" panose="02040603050506020204" pitchFamily="18" charset="0"/>
                          </a:rPr>
                          <m:t> </m:t>
                        </m:r>
                        <m:r>
                          <m:rPr>
                            <m:nor/>
                          </m:rPr>
                          <a:rPr lang="en-US" sz="2400" i="0">
                            <a:solidFill>
                              <a:prstClr val="black"/>
                            </a:solidFill>
                            <a:latin typeface="UTM Avo" panose="02040603050506020204" pitchFamily="18" charset="0"/>
                          </a:rPr>
                          <m:t>3</m:t>
                        </m:r>
                      </m:e>
                    </m:d>
                  </m:oMath>
                </a14:m>
                <a:r>
                  <a:rPr lang="en-US" sz="2400" dirty="0">
                    <a:solidFill>
                      <a:prstClr val="black"/>
                    </a:solidFill>
                    <a:latin typeface="UTM Avo" panose="02040603050506020204" pitchFamily="18" charset="0"/>
                  </a:rPr>
                  <a:t>.</a:t>
                </a:r>
              </a:p>
            </p:txBody>
          </p:sp>
        </mc:Choice>
        <mc:Fallback xmlns="">
          <p:sp>
            <p:nvSpPr>
              <p:cNvPr id="4" name="TextBox 3">
                <a:extLst>
                  <a:ext uri="{FF2B5EF4-FFF2-40B4-BE49-F238E27FC236}">
                    <a16:creationId xmlns:a16="http://schemas.microsoft.com/office/drawing/2014/main" id="{BEFF04FC-8A5A-E7F3-1CAB-A2648D8DF739}"/>
                  </a:ext>
                </a:extLst>
              </p:cNvPr>
              <p:cNvSpPr txBox="1">
                <a:spLocks noRot="1" noChangeAspect="1" noMove="1" noResize="1" noEditPoints="1" noAdjustHandles="1" noChangeArrowheads="1" noChangeShapeType="1" noTextEdit="1"/>
              </p:cNvSpPr>
              <p:nvPr/>
            </p:nvSpPr>
            <p:spPr>
              <a:xfrm>
                <a:off x="335872" y="3211522"/>
                <a:ext cx="11903860" cy="1128642"/>
              </a:xfrm>
              <a:prstGeom prst="rect">
                <a:avLst/>
              </a:prstGeom>
              <a:blipFill>
                <a:blip r:embed="rId4"/>
                <a:stretch>
                  <a:fillRect l="-768" b="-113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095542-C18A-3ADE-31F6-F457B11036F9}"/>
                  </a:ext>
                </a:extLst>
              </p:cNvPr>
              <p:cNvSpPr txBox="1"/>
              <p:nvPr/>
            </p:nvSpPr>
            <p:spPr>
              <a:xfrm>
                <a:off x="335872" y="5050762"/>
                <a:ext cx="8011676" cy="1129861"/>
              </a:xfrm>
              <a:prstGeom prst="rect">
                <a:avLst/>
              </a:prstGeom>
              <a:noFill/>
            </p:spPr>
            <p:txBody>
              <a:bodyPr wrap="square">
                <a:spAutoFit/>
              </a:bodyPr>
              <a:lstStyle/>
              <a:p>
                <a:pPr algn="just" fontAlgn="base">
                  <a:lnSpc>
                    <a:spcPct val="150000"/>
                  </a:lnSpc>
                  <a:spcBef>
                    <a:spcPts val="600"/>
                  </a:spcBef>
                  <a:spcAft>
                    <a:spcPts val="300"/>
                  </a:spcAft>
                </a:pPr>
                <a:r>
                  <a:rPr lang="en-US" sz="2400" dirty="0" err="1">
                    <a:solidFill>
                      <a:prstClr val="black"/>
                    </a:solidFill>
                    <a:latin typeface="UTM Avo" panose="02040603050506020204" pitchFamily="18" charset="0"/>
                  </a:rPr>
                  <a:t>Đồ</a:t>
                </a:r>
                <a:r>
                  <a:rPr lang="en-US" sz="2400" dirty="0">
                    <a:solidFill>
                      <a:prstClr val="black"/>
                    </a:solidFill>
                    <a:latin typeface="UTM Avo" panose="02040603050506020204" pitchFamily="18" charset="0"/>
                  </a:rPr>
                  <a:t> thị </a:t>
                </a:r>
                <a:r>
                  <a:rPr lang="en-US" sz="2400" dirty="0" err="1">
                    <a:solidFill>
                      <a:prstClr val="black"/>
                    </a:solidFill>
                    <a:latin typeface="UTM Avo" panose="02040603050506020204" pitchFamily="18" charset="0"/>
                  </a:rPr>
                  <a:t>hàm</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số</a:t>
                </a:r>
                <a:r>
                  <a:rPr lang="en-US" sz="2400" dirty="0">
                    <a:solidFill>
                      <a:prstClr val="black"/>
                    </a:solidFill>
                    <a:latin typeface="UTM Avo" panose="02040603050506020204" pitchFamily="18" charset="0"/>
                  </a:rPr>
                  <a:t> </a:t>
                </a:r>
                <a14:m>
                  <m:oMath xmlns:m="http://schemas.openxmlformats.org/officeDocument/2006/math">
                    <m:r>
                      <a:rPr lang="en-US" sz="2400" b="0" i="1">
                        <a:solidFill>
                          <a:prstClr val="black"/>
                        </a:solidFill>
                        <a:latin typeface="Cambria Math" panose="02040503050406030204" pitchFamily="18" charset="0"/>
                      </a:rPr>
                      <m:t>𝑦</m:t>
                    </m:r>
                    <m:r>
                      <a:rPr lang="en-US" sz="2400" b="0">
                        <a:solidFill>
                          <a:prstClr val="black"/>
                        </a:solidFill>
                        <a:latin typeface="Cambria Math" panose="02040503050406030204" pitchFamily="18" charset="0"/>
                      </a:rPr>
                      <m:t>=</m:t>
                    </m:r>
                    <m:r>
                      <a:rPr lang="en-US" sz="2400" b="0" i="1">
                        <a:solidFill>
                          <a:prstClr val="black"/>
                        </a:solidFill>
                        <a:latin typeface="Cambria Math" panose="02040503050406030204" pitchFamily="18" charset="0"/>
                      </a:rPr>
                      <m:t>𝑎𝑥</m:t>
                    </m:r>
                    <m:r>
                      <a:rPr lang="en-US" sz="2400" b="0">
                        <a:solidFill>
                          <a:prstClr val="black"/>
                        </a:solidFill>
                        <a:latin typeface="Cambria Math" panose="02040503050406030204" pitchFamily="18" charset="0"/>
                      </a:rPr>
                      <m:t>+</m:t>
                    </m:r>
                    <m:r>
                      <a:rPr lang="en-US" sz="2400" b="0" i="1">
                        <a:solidFill>
                          <a:prstClr val="black"/>
                        </a:solidFill>
                        <a:latin typeface="Cambria Math" panose="02040503050406030204" pitchFamily="18" charset="0"/>
                      </a:rPr>
                      <m:t>𝑏</m:t>
                    </m:r>
                    <m:r>
                      <a:rPr lang="en-US" sz="2400" b="0">
                        <a:solidFill>
                          <a:prstClr val="black"/>
                        </a:solidFill>
                        <a:latin typeface="Cambria Math" panose="02040503050406030204" pitchFamily="18" charset="0"/>
                      </a:rPr>
                      <m:t> (</m:t>
                    </m:r>
                    <m:r>
                      <a:rPr lang="en-US" sz="2400" b="0" i="1">
                        <a:solidFill>
                          <a:prstClr val="black"/>
                        </a:solidFill>
                        <a:latin typeface="Cambria Math" panose="02040503050406030204" pitchFamily="18" charset="0"/>
                      </a:rPr>
                      <m:t>𝑎</m:t>
                    </m:r>
                    <m:r>
                      <a:rPr lang="en-US" sz="2400" b="0">
                        <a:solidFill>
                          <a:prstClr val="black"/>
                        </a:solidFill>
                        <a:latin typeface="Cambria Math" panose="02040503050406030204" pitchFamily="18" charset="0"/>
                      </a:rPr>
                      <m:t>≠</m:t>
                    </m:r>
                    <m:r>
                      <a:rPr lang="en-US" sz="2400" b="0" i="1">
                        <a:solidFill>
                          <a:prstClr val="black"/>
                        </a:solidFill>
                        <a:latin typeface="Cambria Math" panose="02040503050406030204" pitchFamily="18" charset="0"/>
                      </a:rPr>
                      <m:t>0</m:t>
                    </m:r>
                    <m:r>
                      <a:rPr lang="en-US" sz="2400" b="0">
                        <a:solidFill>
                          <a:prstClr val="black"/>
                        </a:solidFill>
                        <a:latin typeface="Cambria Math" panose="02040503050406030204" pitchFamily="18" charset="0"/>
                      </a:rPr>
                      <m:t>)</m:t>
                    </m:r>
                  </m:oMath>
                </a14:m>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là</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một</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đường</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thẳng</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cắt</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trục</a:t>
                </a:r>
                <a:r>
                  <a:rPr lang="en-US" sz="2400" dirty="0">
                    <a:solidFill>
                      <a:prstClr val="black"/>
                    </a:solidFill>
                    <a:latin typeface="UTM Avo" panose="02040603050506020204" pitchFamily="18" charset="0"/>
                  </a:rPr>
                  <a:t> tung </a:t>
                </a:r>
                <a:r>
                  <a:rPr lang="en-US" sz="2400" dirty="0" err="1">
                    <a:solidFill>
                      <a:prstClr val="black"/>
                    </a:solidFill>
                    <a:latin typeface="UTM Avo" panose="02040603050506020204" pitchFamily="18" charset="0"/>
                  </a:rPr>
                  <a:t>tại</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điểm</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có</a:t>
                </a:r>
                <a:r>
                  <a:rPr lang="en-US" sz="2400" dirty="0">
                    <a:solidFill>
                      <a:prstClr val="black"/>
                    </a:solidFill>
                    <a:latin typeface="UTM Avo" panose="02040603050506020204" pitchFamily="18" charset="0"/>
                  </a:rPr>
                  <a:t> tung </a:t>
                </a:r>
                <a:r>
                  <a:rPr lang="en-US" sz="2400" dirty="0" err="1">
                    <a:solidFill>
                      <a:prstClr val="black"/>
                    </a:solidFill>
                    <a:latin typeface="UTM Avo" panose="02040603050506020204" pitchFamily="18" charset="0"/>
                  </a:rPr>
                  <a:t>độ</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bằng</a:t>
                </a:r>
                <a:r>
                  <a:rPr lang="en-US" sz="2400" dirty="0">
                    <a:solidFill>
                      <a:prstClr val="black"/>
                    </a:solidFill>
                    <a:latin typeface="UTM Avo" panose="02040603050506020204" pitchFamily="18" charset="0"/>
                  </a:rPr>
                  <a:t> </a:t>
                </a:r>
                <a14:m>
                  <m:oMath xmlns:m="http://schemas.openxmlformats.org/officeDocument/2006/math">
                    <m:r>
                      <a:rPr lang="en-US" sz="2400" b="0" i="1">
                        <a:solidFill>
                          <a:prstClr val="black"/>
                        </a:solidFill>
                        <a:latin typeface="Cambria Math" panose="02040503050406030204" pitchFamily="18" charset="0"/>
                      </a:rPr>
                      <m:t>𝑏</m:t>
                    </m:r>
                  </m:oMath>
                </a14:m>
                <a:r>
                  <a:rPr lang="en-US" sz="2400" dirty="0">
                    <a:solidFill>
                      <a:prstClr val="black"/>
                    </a:solidFill>
                    <a:latin typeface="UTM Avo" panose="02040603050506020204" pitchFamily="18" charset="0"/>
                  </a:rPr>
                  <a:t>.</a:t>
                </a:r>
              </a:p>
            </p:txBody>
          </p:sp>
        </mc:Choice>
        <mc:Fallback xmlns="">
          <p:sp>
            <p:nvSpPr>
              <p:cNvPr id="5" name="TextBox 4">
                <a:extLst>
                  <a:ext uri="{FF2B5EF4-FFF2-40B4-BE49-F238E27FC236}">
                    <a16:creationId xmlns:a16="http://schemas.microsoft.com/office/drawing/2014/main" id="{3D095542-C18A-3ADE-31F6-F457B11036F9}"/>
                  </a:ext>
                </a:extLst>
              </p:cNvPr>
              <p:cNvSpPr txBox="1">
                <a:spLocks noRot="1" noChangeAspect="1" noMove="1" noResize="1" noEditPoints="1" noAdjustHandles="1" noChangeArrowheads="1" noChangeShapeType="1" noTextEdit="1"/>
              </p:cNvSpPr>
              <p:nvPr/>
            </p:nvSpPr>
            <p:spPr>
              <a:xfrm>
                <a:off x="335872" y="5050762"/>
                <a:ext cx="8011676" cy="1129861"/>
              </a:xfrm>
              <a:prstGeom prst="rect">
                <a:avLst/>
              </a:prstGeom>
              <a:blipFill>
                <a:blip r:embed="rId5"/>
                <a:stretch>
                  <a:fillRect l="-1142" r="-1218" b="-1135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4B840F0-1850-C56F-9FC3-BB4FB33CEB38}"/>
              </a:ext>
            </a:extLst>
          </p:cNvPr>
          <p:cNvSpPr txBox="1"/>
          <p:nvPr/>
        </p:nvSpPr>
        <p:spPr>
          <a:xfrm>
            <a:off x="335872" y="4446718"/>
            <a:ext cx="1995277" cy="574388"/>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2400" b="1" dirty="0">
                <a:solidFill>
                  <a:prstClr val="black"/>
                </a:solidFill>
                <a:latin typeface="UTM Avo" panose="02040603050506020204" pitchFamily="18" charset="0"/>
              </a:rPr>
              <a:t>NHẬN XÉT:</a:t>
            </a:r>
          </a:p>
        </p:txBody>
      </p:sp>
      <p:sp>
        <p:nvSpPr>
          <p:cNvPr id="7" name="Rectangle 6">
            <a:extLst>
              <a:ext uri="{FF2B5EF4-FFF2-40B4-BE49-F238E27FC236}">
                <a16:creationId xmlns:a16="http://schemas.microsoft.com/office/drawing/2014/main" id="{5E3E5D8F-0A6C-49F5-B212-8E4D14272FD2}"/>
              </a:ext>
            </a:extLst>
          </p:cNvPr>
          <p:cNvSpPr/>
          <p:nvPr/>
        </p:nvSpPr>
        <p:spPr>
          <a:xfrm>
            <a:off x="0" y="0"/>
            <a:ext cx="12192000" cy="639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DA7ED22-ED31-4087-9486-B8DBBAB69DB9}"/>
              </a:ext>
            </a:extLst>
          </p:cNvPr>
          <p:cNvCxnSpPr/>
          <p:nvPr/>
        </p:nvCxnSpPr>
        <p:spPr>
          <a:xfrm>
            <a:off x="10369118" y="2175029"/>
            <a:ext cx="119848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6FEFE82-5B73-4FCA-BC01-1ED7084A62A6}"/>
              </a:ext>
            </a:extLst>
          </p:cNvPr>
          <p:cNvCxnSpPr/>
          <p:nvPr/>
        </p:nvCxnSpPr>
        <p:spPr>
          <a:xfrm>
            <a:off x="568171" y="2695975"/>
            <a:ext cx="81674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8117A0F-D189-4B5C-A4C6-8DC9892917C7}"/>
                  </a:ext>
                </a:extLst>
              </p:cNvPr>
              <p:cNvSpPr/>
              <p:nvPr/>
            </p:nvSpPr>
            <p:spPr>
              <a:xfrm>
                <a:off x="7818628" y="3899117"/>
                <a:ext cx="4090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400" b="1" smtClean="0">
                          <a:solidFill>
                            <a:srgbClr val="FF0000"/>
                          </a:solidFill>
                          <a:latin typeface="UTM Avo" panose="02040603050506020204" pitchFamily="18" charset="0"/>
                        </a:rPr>
                        <m:t>3</m:t>
                      </m:r>
                    </m:oMath>
                  </m:oMathPara>
                </a14:m>
                <a:endParaRPr lang="en-US" sz="2400" b="1" dirty="0">
                  <a:solidFill>
                    <a:srgbClr val="FF0000"/>
                  </a:solidFill>
                </a:endParaRPr>
              </a:p>
            </p:txBody>
          </p:sp>
        </mc:Choice>
        <mc:Fallback xmlns="">
          <p:sp>
            <p:nvSpPr>
              <p:cNvPr id="12" name="Rectangle 11">
                <a:extLst>
                  <a:ext uri="{FF2B5EF4-FFF2-40B4-BE49-F238E27FC236}">
                    <a16:creationId xmlns:a16="http://schemas.microsoft.com/office/drawing/2014/main" id="{58117A0F-D189-4B5C-A4C6-8DC9892917C7}"/>
                  </a:ext>
                </a:extLst>
              </p:cNvPr>
              <p:cNvSpPr>
                <a:spLocks noRot="1" noChangeAspect="1" noMove="1" noResize="1" noEditPoints="1" noAdjustHandles="1" noChangeArrowheads="1" noChangeShapeType="1" noTextEdit="1"/>
              </p:cNvSpPr>
              <p:nvPr/>
            </p:nvSpPr>
            <p:spPr>
              <a:xfrm>
                <a:off x="7818628" y="3899117"/>
                <a:ext cx="409086"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FCB11375-1117-4A50-82AE-D686884C1DCC}"/>
                  </a:ext>
                </a:extLst>
              </p:cNvPr>
              <p:cNvSpPr/>
              <p:nvPr/>
            </p:nvSpPr>
            <p:spPr>
              <a:xfrm>
                <a:off x="8753348" y="3899116"/>
                <a:ext cx="40908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400" b="1" smtClean="0">
                          <a:solidFill>
                            <a:srgbClr val="FF0000"/>
                          </a:solidFill>
                          <a:latin typeface="UTM Avo" panose="02040603050506020204" pitchFamily="18" charset="0"/>
                        </a:rPr>
                        <m:t>3</m:t>
                      </m:r>
                    </m:oMath>
                  </m:oMathPara>
                </a14:m>
                <a:endParaRPr lang="en-US" sz="2400" b="1" dirty="0">
                  <a:solidFill>
                    <a:srgbClr val="FF0000"/>
                  </a:solidFill>
                </a:endParaRPr>
              </a:p>
            </p:txBody>
          </p:sp>
        </mc:Choice>
        <mc:Fallback xmlns="">
          <p:sp>
            <p:nvSpPr>
              <p:cNvPr id="13" name="Rectangle 12">
                <a:extLst>
                  <a:ext uri="{FF2B5EF4-FFF2-40B4-BE49-F238E27FC236}">
                    <a16:creationId xmlns:a16="http://schemas.microsoft.com/office/drawing/2014/main" id="{FCB11375-1117-4A50-82AE-D686884C1DCC}"/>
                  </a:ext>
                </a:extLst>
              </p:cNvPr>
              <p:cNvSpPr>
                <a:spLocks noRot="1" noChangeAspect="1" noMove="1" noResize="1" noEditPoints="1" noAdjustHandles="1" noChangeArrowheads="1" noChangeShapeType="1" noTextEdit="1"/>
              </p:cNvSpPr>
              <p:nvPr/>
            </p:nvSpPr>
            <p:spPr>
              <a:xfrm>
                <a:off x="8753348" y="3899116"/>
                <a:ext cx="409086" cy="4616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15642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1344</TotalTime>
  <Words>1755</Words>
  <Application>Microsoft Office PowerPoint</Application>
  <PresentationFormat>Widescreen</PresentationFormat>
  <Paragraphs>209</Paragraphs>
  <Slides>28</Slides>
  <Notes>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Kumbh Sans</vt:lpstr>
      <vt:lpstr>Arial</vt:lpstr>
      <vt:lpstr>Times New Roman</vt:lpstr>
      <vt:lpstr>Calibri</vt:lpstr>
      <vt:lpstr>Calibri Light</vt:lpstr>
      <vt:lpstr>Noto Serif</vt:lpstr>
      <vt:lpstr>UVN Bach Tuyet Nang</vt:lpstr>
      <vt:lpstr>Cambria Math</vt:lpstr>
      <vt:lpstr>Comic Sans MS</vt:lpstr>
      <vt:lpstr>UTM Avo</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T-80-Vương Lê Trà My</cp:lastModifiedBy>
  <cp:revision>68</cp:revision>
  <dcterms:created xsi:type="dcterms:W3CDTF">2023-11-28T09:31:40Z</dcterms:created>
  <dcterms:modified xsi:type="dcterms:W3CDTF">2024-12-22T17:02:13Z</dcterms:modified>
  <cp:category>9Slide.vn</cp:category>
</cp:coreProperties>
</file>