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91" r:id="rId3"/>
    <p:sldId id="287" r:id="rId4"/>
    <p:sldId id="275" r:id="rId5"/>
    <p:sldId id="276" r:id="rId6"/>
    <p:sldId id="273" r:id="rId7"/>
    <p:sldId id="277" r:id="rId8"/>
    <p:sldId id="279" r:id="rId9"/>
    <p:sldId id="289" r:id="rId10"/>
    <p:sldId id="288" r:id="rId11"/>
    <p:sldId id="278" r:id="rId12"/>
    <p:sldId id="290" r:id="rId13"/>
    <p:sldId id="292" r:id="rId14"/>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63" autoAdjust="0"/>
    <p:restoredTop sz="94660"/>
  </p:normalViewPr>
  <p:slideViewPr>
    <p:cSldViewPr snapToGrid="0">
      <p:cViewPr varScale="1">
        <p:scale>
          <a:sx n="67" d="100"/>
          <a:sy n="67" d="100"/>
        </p:scale>
        <p:origin x="58" y="18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9/25/2024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9/25/2024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9/25/2024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9/25/2024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9/25/2024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9/25/2024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9/25/2024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9/25/2024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9/25/2024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9/25/2024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9/25/2024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9/25/2024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9/25/2024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9/25/2024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9/25/2024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9/25/2024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9/25/2024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9/25/2024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797" y="1358900"/>
            <a:ext cx="719997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9500" y="1054100"/>
            <a:ext cx="4699000" cy="5359159"/>
          </a:xfrm>
          <a:prstGeom prst="rect">
            <a:avLst/>
          </a:prstGeom>
          <a:noFill/>
        </p:spPr>
        <p:txBody>
          <a:bodyPr wrap="square" rtlCol="0">
            <a:spAutoFit/>
          </a:bodyPr>
          <a:lstStyle/>
          <a:p>
            <a:pPr algn="l">
              <a:lnSpc>
                <a:spcPct val="120000"/>
              </a:lnSpc>
            </a:pPr>
            <a:r>
              <a:rPr lang="en-US" sz="3200">
                <a:solidFill>
                  <a:srgbClr val="0070C0"/>
                </a:solidFill>
                <a:latin typeface="Times New Roman" pitchFamily="18" charset="0"/>
                <a:cs typeface="Times New Roman" pitchFamily="18" charset="0"/>
              </a:rPr>
              <a:t>Nhìn bề mặt tổ ong ta thấy các hình lục giác đều xếp liền kề nhau. Cấu trúc này tiết kiệm nguyên liệu và tận dụng được không gian. Ngày nay con người đang ứng dụng rộng rãi cấu trúc này trong các lĩnh vực như kiến trúc, hàng không.</a:t>
            </a:r>
          </a:p>
        </p:txBody>
      </p:sp>
      <p:sp>
        <p:nvSpPr>
          <p:cNvPr id="4" name="TextBox 3"/>
          <p:cNvSpPr txBox="1"/>
          <p:nvPr/>
        </p:nvSpPr>
        <p:spPr>
          <a:xfrm>
            <a:off x="6252497" y="5613400"/>
            <a:ext cx="7742903" cy="646331"/>
          </a:xfrm>
          <a:prstGeom prst="rect">
            <a:avLst/>
          </a:prstGeom>
          <a:noFill/>
        </p:spPr>
        <p:txBody>
          <a:bodyPr wrap="square" rtlCol="0">
            <a:spAutoFit/>
          </a:bodyPr>
          <a:lstStyle/>
          <a:p>
            <a:pPr algn="l"/>
            <a:r>
              <a:rPr lang="en-US" sz="3600">
                <a:solidFill>
                  <a:schemeClr val="accent6">
                    <a:lumMod val="75000"/>
                  </a:schemeClr>
                </a:solidFill>
                <a:latin typeface="Times New Roman" pitchFamily="18" charset="0"/>
                <a:cs typeface="Times New Roman" pitchFamily="18" charset="0"/>
              </a:rPr>
              <a:t>Hình lục giác đều có những đặc điểm gì?</a:t>
            </a:r>
          </a:p>
        </p:txBody>
      </p:sp>
    </p:spTree>
    <p:extLst>
      <p:ext uri="{BB962C8B-B14F-4D97-AF65-F5344CB8AC3E}">
        <p14:creationId xmlns:p14="http://schemas.microsoft.com/office/powerpoint/2010/main" val="18202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6540942" y="4490949"/>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3614088" y="4479373"/>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800522" y="4479375"/>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731" y="748122"/>
            <a:ext cx="3703108" cy="66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1722" y="1382362"/>
            <a:ext cx="6713316" cy="1010726"/>
          </a:xfrm>
          <a:prstGeom prst="rect">
            <a:avLst/>
          </a:prstGeom>
          <a:noFill/>
        </p:spPr>
        <p:txBody>
          <a:bodyPr wrap="square" rtlCol="0">
            <a:spAutoFit/>
          </a:bodyPr>
          <a:lstStyle/>
          <a:p>
            <a:pPr algn="l">
              <a:lnSpc>
                <a:spcPct val="120000"/>
              </a:lnSpc>
            </a:pPr>
            <a:r>
              <a:rPr lang="en-US" sz="2600">
                <a:solidFill>
                  <a:srgbClr val="00B0F0"/>
                </a:solidFill>
                <a:latin typeface="Times New Roman" pitchFamily="18" charset="0"/>
                <a:cs typeface="Times New Roman" pitchFamily="18" charset="0"/>
              </a:rPr>
              <a:t>Cô có một chiếc bánh sinh nhật 3 tầng, mỗi tầng là một phần bánh hình lục giác đều.</a:t>
            </a:r>
          </a:p>
        </p:txBody>
      </p:sp>
      <p:sp>
        <p:nvSpPr>
          <p:cNvPr id="5" name="TextBox 4"/>
          <p:cNvSpPr txBox="1"/>
          <p:nvPr/>
        </p:nvSpPr>
        <p:spPr>
          <a:xfrm>
            <a:off x="1055221" y="2426037"/>
            <a:ext cx="7614217" cy="492443"/>
          </a:xfrm>
          <a:prstGeom prst="rect">
            <a:avLst/>
          </a:prstGeom>
          <a:noFill/>
        </p:spPr>
        <p:txBody>
          <a:bodyPr wrap="square" rtlCol="0">
            <a:spAutoFit/>
          </a:bodyPr>
          <a:lstStyle/>
          <a:p>
            <a:pPr algn="l"/>
            <a:r>
              <a:rPr lang="en-US" sz="2600" b="1">
                <a:solidFill>
                  <a:srgbClr val="7030A0"/>
                </a:solidFill>
                <a:latin typeface="Times New Roman" pitchFamily="18" charset="0"/>
                <a:cs typeface="Times New Roman" pitchFamily="18" charset="0"/>
              </a:rPr>
              <a:t>Nhóm 1:</a:t>
            </a:r>
            <a:r>
              <a:rPr lang="en-US" sz="2600">
                <a:solidFill>
                  <a:srgbClr val="00B0F0"/>
                </a:solidFill>
                <a:latin typeface="Times New Roman" pitchFamily="18" charset="0"/>
                <a:cs typeface="Times New Roman" pitchFamily="18" charset="0"/>
              </a:rPr>
              <a:t> Cắt chia đều phần bánh trên cùng cho 4 bạn.</a:t>
            </a:r>
          </a:p>
        </p:txBody>
      </p:sp>
      <p:sp>
        <p:nvSpPr>
          <p:cNvPr id="6" name="TextBox 5"/>
          <p:cNvSpPr txBox="1"/>
          <p:nvPr/>
        </p:nvSpPr>
        <p:spPr>
          <a:xfrm>
            <a:off x="1091870" y="3029862"/>
            <a:ext cx="7336423" cy="492443"/>
          </a:xfrm>
          <a:prstGeom prst="rect">
            <a:avLst/>
          </a:prstGeom>
          <a:noFill/>
        </p:spPr>
        <p:txBody>
          <a:bodyPr wrap="square" rtlCol="0">
            <a:spAutoFit/>
          </a:bodyPr>
          <a:lstStyle/>
          <a:p>
            <a:pPr algn="l"/>
            <a:r>
              <a:rPr lang="en-US" sz="2600" b="1">
                <a:solidFill>
                  <a:srgbClr val="7030A0"/>
                </a:solidFill>
                <a:latin typeface="Times New Roman" pitchFamily="18" charset="0"/>
                <a:cs typeface="Times New Roman" pitchFamily="18" charset="0"/>
              </a:rPr>
              <a:t>Nhóm 2:</a:t>
            </a:r>
            <a:r>
              <a:rPr lang="en-US" sz="2600">
                <a:solidFill>
                  <a:srgbClr val="00B0F0"/>
                </a:solidFill>
                <a:latin typeface="Times New Roman" pitchFamily="18" charset="0"/>
                <a:cs typeface="Times New Roman" pitchFamily="18" charset="0"/>
              </a:rPr>
              <a:t> Cắt chia đều phần bánh ở giữa cho 6 bạn.</a:t>
            </a:r>
          </a:p>
        </p:txBody>
      </p:sp>
      <p:sp>
        <p:nvSpPr>
          <p:cNvPr id="7" name="TextBox 6"/>
          <p:cNvSpPr txBox="1"/>
          <p:nvPr/>
        </p:nvSpPr>
        <p:spPr>
          <a:xfrm>
            <a:off x="1116944" y="3622112"/>
            <a:ext cx="7807137" cy="492443"/>
          </a:xfrm>
          <a:prstGeom prst="rect">
            <a:avLst/>
          </a:prstGeom>
          <a:noFill/>
        </p:spPr>
        <p:txBody>
          <a:bodyPr wrap="square" rtlCol="0">
            <a:spAutoFit/>
          </a:bodyPr>
          <a:lstStyle/>
          <a:p>
            <a:pPr algn="l"/>
            <a:r>
              <a:rPr lang="en-US" sz="2600" b="1">
                <a:solidFill>
                  <a:srgbClr val="7030A0"/>
                </a:solidFill>
                <a:latin typeface="Times New Roman" pitchFamily="18" charset="0"/>
                <a:cs typeface="Times New Roman" pitchFamily="18" charset="0"/>
              </a:rPr>
              <a:t>Nhóm 3:</a:t>
            </a:r>
            <a:r>
              <a:rPr lang="en-US" sz="2600">
                <a:solidFill>
                  <a:srgbClr val="00B0F0"/>
                </a:solidFill>
                <a:latin typeface="Times New Roman" pitchFamily="18" charset="0"/>
                <a:cs typeface="Times New Roman" pitchFamily="18" charset="0"/>
              </a:rPr>
              <a:t> Cắt chia đều phần bánh dưới cùng cho 12 bạn.</a:t>
            </a:r>
          </a:p>
        </p:txBody>
      </p:sp>
      <p:cxnSp>
        <p:nvCxnSpPr>
          <p:cNvPr id="8" name="Straight Connector 7"/>
          <p:cNvCxnSpPr/>
          <p:nvPr/>
        </p:nvCxnSpPr>
        <p:spPr>
          <a:xfrm>
            <a:off x="4219933" y="4575316"/>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676" y="5524440"/>
            <a:ext cx="2187615"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61908" y="45835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196783" y="45835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80749" y="55244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91730" y="4623541"/>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38758" y="45970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22724" y="55379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05033" y="45970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34120" y="7032282"/>
            <a:ext cx="1358064" cy="461665"/>
          </a:xfrm>
          <a:prstGeom prst="rect">
            <a:avLst/>
          </a:prstGeom>
        </p:spPr>
        <p:txBody>
          <a:bodyPr wrap="none">
            <a:spAutoFit/>
          </a:bodyPr>
          <a:lstStyle/>
          <a:p>
            <a:r>
              <a:rPr lang="en-US" sz="2400">
                <a:solidFill>
                  <a:srgbClr val="7030A0"/>
                </a:solidFill>
                <a:latin typeface="Times New Roman" pitchFamily="18" charset="0"/>
                <a:cs typeface="Times New Roman" pitchFamily="18" charset="0"/>
              </a:rPr>
              <a:t>NHÓM 1</a:t>
            </a:r>
            <a:endParaRPr lang="en-US" sz="2400">
              <a:solidFill>
                <a:srgbClr val="7030A0"/>
              </a:solidFill>
            </a:endParaRPr>
          </a:p>
        </p:txBody>
      </p:sp>
      <p:sp>
        <p:nvSpPr>
          <p:cNvPr id="43" name="Rectangle 42"/>
          <p:cNvSpPr/>
          <p:nvPr/>
        </p:nvSpPr>
        <p:spPr>
          <a:xfrm>
            <a:off x="4099245" y="7022632"/>
            <a:ext cx="1358064" cy="461665"/>
          </a:xfrm>
          <a:prstGeom prst="rect">
            <a:avLst/>
          </a:prstGeom>
        </p:spPr>
        <p:txBody>
          <a:bodyPr wrap="none">
            <a:spAutoFit/>
          </a:bodyPr>
          <a:lstStyle/>
          <a:p>
            <a:r>
              <a:rPr lang="en-US" sz="2400">
                <a:solidFill>
                  <a:srgbClr val="7030A0"/>
                </a:solidFill>
                <a:latin typeface="Times New Roman" pitchFamily="18" charset="0"/>
                <a:cs typeface="Times New Roman" pitchFamily="18" charset="0"/>
              </a:rPr>
              <a:t>NHÓM 2</a:t>
            </a:r>
            <a:endParaRPr lang="en-US" sz="2400">
              <a:solidFill>
                <a:srgbClr val="7030A0"/>
              </a:solidFill>
            </a:endParaRPr>
          </a:p>
        </p:txBody>
      </p:sp>
      <p:sp>
        <p:nvSpPr>
          <p:cNvPr id="44" name="Rectangle 43"/>
          <p:cNvSpPr/>
          <p:nvPr/>
        </p:nvSpPr>
        <p:spPr>
          <a:xfrm>
            <a:off x="7024742" y="7012982"/>
            <a:ext cx="1358064" cy="461665"/>
          </a:xfrm>
          <a:prstGeom prst="rect">
            <a:avLst/>
          </a:prstGeom>
        </p:spPr>
        <p:txBody>
          <a:bodyPr wrap="none">
            <a:spAutoFit/>
          </a:bodyPr>
          <a:lstStyle/>
          <a:p>
            <a:r>
              <a:rPr lang="en-US" sz="2400">
                <a:solidFill>
                  <a:srgbClr val="7030A0"/>
                </a:solidFill>
                <a:latin typeface="Times New Roman" pitchFamily="18" charset="0"/>
                <a:cs typeface="Times New Roman" pitchFamily="18" charset="0"/>
              </a:rPr>
              <a:t>NHÓM 3</a:t>
            </a:r>
            <a:endParaRPr lang="en-US" sz="2400">
              <a:solidFill>
                <a:srgbClr val="7030A0"/>
              </a:solidFill>
            </a:endParaRPr>
          </a:p>
        </p:txBody>
      </p:sp>
      <p:cxnSp>
        <p:nvCxnSpPr>
          <p:cNvPr id="42" name="Straight Connector 41"/>
          <p:cNvCxnSpPr/>
          <p:nvPr/>
        </p:nvCxnSpPr>
        <p:spPr>
          <a:xfrm flipV="1">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2800" y="316059"/>
            <a:ext cx="3750197" cy="523220"/>
          </a:xfrm>
          <a:prstGeom prst="rect">
            <a:avLst/>
          </a:prstGeom>
          <a:noFill/>
        </p:spPr>
        <p:txBody>
          <a:bodyPr wrap="square" rtlCol="0">
            <a:spAutoFit/>
          </a:bodyPr>
          <a:lstStyle/>
          <a:p>
            <a:pPr algn="l"/>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endParaRPr lang="en-US" sz="2800" b="1" dirty="0">
              <a:latin typeface="Times New Roman" pitchFamily="18" charset="0"/>
              <a:cs typeface="Times New Roman" pitchFamily="18" charset="0"/>
            </a:endParaRPr>
          </a:p>
        </p:txBody>
      </p:sp>
      <p:sp>
        <p:nvSpPr>
          <p:cNvPr id="27" name="Oval 26"/>
          <p:cNvSpPr/>
          <p:nvPr/>
        </p:nvSpPr>
        <p:spPr>
          <a:xfrm>
            <a:off x="812800" y="8712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28" name="TextBox 27"/>
          <p:cNvSpPr txBox="1"/>
          <p:nvPr/>
        </p:nvSpPr>
        <p:spPr>
          <a:xfrm>
            <a:off x="1358900" y="871280"/>
            <a:ext cx="4034909" cy="523220"/>
          </a:xfrm>
          <a:prstGeom prst="rect">
            <a:avLst/>
          </a:prstGeom>
          <a:noFill/>
        </p:spPr>
        <p:txBody>
          <a:bodyPr wrap="square" rtlCol="0">
            <a:spAutoFit/>
          </a:bodyPr>
          <a:lstStyle/>
          <a:p>
            <a:r>
              <a:rPr lang="en-US" sz="2800" dirty="0" err="1">
                <a:solidFill>
                  <a:srgbClr val="00B050"/>
                </a:solidFill>
                <a:latin typeface="Times New Roman" pitchFamily="18" charset="0"/>
                <a:cs typeface="Times New Roman" pitchFamily="18" charset="0"/>
              </a:rPr>
              <a:t>Hoạt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động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nhóm</a:t>
            </a:r>
            <a:endParaRPr lang="en-US" sz="28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0419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6" presetClass="entr" presetSubtype="16"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circle(in)">
                                      <p:cBhvr>
                                        <p:cTn id="21" dur="20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circle(in)">
                                      <p:cBhvr>
                                        <p:cTn id="42" dur="2000"/>
                                        <p:tgtEl>
                                          <p:spTgt spid="4099"/>
                                        </p:tgtEl>
                                      </p:cBhvr>
                                    </p:animEffect>
                                  </p:childTnLst>
                                </p:cTn>
                              </p:par>
                              <p:par>
                                <p:cTn id="43" presetID="6"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par>
                                <p:cTn id="46" presetID="6"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circle(in)">
                                      <p:cBhvr>
                                        <p:cTn id="51" dur="20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par>
                                <p:cTn id="60" presetID="16" presetClass="entr" presetSubtype="21"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par>
                                <p:cTn id="63" presetID="16" presetClass="entr" presetSubtype="21"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par>
                                <p:cTn id="71" presetID="16" presetClass="entr" presetSubtype="21"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arn(inVertical)">
                                      <p:cBhvr>
                                        <p:cTn id="73" dur="500"/>
                                        <p:tgtEl>
                                          <p:spTgt spid="31"/>
                                        </p:tgtEl>
                                      </p:cBhvr>
                                    </p:animEffect>
                                  </p:childTnLst>
                                </p:cTn>
                              </p:par>
                              <p:par>
                                <p:cTn id="74" presetID="16" presetClass="entr" presetSubtype="21"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arn(inVertical)">
                                      <p:cBhvr>
                                        <p:cTn id="76" dur="500"/>
                                        <p:tgtEl>
                                          <p:spTgt spid="10"/>
                                        </p:tgtEl>
                                      </p:cBhvr>
                                    </p:animEffect>
                                  </p:childTnLst>
                                </p:cTn>
                              </p:par>
                              <p:par>
                                <p:cTn id="77" presetID="16" presetClass="entr" presetSubtype="21"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par>
                                <p:cTn id="80" presetID="16" presetClass="entr" presetSubtype="21"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par>
                                <p:cTn id="83" presetID="16" presetClass="entr" presetSubtype="21"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par>
                                <p:cTn id="86" presetID="16" presetClass="entr" presetSubtype="21"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par>
                                <p:cTn id="89" presetID="16" presetClass="entr" presetSubtype="21"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inVertical)">
                                      <p:cBhvr>
                                        <p:cTn id="9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0" grpId="0"/>
      <p:bldP spid="43" grpId="0"/>
      <p:bldP spid="44" grpId="0"/>
      <p:bldP spid="25" grpId="0"/>
      <p:bldP spid="27"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620859"/>
            <a:ext cx="3750197" cy="523220"/>
          </a:xfrm>
          <a:prstGeom prst="rect">
            <a:avLst/>
          </a:prstGeom>
          <a:noFill/>
        </p:spPr>
        <p:txBody>
          <a:bodyPr wrap="square" rtlCol="0">
            <a:spAutoFit/>
          </a:bodyPr>
          <a:lstStyle/>
          <a:p>
            <a:pPr algn="l"/>
            <a:r>
              <a:rPr lang="en-US" sz="2800" b="1">
                <a:latin typeface="Times New Roman" pitchFamily="18" charset="0"/>
                <a:cs typeface="Times New Roman" pitchFamily="18" charset="0"/>
              </a:rPr>
              <a:t>c) Vận dụng kiến thức</a:t>
            </a:r>
          </a:p>
        </p:txBody>
      </p:sp>
      <p:sp>
        <p:nvSpPr>
          <p:cNvPr id="2" name="Oval 1"/>
          <p:cNvSpPr/>
          <p:nvPr/>
        </p:nvSpPr>
        <p:spPr>
          <a:xfrm>
            <a:off x="812800" y="13157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0" name="TextBox 9"/>
          <p:cNvSpPr txBox="1"/>
          <p:nvPr/>
        </p:nvSpPr>
        <p:spPr>
          <a:xfrm>
            <a:off x="1422400" y="1315780"/>
            <a:ext cx="12306300" cy="1598386"/>
          </a:xfrm>
          <a:prstGeom prst="rect">
            <a:avLst/>
          </a:prstGeom>
          <a:noFill/>
        </p:spPr>
        <p:txBody>
          <a:bodyPr wrap="square" rtlCol="0">
            <a:spAutoFit/>
          </a:bodyPr>
          <a:lstStyle/>
          <a:p>
            <a:pPr>
              <a:lnSpc>
                <a:spcPct val="120000"/>
              </a:lnSpc>
            </a:pPr>
            <a:r>
              <a:rPr lang="en-US" sz="2800">
                <a:solidFill>
                  <a:srgbClr val="00B050"/>
                </a:solidFill>
                <a:latin typeface="Times New Roman" pitchFamily="18" charset="0"/>
                <a:cs typeface="Times New Roman" pitchFamily="18" charset="0"/>
              </a:rPr>
              <a:t>Người ta muốn đặt một trạm biến áp để đưa điện về sáu ngôi nhà. Phải đặt trạm biến áp ở đâu để khoảng cách từ trạm biến áp đến sau ngôi nhà bằng nhau, biết rằng sáu ngôi nhà ở vị trí sáu đỉnh của hình lục giác đều?</a:t>
            </a:r>
          </a:p>
        </p:txBody>
      </p:sp>
      <p:pic>
        <p:nvPicPr>
          <p:cNvPr id="1029" name="Picture 5" descr="Tranh tô màu ngôi nhà đơn giản và đẹp nhất cho các b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6775" y="3133483"/>
            <a:ext cx="1101725" cy="7488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40500" y="3133483"/>
            <a:ext cx="704366" cy="70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876+ Mẫu Tranh tô màu ngôi nhà của bé | Photograp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75" y="4917014"/>
            <a:ext cx="873126" cy="6514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203" y="3787292"/>
            <a:ext cx="3657600" cy="323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Sở Giáo Dục Và Đào Tạo Vĩnh Phú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1125" y="6921500"/>
            <a:ext cx="873125" cy="4901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2" y="6921500"/>
            <a:ext cx="953589"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8688" y="4917014"/>
            <a:ext cx="77170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086600" y="3882348"/>
            <a:ext cx="17446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086600" y="3882348"/>
            <a:ext cx="17319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38" idx="1"/>
            <a:endCxn id="1038" idx="3"/>
          </p:cNvCxnSpPr>
          <p:nvPr/>
        </p:nvCxnSpPr>
        <p:spPr>
          <a:xfrm>
            <a:off x="6135203" y="5406028"/>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57331" y="5302777"/>
            <a:ext cx="190500" cy="190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circle(in)">
                                      <p:cBhvr>
                                        <p:cTn id="18" dur="2000"/>
                                        <p:tgtEl>
                                          <p:spTgt spid="1027"/>
                                        </p:tgtEl>
                                      </p:cBhvr>
                                    </p:animEffect>
                                  </p:childTnLst>
                                </p:cTn>
                              </p:par>
                              <p:par>
                                <p:cTn id="19" presetID="6" presetClass="entr" presetSubtype="16"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circle(in)">
                                      <p:cBhvr>
                                        <p:cTn id="21" dur="2000"/>
                                        <p:tgtEl>
                                          <p:spTgt spid="1029"/>
                                        </p:tgtEl>
                                      </p:cBhvr>
                                    </p:animEffect>
                                  </p:childTnLst>
                                </p:cTn>
                              </p:par>
                              <p:par>
                                <p:cTn id="22" presetID="6" presetClass="entr" presetSubtype="16" fill="hold" nodeType="withEffect">
                                  <p:stCondLst>
                                    <p:cond delay="0"/>
                                  </p:stCondLst>
                                  <p:childTnLst>
                                    <p:set>
                                      <p:cBhvr>
                                        <p:cTn id="23" dur="1" fill="hold">
                                          <p:stCondLst>
                                            <p:cond delay="0"/>
                                          </p:stCondLst>
                                        </p:cTn>
                                        <p:tgtEl>
                                          <p:spTgt spid="1031"/>
                                        </p:tgtEl>
                                        <p:attrNameLst>
                                          <p:attrName>style.visibility</p:attrName>
                                        </p:attrNameLst>
                                      </p:cBhvr>
                                      <p:to>
                                        <p:strVal val="visible"/>
                                      </p:to>
                                    </p:set>
                                    <p:animEffect transition="in" filter="circle(in)">
                                      <p:cBhvr>
                                        <p:cTn id="24" dur="2000"/>
                                        <p:tgtEl>
                                          <p:spTgt spid="1031"/>
                                        </p:tgtEl>
                                      </p:cBhvr>
                                    </p:animEffect>
                                  </p:childTnLst>
                                </p:cTn>
                              </p:par>
                              <p:par>
                                <p:cTn id="25" presetID="6" presetClass="entr" presetSubtype="16" fill="hold" nodeType="with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circle(in)">
                                      <p:cBhvr>
                                        <p:cTn id="27" dur="2000"/>
                                        <p:tgtEl>
                                          <p:spTgt spid="1036"/>
                                        </p:tgtEl>
                                      </p:cBhvr>
                                    </p:animEffect>
                                  </p:childTnLst>
                                </p:cTn>
                              </p:par>
                              <p:par>
                                <p:cTn id="28" presetID="6" presetClass="entr" presetSubtype="16" fill="hold" nodeType="withEffect">
                                  <p:stCondLst>
                                    <p:cond delay="0"/>
                                  </p:stCondLst>
                                  <p:childTnLst>
                                    <p:set>
                                      <p:cBhvr>
                                        <p:cTn id="29" dur="1" fill="hold">
                                          <p:stCondLst>
                                            <p:cond delay="0"/>
                                          </p:stCondLst>
                                        </p:cTn>
                                        <p:tgtEl>
                                          <p:spTgt spid="1033"/>
                                        </p:tgtEl>
                                        <p:attrNameLst>
                                          <p:attrName>style.visibility</p:attrName>
                                        </p:attrNameLst>
                                      </p:cBhvr>
                                      <p:to>
                                        <p:strVal val="visible"/>
                                      </p:to>
                                    </p:set>
                                    <p:animEffect transition="in" filter="circle(in)">
                                      <p:cBhvr>
                                        <p:cTn id="30" dur="2000"/>
                                        <p:tgtEl>
                                          <p:spTgt spid="1033"/>
                                        </p:tgtEl>
                                      </p:cBhvr>
                                    </p:animEffect>
                                  </p:childTnLst>
                                </p:cTn>
                              </p:par>
                              <p:par>
                                <p:cTn id="31" presetID="6" presetClass="entr" presetSubtype="16" fill="hold" nodeType="withEffect">
                                  <p:stCondLst>
                                    <p:cond delay="0"/>
                                  </p:stCondLst>
                                  <p:childTnLst>
                                    <p:set>
                                      <p:cBhvr>
                                        <p:cTn id="32" dur="1" fill="hold">
                                          <p:stCondLst>
                                            <p:cond delay="0"/>
                                          </p:stCondLst>
                                        </p:cTn>
                                        <p:tgtEl>
                                          <p:spTgt spid="1037"/>
                                        </p:tgtEl>
                                        <p:attrNameLst>
                                          <p:attrName>style.visibility</p:attrName>
                                        </p:attrNameLst>
                                      </p:cBhvr>
                                      <p:to>
                                        <p:strVal val="visible"/>
                                      </p:to>
                                    </p:set>
                                    <p:animEffect transition="in" filter="circle(in)">
                                      <p:cBhvr>
                                        <p:cTn id="33" dur="2000"/>
                                        <p:tgtEl>
                                          <p:spTgt spid="103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38"/>
                                        </p:tgtEl>
                                        <p:attrNameLst>
                                          <p:attrName>style.visibility</p:attrName>
                                        </p:attrNameLst>
                                      </p:cBhvr>
                                      <p:to>
                                        <p:strVal val="visible"/>
                                      </p:to>
                                    </p:set>
                                    <p:animEffect transition="in" filter="wheel(1)">
                                      <p:cBhvr>
                                        <p:cTn id="38" dur="2000"/>
                                        <p:tgtEl>
                                          <p:spTgt spid="103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par>
                                <p:cTn id="44" presetID="6"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par>
                                <p:cTn id="47" presetID="6" presetClass="entr" presetSubtype="16"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imes New Roman" pitchFamily="18" charset="0"/>
                <a:cs typeface="Times New Roman" pitchFamily="18" charset="0"/>
              </a:rPr>
              <a:t>HƯỚNG DẪN VỀ NHÀ</a:t>
            </a:r>
          </a:p>
        </p:txBody>
      </p:sp>
      <p:sp>
        <p:nvSpPr>
          <p:cNvPr id="3" name="TextBox 2"/>
          <p:cNvSpPr txBox="1"/>
          <p:nvPr/>
        </p:nvSpPr>
        <p:spPr>
          <a:xfrm>
            <a:off x="1638300" y="2710529"/>
            <a:ext cx="11988800" cy="3416320"/>
          </a:xfrm>
          <a:prstGeom prst="rect">
            <a:avLst/>
          </a:prstGeom>
          <a:noFill/>
        </p:spPr>
        <p:txBody>
          <a:bodyPr wrap="square" rtlCol="0">
            <a:spAutoFit/>
          </a:bodyPr>
          <a:lstStyle/>
          <a:p>
            <a:pPr algn="l">
              <a:lnSpc>
                <a:spcPct val="120000"/>
              </a:lnSpc>
            </a:pPr>
            <a:r>
              <a:rPr lang="en-US" sz="3600">
                <a:solidFill>
                  <a:srgbClr val="00B0F0"/>
                </a:solidFill>
                <a:latin typeface="Times New Roman" pitchFamily="18" charset="0"/>
                <a:cs typeface="Times New Roman" pitchFamily="18" charset="0"/>
              </a:rPr>
              <a:t>- Luyện vẽ tam giác đều, hình vuông, lục giác đều.</a:t>
            </a:r>
          </a:p>
          <a:p>
            <a:pPr algn="l">
              <a:lnSpc>
                <a:spcPct val="120000"/>
              </a:lnSpc>
            </a:pPr>
            <a:r>
              <a:rPr lang="en-US" sz="3600">
                <a:solidFill>
                  <a:srgbClr val="00B0F0"/>
                </a:solidFill>
                <a:latin typeface="Times New Roman" pitchFamily="18" charset="0"/>
                <a:cs typeface="Times New Roman" pitchFamily="18" charset="0"/>
              </a:rPr>
              <a:t>- Hoàn thành bài tập 4.8 vào vở.</a:t>
            </a:r>
          </a:p>
          <a:p>
            <a:pPr algn="l">
              <a:lnSpc>
                <a:spcPct val="120000"/>
              </a:lnSpc>
            </a:pPr>
            <a:r>
              <a:rPr lang="en-US" sz="3600">
                <a:solidFill>
                  <a:srgbClr val="00B0F0"/>
                </a:solidFill>
                <a:latin typeface="Times New Roman" pitchFamily="18" charset="0"/>
                <a:cs typeface="Times New Roman" pitchFamily="18" charset="0"/>
              </a:rPr>
              <a:t>- Làm bài tập 4.3; 4.4; 4.7 trang 65 – 66 sách bài tập.</a:t>
            </a:r>
          </a:p>
          <a:p>
            <a:pPr algn="l">
              <a:lnSpc>
                <a:spcPct val="120000"/>
              </a:lnSpc>
            </a:pPr>
            <a:r>
              <a:rPr lang="en-US" sz="3600">
                <a:solidFill>
                  <a:srgbClr val="00B0F0"/>
                </a:solidFill>
                <a:latin typeface="Times New Roman" pitchFamily="18" charset="0"/>
                <a:cs typeface="Times New Roman" pitchFamily="18" charset="0"/>
              </a:rPr>
              <a:t>- Tìm hiểu và đọc trước bài 19. Sưu tầm đồ vật, tranh, ảnh về hình chữ nhật.</a:t>
            </a:r>
          </a:p>
        </p:txBody>
      </p:sp>
    </p:spTree>
    <p:extLst>
      <p:ext uri="{BB962C8B-B14F-4D97-AF65-F5344CB8AC3E}">
        <p14:creationId xmlns:p14="http://schemas.microsoft.com/office/powerpoint/2010/main" val="33453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dirty="0">
                  <a:solidFill>
                    <a:schemeClr val="accent2">
                      <a:lumMod val="50000"/>
                    </a:schemeClr>
                  </a:solidFill>
                  <a:latin typeface="Times New Roman" pitchFamily="18" charset="0"/>
                  <a:cs typeface="Times New Roman" pitchFamily="18" charset="0"/>
                </a:rPr>
                <a:t>BÀI 1: 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dirty="0">
                  <a:solidFill>
                    <a:schemeClr val="accent6">
                      <a:lumMod val="75000"/>
                    </a:schemeClr>
                  </a:solidFill>
                  <a:latin typeface="Times New Roman" pitchFamily="18" charset="0"/>
                  <a:cs typeface="Times New Roman" pitchFamily="18" charset="0"/>
                </a:rPr>
                <a:t>TIẾT 3 – HÌNH LỤC GIÁC ĐỀU</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p>
          </p:txBody>
        </p:sp>
      </p:grpSp>
    </p:spTree>
    <p:extLst>
      <p:ext uri="{BB962C8B-B14F-4D97-AF65-F5344CB8AC3E}">
        <p14:creationId xmlns:p14="http://schemas.microsoft.com/office/powerpoint/2010/main" val="92806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799" y="1228669"/>
            <a:ext cx="9494360"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a) Một số yếu tố cơ bản của hình lục giác đều</a:t>
            </a:r>
          </a:p>
        </p:txBody>
      </p:sp>
      <p:sp>
        <p:nvSpPr>
          <p:cNvPr id="5" name="Rounded Rectangle 4"/>
          <p:cNvSpPr/>
          <p:nvPr/>
        </p:nvSpPr>
        <p:spPr>
          <a:xfrm>
            <a:off x="593799" y="20930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HĐ5</a:t>
            </a:r>
          </a:p>
        </p:txBody>
      </p:sp>
      <p:sp>
        <p:nvSpPr>
          <p:cNvPr id="9" name="TextBox 8"/>
          <p:cNvSpPr txBox="1"/>
          <p:nvPr/>
        </p:nvSpPr>
        <p:spPr>
          <a:xfrm>
            <a:off x="1078060" y="2702399"/>
            <a:ext cx="10325983" cy="1003352"/>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Cắt sáu hình tam giác đều giống nhau và ghép lại như Hình 4.4a để được hình lục giác đều như Hình 4.4b.</a:t>
            </a:r>
          </a:p>
        </p:txBody>
      </p:sp>
      <p:sp>
        <p:nvSpPr>
          <p:cNvPr id="12" name="Oval 11"/>
          <p:cNvSpPr/>
          <p:nvPr/>
        </p:nvSpPr>
        <p:spPr>
          <a:xfrm>
            <a:off x="1080001" y="28290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28" name="TextBox 27"/>
          <p:cNvSpPr txBox="1"/>
          <p:nvPr/>
        </p:nvSpPr>
        <p:spPr>
          <a:xfrm>
            <a:off x="3436286" y="7125627"/>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4.4a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5193">
            <a:off x="7931122" y="3889499"/>
            <a:ext cx="3108960" cy="28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Isosceles Triangle 20"/>
          <p:cNvSpPr/>
          <p:nvPr/>
        </p:nvSpPr>
        <p:spPr>
          <a:xfrm>
            <a:off x="4191066" y="408077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3439327"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2725258" y="407395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p:cNvSpPr/>
          <p:nvPr/>
        </p:nvSpPr>
        <p:spPr>
          <a:xfrm rot="10800000">
            <a:off x="4191065"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2697083" y="5327627"/>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800000">
            <a:off x="3452248" y="4063684"/>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8024117" y="4063684"/>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63856" y="406368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222044" y="4063684"/>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222044" y="5348175"/>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763856" y="6573612"/>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24117" y="5307079"/>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373437" y="3685203"/>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A</a:t>
            </a:r>
          </a:p>
        </p:txBody>
      </p:sp>
      <p:sp>
        <p:nvSpPr>
          <p:cNvPr id="48" name="TextBox 47"/>
          <p:cNvSpPr txBox="1"/>
          <p:nvPr/>
        </p:nvSpPr>
        <p:spPr>
          <a:xfrm>
            <a:off x="10186081" y="3685203"/>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p>
        </p:txBody>
      </p:sp>
      <p:sp>
        <p:nvSpPr>
          <p:cNvPr id="49" name="TextBox 48"/>
          <p:cNvSpPr txBox="1"/>
          <p:nvPr/>
        </p:nvSpPr>
        <p:spPr>
          <a:xfrm>
            <a:off x="10941978" y="507221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p>
        </p:txBody>
      </p:sp>
      <p:sp>
        <p:nvSpPr>
          <p:cNvPr id="50" name="TextBox 49"/>
          <p:cNvSpPr txBox="1"/>
          <p:nvPr/>
        </p:nvSpPr>
        <p:spPr>
          <a:xfrm>
            <a:off x="10053724" y="6547472"/>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p>
        </p:txBody>
      </p:sp>
      <p:sp>
        <p:nvSpPr>
          <p:cNvPr id="51" name="TextBox 50"/>
          <p:cNvSpPr txBox="1"/>
          <p:nvPr/>
        </p:nvSpPr>
        <p:spPr>
          <a:xfrm>
            <a:off x="8553111" y="6553686"/>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p>
        </p:txBody>
      </p:sp>
      <p:sp>
        <p:nvSpPr>
          <p:cNvPr id="52" name="TextBox 51"/>
          <p:cNvSpPr txBox="1"/>
          <p:nvPr/>
        </p:nvSpPr>
        <p:spPr>
          <a:xfrm>
            <a:off x="7433328" y="504460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p>
        </p:txBody>
      </p:sp>
      <p:sp>
        <p:nvSpPr>
          <p:cNvPr id="61" name="TextBox 60"/>
          <p:cNvSpPr txBox="1"/>
          <p:nvPr/>
        </p:nvSpPr>
        <p:spPr>
          <a:xfrm>
            <a:off x="8838071" y="7131270"/>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4.4b</a:t>
            </a:r>
          </a:p>
        </p:txBody>
      </p:sp>
      <p:sp>
        <p:nvSpPr>
          <p:cNvPr id="27" name="TextBox 26"/>
          <p:cNvSpPr txBox="1"/>
          <p:nvPr/>
        </p:nvSpPr>
        <p:spPr>
          <a:xfrm>
            <a:off x="593799" y="538144"/>
            <a:ext cx="5098193" cy="557076"/>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3. HÌNH LỤC GIÁC ĐỀU</a:t>
            </a:r>
          </a:p>
        </p:txBody>
      </p:sp>
    </p:spTree>
    <p:extLst>
      <p:ext uri="{BB962C8B-B14F-4D97-AF65-F5344CB8AC3E}">
        <p14:creationId xmlns:p14="http://schemas.microsoft.com/office/powerpoint/2010/main" val="6326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barn(inVertical)">
                                      <p:cBhvr>
                                        <p:cTn id="45" dur="500"/>
                                        <p:tgtEl>
                                          <p:spTgt spid="61"/>
                                        </p:tgtEl>
                                      </p:cBhvr>
                                    </p:animEffect>
                                  </p:childTnLst>
                                </p:cTn>
                              </p:par>
                              <p:par>
                                <p:cTn id="46" presetID="16" presetClass="entr" presetSubtype="21"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par>
                                <p:cTn id="49" presetID="16" presetClass="entr" presetSubtype="21"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par>
                                <p:cTn id="52" presetID="16" presetClass="entr" presetSubtype="21"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par>
                                <p:cTn id="55" presetID="16" presetClass="entr" presetSubtype="21"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par>
                                <p:cTn id="58" presetID="16" presetClass="entr" presetSubtype="21"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barn(inVertical)">
                                      <p:cBhvr>
                                        <p:cTn id="60" dur="500"/>
                                        <p:tgtEl>
                                          <p:spTgt spid="42"/>
                                        </p:tgtEl>
                                      </p:cBhvr>
                                    </p:animEffect>
                                  </p:childTnLst>
                                </p:cTn>
                              </p:par>
                              <p:par>
                                <p:cTn id="61" presetID="16" presetClass="entr" presetSubtype="21"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arn(inVertical)">
                                      <p:cBhvr>
                                        <p:cTn id="63" dur="500"/>
                                        <p:tgtEl>
                                          <p:spTgt spid="4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barn(inVertical)">
                                      <p:cBhvr>
                                        <p:cTn id="66" dur="500"/>
                                        <p:tgtEl>
                                          <p:spTgt spid="45"/>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barn(inVertical)">
                                      <p:cBhvr>
                                        <p:cTn id="69" dur="500"/>
                                        <p:tgtEl>
                                          <p:spTgt spid="4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barn(inVertical)">
                                      <p:cBhvr>
                                        <p:cTn id="72" dur="500"/>
                                        <p:tgtEl>
                                          <p:spTgt spid="49"/>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barn(inVertical)">
                                      <p:cBhvr>
                                        <p:cTn id="75" dur="500"/>
                                        <p:tgtEl>
                                          <p:spTgt spid="5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barn(inVertical)">
                                      <p:cBhvr>
                                        <p:cTn id="78" dur="500"/>
                                        <p:tgtEl>
                                          <p:spTgt spid="51"/>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barn(inVertical)">
                                      <p:cBhvr>
                                        <p:cTn id="81" dur="500"/>
                                        <p:tgtEl>
                                          <p:spTgt spid="52"/>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2050"/>
                                        </p:tgtEl>
                                        <p:attrNameLst>
                                          <p:attrName>style.visibility</p:attrName>
                                        </p:attrNameLst>
                                      </p:cBhvr>
                                      <p:to>
                                        <p:strVal val="visible"/>
                                      </p:to>
                                    </p:set>
                                    <p:animEffect transition="in" filter="circle(in)">
                                      <p:cBhvr>
                                        <p:cTn id="86" dur="2000"/>
                                        <p:tgtEl>
                                          <p:spTgt spid="2050"/>
                                        </p:tgtEl>
                                      </p:cBhvr>
                                    </p:animEffect>
                                  </p:childTnLst>
                                </p:cTn>
                              </p:par>
                            </p:childTnLst>
                          </p:cTn>
                        </p:par>
                      </p:childTnLst>
                    </p:cTn>
                  </p:par>
                  <p:par>
                    <p:cTn id="87" fill="hold">
                      <p:stCondLst>
                        <p:cond delay="indefinite"/>
                      </p:stCondLst>
                      <p:childTnLst>
                        <p:par>
                          <p:cTn id="88" fill="hold">
                            <p:stCondLst>
                              <p:cond delay="0"/>
                            </p:stCondLst>
                            <p:childTnLst>
                              <p:par>
                                <p:cTn id="89" presetID="63" presetClass="path" presetSubtype="0" accel="50000" decel="50000" fill="hold" grpId="1" nodeType="clickEffect">
                                  <p:stCondLst>
                                    <p:cond delay="0"/>
                                  </p:stCondLst>
                                  <p:childTnLst>
                                    <p:animMotion origin="layout" path="M 3.54167E-6 0.00135 L 0.36501 3.95062E-6 " pathEditMode="relative" rAng="0" ptsTypes="AA">
                                      <p:cBhvr>
                                        <p:cTn id="90" dur="2000" fill="hold"/>
                                        <p:tgtEl>
                                          <p:spTgt spid="21"/>
                                        </p:tgtEl>
                                        <p:attrNameLst>
                                          <p:attrName>ppt_x</p:attrName>
                                          <p:attrName>ppt_y</p:attrName>
                                        </p:attrNameLst>
                                      </p:cBhvr>
                                      <p:rCtr x="18251" y="-77"/>
                                    </p:animMotion>
                                  </p:childTnLst>
                                </p:cTn>
                              </p:par>
                            </p:childTnLst>
                          </p:cTn>
                        </p:par>
                      </p:childTnLst>
                    </p:cTn>
                  </p:par>
                  <p:par>
                    <p:cTn id="91" fill="hold">
                      <p:stCondLst>
                        <p:cond delay="indefinite"/>
                      </p:stCondLst>
                      <p:childTnLst>
                        <p:par>
                          <p:cTn id="92" fill="hold">
                            <p:stCondLst>
                              <p:cond delay="0"/>
                            </p:stCondLst>
                            <p:childTnLst>
                              <p:par>
                                <p:cTn id="93" presetID="63" presetClass="path" presetSubtype="0" accel="50000" decel="50000" fill="hold" grpId="1" nodeType="clickEffect">
                                  <p:stCondLst>
                                    <p:cond delay="0"/>
                                  </p:stCondLst>
                                  <p:childTnLst>
                                    <p:animMotion origin="layout" path="M 3.54167E-6 -4.1358E-6 L 0.36501 -4.1358E-6 " pathEditMode="relative" rAng="0" ptsTypes="AA">
                                      <p:cBhvr>
                                        <p:cTn id="94" dur="2000" fill="hold"/>
                                        <p:tgtEl>
                                          <p:spTgt spid="32"/>
                                        </p:tgtEl>
                                        <p:attrNameLst>
                                          <p:attrName>ppt_x</p:attrName>
                                          <p:attrName>ppt_y</p:attrName>
                                        </p:attrNameLst>
                                      </p:cBhvr>
                                      <p:rCtr x="18251" y="0"/>
                                    </p:animMotion>
                                  </p:childTnLst>
                                </p:cTn>
                              </p:par>
                            </p:childTnLst>
                          </p:cTn>
                        </p:par>
                      </p:childTnLst>
                    </p:cTn>
                  </p:par>
                  <p:par>
                    <p:cTn id="95" fill="hold">
                      <p:stCondLst>
                        <p:cond delay="indefinite"/>
                      </p:stCondLst>
                      <p:childTnLst>
                        <p:par>
                          <p:cTn id="96" fill="hold">
                            <p:stCondLst>
                              <p:cond delay="0"/>
                            </p:stCondLst>
                            <p:childTnLst>
                              <p:par>
                                <p:cTn id="97" presetID="63" presetClass="path" presetSubtype="0" accel="50000" decel="50000" fill="hold" grpId="1" nodeType="clickEffect">
                                  <p:stCondLst>
                                    <p:cond delay="0"/>
                                  </p:stCondLst>
                                  <p:childTnLst>
                                    <p:animMotion origin="layout" path="M 0.00152 2.96296E-6 L 0.36328 0.00154 " pathEditMode="relative" rAng="0" ptsTypes="AA">
                                      <p:cBhvr>
                                        <p:cTn id="98" dur="2000" fill="hold"/>
                                        <p:tgtEl>
                                          <p:spTgt spid="34"/>
                                        </p:tgtEl>
                                        <p:attrNameLst>
                                          <p:attrName>ppt_x</p:attrName>
                                          <p:attrName>ppt_y</p:attrName>
                                        </p:attrNameLst>
                                      </p:cBhvr>
                                      <p:rCtr x="18088" y="77"/>
                                    </p:animMotion>
                                  </p:childTnLst>
                                </p:cTn>
                              </p:par>
                            </p:childTnLst>
                          </p:cTn>
                        </p:par>
                      </p:childTnLst>
                    </p:cTn>
                  </p:par>
                  <p:par>
                    <p:cTn id="99" fill="hold">
                      <p:stCondLst>
                        <p:cond delay="indefinite"/>
                      </p:stCondLst>
                      <p:childTnLst>
                        <p:par>
                          <p:cTn id="100" fill="hold">
                            <p:stCondLst>
                              <p:cond delay="0"/>
                            </p:stCondLst>
                            <p:childTnLst>
                              <p:par>
                                <p:cTn id="101" presetID="63" presetClass="path" presetSubtype="0" accel="50000" decel="50000" fill="hold" grpId="1" nodeType="clickEffect">
                                  <p:stCondLst>
                                    <p:cond delay="0"/>
                                  </p:stCondLst>
                                  <p:childTnLst>
                                    <p:animMotion origin="layout" path="M 0.11393 0.00135 L 0.36393 0.00135 " pathEditMode="relative" rAng="0" ptsTypes="AA">
                                      <p:cBhvr>
                                        <p:cTn id="102" dur="2000" fill="hold"/>
                                        <p:tgtEl>
                                          <p:spTgt spid="31"/>
                                        </p:tgtEl>
                                        <p:attrNameLst>
                                          <p:attrName>ppt_x</p:attrName>
                                          <p:attrName>ppt_y</p:attrName>
                                        </p:attrNameLst>
                                      </p:cBhvr>
                                      <p:rCtr x="12500" y="0"/>
                                    </p:animMotion>
                                  </p:childTnLst>
                                </p:cTn>
                              </p:par>
                            </p:childTnLst>
                          </p:cTn>
                        </p:par>
                      </p:childTnLst>
                    </p:cTn>
                  </p:par>
                  <p:par>
                    <p:cTn id="103" fill="hold">
                      <p:stCondLst>
                        <p:cond delay="indefinite"/>
                      </p:stCondLst>
                      <p:childTnLst>
                        <p:par>
                          <p:cTn id="104" fill="hold">
                            <p:stCondLst>
                              <p:cond delay="0"/>
                            </p:stCondLst>
                            <p:childTnLst>
                              <p:par>
                                <p:cTn id="105" presetID="63" presetClass="path" presetSubtype="0" accel="50000" decel="50000" fill="hold" grpId="1" nodeType="clickEffect">
                                  <p:stCondLst>
                                    <p:cond delay="0"/>
                                  </p:stCondLst>
                                  <p:childTnLst>
                                    <p:animMotion origin="layout" path="M 0.1147 -4.1358E-6 L 0.3647 -4.1358E-6 " pathEditMode="relative" rAng="0" ptsTypes="AA">
                                      <p:cBhvr>
                                        <p:cTn id="106" dur="2000" fill="hold"/>
                                        <p:tgtEl>
                                          <p:spTgt spid="30"/>
                                        </p:tgtEl>
                                        <p:attrNameLst>
                                          <p:attrName>ppt_x</p:attrName>
                                          <p:attrName>ppt_y</p:attrName>
                                        </p:attrNameLst>
                                      </p:cBhvr>
                                      <p:rCtr x="12500" y="0"/>
                                    </p:animMotion>
                                  </p:childTnLst>
                                </p:cTn>
                              </p:par>
                            </p:childTnLst>
                          </p:cTn>
                        </p:par>
                      </p:childTnLst>
                    </p:cTn>
                  </p:par>
                  <p:par>
                    <p:cTn id="107" fill="hold">
                      <p:stCondLst>
                        <p:cond delay="indefinite"/>
                      </p:stCondLst>
                      <p:childTnLst>
                        <p:par>
                          <p:cTn id="108" fill="hold">
                            <p:stCondLst>
                              <p:cond delay="0"/>
                            </p:stCondLst>
                            <p:childTnLst>
                              <p:par>
                                <p:cTn id="109" presetID="63" presetClass="path" presetSubtype="0" accel="50000" decel="50000" fill="hold" grpId="1" nodeType="clickEffect">
                                  <p:stCondLst>
                                    <p:cond delay="0"/>
                                  </p:stCondLst>
                                  <p:childTnLst>
                                    <p:animMotion origin="layout" path="M 0.11469 3.58025E-6 L 0.36469 3.58025E-6 " pathEditMode="relative" rAng="0" ptsTypes="AA">
                                      <p:cBhvr>
                                        <p:cTn id="110" dur="2000" fill="hold"/>
                                        <p:tgtEl>
                                          <p:spTgt spid="3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p:bldP spid="12" grpId="0" animBg="1"/>
      <p:bldP spid="28" grpId="0"/>
      <p:bldP spid="21" grpId="0" animBg="1"/>
      <p:bldP spid="21"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45" grpId="0"/>
      <p:bldP spid="48" grpId="0"/>
      <p:bldP spid="49" grpId="0"/>
      <p:bldP spid="50" grpId="0"/>
      <p:bldP spid="51" grpId="0"/>
      <p:bldP spid="52" grpId="0"/>
      <p:bldP spid="61"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3799" y="9881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HĐ5</a:t>
            </a:r>
          </a:p>
        </p:txBody>
      </p:sp>
      <p:sp>
        <p:nvSpPr>
          <p:cNvPr id="9" name="TextBox 8"/>
          <p:cNvSpPr txBox="1"/>
          <p:nvPr/>
        </p:nvSpPr>
        <p:spPr>
          <a:xfrm>
            <a:off x="1078060" y="15974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Kể tên các đỉnh, cạnh, góc của hình lục giác đều ABCDEF</a:t>
            </a:r>
          </a:p>
        </p:txBody>
      </p:sp>
      <p:sp>
        <p:nvSpPr>
          <p:cNvPr id="12" name="Oval 11"/>
          <p:cNvSpPr/>
          <p:nvPr/>
        </p:nvSpPr>
        <p:spPr>
          <a:xfrm>
            <a:off x="1078060" y="17241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2</a:t>
            </a:r>
          </a:p>
        </p:txBody>
      </p:sp>
      <p:cxnSp>
        <p:nvCxnSpPr>
          <p:cNvPr id="23" name="Straight Connector 22"/>
          <p:cNvCxnSpPr/>
          <p:nvPr/>
        </p:nvCxnSpPr>
        <p:spPr>
          <a:xfrm flipV="1">
            <a:off x="9243329" y="3952216"/>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983068" y="3952216"/>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441256" y="3952216"/>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1441256" y="5236707"/>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83068" y="646214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243329" y="5195611"/>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592649" y="3573735"/>
            <a:ext cx="462337" cy="461665"/>
          </a:xfrm>
          <a:prstGeom prst="rect">
            <a:avLst/>
          </a:prstGeom>
          <a:noFill/>
        </p:spPr>
        <p:txBody>
          <a:bodyPr wrap="square" rtlCol="0">
            <a:spAutoFit/>
          </a:bodyPr>
          <a:lstStyle/>
          <a:p>
            <a:pPr algn="l"/>
            <a:r>
              <a:rPr lang="en-US" sz="2400" b="1" dirty="0">
                <a:solidFill>
                  <a:srgbClr val="00B0F0"/>
                </a:solidFill>
                <a:latin typeface="Times New Roman" pitchFamily="18" charset="0"/>
                <a:cs typeface="Times New Roman" pitchFamily="18" charset="0"/>
              </a:rPr>
              <a:t>A</a:t>
            </a:r>
          </a:p>
        </p:txBody>
      </p:sp>
      <p:sp>
        <p:nvSpPr>
          <p:cNvPr id="48" name="TextBox 47"/>
          <p:cNvSpPr txBox="1"/>
          <p:nvPr/>
        </p:nvSpPr>
        <p:spPr>
          <a:xfrm>
            <a:off x="11405293" y="357373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p>
        </p:txBody>
      </p:sp>
      <p:sp>
        <p:nvSpPr>
          <p:cNvPr id="49" name="TextBox 48"/>
          <p:cNvSpPr txBox="1"/>
          <p:nvPr/>
        </p:nvSpPr>
        <p:spPr>
          <a:xfrm>
            <a:off x="12183768" y="499461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p>
        </p:txBody>
      </p:sp>
      <p:sp>
        <p:nvSpPr>
          <p:cNvPr id="50" name="TextBox 49"/>
          <p:cNvSpPr txBox="1"/>
          <p:nvPr/>
        </p:nvSpPr>
        <p:spPr>
          <a:xfrm>
            <a:off x="11363248" y="636827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p>
        </p:txBody>
      </p:sp>
      <p:sp>
        <p:nvSpPr>
          <p:cNvPr id="51" name="TextBox 50"/>
          <p:cNvSpPr txBox="1"/>
          <p:nvPr/>
        </p:nvSpPr>
        <p:spPr>
          <a:xfrm>
            <a:off x="9715878" y="641964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p>
        </p:txBody>
      </p:sp>
      <p:sp>
        <p:nvSpPr>
          <p:cNvPr id="52" name="TextBox 51"/>
          <p:cNvSpPr txBox="1"/>
          <p:nvPr/>
        </p:nvSpPr>
        <p:spPr>
          <a:xfrm>
            <a:off x="8900898" y="494442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p>
        </p:txBody>
      </p:sp>
      <p:sp>
        <p:nvSpPr>
          <p:cNvPr id="47" name="Oval 46"/>
          <p:cNvSpPr/>
          <p:nvPr/>
        </p:nvSpPr>
        <p:spPr>
          <a:xfrm>
            <a:off x="9962570" y="3909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419768" y="392839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147512" y="5180110"/>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06074" y="6421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955730" y="641984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214292" y="515443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08127" y="1627255"/>
            <a:ext cx="1499629" cy="538609"/>
          </a:xfrm>
          <a:prstGeom prst="rect">
            <a:avLst/>
          </a:prstGeom>
          <a:noFill/>
        </p:spPr>
        <p:txBody>
          <a:bodyPr wrap="square" rtlCol="0">
            <a:spAutoFit/>
          </a:bodyPr>
          <a:lstStyle/>
          <a:p>
            <a:r>
              <a:rPr lang="en-US" sz="2900">
                <a:solidFill>
                  <a:srgbClr val="FF0000"/>
                </a:solidFill>
                <a:latin typeface="Times New Roman" pitchFamily="18" charset="0"/>
                <a:cs typeface="Times New Roman" pitchFamily="18" charset="0"/>
              </a:rPr>
              <a:t>đỉnh</a:t>
            </a:r>
            <a:endParaRPr lang="en-US" sz="2900">
              <a:solidFill>
                <a:srgbClr val="FF0000"/>
              </a:solidFill>
            </a:endParaRPr>
          </a:p>
        </p:txBody>
      </p:sp>
      <p:sp>
        <p:nvSpPr>
          <p:cNvPr id="35" name="TextBox 34"/>
          <p:cNvSpPr txBox="1"/>
          <p:nvPr/>
        </p:nvSpPr>
        <p:spPr>
          <a:xfrm>
            <a:off x="3948253" y="1627255"/>
            <a:ext cx="1499629" cy="538609"/>
          </a:xfrm>
          <a:prstGeom prst="rect">
            <a:avLst/>
          </a:prstGeom>
          <a:noFill/>
        </p:spPr>
        <p:txBody>
          <a:bodyPr wrap="square" rtlCol="0">
            <a:spAutoFit/>
          </a:bodyPr>
          <a:lstStyle/>
          <a:p>
            <a:r>
              <a:rPr lang="en-US" sz="2900">
                <a:solidFill>
                  <a:srgbClr val="00B0F0"/>
                </a:solidFill>
                <a:latin typeface="Times New Roman" pitchFamily="18" charset="0"/>
                <a:cs typeface="Times New Roman" pitchFamily="18" charset="0"/>
              </a:rPr>
              <a:t>cạnh</a:t>
            </a:r>
            <a:endParaRPr lang="en-US" sz="2900">
              <a:solidFill>
                <a:srgbClr val="00B0F0"/>
              </a:solidFill>
            </a:endParaRPr>
          </a:p>
        </p:txBody>
      </p:sp>
      <p:sp>
        <p:nvSpPr>
          <p:cNvPr id="37" name="TextBox 36"/>
          <p:cNvSpPr txBox="1"/>
          <p:nvPr/>
        </p:nvSpPr>
        <p:spPr>
          <a:xfrm>
            <a:off x="4832421" y="1627258"/>
            <a:ext cx="1499629" cy="538609"/>
          </a:xfrm>
          <a:prstGeom prst="rect">
            <a:avLst/>
          </a:prstGeom>
          <a:noFill/>
        </p:spPr>
        <p:txBody>
          <a:bodyPr wrap="square" rtlCol="0">
            <a:spAutoFit/>
          </a:bodyPr>
          <a:lstStyle/>
          <a:p>
            <a:r>
              <a:rPr lang="en-US" sz="2900">
                <a:solidFill>
                  <a:schemeClr val="accent4">
                    <a:lumMod val="75000"/>
                  </a:schemeClr>
                </a:solidFill>
                <a:latin typeface="Times New Roman" pitchFamily="18" charset="0"/>
                <a:cs typeface="Times New Roman" pitchFamily="18" charset="0"/>
              </a:rPr>
              <a:t>góc</a:t>
            </a:r>
            <a:endParaRPr lang="en-US" sz="2900">
              <a:solidFill>
                <a:schemeClr val="accent4">
                  <a:lumMod val="75000"/>
                </a:schemeClr>
              </a:solidFill>
            </a:endParaRPr>
          </a:p>
        </p:txBody>
      </p:sp>
      <p:sp>
        <p:nvSpPr>
          <p:cNvPr id="4" name="Arc 3"/>
          <p:cNvSpPr/>
          <p:nvPr/>
        </p:nvSpPr>
        <p:spPr>
          <a:xfrm rot="4646697">
            <a:off x="9413856" y="3521516"/>
            <a:ext cx="703603" cy="1010980"/>
          </a:xfrm>
          <a:prstGeom prst="arc">
            <a:avLst>
              <a:gd name="adj1" fmla="val 16373833"/>
              <a:gd name="adj2" fmla="val 67343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rot="11216743">
            <a:off x="11250976" y="3626874"/>
            <a:ext cx="770968" cy="817050"/>
          </a:xfrm>
          <a:prstGeom prst="arc">
            <a:avLst>
              <a:gd name="adj1" fmla="val 15249390"/>
              <a:gd name="adj2" fmla="val 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9049094" y="4960747"/>
            <a:ext cx="599269" cy="625841"/>
          </a:xfrm>
          <a:prstGeom prst="arc">
            <a:avLst>
              <a:gd name="adj1" fmla="val 16200000"/>
              <a:gd name="adj2" fmla="val 4148532"/>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9452521" y="6150939"/>
            <a:ext cx="742591" cy="677334"/>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6032670">
            <a:off x="11133640" y="6094592"/>
            <a:ext cx="770968" cy="699499"/>
          </a:xfrm>
          <a:prstGeom prst="arc">
            <a:avLst>
              <a:gd name="adj1" fmla="val 16200000"/>
              <a:gd name="adj2" fmla="val 1086088"/>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13452038">
            <a:off x="11848163" y="4814454"/>
            <a:ext cx="964734" cy="935400"/>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140148" y="2303060"/>
            <a:ext cx="10325983" cy="557076"/>
          </a:xfrm>
          <a:prstGeom prst="rect">
            <a:avLst/>
          </a:prstGeom>
          <a:noFill/>
        </p:spPr>
        <p:txBody>
          <a:bodyPr wrap="square" lIns="109728" tIns="54864" rIns="109728" bIns="54864" rtlCol="0">
            <a:spAutoFit/>
          </a:bodyPr>
          <a:lstStyle/>
          <a:p>
            <a:pPr algn="l"/>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Các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cạnh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của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hình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này</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có</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bằng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nhau</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không</a:t>
            </a:r>
            <a:r>
              <a:rPr lang="en-US" sz="2900" dirty="0">
                <a:latin typeface="Times New Roman" pitchFamily="18" charset="0"/>
                <a:cs typeface="Times New Roman" pitchFamily="18" charset="0"/>
              </a:rPr>
              <a:t>?</a:t>
            </a:r>
          </a:p>
        </p:txBody>
      </p:sp>
      <p:sp>
        <p:nvSpPr>
          <p:cNvPr id="53" name="Oval 52"/>
          <p:cNvSpPr/>
          <p:nvPr/>
        </p:nvSpPr>
        <p:spPr>
          <a:xfrm>
            <a:off x="1078060" y="240708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3</a:t>
            </a:r>
          </a:p>
        </p:txBody>
      </p:sp>
      <p:sp>
        <p:nvSpPr>
          <p:cNvPr id="54" name="TextBox 53"/>
          <p:cNvSpPr txBox="1"/>
          <p:nvPr/>
        </p:nvSpPr>
        <p:spPr>
          <a:xfrm>
            <a:off x="1123213" y="2940887"/>
            <a:ext cx="10325983" cy="557076"/>
          </a:xfrm>
          <a:prstGeom prst="rect">
            <a:avLst/>
          </a:prstGeom>
          <a:noFill/>
        </p:spPr>
        <p:txBody>
          <a:bodyPr wrap="square" lIns="109728" tIns="54864" rIns="109728" bIns="54864" rtlCol="0">
            <a:spAutoFit/>
          </a:bodyPr>
          <a:lstStyle/>
          <a:p>
            <a:pPr algn="l"/>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Các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góc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của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hình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này</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có</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bằng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nhau</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không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và</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bằng</a:t>
            </a:r>
            <a:r>
              <a:rPr lang="en-US" sz="2900" dirty="0">
                <a:latin typeface="Times New Roman" pitchFamily="18" charset="0"/>
                <a:cs typeface="Times New Roman" pitchFamily="18" charset="0"/>
              </a:rPr>
              <a:t> bao </a:t>
            </a:r>
            <a:r>
              <a:rPr lang="en-US" sz="2900" dirty="0" err="1">
                <a:latin typeface="Times New Roman" pitchFamily="18" charset="0"/>
                <a:cs typeface="Times New Roman" pitchFamily="18" charset="0"/>
              </a:rPr>
              <a:t>nhiêu</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độ</a:t>
            </a:r>
            <a:r>
              <a:rPr lang="en-US" sz="2900" dirty="0">
                <a:latin typeface="Times New Roman" pitchFamily="18" charset="0"/>
                <a:cs typeface="Times New Roman" pitchFamily="18" charset="0"/>
              </a:rPr>
              <a:t>?</a:t>
            </a:r>
          </a:p>
        </p:txBody>
      </p:sp>
      <p:sp>
        <p:nvSpPr>
          <p:cNvPr id="60" name="Oval 59"/>
          <p:cNvSpPr/>
          <p:nvPr/>
        </p:nvSpPr>
        <p:spPr>
          <a:xfrm>
            <a:off x="1078060" y="3067493"/>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4</a:t>
            </a:r>
          </a:p>
        </p:txBody>
      </p:sp>
      <p:sp>
        <p:nvSpPr>
          <p:cNvPr id="62" name="TextBox 61"/>
          <p:cNvSpPr txBox="1"/>
          <p:nvPr/>
        </p:nvSpPr>
        <p:spPr>
          <a:xfrm>
            <a:off x="932353" y="4860017"/>
            <a:ext cx="5853323"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Các cạnh của hình này có bằng nhau.</a:t>
            </a:r>
          </a:p>
        </p:txBody>
      </p:sp>
      <p:sp>
        <p:nvSpPr>
          <p:cNvPr id="63" name="TextBox 62"/>
          <p:cNvSpPr txBox="1"/>
          <p:nvPr/>
        </p:nvSpPr>
        <p:spPr>
          <a:xfrm>
            <a:off x="932353" y="5605575"/>
            <a:ext cx="7626145"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Các góc của hình này có bằng nhau và bằng 120</a:t>
            </a:r>
            <a:r>
              <a:rPr lang="en-US" sz="2900" baseline="30000">
                <a:solidFill>
                  <a:srgbClr val="00B050"/>
                </a:solidFill>
                <a:latin typeface="Times New Roman" pitchFamily="18" charset="0"/>
                <a:cs typeface="Times New Roman" pitchFamily="18" charset="0"/>
              </a:rPr>
              <a:t>0</a:t>
            </a:r>
            <a:r>
              <a:rPr lang="en-US" sz="2900">
                <a:solidFill>
                  <a:srgbClr val="00B050"/>
                </a:solidFill>
                <a:latin typeface="Times New Roman" pitchFamily="18" charset="0"/>
                <a:cs typeface="Times New Roman" pitchFamily="18" charset="0"/>
              </a:rPr>
              <a:t>.</a:t>
            </a:r>
          </a:p>
        </p:txBody>
      </p:sp>
      <p:sp>
        <p:nvSpPr>
          <p:cNvPr id="64" name="TextBox 63"/>
          <p:cNvSpPr txBox="1"/>
          <p:nvPr/>
        </p:nvSpPr>
        <p:spPr>
          <a:xfrm>
            <a:off x="2596426" y="4098645"/>
            <a:ext cx="1648209" cy="557076"/>
          </a:xfrm>
          <a:prstGeom prst="rect">
            <a:avLst/>
          </a:prstGeom>
          <a:noFill/>
        </p:spPr>
        <p:txBody>
          <a:bodyPr wrap="square" lIns="109728" tIns="54864" rIns="109728" bIns="54864" rtlCol="0">
            <a:spAutoFit/>
          </a:bodyPr>
          <a:lstStyle/>
          <a:p>
            <a:pPr algn="l"/>
            <a:r>
              <a:rPr lang="en-US" sz="2900" dirty="0" err="1">
                <a:solidFill>
                  <a:srgbClr val="0070C0"/>
                </a:solidFill>
                <a:latin typeface="Times New Roman" pitchFamily="18" charset="0"/>
                <a:cs typeface="Times New Roman" pitchFamily="18" charset="0"/>
              </a:rPr>
              <a:t>Trả</a:t>
            </a:r>
            <a:r>
              <a:rPr lang="en-US" sz="2900" dirty="0">
                <a:solidFill>
                  <a:srgbClr val="0070C0"/>
                </a:solidFill>
                <a:latin typeface="Times New Roman" pitchFamily="18" charset="0"/>
                <a:cs typeface="Times New Roman" pitchFamily="18" charset="0"/>
              </a:rPr>
              <a:t> </a:t>
            </a:r>
            <a:r>
              <a:rPr lang="en-US" sz="2900" dirty="0" err="1">
                <a:solidFill>
                  <a:srgbClr val="0070C0"/>
                </a:solidFill>
                <a:latin typeface="Times New Roman" pitchFamily="18" charset="0"/>
                <a:cs typeface="Times New Roman" pitchFamily="18" charset="0"/>
              </a:rPr>
              <a:t>lời</a:t>
            </a:r>
            <a:r>
              <a:rPr lang="en-US" sz="2900" dirty="0">
                <a:solidFill>
                  <a:srgbClr val="0070C0"/>
                </a:solidFill>
                <a:latin typeface="Times New Roman" pitchFamily="18" charset="0"/>
                <a:cs typeface="Times New Roman" pitchFamily="18" charset="0"/>
              </a:rPr>
              <a:t>:</a:t>
            </a:r>
          </a:p>
        </p:txBody>
      </p:sp>
      <p:sp>
        <p:nvSpPr>
          <p:cNvPr id="65" name="Oval 64"/>
          <p:cNvSpPr/>
          <p:nvPr/>
        </p:nvSpPr>
        <p:spPr>
          <a:xfrm>
            <a:off x="626497" y="4997912"/>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solidFill>
                  <a:schemeClr val="bg1"/>
                </a:solidFill>
              </a:rPr>
              <a:t>3</a:t>
            </a:r>
          </a:p>
        </p:txBody>
      </p:sp>
      <p:sp>
        <p:nvSpPr>
          <p:cNvPr id="66" name="Oval 65"/>
          <p:cNvSpPr/>
          <p:nvPr/>
        </p:nvSpPr>
        <p:spPr>
          <a:xfrm>
            <a:off x="626497" y="574862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solidFill>
                  <a:schemeClr val="bg1"/>
                </a:solidFill>
              </a:rPr>
              <a:t>4</a:t>
            </a:r>
          </a:p>
        </p:txBody>
      </p:sp>
    </p:spTree>
    <p:extLst>
      <p:ext uri="{BB962C8B-B14F-4D97-AF65-F5344CB8AC3E}">
        <p14:creationId xmlns:p14="http://schemas.microsoft.com/office/powerpoint/2010/main" val="39640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16" presetClass="entr" presetSubtype="21"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par>
                                <p:cTn id="20" presetID="16" presetClass="entr" presetSubtype="21"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par>
                                <p:cTn id="23" presetID="16" presetClass="entr" presetSubtype="21"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par>
                                <p:cTn id="29" presetID="16" presetClass="entr" presetSubtype="21"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arn(inVertical)">
                                      <p:cBhvr>
                                        <p:cTn id="34" dur="500"/>
                                        <p:tgtEl>
                                          <p:spTgt spid="4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arn(inVertical)">
                                      <p:cBhvr>
                                        <p:cTn id="37" dur="500"/>
                                        <p:tgtEl>
                                          <p:spTgt spid="4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barn(inVertical)">
                                      <p:cBhvr>
                                        <p:cTn id="40" dur="500"/>
                                        <p:tgtEl>
                                          <p:spTgt spid="4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arn(inVertical)">
                                      <p:cBhvr>
                                        <p:cTn id="43" dur="500"/>
                                        <p:tgtEl>
                                          <p:spTgt spid="5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barn(inVertical)">
                                      <p:cBhvr>
                                        <p:cTn id="46" dur="500"/>
                                        <p:tgtEl>
                                          <p:spTgt spid="5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barn(inVertical)">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circle(in)">
                                      <p:cBhvr>
                                        <p:cTn id="54" dur="20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circle(in)">
                                      <p:cBhvr>
                                        <p:cTn id="59" dur="2000"/>
                                        <p:tgtEl>
                                          <p:spTgt spid="47"/>
                                        </p:tgtEl>
                                      </p:cBhvr>
                                    </p:animEffect>
                                  </p:childTnLst>
                                </p:cTn>
                              </p:par>
                              <p:par>
                                <p:cTn id="60" presetID="21" presetClass="emph" presetSubtype="0" fill="hold" grpId="1" nodeType="withEffect">
                                  <p:stCondLst>
                                    <p:cond delay="0"/>
                                  </p:stCondLst>
                                  <p:childTnLst>
                                    <p:animClr clrSpc="hsl" dir="cw">
                                      <p:cBhvr override="childStyle">
                                        <p:cTn id="61" dur="500" fill="hold"/>
                                        <p:tgtEl>
                                          <p:spTgt spid="45"/>
                                        </p:tgtEl>
                                        <p:attrNameLst>
                                          <p:attrName>style.color</p:attrName>
                                        </p:attrNameLst>
                                      </p:cBhvr>
                                      <p:by>
                                        <p:hsl h="7200000" s="0" l="0"/>
                                      </p:by>
                                    </p:animClr>
                                    <p:animClr clrSpc="hsl" dir="cw">
                                      <p:cBhvr>
                                        <p:cTn id="62" dur="500" fill="hold"/>
                                        <p:tgtEl>
                                          <p:spTgt spid="45"/>
                                        </p:tgtEl>
                                        <p:attrNameLst>
                                          <p:attrName>fillcolor</p:attrName>
                                        </p:attrNameLst>
                                      </p:cBhvr>
                                      <p:by>
                                        <p:hsl h="7200000" s="0" l="0"/>
                                      </p:by>
                                    </p:animClr>
                                    <p:animClr clrSpc="hsl" dir="cw">
                                      <p:cBhvr>
                                        <p:cTn id="63" dur="500" fill="hold"/>
                                        <p:tgtEl>
                                          <p:spTgt spid="45"/>
                                        </p:tgtEl>
                                        <p:attrNameLst>
                                          <p:attrName>stroke.color</p:attrName>
                                        </p:attrNameLst>
                                      </p:cBhvr>
                                      <p:by>
                                        <p:hsl h="7200000" s="0" l="0"/>
                                      </p:by>
                                    </p:animClr>
                                    <p:set>
                                      <p:cBhvr>
                                        <p:cTn id="64" dur="500" fill="hold"/>
                                        <p:tgtEl>
                                          <p:spTgt spid="45"/>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circle(in)">
                                      <p:cBhvr>
                                        <p:cTn id="69" dur="2000"/>
                                        <p:tgtEl>
                                          <p:spTgt spid="55"/>
                                        </p:tgtEl>
                                      </p:cBhvr>
                                    </p:animEffect>
                                  </p:childTnLst>
                                </p:cTn>
                              </p:par>
                              <p:par>
                                <p:cTn id="70" presetID="21" presetClass="emph" presetSubtype="0" fill="hold" grpId="1" nodeType="withEffect">
                                  <p:stCondLst>
                                    <p:cond delay="0"/>
                                  </p:stCondLst>
                                  <p:childTnLst>
                                    <p:animClr clrSpc="hsl" dir="cw">
                                      <p:cBhvr override="childStyle">
                                        <p:cTn id="71" dur="500" fill="hold"/>
                                        <p:tgtEl>
                                          <p:spTgt spid="48"/>
                                        </p:tgtEl>
                                        <p:attrNameLst>
                                          <p:attrName>style.color</p:attrName>
                                        </p:attrNameLst>
                                      </p:cBhvr>
                                      <p:by>
                                        <p:hsl h="7200000" s="0" l="0"/>
                                      </p:by>
                                    </p:animClr>
                                    <p:animClr clrSpc="hsl" dir="cw">
                                      <p:cBhvr>
                                        <p:cTn id="72" dur="500" fill="hold"/>
                                        <p:tgtEl>
                                          <p:spTgt spid="48"/>
                                        </p:tgtEl>
                                        <p:attrNameLst>
                                          <p:attrName>fillcolor</p:attrName>
                                        </p:attrNameLst>
                                      </p:cBhvr>
                                      <p:by>
                                        <p:hsl h="7200000" s="0" l="0"/>
                                      </p:by>
                                    </p:animClr>
                                    <p:animClr clrSpc="hsl" dir="cw">
                                      <p:cBhvr>
                                        <p:cTn id="73" dur="500" fill="hold"/>
                                        <p:tgtEl>
                                          <p:spTgt spid="48"/>
                                        </p:tgtEl>
                                        <p:attrNameLst>
                                          <p:attrName>stroke.color</p:attrName>
                                        </p:attrNameLst>
                                      </p:cBhvr>
                                      <p:by>
                                        <p:hsl h="7200000" s="0" l="0"/>
                                      </p:by>
                                    </p:animClr>
                                    <p:set>
                                      <p:cBhvr>
                                        <p:cTn id="74" dur="500" fill="hold"/>
                                        <p:tgtEl>
                                          <p:spTgt spid="48"/>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circle(in)">
                                      <p:cBhvr>
                                        <p:cTn id="79" dur="2000"/>
                                        <p:tgtEl>
                                          <p:spTgt spid="56"/>
                                        </p:tgtEl>
                                      </p:cBhvr>
                                    </p:animEffect>
                                  </p:childTnLst>
                                </p:cTn>
                              </p:par>
                              <p:par>
                                <p:cTn id="80" presetID="21" presetClass="emph" presetSubtype="0" fill="hold" grpId="1" nodeType="withEffect">
                                  <p:stCondLst>
                                    <p:cond delay="0"/>
                                  </p:stCondLst>
                                  <p:childTnLst>
                                    <p:animClr clrSpc="hsl" dir="cw">
                                      <p:cBhvr override="childStyle">
                                        <p:cTn id="81" dur="500" fill="hold"/>
                                        <p:tgtEl>
                                          <p:spTgt spid="49"/>
                                        </p:tgtEl>
                                        <p:attrNameLst>
                                          <p:attrName>style.color</p:attrName>
                                        </p:attrNameLst>
                                      </p:cBhvr>
                                      <p:by>
                                        <p:hsl h="7200000" s="0" l="0"/>
                                      </p:by>
                                    </p:animClr>
                                    <p:animClr clrSpc="hsl" dir="cw">
                                      <p:cBhvr>
                                        <p:cTn id="82" dur="500" fill="hold"/>
                                        <p:tgtEl>
                                          <p:spTgt spid="49"/>
                                        </p:tgtEl>
                                        <p:attrNameLst>
                                          <p:attrName>fillcolor</p:attrName>
                                        </p:attrNameLst>
                                      </p:cBhvr>
                                      <p:by>
                                        <p:hsl h="7200000" s="0" l="0"/>
                                      </p:by>
                                    </p:animClr>
                                    <p:animClr clrSpc="hsl" dir="cw">
                                      <p:cBhvr>
                                        <p:cTn id="83" dur="500" fill="hold"/>
                                        <p:tgtEl>
                                          <p:spTgt spid="49"/>
                                        </p:tgtEl>
                                        <p:attrNameLst>
                                          <p:attrName>stroke.color</p:attrName>
                                        </p:attrNameLst>
                                      </p:cBhvr>
                                      <p:by>
                                        <p:hsl h="7200000" s="0" l="0"/>
                                      </p:by>
                                    </p:animClr>
                                    <p:set>
                                      <p:cBhvr>
                                        <p:cTn id="84" dur="500" fill="hold"/>
                                        <p:tgtEl>
                                          <p:spTgt spid="49"/>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circle(in)">
                                      <p:cBhvr>
                                        <p:cTn id="89" dur="2000"/>
                                        <p:tgtEl>
                                          <p:spTgt spid="57"/>
                                        </p:tgtEl>
                                      </p:cBhvr>
                                    </p:animEffect>
                                  </p:childTnLst>
                                </p:cTn>
                              </p:par>
                              <p:par>
                                <p:cTn id="90" presetID="21" presetClass="emph" presetSubtype="0" fill="hold" grpId="1" nodeType="withEffect">
                                  <p:stCondLst>
                                    <p:cond delay="0"/>
                                  </p:stCondLst>
                                  <p:childTnLst>
                                    <p:animClr clrSpc="hsl" dir="cw">
                                      <p:cBhvr override="childStyle">
                                        <p:cTn id="91" dur="500" fill="hold"/>
                                        <p:tgtEl>
                                          <p:spTgt spid="50"/>
                                        </p:tgtEl>
                                        <p:attrNameLst>
                                          <p:attrName>style.color</p:attrName>
                                        </p:attrNameLst>
                                      </p:cBhvr>
                                      <p:by>
                                        <p:hsl h="7200000" s="0" l="0"/>
                                      </p:by>
                                    </p:animClr>
                                    <p:animClr clrSpc="hsl" dir="cw">
                                      <p:cBhvr>
                                        <p:cTn id="92" dur="500" fill="hold"/>
                                        <p:tgtEl>
                                          <p:spTgt spid="50"/>
                                        </p:tgtEl>
                                        <p:attrNameLst>
                                          <p:attrName>fillcolor</p:attrName>
                                        </p:attrNameLst>
                                      </p:cBhvr>
                                      <p:by>
                                        <p:hsl h="7200000" s="0" l="0"/>
                                      </p:by>
                                    </p:animClr>
                                    <p:animClr clrSpc="hsl" dir="cw">
                                      <p:cBhvr>
                                        <p:cTn id="93" dur="500" fill="hold"/>
                                        <p:tgtEl>
                                          <p:spTgt spid="50"/>
                                        </p:tgtEl>
                                        <p:attrNameLst>
                                          <p:attrName>stroke.color</p:attrName>
                                        </p:attrNameLst>
                                      </p:cBhvr>
                                      <p:by>
                                        <p:hsl h="7200000" s="0" l="0"/>
                                      </p:by>
                                    </p:animClr>
                                    <p:set>
                                      <p:cBhvr>
                                        <p:cTn id="94" dur="500" fill="hold"/>
                                        <p:tgtEl>
                                          <p:spTgt spid="50"/>
                                        </p:tgtEl>
                                        <p:attrNameLst>
                                          <p:attrName>fill.type</p:attrName>
                                        </p:attrNameLst>
                                      </p:cBhvr>
                                      <p:to>
                                        <p:strVal val="solid"/>
                                      </p:to>
                                    </p:se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circle(in)">
                                      <p:cBhvr>
                                        <p:cTn id="99" dur="2000"/>
                                        <p:tgtEl>
                                          <p:spTgt spid="58"/>
                                        </p:tgtEl>
                                      </p:cBhvr>
                                    </p:animEffect>
                                  </p:childTnLst>
                                </p:cTn>
                              </p:par>
                              <p:par>
                                <p:cTn id="100" presetID="21" presetClass="emph" presetSubtype="0" fill="hold" grpId="1" nodeType="withEffect">
                                  <p:stCondLst>
                                    <p:cond delay="0"/>
                                  </p:stCondLst>
                                  <p:childTnLst>
                                    <p:animClr clrSpc="hsl" dir="cw">
                                      <p:cBhvr override="childStyle">
                                        <p:cTn id="101" dur="500" fill="hold"/>
                                        <p:tgtEl>
                                          <p:spTgt spid="51"/>
                                        </p:tgtEl>
                                        <p:attrNameLst>
                                          <p:attrName>style.color</p:attrName>
                                        </p:attrNameLst>
                                      </p:cBhvr>
                                      <p:by>
                                        <p:hsl h="7200000" s="0" l="0"/>
                                      </p:by>
                                    </p:animClr>
                                    <p:animClr clrSpc="hsl" dir="cw">
                                      <p:cBhvr>
                                        <p:cTn id="102" dur="500" fill="hold"/>
                                        <p:tgtEl>
                                          <p:spTgt spid="51"/>
                                        </p:tgtEl>
                                        <p:attrNameLst>
                                          <p:attrName>fillcolor</p:attrName>
                                        </p:attrNameLst>
                                      </p:cBhvr>
                                      <p:by>
                                        <p:hsl h="7200000" s="0" l="0"/>
                                      </p:by>
                                    </p:animClr>
                                    <p:animClr clrSpc="hsl" dir="cw">
                                      <p:cBhvr>
                                        <p:cTn id="103" dur="500" fill="hold"/>
                                        <p:tgtEl>
                                          <p:spTgt spid="51"/>
                                        </p:tgtEl>
                                        <p:attrNameLst>
                                          <p:attrName>stroke.color</p:attrName>
                                        </p:attrNameLst>
                                      </p:cBhvr>
                                      <p:by>
                                        <p:hsl h="7200000" s="0" l="0"/>
                                      </p:by>
                                    </p:animClr>
                                    <p:set>
                                      <p:cBhvr>
                                        <p:cTn id="104" dur="500" fill="hold"/>
                                        <p:tgtEl>
                                          <p:spTgt spid="51"/>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circle(in)">
                                      <p:cBhvr>
                                        <p:cTn id="109" dur="2000"/>
                                        <p:tgtEl>
                                          <p:spTgt spid="59"/>
                                        </p:tgtEl>
                                      </p:cBhvr>
                                    </p:animEffect>
                                  </p:childTnLst>
                                </p:cTn>
                              </p:par>
                              <p:par>
                                <p:cTn id="110" presetID="21" presetClass="emph" presetSubtype="0" fill="hold" grpId="1" nodeType="withEffect">
                                  <p:stCondLst>
                                    <p:cond delay="0"/>
                                  </p:stCondLst>
                                  <p:childTnLst>
                                    <p:animClr clrSpc="hsl" dir="cw">
                                      <p:cBhvr override="childStyle">
                                        <p:cTn id="111" dur="500" fill="hold"/>
                                        <p:tgtEl>
                                          <p:spTgt spid="52"/>
                                        </p:tgtEl>
                                        <p:attrNameLst>
                                          <p:attrName>style.color</p:attrName>
                                        </p:attrNameLst>
                                      </p:cBhvr>
                                      <p:by>
                                        <p:hsl h="7200000" s="0" l="0"/>
                                      </p:by>
                                    </p:animClr>
                                    <p:animClr clrSpc="hsl" dir="cw">
                                      <p:cBhvr>
                                        <p:cTn id="112" dur="500" fill="hold"/>
                                        <p:tgtEl>
                                          <p:spTgt spid="52"/>
                                        </p:tgtEl>
                                        <p:attrNameLst>
                                          <p:attrName>fillcolor</p:attrName>
                                        </p:attrNameLst>
                                      </p:cBhvr>
                                      <p:by>
                                        <p:hsl h="7200000" s="0" l="0"/>
                                      </p:by>
                                    </p:animClr>
                                    <p:animClr clrSpc="hsl" dir="cw">
                                      <p:cBhvr>
                                        <p:cTn id="113" dur="500" fill="hold"/>
                                        <p:tgtEl>
                                          <p:spTgt spid="52"/>
                                        </p:tgtEl>
                                        <p:attrNameLst>
                                          <p:attrName>stroke.color</p:attrName>
                                        </p:attrNameLst>
                                      </p:cBhvr>
                                      <p:by>
                                        <p:hsl h="7200000" s="0" l="0"/>
                                      </p:by>
                                    </p:animClr>
                                    <p:set>
                                      <p:cBhvr>
                                        <p:cTn id="114" dur="500" fill="hold"/>
                                        <p:tgtEl>
                                          <p:spTgt spid="52"/>
                                        </p:tgtEl>
                                        <p:attrNameLst>
                                          <p:attrName>fill.type</p:attrName>
                                        </p:attrNameLst>
                                      </p:cBhvr>
                                      <p:to>
                                        <p:strVal val="solid"/>
                                      </p:to>
                                    </p:se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barn(inVertical)">
                                      <p:cBhvr>
                                        <p:cTn id="119" dur="500"/>
                                        <p:tgtEl>
                                          <p:spTgt spid="35"/>
                                        </p:tgtEl>
                                      </p:cBhvr>
                                    </p:animEffect>
                                  </p:childTnLst>
                                </p:cTn>
                              </p:par>
                            </p:childTnLst>
                          </p:cTn>
                        </p:par>
                      </p:childTnLst>
                    </p:cTn>
                  </p:par>
                  <p:par>
                    <p:cTn id="120" fill="hold">
                      <p:stCondLst>
                        <p:cond delay="indefinite"/>
                      </p:stCondLst>
                      <p:childTnLst>
                        <p:par>
                          <p:cTn id="121" fill="hold">
                            <p:stCondLst>
                              <p:cond delay="0"/>
                            </p:stCondLst>
                            <p:childTnLst>
                              <p:par>
                                <p:cTn id="122" presetID="21" presetClass="emph" presetSubtype="0" fill="hold" nodeType="clickEffect">
                                  <p:stCondLst>
                                    <p:cond delay="0"/>
                                  </p:stCondLst>
                                  <p:childTnLst>
                                    <p:animClr clrSpc="hsl" dir="cw">
                                      <p:cBhvr override="childStyle">
                                        <p:cTn id="123" dur="500" fill="hold"/>
                                        <p:tgtEl>
                                          <p:spTgt spid="36"/>
                                        </p:tgtEl>
                                        <p:attrNameLst>
                                          <p:attrName>style.color</p:attrName>
                                        </p:attrNameLst>
                                      </p:cBhvr>
                                      <p:by>
                                        <p:hsl h="7200000" s="0" l="0"/>
                                      </p:by>
                                    </p:animClr>
                                    <p:animClr clrSpc="hsl" dir="cw">
                                      <p:cBhvr>
                                        <p:cTn id="124" dur="500" fill="hold"/>
                                        <p:tgtEl>
                                          <p:spTgt spid="36"/>
                                        </p:tgtEl>
                                        <p:attrNameLst>
                                          <p:attrName>fillcolor</p:attrName>
                                        </p:attrNameLst>
                                      </p:cBhvr>
                                      <p:by>
                                        <p:hsl h="7200000" s="0" l="0"/>
                                      </p:by>
                                    </p:animClr>
                                    <p:animClr clrSpc="hsl" dir="cw">
                                      <p:cBhvr>
                                        <p:cTn id="125" dur="500" fill="hold"/>
                                        <p:tgtEl>
                                          <p:spTgt spid="36"/>
                                        </p:tgtEl>
                                        <p:attrNameLst>
                                          <p:attrName>stroke.color</p:attrName>
                                        </p:attrNameLst>
                                      </p:cBhvr>
                                      <p:by>
                                        <p:hsl h="7200000" s="0" l="0"/>
                                      </p:by>
                                    </p:animClr>
                                    <p:set>
                                      <p:cBhvr>
                                        <p:cTn id="126" dur="500" fill="hold"/>
                                        <p:tgtEl>
                                          <p:spTgt spid="36"/>
                                        </p:tgtEl>
                                        <p:attrNameLst>
                                          <p:attrName>fill.type</p:attrName>
                                        </p:attrNameLst>
                                      </p:cBhvr>
                                      <p:to>
                                        <p:strVal val="solid"/>
                                      </p:to>
                                    </p:set>
                                  </p:childTnLst>
                                </p:cTn>
                              </p:par>
                            </p:childTnLst>
                          </p:cTn>
                        </p:par>
                      </p:childTnLst>
                    </p:cTn>
                  </p:par>
                  <p:par>
                    <p:cTn id="127" fill="hold">
                      <p:stCondLst>
                        <p:cond delay="indefinite"/>
                      </p:stCondLst>
                      <p:childTnLst>
                        <p:par>
                          <p:cTn id="128" fill="hold">
                            <p:stCondLst>
                              <p:cond delay="0"/>
                            </p:stCondLst>
                            <p:childTnLst>
                              <p:par>
                                <p:cTn id="129" presetID="21" presetClass="emph" presetSubtype="0" fill="hold" nodeType="clickEffect">
                                  <p:stCondLst>
                                    <p:cond delay="0"/>
                                  </p:stCondLst>
                                  <p:childTnLst>
                                    <p:animClr clrSpc="hsl" dir="cw">
                                      <p:cBhvr override="childStyle">
                                        <p:cTn id="130" dur="500" fill="hold"/>
                                        <p:tgtEl>
                                          <p:spTgt spid="38"/>
                                        </p:tgtEl>
                                        <p:attrNameLst>
                                          <p:attrName>style.color</p:attrName>
                                        </p:attrNameLst>
                                      </p:cBhvr>
                                      <p:by>
                                        <p:hsl h="7200000" s="0" l="0"/>
                                      </p:by>
                                    </p:animClr>
                                    <p:animClr clrSpc="hsl" dir="cw">
                                      <p:cBhvr>
                                        <p:cTn id="131" dur="500" fill="hold"/>
                                        <p:tgtEl>
                                          <p:spTgt spid="38"/>
                                        </p:tgtEl>
                                        <p:attrNameLst>
                                          <p:attrName>fillcolor</p:attrName>
                                        </p:attrNameLst>
                                      </p:cBhvr>
                                      <p:by>
                                        <p:hsl h="7200000" s="0" l="0"/>
                                      </p:by>
                                    </p:animClr>
                                    <p:animClr clrSpc="hsl" dir="cw">
                                      <p:cBhvr>
                                        <p:cTn id="132" dur="500" fill="hold"/>
                                        <p:tgtEl>
                                          <p:spTgt spid="38"/>
                                        </p:tgtEl>
                                        <p:attrNameLst>
                                          <p:attrName>stroke.color</p:attrName>
                                        </p:attrNameLst>
                                      </p:cBhvr>
                                      <p:by>
                                        <p:hsl h="7200000" s="0" l="0"/>
                                      </p:by>
                                    </p:animClr>
                                    <p:set>
                                      <p:cBhvr>
                                        <p:cTn id="133" dur="500" fill="hold"/>
                                        <p:tgtEl>
                                          <p:spTgt spid="38"/>
                                        </p:tgtEl>
                                        <p:attrNameLst>
                                          <p:attrName>fill.type</p:attrName>
                                        </p:attrNameLst>
                                      </p:cBhvr>
                                      <p:to>
                                        <p:strVal val="solid"/>
                                      </p:to>
                                    </p:set>
                                  </p:childTnLst>
                                </p:cTn>
                              </p:par>
                            </p:childTnLst>
                          </p:cTn>
                        </p:par>
                      </p:childTnLst>
                    </p:cTn>
                  </p:par>
                  <p:par>
                    <p:cTn id="134" fill="hold">
                      <p:stCondLst>
                        <p:cond delay="indefinite"/>
                      </p:stCondLst>
                      <p:childTnLst>
                        <p:par>
                          <p:cTn id="135" fill="hold">
                            <p:stCondLst>
                              <p:cond delay="0"/>
                            </p:stCondLst>
                            <p:childTnLst>
                              <p:par>
                                <p:cTn id="136" presetID="21" presetClass="emph" presetSubtype="0" fill="hold" nodeType="clickEffect">
                                  <p:stCondLst>
                                    <p:cond delay="0"/>
                                  </p:stCondLst>
                                  <p:childTnLst>
                                    <p:animClr clrSpc="hsl" dir="cw">
                                      <p:cBhvr override="childStyle">
                                        <p:cTn id="137" dur="500" fill="hold"/>
                                        <p:tgtEl>
                                          <p:spTgt spid="40"/>
                                        </p:tgtEl>
                                        <p:attrNameLst>
                                          <p:attrName>style.color</p:attrName>
                                        </p:attrNameLst>
                                      </p:cBhvr>
                                      <p:by>
                                        <p:hsl h="7200000" s="0" l="0"/>
                                      </p:by>
                                    </p:animClr>
                                    <p:animClr clrSpc="hsl" dir="cw">
                                      <p:cBhvr>
                                        <p:cTn id="138" dur="500" fill="hold"/>
                                        <p:tgtEl>
                                          <p:spTgt spid="40"/>
                                        </p:tgtEl>
                                        <p:attrNameLst>
                                          <p:attrName>fillcolor</p:attrName>
                                        </p:attrNameLst>
                                      </p:cBhvr>
                                      <p:by>
                                        <p:hsl h="7200000" s="0" l="0"/>
                                      </p:by>
                                    </p:animClr>
                                    <p:animClr clrSpc="hsl" dir="cw">
                                      <p:cBhvr>
                                        <p:cTn id="139" dur="500" fill="hold"/>
                                        <p:tgtEl>
                                          <p:spTgt spid="40"/>
                                        </p:tgtEl>
                                        <p:attrNameLst>
                                          <p:attrName>stroke.color</p:attrName>
                                        </p:attrNameLst>
                                      </p:cBhvr>
                                      <p:by>
                                        <p:hsl h="7200000" s="0" l="0"/>
                                      </p:by>
                                    </p:animClr>
                                    <p:set>
                                      <p:cBhvr>
                                        <p:cTn id="140" dur="500" fill="hold"/>
                                        <p:tgtEl>
                                          <p:spTgt spid="40"/>
                                        </p:tgtEl>
                                        <p:attrNameLst>
                                          <p:attrName>fill.type</p:attrName>
                                        </p:attrNameLst>
                                      </p:cBhvr>
                                      <p:to>
                                        <p:strVal val="solid"/>
                                      </p:to>
                                    </p:set>
                                  </p:childTnLst>
                                </p:cTn>
                              </p:par>
                            </p:childTnLst>
                          </p:cTn>
                        </p:par>
                      </p:childTnLst>
                    </p:cTn>
                  </p:par>
                  <p:par>
                    <p:cTn id="141" fill="hold">
                      <p:stCondLst>
                        <p:cond delay="indefinite"/>
                      </p:stCondLst>
                      <p:childTnLst>
                        <p:par>
                          <p:cTn id="142" fill="hold">
                            <p:stCondLst>
                              <p:cond delay="0"/>
                            </p:stCondLst>
                            <p:childTnLst>
                              <p:par>
                                <p:cTn id="143" presetID="21" presetClass="emph" presetSubtype="0" fill="hold" nodeType="clickEffect">
                                  <p:stCondLst>
                                    <p:cond delay="0"/>
                                  </p:stCondLst>
                                  <p:childTnLst>
                                    <p:animClr clrSpc="hsl" dir="cw">
                                      <p:cBhvr override="childStyle">
                                        <p:cTn id="144" dur="500" fill="hold"/>
                                        <p:tgtEl>
                                          <p:spTgt spid="42"/>
                                        </p:tgtEl>
                                        <p:attrNameLst>
                                          <p:attrName>style.color</p:attrName>
                                        </p:attrNameLst>
                                      </p:cBhvr>
                                      <p:by>
                                        <p:hsl h="7200000" s="0" l="0"/>
                                      </p:by>
                                    </p:animClr>
                                    <p:animClr clrSpc="hsl" dir="cw">
                                      <p:cBhvr>
                                        <p:cTn id="145" dur="500" fill="hold"/>
                                        <p:tgtEl>
                                          <p:spTgt spid="42"/>
                                        </p:tgtEl>
                                        <p:attrNameLst>
                                          <p:attrName>fillcolor</p:attrName>
                                        </p:attrNameLst>
                                      </p:cBhvr>
                                      <p:by>
                                        <p:hsl h="7200000" s="0" l="0"/>
                                      </p:by>
                                    </p:animClr>
                                    <p:animClr clrSpc="hsl" dir="cw">
                                      <p:cBhvr>
                                        <p:cTn id="146" dur="500" fill="hold"/>
                                        <p:tgtEl>
                                          <p:spTgt spid="42"/>
                                        </p:tgtEl>
                                        <p:attrNameLst>
                                          <p:attrName>stroke.color</p:attrName>
                                        </p:attrNameLst>
                                      </p:cBhvr>
                                      <p:by>
                                        <p:hsl h="7200000" s="0" l="0"/>
                                      </p:by>
                                    </p:animClr>
                                    <p:set>
                                      <p:cBhvr>
                                        <p:cTn id="147" dur="500" fill="hold"/>
                                        <p:tgtEl>
                                          <p:spTgt spid="42"/>
                                        </p:tgtEl>
                                        <p:attrNameLst>
                                          <p:attrName>fill.type</p:attrName>
                                        </p:attrNameLst>
                                      </p:cBhvr>
                                      <p:to>
                                        <p:strVal val="solid"/>
                                      </p:to>
                                    </p:set>
                                  </p:childTnLst>
                                </p:cTn>
                              </p:par>
                            </p:childTnLst>
                          </p:cTn>
                        </p:par>
                      </p:childTnLst>
                    </p:cTn>
                  </p:par>
                  <p:par>
                    <p:cTn id="148" fill="hold">
                      <p:stCondLst>
                        <p:cond delay="indefinite"/>
                      </p:stCondLst>
                      <p:childTnLst>
                        <p:par>
                          <p:cTn id="149" fill="hold">
                            <p:stCondLst>
                              <p:cond delay="0"/>
                            </p:stCondLst>
                            <p:childTnLst>
                              <p:par>
                                <p:cTn id="150" presetID="21" presetClass="emph" presetSubtype="0" fill="hold" nodeType="clickEffect">
                                  <p:stCondLst>
                                    <p:cond delay="0"/>
                                  </p:stCondLst>
                                  <p:childTnLst>
                                    <p:animClr clrSpc="hsl" dir="cw">
                                      <p:cBhvr override="childStyle">
                                        <p:cTn id="151" dur="500" fill="hold"/>
                                        <p:tgtEl>
                                          <p:spTgt spid="44"/>
                                        </p:tgtEl>
                                        <p:attrNameLst>
                                          <p:attrName>style.color</p:attrName>
                                        </p:attrNameLst>
                                      </p:cBhvr>
                                      <p:by>
                                        <p:hsl h="7200000" s="0" l="0"/>
                                      </p:by>
                                    </p:animClr>
                                    <p:animClr clrSpc="hsl" dir="cw">
                                      <p:cBhvr>
                                        <p:cTn id="152" dur="500" fill="hold"/>
                                        <p:tgtEl>
                                          <p:spTgt spid="44"/>
                                        </p:tgtEl>
                                        <p:attrNameLst>
                                          <p:attrName>fillcolor</p:attrName>
                                        </p:attrNameLst>
                                      </p:cBhvr>
                                      <p:by>
                                        <p:hsl h="7200000" s="0" l="0"/>
                                      </p:by>
                                    </p:animClr>
                                    <p:animClr clrSpc="hsl" dir="cw">
                                      <p:cBhvr>
                                        <p:cTn id="153" dur="500" fill="hold"/>
                                        <p:tgtEl>
                                          <p:spTgt spid="44"/>
                                        </p:tgtEl>
                                        <p:attrNameLst>
                                          <p:attrName>stroke.color</p:attrName>
                                        </p:attrNameLst>
                                      </p:cBhvr>
                                      <p:by>
                                        <p:hsl h="7200000" s="0" l="0"/>
                                      </p:by>
                                    </p:animClr>
                                    <p:set>
                                      <p:cBhvr>
                                        <p:cTn id="154" dur="500" fill="hold"/>
                                        <p:tgtEl>
                                          <p:spTgt spid="44"/>
                                        </p:tgtEl>
                                        <p:attrNameLst>
                                          <p:attrName>fill.type</p:attrName>
                                        </p:attrNameLst>
                                      </p:cBhvr>
                                      <p:to>
                                        <p:strVal val="solid"/>
                                      </p:to>
                                    </p:set>
                                  </p:childTnLst>
                                </p:cTn>
                              </p:par>
                            </p:childTnLst>
                          </p:cTn>
                        </p:par>
                      </p:childTnLst>
                    </p:cTn>
                  </p:par>
                  <p:par>
                    <p:cTn id="155" fill="hold">
                      <p:stCondLst>
                        <p:cond delay="indefinite"/>
                      </p:stCondLst>
                      <p:childTnLst>
                        <p:par>
                          <p:cTn id="156" fill="hold">
                            <p:stCondLst>
                              <p:cond delay="0"/>
                            </p:stCondLst>
                            <p:childTnLst>
                              <p:par>
                                <p:cTn id="157" presetID="21" presetClass="emph" presetSubtype="0" fill="hold" nodeType="clickEffect">
                                  <p:stCondLst>
                                    <p:cond delay="0"/>
                                  </p:stCondLst>
                                  <p:childTnLst>
                                    <p:animClr clrSpc="hsl" dir="cw">
                                      <p:cBhvr override="childStyle">
                                        <p:cTn id="158" dur="500" fill="hold"/>
                                        <p:tgtEl>
                                          <p:spTgt spid="23"/>
                                        </p:tgtEl>
                                        <p:attrNameLst>
                                          <p:attrName>style.color</p:attrName>
                                        </p:attrNameLst>
                                      </p:cBhvr>
                                      <p:by>
                                        <p:hsl h="7200000" s="0" l="0"/>
                                      </p:by>
                                    </p:animClr>
                                    <p:animClr clrSpc="hsl" dir="cw">
                                      <p:cBhvr>
                                        <p:cTn id="159" dur="500" fill="hold"/>
                                        <p:tgtEl>
                                          <p:spTgt spid="23"/>
                                        </p:tgtEl>
                                        <p:attrNameLst>
                                          <p:attrName>fillcolor</p:attrName>
                                        </p:attrNameLst>
                                      </p:cBhvr>
                                      <p:by>
                                        <p:hsl h="7200000" s="0" l="0"/>
                                      </p:by>
                                    </p:animClr>
                                    <p:animClr clrSpc="hsl" dir="cw">
                                      <p:cBhvr>
                                        <p:cTn id="160" dur="500" fill="hold"/>
                                        <p:tgtEl>
                                          <p:spTgt spid="23"/>
                                        </p:tgtEl>
                                        <p:attrNameLst>
                                          <p:attrName>stroke.color</p:attrName>
                                        </p:attrNameLst>
                                      </p:cBhvr>
                                      <p:by>
                                        <p:hsl h="7200000" s="0" l="0"/>
                                      </p:by>
                                    </p:animClr>
                                    <p:set>
                                      <p:cBhvr>
                                        <p:cTn id="161" dur="500" fill="hold"/>
                                        <p:tgtEl>
                                          <p:spTgt spid="23"/>
                                        </p:tgtEl>
                                        <p:attrNameLst>
                                          <p:attrName>fill.type</p:attrName>
                                        </p:attrNameLst>
                                      </p:cBhvr>
                                      <p:to>
                                        <p:strVal val="solid"/>
                                      </p:to>
                                    </p:set>
                                  </p:childTnLst>
                                </p:cTn>
                              </p:par>
                            </p:childTnLst>
                          </p:cTn>
                        </p:par>
                      </p:childTnLst>
                    </p:cTn>
                  </p:par>
                  <p:par>
                    <p:cTn id="162" fill="hold">
                      <p:stCondLst>
                        <p:cond delay="indefinite"/>
                      </p:stCondLst>
                      <p:childTnLst>
                        <p:par>
                          <p:cTn id="163" fill="hold">
                            <p:stCondLst>
                              <p:cond delay="0"/>
                            </p:stCondLst>
                            <p:childTnLst>
                              <p:par>
                                <p:cTn id="164" presetID="6" presetClass="entr" presetSubtype="16" fill="hold" grpId="0" nodeType="click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circle(in)">
                                      <p:cBhvr>
                                        <p:cTn id="166" dur="2000"/>
                                        <p:tgtEl>
                                          <p:spTgt spid="37"/>
                                        </p:tgtEl>
                                      </p:cBhvr>
                                    </p:animEffect>
                                  </p:childTnLst>
                                </p:cTn>
                              </p:par>
                            </p:childTnLst>
                          </p:cTn>
                        </p:par>
                      </p:childTnLst>
                    </p:cTn>
                  </p:par>
                  <p:par>
                    <p:cTn id="167" fill="hold">
                      <p:stCondLst>
                        <p:cond delay="indefinite"/>
                      </p:stCondLst>
                      <p:childTnLst>
                        <p:par>
                          <p:cTn id="168" fill="hold">
                            <p:stCondLst>
                              <p:cond delay="0"/>
                            </p:stCondLst>
                            <p:childTnLst>
                              <p:par>
                                <p:cTn id="169" presetID="16" presetClass="entr" presetSubtype="21" fill="hold" grpId="0" nodeType="clickEffect">
                                  <p:stCondLst>
                                    <p:cond delay="0"/>
                                  </p:stCondLst>
                                  <p:childTnLst>
                                    <p:set>
                                      <p:cBhvr>
                                        <p:cTn id="170" dur="1" fill="hold">
                                          <p:stCondLst>
                                            <p:cond delay="0"/>
                                          </p:stCondLst>
                                        </p:cTn>
                                        <p:tgtEl>
                                          <p:spTgt spid="4"/>
                                        </p:tgtEl>
                                        <p:attrNameLst>
                                          <p:attrName>style.visibility</p:attrName>
                                        </p:attrNameLst>
                                      </p:cBhvr>
                                      <p:to>
                                        <p:strVal val="visible"/>
                                      </p:to>
                                    </p:set>
                                    <p:animEffect transition="in" filter="barn(inVertical)">
                                      <p:cBhvr>
                                        <p:cTn id="171" dur="500"/>
                                        <p:tgtEl>
                                          <p:spTgt spid="4"/>
                                        </p:tgtEl>
                                      </p:cBhvr>
                                    </p:animEffect>
                                  </p:childTnLst>
                                </p:cTn>
                              </p:par>
                              <p:par>
                                <p:cTn id="172" presetID="16" presetClass="entr" presetSubtype="21" fill="hold" grpId="0" nodeType="withEffect">
                                  <p:stCondLst>
                                    <p:cond delay="0"/>
                                  </p:stCondLst>
                                  <p:childTnLst>
                                    <p:set>
                                      <p:cBhvr>
                                        <p:cTn id="173" dur="1" fill="hold">
                                          <p:stCondLst>
                                            <p:cond delay="0"/>
                                          </p:stCondLst>
                                        </p:cTn>
                                        <p:tgtEl>
                                          <p:spTgt spid="6"/>
                                        </p:tgtEl>
                                        <p:attrNameLst>
                                          <p:attrName>style.visibility</p:attrName>
                                        </p:attrNameLst>
                                      </p:cBhvr>
                                      <p:to>
                                        <p:strVal val="visible"/>
                                      </p:to>
                                    </p:set>
                                    <p:animEffect transition="in" filter="barn(inVertical)">
                                      <p:cBhvr>
                                        <p:cTn id="174" dur="500"/>
                                        <p:tgtEl>
                                          <p:spTgt spid="6"/>
                                        </p:tgtEl>
                                      </p:cBhvr>
                                    </p:animEffect>
                                  </p:childTnLst>
                                </p:cTn>
                              </p:par>
                              <p:par>
                                <p:cTn id="175" presetID="16" presetClass="entr" presetSubtype="21" fill="hold" grpId="0" nodeType="withEffect">
                                  <p:stCondLst>
                                    <p:cond delay="0"/>
                                  </p:stCondLst>
                                  <p:childTnLst>
                                    <p:set>
                                      <p:cBhvr>
                                        <p:cTn id="176" dur="1" fill="hold">
                                          <p:stCondLst>
                                            <p:cond delay="0"/>
                                          </p:stCondLst>
                                        </p:cTn>
                                        <p:tgtEl>
                                          <p:spTgt spid="13"/>
                                        </p:tgtEl>
                                        <p:attrNameLst>
                                          <p:attrName>style.visibility</p:attrName>
                                        </p:attrNameLst>
                                      </p:cBhvr>
                                      <p:to>
                                        <p:strVal val="visible"/>
                                      </p:to>
                                    </p:set>
                                    <p:animEffect transition="in" filter="barn(inVertical)">
                                      <p:cBhvr>
                                        <p:cTn id="177" dur="500"/>
                                        <p:tgtEl>
                                          <p:spTgt spid="13"/>
                                        </p:tgtEl>
                                      </p:cBhvr>
                                    </p:animEffect>
                                  </p:childTnLst>
                                </p:cTn>
                              </p:par>
                              <p:par>
                                <p:cTn id="178" presetID="16" presetClass="entr" presetSubtype="21" fill="hold" grpId="0" nodeType="withEffect">
                                  <p:stCondLst>
                                    <p:cond delay="0"/>
                                  </p:stCondLst>
                                  <p:childTnLst>
                                    <p:set>
                                      <p:cBhvr>
                                        <p:cTn id="179" dur="1" fill="hold">
                                          <p:stCondLst>
                                            <p:cond delay="0"/>
                                          </p:stCondLst>
                                        </p:cTn>
                                        <p:tgtEl>
                                          <p:spTgt spid="11"/>
                                        </p:tgtEl>
                                        <p:attrNameLst>
                                          <p:attrName>style.visibility</p:attrName>
                                        </p:attrNameLst>
                                      </p:cBhvr>
                                      <p:to>
                                        <p:strVal val="visible"/>
                                      </p:to>
                                    </p:set>
                                    <p:animEffect transition="in" filter="barn(inVertical)">
                                      <p:cBhvr>
                                        <p:cTn id="180" dur="500"/>
                                        <p:tgtEl>
                                          <p:spTgt spid="11"/>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10"/>
                                        </p:tgtEl>
                                        <p:attrNameLst>
                                          <p:attrName>style.visibility</p:attrName>
                                        </p:attrNameLst>
                                      </p:cBhvr>
                                      <p:to>
                                        <p:strVal val="visible"/>
                                      </p:to>
                                    </p:set>
                                    <p:animEffect transition="in" filter="barn(inVertical)">
                                      <p:cBhvr>
                                        <p:cTn id="183" dur="500"/>
                                        <p:tgtEl>
                                          <p:spTgt spid="10"/>
                                        </p:tgtEl>
                                      </p:cBhvr>
                                    </p:animEffect>
                                  </p:childTnLst>
                                </p:cTn>
                              </p:par>
                              <p:par>
                                <p:cTn id="184" presetID="16" presetClass="entr" presetSubtype="21" fill="hold" grpId="0" nodeType="withEffect">
                                  <p:stCondLst>
                                    <p:cond delay="0"/>
                                  </p:stCondLst>
                                  <p:childTnLst>
                                    <p:set>
                                      <p:cBhvr>
                                        <p:cTn id="185" dur="1" fill="hold">
                                          <p:stCondLst>
                                            <p:cond delay="0"/>
                                          </p:stCondLst>
                                        </p:cTn>
                                        <p:tgtEl>
                                          <p:spTgt spid="8"/>
                                        </p:tgtEl>
                                        <p:attrNameLst>
                                          <p:attrName>style.visibility</p:attrName>
                                        </p:attrNameLst>
                                      </p:cBhvr>
                                      <p:to>
                                        <p:strVal val="visible"/>
                                      </p:to>
                                    </p:set>
                                    <p:animEffect transition="in" filter="barn(inVertical)">
                                      <p:cBhvr>
                                        <p:cTn id="186" dur="500"/>
                                        <p:tgtEl>
                                          <p:spTgt spid="8"/>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grpId="1" nodeType="clickEffect">
                                  <p:stCondLst>
                                    <p:cond delay="0"/>
                                  </p:stCondLst>
                                  <p:childTnLst>
                                    <p:animEffect transition="out" filter="fade">
                                      <p:cBhvr>
                                        <p:cTn id="190" dur="500"/>
                                        <p:tgtEl>
                                          <p:spTgt spid="4"/>
                                        </p:tgtEl>
                                      </p:cBhvr>
                                    </p:animEffect>
                                    <p:set>
                                      <p:cBhvr>
                                        <p:cTn id="191" dur="1" fill="hold">
                                          <p:stCondLst>
                                            <p:cond delay="499"/>
                                          </p:stCondLst>
                                        </p:cTn>
                                        <p:tgtEl>
                                          <p:spTgt spid="4"/>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6"/>
                                        </p:tgtEl>
                                      </p:cBhvr>
                                    </p:animEffect>
                                    <p:set>
                                      <p:cBhvr>
                                        <p:cTn id="194" dur="1" fill="hold">
                                          <p:stCondLst>
                                            <p:cond delay="499"/>
                                          </p:stCondLst>
                                        </p:cTn>
                                        <p:tgtEl>
                                          <p:spTgt spid="6"/>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13"/>
                                        </p:tgtEl>
                                      </p:cBhvr>
                                    </p:animEffect>
                                    <p:set>
                                      <p:cBhvr>
                                        <p:cTn id="197" dur="1" fill="hold">
                                          <p:stCondLst>
                                            <p:cond delay="499"/>
                                          </p:stCondLst>
                                        </p:cTn>
                                        <p:tgtEl>
                                          <p:spTgt spid="13"/>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11"/>
                                        </p:tgtEl>
                                      </p:cBhvr>
                                    </p:animEffect>
                                    <p:set>
                                      <p:cBhvr>
                                        <p:cTn id="200" dur="1" fill="hold">
                                          <p:stCondLst>
                                            <p:cond delay="499"/>
                                          </p:stCondLst>
                                        </p:cTn>
                                        <p:tgtEl>
                                          <p:spTgt spid="11"/>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10"/>
                                        </p:tgtEl>
                                      </p:cBhvr>
                                    </p:animEffect>
                                    <p:set>
                                      <p:cBhvr>
                                        <p:cTn id="203" dur="1" fill="hold">
                                          <p:stCondLst>
                                            <p:cond delay="499"/>
                                          </p:stCondLst>
                                        </p:cTn>
                                        <p:tgtEl>
                                          <p:spTgt spid="10"/>
                                        </p:tgtEl>
                                        <p:attrNameLst>
                                          <p:attrName>style.visibility</p:attrName>
                                        </p:attrNameLst>
                                      </p:cBhvr>
                                      <p:to>
                                        <p:strVal val="hidden"/>
                                      </p:to>
                                    </p:set>
                                  </p:childTnLst>
                                </p:cTn>
                              </p:par>
                              <p:par>
                                <p:cTn id="204" presetID="10" presetClass="exit" presetSubtype="0" fill="hold" grpId="1" nodeType="withEffect">
                                  <p:stCondLst>
                                    <p:cond delay="0"/>
                                  </p:stCondLst>
                                  <p:childTnLst>
                                    <p:animEffect transition="out" filter="fade">
                                      <p:cBhvr>
                                        <p:cTn id="205" dur="500"/>
                                        <p:tgtEl>
                                          <p:spTgt spid="8"/>
                                        </p:tgtEl>
                                      </p:cBhvr>
                                    </p:animEffect>
                                    <p:set>
                                      <p:cBhvr>
                                        <p:cTn id="206" dur="1" fill="hold">
                                          <p:stCondLst>
                                            <p:cond delay="499"/>
                                          </p:stCondLst>
                                        </p:cTn>
                                        <p:tgtEl>
                                          <p:spTgt spid="8"/>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16" presetClass="entr" presetSubtype="21" fill="hold" grpId="0" nodeType="clickEffect">
                                  <p:stCondLst>
                                    <p:cond delay="0"/>
                                  </p:stCondLst>
                                  <p:childTnLst>
                                    <p:set>
                                      <p:cBhvr>
                                        <p:cTn id="210" dur="1" fill="hold">
                                          <p:stCondLst>
                                            <p:cond delay="0"/>
                                          </p:stCondLst>
                                        </p:cTn>
                                        <p:tgtEl>
                                          <p:spTgt spid="46"/>
                                        </p:tgtEl>
                                        <p:attrNameLst>
                                          <p:attrName>style.visibility</p:attrName>
                                        </p:attrNameLst>
                                      </p:cBhvr>
                                      <p:to>
                                        <p:strVal val="visible"/>
                                      </p:to>
                                    </p:set>
                                    <p:animEffect transition="in" filter="barn(inVertical)">
                                      <p:cBhvr>
                                        <p:cTn id="211" dur="500"/>
                                        <p:tgtEl>
                                          <p:spTgt spid="46"/>
                                        </p:tgtEl>
                                      </p:cBhvr>
                                    </p:animEffect>
                                  </p:childTnLst>
                                </p:cTn>
                              </p:par>
                              <p:par>
                                <p:cTn id="212" presetID="16" presetClass="entr" presetSubtype="21" fill="hold" grpId="0" nodeType="withEffect">
                                  <p:stCondLst>
                                    <p:cond delay="0"/>
                                  </p:stCondLst>
                                  <p:childTnLst>
                                    <p:set>
                                      <p:cBhvr>
                                        <p:cTn id="213" dur="1" fill="hold">
                                          <p:stCondLst>
                                            <p:cond delay="0"/>
                                          </p:stCondLst>
                                        </p:cTn>
                                        <p:tgtEl>
                                          <p:spTgt spid="53"/>
                                        </p:tgtEl>
                                        <p:attrNameLst>
                                          <p:attrName>style.visibility</p:attrName>
                                        </p:attrNameLst>
                                      </p:cBhvr>
                                      <p:to>
                                        <p:strVal val="visible"/>
                                      </p:to>
                                    </p:set>
                                    <p:animEffect transition="in" filter="barn(inVertical)">
                                      <p:cBhvr>
                                        <p:cTn id="214" dur="500"/>
                                        <p:tgtEl>
                                          <p:spTgt spid="53"/>
                                        </p:tgtEl>
                                      </p:cBhvr>
                                    </p:animEffect>
                                  </p:childTnLst>
                                </p:cTn>
                              </p:par>
                              <p:par>
                                <p:cTn id="215" presetID="16" presetClass="entr" presetSubtype="21" fill="hold" grpId="0" nodeType="withEffect">
                                  <p:stCondLst>
                                    <p:cond delay="0"/>
                                  </p:stCondLst>
                                  <p:childTnLst>
                                    <p:set>
                                      <p:cBhvr>
                                        <p:cTn id="216" dur="1" fill="hold">
                                          <p:stCondLst>
                                            <p:cond delay="0"/>
                                          </p:stCondLst>
                                        </p:cTn>
                                        <p:tgtEl>
                                          <p:spTgt spid="54"/>
                                        </p:tgtEl>
                                        <p:attrNameLst>
                                          <p:attrName>style.visibility</p:attrName>
                                        </p:attrNameLst>
                                      </p:cBhvr>
                                      <p:to>
                                        <p:strVal val="visible"/>
                                      </p:to>
                                    </p:set>
                                    <p:animEffect transition="in" filter="barn(inVertical)">
                                      <p:cBhvr>
                                        <p:cTn id="217" dur="500"/>
                                        <p:tgtEl>
                                          <p:spTgt spid="54"/>
                                        </p:tgtEl>
                                      </p:cBhvr>
                                    </p:animEffect>
                                  </p:childTnLst>
                                </p:cTn>
                              </p:par>
                              <p:par>
                                <p:cTn id="218" presetID="16" presetClass="entr" presetSubtype="21" fill="hold" grpId="0" nodeType="withEffect">
                                  <p:stCondLst>
                                    <p:cond delay="0"/>
                                  </p:stCondLst>
                                  <p:childTnLst>
                                    <p:set>
                                      <p:cBhvr>
                                        <p:cTn id="219" dur="1" fill="hold">
                                          <p:stCondLst>
                                            <p:cond delay="0"/>
                                          </p:stCondLst>
                                        </p:cTn>
                                        <p:tgtEl>
                                          <p:spTgt spid="60"/>
                                        </p:tgtEl>
                                        <p:attrNameLst>
                                          <p:attrName>style.visibility</p:attrName>
                                        </p:attrNameLst>
                                      </p:cBhvr>
                                      <p:to>
                                        <p:strVal val="visible"/>
                                      </p:to>
                                    </p:set>
                                    <p:animEffect transition="in" filter="barn(inVertical)">
                                      <p:cBhvr>
                                        <p:cTn id="220" dur="500"/>
                                        <p:tgtEl>
                                          <p:spTgt spid="60"/>
                                        </p:tgtEl>
                                      </p:cBhvr>
                                    </p:animEffect>
                                  </p:childTnLst>
                                </p:cTn>
                              </p:par>
                            </p:childTnLst>
                          </p:cTn>
                        </p:par>
                      </p:childTnLst>
                    </p:cTn>
                  </p:par>
                  <p:par>
                    <p:cTn id="221" fill="hold">
                      <p:stCondLst>
                        <p:cond delay="indefinite"/>
                      </p:stCondLst>
                      <p:childTnLst>
                        <p:par>
                          <p:cTn id="222" fill="hold">
                            <p:stCondLst>
                              <p:cond delay="0"/>
                            </p:stCondLst>
                            <p:childTnLst>
                              <p:par>
                                <p:cTn id="223" presetID="16" presetClass="entr" presetSubtype="21" fill="hold" grpId="0" nodeType="clickEffect">
                                  <p:stCondLst>
                                    <p:cond delay="0"/>
                                  </p:stCondLst>
                                  <p:childTnLst>
                                    <p:set>
                                      <p:cBhvr>
                                        <p:cTn id="224" dur="1" fill="hold">
                                          <p:stCondLst>
                                            <p:cond delay="0"/>
                                          </p:stCondLst>
                                        </p:cTn>
                                        <p:tgtEl>
                                          <p:spTgt spid="64"/>
                                        </p:tgtEl>
                                        <p:attrNameLst>
                                          <p:attrName>style.visibility</p:attrName>
                                        </p:attrNameLst>
                                      </p:cBhvr>
                                      <p:to>
                                        <p:strVal val="visible"/>
                                      </p:to>
                                    </p:set>
                                    <p:animEffect transition="in" filter="barn(inVertical)">
                                      <p:cBhvr>
                                        <p:cTn id="225" dur="500"/>
                                        <p:tgtEl>
                                          <p:spTgt spid="64"/>
                                        </p:tgtEl>
                                      </p:cBhvr>
                                    </p:animEffect>
                                  </p:childTnLst>
                                </p:cTn>
                              </p:par>
                              <p:par>
                                <p:cTn id="226" presetID="16" presetClass="entr" presetSubtype="21" fill="hold" grpId="0" nodeType="withEffect">
                                  <p:stCondLst>
                                    <p:cond delay="0"/>
                                  </p:stCondLst>
                                  <p:childTnLst>
                                    <p:set>
                                      <p:cBhvr>
                                        <p:cTn id="227" dur="1" fill="hold">
                                          <p:stCondLst>
                                            <p:cond delay="0"/>
                                          </p:stCondLst>
                                        </p:cTn>
                                        <p:tgtEl>
                                          <p:spTgt spid="62"/>
                                        </p:tgtEl>
                                        <p:attrNameLst>
                                          <p:attrName>style.visibility</p:attrName>
                                        </p:attrNameLst>
                                      </p:cBhvr>
                                      <p:to>
                                        <p:strVal val="visible"/>
                                      </p:to>
                                    </p:set>
                                    <p:animEffect transition="in" filter="barn(inVertical)">
                                      <p:cBhvr>
                                        <p:cTn id="228" dur="500"/>
                                        <p:tgtEl>
                                          <p:spTgt spid="62"/>
                                        </p:tgtEl>
                                      </p:cBhvr>
                                    </p:animEffect>
                                  </p:childTnLst>
                                </p:cTn>
                              </p:par>
                              <p:par>
                                <p:cTn id="229" presetID="16" presetClass="entr" presetSubtype="21" fill="hold" grpId="0" nodeType="withEffect">
                                  <p:stCondLst>
                                    <p:cond delay="0"/>
                                  </p:stCondLst>
                                  <p:childTnLst>
                                    <p:set>
                                      <p:cBhvr>
                                        <p:cTn id="230" dur="1" fill="hold">
                                          <p:stCondLst>
                                            <p:cond delay="0"/>
                                          </p:stCondLst>
                                        </p:cTn>
                                        <p:tgtEl>
                                          <p:spTgt spid="65"/>
                                        </p:tgtEl>
                                        <p:attrNameLst>
                                          <p:attrName>style.visibility</p:attrName>
                                        </p:attrNameLst>
                                      </p:cBhvr>
                                      <p:to>
                                        <p:strVal val="visible"/>
                                      </p:to>
                                    </p:set>
                                    <p:animEffect transition="in" filter="barn(inVertical)">
                                      <p:cBhvr>
                                        <p:cTn id="231" dur="500"/>
                                        <p:tgtEl>
                                          <p:spTgt spid="65"/>
                                        </p:tgtEl>
                                      </p:cBhvr>
                                    </p:animEffect>
                                  </p:childTnLst>
                                </p:cTn>
                              </p:par>
                            </p:childTnLst>
                          </p:cTn>
                        </p:par>
                      </p:childTnLst>
                    </p:cTn>
                  </p:par>
                  <p:par>
                    <p:cTn id="232" fill="hold">
                      <p:stCondLst>
                        <p:cond delay="indefinite"/>
                      </p:stCondLst>
                      <p:childTnLst>
                        <p:par>
                          <p:cTn id="233" fill="hold">
                            <p:stCondLst>
                              <p:cond delay="0"/>
                            </p:stCondLst>
                            <p:childTnLst>
                              <p:par>
                                <p:cTn id="234" presetID="16" presetClass="entr" presetSubtype="21" fill="hold" grpId="0" nodeType="clickEffect">
                                  <p:stCondLst>
                                    <p:cond delay="0"/>
                                  </p:stCondLst>
                                  <p:childTnLst>
                                    <p:set>
                                      <p:cBhvr>
                                        <p:cTn id="235" dur="1" fill="hold">
                                          <p:stCondLst>
                                            <p:cond delay="0"/>
                                          </p:stCondLst>
                                        </p:cTn>
                                        <p:tgtEl>
                                          <p:spTgt spid="63"/>
                                        </p:tgtEl>
                                        <p:attrNameLst>
                                          <p:attrName>style.visibility</p:attrName>
                                        </p:attrNameLst>
                                      </p:cBhvr>
                                      <p:to>
                                        <p:strVal val="visible"/>
                                      </p:to>
                                    </p:set>
                                    <p:animEffect transition="in" filter="barn(inVertical)">
                                      <p:cBhvr>
                                        <p:cTn id="236" dur="500"/>
                                        <p:tgtEl>
                                          <p:spTgt spid="63"/>
                                        </p:tgtEl>
                                      </p:cBhvr>
                                    </p:animEffect>
                                  </p:childTnLst>
                                </p:cTn>
                              </p:par>
                              <p:par>
                                <p:cTn id="237" presetID="16" presetClass="entr" presetSubtype="21" fill="hold" grpId="0" nodeType="withEffect">
                                  <p:stCondLst>
                                    <p:cond delay="0"/>
                                  </p:stCondLst>
                                  <p:childTnLst>
                                    <p:set>
                                      <p:cBhvr>
                                        <p:cTn id="238" dur="1" fill="hold">
                                          <p:stCondLst>
                                            <p:cond delay="0"/>
                                          </p:stCondLst>
                                        </p:cTn>
                                        <p:tgtEl>
                                          <p:spTgt spid="66"/>
                                        </p:tgtEl>
                                        <p:attrNameLst>
                                          <p:attrName>style.visibility</p:attrName>
                                        </p:attrNameLst>
                                      </p:cBhvr>
                                      <p:to>
                                        <p:strVal val="visible"/>
                                      </p:to>
                                    </p:set>
                                    <p:animEffect transition="in" filter="barn(inVertical)">
                                      <p:cBhvr>
                                        <p:cTn id="23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animBg="1"/>
      <p:bldP spid="45" grpId="0"/>
      <p:bldP spid="45" grpId="1"/>
      <p:bldP spid="48" grpId="0"/>
      <p:bldP spid="48" grpId="1"/>
      <p:bldP spid="49" grpId="0"/>
      <p:bldP spid="49" grpId="1"/>
      <p:bldP spid="50" grpId="0"/>
      <p:bldP spid="50" grpId="1"/>
      <p:bldP spid="51" grpId="0"/>
      <p:bldP spid="51" grpId="1"/>
      <p:bldP spid="52" grpId="0"/>
      <p:bldP spid="52" grpId="1"/>
      <p:bldP spid="47" grpId="0" animBg="1"/>
      <p:bldP spid="55" grpId="0" animBg="1"/>
      <p:bldP spid="56" grpId="0" animBg="1"/>
      <p:bldP spid="57" grpId="0" animBg="1"/>
      <p:bldP spid="58" grpId="0" animBg="1"/>
      <p:bldP spid="59" grpId="0" animBg="1"/>
      <p:bldP spid="3" grpId="0"/>
      <p:bldP spid="35" grpId="0"/>
      <p:bldP spid="37" grpId="0"/>
      <p:bldP spid="4" grpId="0" animBg="1"/>
      <p:bldP spid="4" grpId="1" animBg="1"/>
      <p:bldP spid="6" grpId="0" animBg="1"/>
      <p:bldP spid="6" grpId="1" animBg="1"/>
      <p:bldP spid="8" grpId="0" animBg="1"/>
      <p:bldP spid="8" grpId="1" animBg="1"/>
      <p:bldP spid="10" grpId="0" animBg="1"/>
      <p:bldP spid="10" grpId="1" animBg="1"/>
      <p:bldP spid="11" grpId="0" animBg="1"/>
      <p:bldP spid="11" grpId="1" animBg="1"/>
      <p:bldP spid="13" grpId="0" animBg="1"/>
      <p:bldP spid="13" grpId="1" animBg="1"/>
      <p:bldP spid="46" grpId="0"/>
      <p:bldP spid="53" grpId="0" animBg="1"/>
      <p:bldP spid="54" grpId="0"/>
      <p:bldP spid="60" grpId="0" animBg="1"/>
      <p:bldP spid="62" grpId="0"/>
      <p:bldP spid="63" grpId="0"/>
      <p:bldP spid="64" grpId="0"/>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3799" y="9627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HĐ6</a:t>
            </a:r>
          </a:p>
        </p:txBody>
      </p:sp>
      <p:sp>
        <p:nvSpPr>
          <p:cNvPr id="5" name="TextBox 4"/>
          <p:cNvSpPr txBox="1"/>
          <p:nvPr/>
        </p:nvSpPr>
        <p:spPr>
          <a:xfrm>
            <a:off x="1078060" y="1572099"/>
            <a:ext cx="10325983" cy="557076"/>
          </a:xfrm>
          <a:prstGeom prst="rect">
            <a:avLst/>
          </a:prstGeom>
          <a:noFill/>
        </p:spPr>
        <p:txBody>
          <a:bodyPr wrap="square" lIns="109728" tIns="54864" rIns="109728" bIns="54864" rtlCol="0">
            <a:spAutoFit/>
          </a:bodyPr>
          <a:lstStyle/>
          <a:p>
            <a:pPr algn="l"/>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Hãy</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kể</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tên</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các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đường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chéo</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chính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của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hình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lục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giác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đều</a:t>
            </a:r>
            <a:r>
              <a:rPr lang="en-US" sz="2900" dirty="0">
                <a:latin typeface="Times New Roman" pitchFamily="18" charset="0"/>
                <a:cs typeface="Times New Roman" pitchFamily="18" charset="0"/>
              </a:rPr>
              <a:t> ABCDEF.</a:t>
            </a:r>
          </a:p>
        </p:txBody>
      </p:sp>
      <p:sp>
        <p:nvSpPr>
          <p:cNvPr id="6" name="Oval 5"/>
          <p:cNvSpPr/>
          <p:nvPr/>
        </p:nvSpPr>
        <p:spPr>
          <a:xfrm>
            <a:off x="1038547" y="16987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8" name="TextBox 7"/>
          <p:cNvSpPr txBox="1"/>
          <p:nvPr/>
        </p:nvSpPr>
        <p:spPr>
          <a:xfrm>
            <a:off x="1727176" y="93426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Hãy quan sát hình 4.5.</a:t>
            </a:r>
          </a:p>
        </p:txBody>
      </p:sp>
      <p:sp>
        <p:nvSpPr>
          <p:cNvPr id="9" name="TextBox 8"/>
          <p:cNvSpPr txBox="1"/>
          <p:nvPr/>
        </p:nvSpPr>
        <p:spPr>
          <a:xfrm>
            <a:off x="1038547" y="2187348"/>
            <a:ext cx="10325983" cy="557076"/>
          </a:xfrm>
          <a:prstGeom prst="rect">
            <a:avLst/>
          </a:prstGeom>
          <a:noFill/>
        </p:spPr>
        <p:txBody>
          <a:bodyPr wrap="square" lIns="109728" tIns="54864" rIns="109728" bIns="54864" rtlCol="0">
            <a:spAutoFit/>
          </a:bodyPr>
          <a:lstStyle/>
          <a:p>
            <a:pPr algn="l"/>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Hãy</a:t>
            </a:r>
            <a:r>
              <a:rPr lang="en-US" sz="2900" dirty="0">
                <a:latin typeface="Times New Roman" pitchFamily="18" charset="0"/>
                <a:cs typeface="Times New Roman" pitchFamily="18" charset="0"/>
              </a:rPr>
              <a:t> so </a:t>
            </a:r>
            <a:r>
              <a:rPr lang="en-US" sz="2900" dirty="0" err="1">
                <a:latin typeface="Times New Roman" pitchFamily="18" charset="0"/>
                <a:cs typeface="Times New Roman" pitchFamily="18" charset="0"/>
              </a:rPr>
              <a:t>sánh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độ</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dài</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các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đường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chéo</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chính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với</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nhau</a:t>
            </a:r>
            <a:r>
              <a:rPr lang="en-US" sz="2900" dirty="0">
                <a:latin typeface="Times New Roman" pitchFamily="18" charset="0"/>
                <a:cs typeface="Times New Roman" pitchFamily="18" charset="0"/>
              </a:rPr>
              <a:t>.</a:t>
            </a:r>
          </a:p>
        </p:txBody>
      </p:sp>
      <p:sp>
        <p:nvSpPr>
          <p:cNvPr id="10" name="Oval 9"/>
          <p:cNvSpPr/>
          <p:nvPr/>
        </p:nvSpPr>
        <p:spPr>
          <a:xfrm>
            <a:off x="1038547" y="2313954"/>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2</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1737">
            <a:off x="8694931" y="3496207"/>
            <a:ext cx="3352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321713" y="32717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A</a:t>
            </a:r>
          </a:p>
        </p:txBody>
      </p:sp>
      <p:sp>
        <p:nvSpPr>
          <p:cNvPr id="15" name="TextBox 14"/>
          <p:cNvSpPr txBox="1"/>
          <p:nvPr/>
        </p:nvSpPr>
        <p:spPr>
          <a:xfrm>
            <a:off x="10981135" y="32717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B</a:t>
            </a:r>
          </a:p>
        </p:txBody>
      </p:sp>
      <p:sp>
        <p:nvSpPr>
          <p:cNvPr id="16" name="TextBox 15"/>
          <p:cNvSpPr txBox="1"/>
          <p:nvPr/>
        </p:nvSpPr>
        <p:spPr>
          <a:xfrm>
            <a:off x="11927988" y="47556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C</a:t>
            </a:r>
          </a:p>
        </p:txBody>
      </p:sp>
      <p:sp>
        <p:nvSpPr>
          <p:cNvPr id="17" name="TextBox 16"/>
          <p:cNvSpPr txBox="1"/>
          <p:nvPr/>
        </p:nvSpPr>
        <p:spPr>
          <a:xfrm>
            <a:off x="11060158" y="6344381"/>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D</a:t>
            </a:r>
          </a:p>
        </p:txBody>
      </p:sp>
      <p:sp>
        <p:nvSpPr>
          <p:cNvPr id="18" name="TextBox 17"/>
          <p:cNvSpPr txBox="1"/>
          <p:nvPr/>
        </p:nvSpPr>
        <p:spPr>
          <a:xfrm>
            <a:off x="9355580" y="6344381"/>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E</a:t>
            </a:r>
          </a:p>
        </p:txBody>
      </p:sp>
      <p:sp>
        <p:nvSpPr>
          <p:cNvPr id="19" name="TextBox 18"/>
          <p:cNvSpPr txBox="1"/>
          <p:nvPr/>
        </p:nvSpPr>
        <p:spPr>
          <a:xfrm>
            <a:off x="8452425" y="4755653"/>
            <a:ext cx="462337" cy="461665"/>
          </a:xfrm>
          <a:prstGeom prst="rect">
            <a:avLst/>
          </a:prstGeom>
          <a:noFill/>
        </p:spPr>
        <p:txBody>
          <a:bodyPr wrap="square" rtlCol="0">
            <a:spAutoFit/>
          </a:bodyPr>
          <a:lstStyle/>
          <a:p>
            <a:pPr algn="l"/>
            <a:r>
              <a:rPr lang="en-US" sz="2400" b="1" dirty="0">
                <a:solidFill>
                  <a:srgbClr val="002060"/>
                </a:solidFill>
                <a:latin typeface="Times New Roman" pitchFamily="18" charset="0"/>
                <a:cs typeface="Times New Roman" pitchFamily="18" charset="0"/>
              </a:rPr>
              <a:t>F</a:t>
            </a:r>
          </a:p>
        </p:txBody>
      </p:sp>
      <p:sp>
        <p:nvSpPr>
          <p:cNvPr id="20" name="TextBox 19"/>
          <p:cNvSpPr txBox="1"/>
          <p:nvPr/>
        </p:nvSpPr>
        <p:spPr>
          <a:xfrm>
            <a:off x="9846650" y="6914474"/>
            <a:ext cx="1735759"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Hình 4.5</a:t>
            </a:r>
          </a:p>
        </p:txBody>
      </p:sp>
      <p:sp>
        <p:nvSpPr>
          <p:cNvPr id="21" name="TextBox 20"/>
          <p:cNvSpPr txBox="1"/>
          <p:nvPr/>
        </p:nvSpPr>
        <p:spPr>
          <a:xfrm>
            <a:off x="9757246" y="2744424"/>
            <a:ext cx="2594022" cy="461665"/>
          </a:xfrm>
          <a:prstGeom prst="rect">
            <a:avLst/>
          </a:prstGeom>
          <a:solidFill>
            <a:schemeClr val="accent2">
              <a:lumMod val="20000"/>
              <a:lumOff val="80000"/>
            </a:schemeClr>
          </a:solidFill>
        </p:spPr>
        <p:txBody>
          <a:bodyPr wrap="square" rtlCol="0">
            <a:spAutoFit/>
          </a:bodyPr>
          <a:lstStyle/>
          <a:p>
            <a:pPr algn="l"/>
            <a:r>
              <a:rPr lang="en-US" sz="2400" b="1" dirty="0" err="1">
                <a:solidFill>
                  <a:srgbClr val="002060"/>
                </a:solidFill>
                <a:latin typeface="Times New Roman" pitchFamily="18" charset="0"/>
                <a:cs typeface="Times New Roman" pitchFamily="18" charset="0"/>
              </a:rPr>
              <a:t>Đường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chéo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chính</a:t>
            </a:r>
            <a:endParaRPr lang="en-US" sz="2400" b="1" dirty="0">
              <a:solidFill>
                <a:srgbClr val="002060"/>
              </a:solidFill>
              <a:latin typeface="Times New Roman" pitchFamily="18" charset="0"/>
              <a:cs typeface="Times New Roman" pitchFamily="18" charset="0"/>
            </a:endParaRPr>
          </a:p>
        </p:txBody>
      </p:sp>
      <p:cxnSp>
        <p:nvCxnSpPr>
          <p:cNvPr id="13" name="Straight Arrow Connector 12"/>
          <p:cNvCxnSpPr>
            <a:cxnSpLocks/>
          </p:cNvCxnSpPr>
          <p:nvPr/>
        </p:nvCxnSpPr>
        <p:spPr>
          <a:xfrm flipH="1">
            <a:off x="10168517" y="3206089"/>
            <a:ext cx="523434" cy="1354481"/>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9618" y="4247589"/>
            <a:ext cx="1518382" cy="557076"/>
          </a:xfrm>
          <a:prstGeom prst="rect">
            <a:avLst/>
          </a:prstGeom>
          <a:noFill/>
        </p:spPr>
        <p:txBody>
          <a:bodyPr wrap="square" lIns="109728" tIns="54864" rIns="109728" bIns="54864" rtlCol="0">
            <a:spAutoFit/>
          </a:bodyPr>
          <a:lstStyle/>
          <a:p>
            <a:pPr algn="l"/>
            <a:r>
              <a:rPr lang="en-US" sz="2900">
                <a:solidFill>
                  <a:srgbClr val="0070C0"/>
                </a:solidFill>
                <a:latin typeface="Times New Roman" pitchFamily="18" charset="0"/>
                <a:cs typeface="Times New Roman" pitchFamily="18" charset="0"/>
              </a:rPr>
              <a:t>Trả lời:</a:t>
            </a:r>
          </a:p>
        </p:txBody>
      </p:sp>
      <p:sp>
        <p:nvSpPr>
          <p:cNvPr id="31" name="TextBox 30"/>
          <p:cNvSpPr txBox="1"/>
          <p:nvPr/>
        </p:nvSpPr>
        <p:spPr>
          <a:xfrm>
            <a:off x="1501397" y="4964442"/>
            <a:ext cx="6005714" cy="557076"/>
          </a:xfrm>
          <a:prstGeom prst="rect">
            <a:avLst/>
          </a:prstGeom>
          <a:noFill/>
        </p:spPr>
        <p:txBody>
          <a:bodyPr wrap="square" lIns="109728" tIns="54864" rIns="109728" bIns="54864" rtlCol="0">
            <a:spAutoFit/>
          </a:bodyPr>
          <a:lstStyle/>
          <a:p>
            <a:pPr algn="l"/>
            <a:r>
              <a:rPr lang="en-US" sz="2900" dirty="0" err="1">
                <a:solidFill>
                  <a:srgbClr val="00B050"/>
                </a:solidFill>
                <a:latin typeface="Times New Roman" pitchFamily="18" charset="0"/>
                <a:cs typeface="Times New Roman" pitchFamily="18" charset="0"/>
              </a:rPr>
              <a:t>Các</a:t>
            </a:r>
            <a:r>
              <a:rPr lang="en-US" sz="2900" dirty="0">
                <a:solidFill>
                  <a:srgbClr val="00B050"/>
                </a:solidFill>
                <a:latin typeface="Times New Roman" pitchFamily="18" charset="0"/>
                <a:cs typeface="Times New Roman" pitchFamily="18" charset="0"/>
              </a:rPr>
              <a:t> </a:t>
            </a:r>
            <a:r>
              <a:rPr lang="en-US" sz="2900" dirty="0" err="1">
                <a:solidFill>
                  <a:srgbClr val="00B050"/>
                </a:solidFill>
                <a:latin typeface="Times New Roman" pitchFamily="18" charset="0"/>
                <a:cs typeface="Times New Roman" pitchFamily="18" charset="0"/>
              </a:rPr>
              <a:t>đường</a:t>
            </a:r>
            <a:r>
              <a:rPr lang="en-US" sz="2900" dirty="0">
                <a:solidFill>
                  <a:srgbClr val="00B050"/>
                </a:solidFill>
                <a:latin typeface="Times New Roman" pitchFamily="18" charset="0"/>
                <a:cs typeface="Times New Roman" pitchFamily="18" charset="0"/>
              </a:rPr>
              <a:t> </a:t>
            </a:r>
            <a:r>
              <a:rPr lang="en-US" sz="2900" dirty="0" err="1">
                <a:solidFill>
                  <a:srgbClr val="00B050"/>
                </a:solidFill>
                <a:latin typeface="Times New Roman" pitchFamily="18" charset="0"/>
                <a:cs typeface="Times New Roman" pitchFamily="18" charset="0"/>
              </a:rPr>
              <a:t>chéo</a:t>
            </a:r>
            <a:r>
              <a:rPr lang="en-US" sz="2900" dirty="0">
                <a:solidFill>
                  <a:srgbClr val="00B050"/>
                </a:solidFill>
                <a:latin typeface="Times New Roman" pitchFamily="18" charset="0"/>
                <a:cs typeface="Times New Roman" pitchFamily="18" charset="0"/>
              </a:rPr>
              <a:t> </a:t>
            </a:r>
            <a:r>
              <a:rPr lang="en-US" sz="2900" dirty="0" err="1">
                <a:solidFill>
                  <a:srgbClr val="00B050"/>
                </a:solidFill>
                <a:latin typeface="Times New Roman" pitchFamily="18" charset="0"/>
                <a:cs typeface="Times New Roman" pitchFamily="18" charset="0"/>
              </a:rPr>
              <a:t>chính</a:t>
            </a:r>
            <a:r>
              <a:rPr lang="en-US" sz="2900" dirty="0">
                <a:solidFill>
                  <a:srgbClr val="00B050"/>
                </a:solidFill>
                <a:latin typeface="Times New Roman" pitchFamily="18" charset="0"/>
                <a:cs typeface="Times New Roman" pitchFamily="18" charset="0"/>
              </a:rPr>
              <a:t> </a:t>
            </a:r>
            <a:r>
              <a:rPr lang="en-US" sz="2900" dirty="0" err="1">
                <a:solidFill>
                  <a:srgbClr val="00B050"/>
                </a:solidFill>
                <a:latin typeface="Times New Roman" pitchFamily="18" charset="0"/>
                <a:cs typeface="Times New Roman" pitchFamily="18" charset="0"/>
              </a:rPr>
              <a:t>là</a:t>
            </a:r>
            <a:r>
              <a:rPr lang="en-US" sz="2900" dirty="0">
                <a:solidFill>
                  <a:srgbClr val="00B050"/>
                </a:solidFill>
                <a:latin typeface="Times New Roman" pitchFamily="18" charset="0"/>
                <a:cs typeface="Times New Roman" pitchFamily="18" charset="0"/>
              </a:rPr>
              <a:t>: AD, BE, CF</a:t>
            </a:r>
          </a:p>
        </p:txBody>
      </p:sp>
      <p:sp>
        <p:nvSpPr>
          <p:cNvPr id="32" name="Oval 31"/>
          <p:cNvSpPr/>
          <p:nvPr/>
        </p:nvSpPr>
        <p:spPr>
          <a:xfrm>
            <a:off x="1190947" y="509104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dirty="0"/>
              <a:t>1</a:t>
            </a:r>
          </a:p>
        </p:txBody>
      </p:sp>
      <p:sp>
        <p:nvSpPr>
          <p:cNvPr id="33" name="TextBox 32"/>
          <p:cNvSpPr txBox="1"/>
          <p:nvPr/>
        </p:nvSpPr>
        <p:spPr>
          <a:xfrm>
            <a:off x="1501397" y="5670003"/>
            <a:ext cx="6316164"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Độ dài các đường chéo chính bằng nhau.</a:t>
            </a:r>
          </a:p>
        </p:txBody>
      </p:sp>
      <p:sp>
        <p:nvSpPr>
          <p:cNvPr id="34" name="Oval 33"/>
          <p:cNvSpPr/>
          <p:nvPr/>
        </p:nvSpPr>
        <p:spPr>
          <a:xfrm>
            <a:off x="1190947" y="579660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2</a:t>
            </a:r>
          </a:p>
        </p:txBody>
      </p:sp>
      <p:sp>
        <p:nvSpPr>
          <p:cNvPr id="2" name="Rectangle 1">
            <a:extLst>
              <a:ext uri="{FF2B5EF4-FFF2-40B4-BE49-F238E27FC236}">
                <a16:creationId xmlns:a16="http://schemas.microsoft.com/office/drawing/2014/main" id="{F3098F3C-251F-40AE-9AF4-DF1AEB05FEF4}"/>
              </a:ext>
            </a:extLst>
          </p:cNvPr>
          <p:cNvSpPr/>
          <p:nvPr/>
        </p:nvSpPr>
        <p:spPr>
          <a:xfrm>
            <a:off x="10168517" y="5148817"/>
            <a:ext cx="423514"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O</a:t>
            </a:r>
          </a:p>
        </p:txBody>
      </p:sp>
    </p:spTree>
    <p:extLst>
      <p:ext uri="{BB962C8B-B14F-4D97-AF65-F5344CB8AC3E}">
        <p14:creationId xmlns:p14="http://schemas.microsoft.com/office/powerpoint/2010/main" val="32012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circle(in)">
                                      <p:cBhvr>
                                        <p:cTn id="10" dur="2000"/>
                                        <p:tgtEl>
                                          <p:spTgt spid="3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arn(inVertical)">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inVertical)">
                                      <p:cBhvr>
                                        <p:cTn id="69" dur="500"/>
                                        <p:tgtEl>
                                          <p:spTgt spid="10"/>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arn(inVertical)">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p:bldP spid="10" grpId="0" animBg="1"/>
      <p:bldP spid="14" grpId="0"/>
      <p:bldP spid="15" grpId="0"/>
      <p:bldP spid="16" grpId="0"/>
      <p:bldP spid="17" grpId="0"/>
      <p:bldP spid="18" grpId="0"/>
      <p:bldP spid="19" grpId="0"/>
      <p:bldP spid="20" grpId="0"/>
      <p:bldP spid="21" grpId="0" animBg="1"/>
      <p:bldP spid="30" grpId="0"/>
      <p:bldP spid="31" grpId="0"/>
      <p:bldP spid="32" grpId="0" animBg="1"/>
      <p:bldP spid="33" grpId="0"/>
      <p:bldP spid="3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24100" y="1515764"/>
            <a:ext cx="8991600" cy="44405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37118" y="1680864"/>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3233474" y="2474633"/>
            <a:ext cx="5019067" cy="664797"/>
          </a:xfrm>
          <a:prstGeom prst="rect">
            <a:avLst/>
          </a:prstGeom>
          <a:noFill/>
        </p:spPr>
        <p:txBody>
          <a:bodyPr wrap="square" lIns="109728" tIns="54864" rIns="109728" bIns="54864" rtlCol="0">
            <a:spAutoFit/>
          </a:bodyPr>
          <a:lstStyle/>
          <a:p>
            <a:pPr algn="l"/>
            <a:r>
              <a:rPr lang="en-US" sz="3600">
                <a:solidFill>
                  <a:srgbClr val="0070C0"/>
                </a:solidFill>
                <a:latin typeface="Times New Roman" pitchFamily="18" charset="0"/>
                <a:cs typeface="Times New Roman" pitchFamily="18" charset="0"/>
              </a:rPr>
              <a:t>Hình lục giác đều có:</a:t>
            </a:r>
          </a:p>
        </p:txBody>
      </p:sp>
      <p:sp>
        <p:nvSpPr>
          <p:cNvPr id="4" name="Rectangle 3"/>
          <p:cNvSpPr>
            <a:spLocks/>
          </p:cNvSpPr>
          <p:nvPr/>
        </p:nvSpPr>
        <p:spPr>
          <a:xfrm>
            <a:off x="3233474" y="3336553"/>
            <a:ext cx="431246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Sáu cạnh bằng nhau.</a:t>
            </a:r>
            <a:endParaRPr lang="en-US" sz="3600">
              <a:solidFill>
                <a:srgbClr val="0070C0"/>
              </a:solidFill>
            </a:endParaRPr>
          </a:p>
        </p:txBody>
      </p:sp>
      <p:sp>
        <p:nvSpPr>
          <p:cNvPr id="8" name="Rectangle 7"/>
          <p:cNvSpPr>
            <a:spLocks/>
          </p:cNvSpPr>
          <p:nvPr/>
        </p:nvSpPr>
        <p:spPr>
          <a:xfrm>
            <a:off x="3233474" y="4135441"/>
            <a:ext cx="7813421"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Sáu góc bằng nhau, mỗi góc bằng 120</a:t>
            </a:r>
            <a:r>
              <a:rPr lang="en-US" sz="3600" baseline="3000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3233474" y="4970593"/>
            <a:ext cx="657590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Ba đường chéo chính bằng nhau.</a:t>
            </a:r>
            <a:endParaRPr lang="en-US" sz="3600">
              <a:solidFill>
                <a:srgbClr val="0070C0"/>
              </a:solidFill>
            </a:endParaRPr>
          </a:p>
        </p:txBody>
      </p:sp>
    </p:spTree>
    <p:extLst>
      <p:ext uri="{BB962C8B-B14F-4D97-AF65-F5344CB8AC3E}">
        <p14:creationId xmlns:p14="http://schemas.microsoft.com/office/powerpoint/2010/main" val="219773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73300" y="1516310"/>
            <a:ext cx="10083800" cy="20523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a:solidFill>
                  <a:srgbClr val="0070C0"/>
                </a:solidFill>
                <a:latin typeface="Times New Roman" pitchFamily="18" charset="0"/>
                <a:cs typeface="Times New Roman" pitchFamily="18" charset="0"/>
              </a:rPr>
              <a:t>Qua tìm hiểu về hình tam giác đều, hình vuông, hình lục giác đều, em có nhận xét gì về đặc điểm chung (cạnh, góc) của các hình nói trên?</a:t>
            </a:r>
            <a:endParaRPr lang="en-US" sz="3200">
              <a:solidFill>
                <a:srgbClr val="0070C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8100" y="1625600"/>
            <a:ext cx="71778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66992" y="4660901"/>
            <a:ext cx="11071860" cy="17526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b="1" i="1" dirty="0" err="1">
                <a:solidFill>
                  <a:schemeClr val="accent5">
                    <a:lumMod val="75000"/>
                  </a:schemeClr>
                </a:solidFill>
                <a:latin typeface="Times New Roman" pitchFamily="18" charset="0"/>
                <a:cs typeface="Times New Roman" pitchFamily="18" charset="0"/>
              </a:rPr>
              <a:t>Trả</a:t>
            </a:r>
            <a:r>
              <a:rPr lang="en-US" sz="3200" b="1" i="1" dirty="0">
                <a:solidFill>
                  <a:schemeClr val="accent5">
                    <a:lumMod val="75000"/>
                  </a:schemeClr>
                </a:solidFill>
                <a:latin typeface="Times New Roman" pitchFamily="18" charset="0"/>
                <a:cs typeface="Times New Roman" pitchFamily="18" charset="0"/>
              </a:rPr>
              <a:t> </a:t>
            </a:r>
            <a:r>
              <a:rPr lang="en-US" sz="3200" b="1" i="1" dirty="0" err="1">
                <a:solidFill>
                  <a:schemeClr val="accent5">
                    <a:lumMod val="75000"/>
                  </a:schemeClr>
                </a:solidFill>
                <a:latin typeface="Times New Roman" pitchFamily="18" charset="0"/>
                <a:cs typeface="Times New Roman" pitchFamily="18" charset="0"/>
              </a:rPr>
              <a:t>lời</a:t>
            </a:r>
            <a:r>
              <a:rPr lang="en-US" sz="3200" b="1" i="1" dirty="0">
                <a:solidFill>
                  <a:schemeClr val="accent5">
                    <a:lumMod val="75000"/>
                  </a:schemeClr>
                </a:solidFill>
                <a:latin typeface="Times New Roman" pitchFamily="18" charset="0"/>
                <a:cs typeface="Times New Roman" pitchFamily="18" charset="0"/>
              </a:rPr>
              <a:t>:</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Đặc</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điểm</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chung</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của</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các</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hình</a:t>
            </a:r>
            <a:r>
              <a:rPr lang="en-US" sz="3200" dirty="0">
                <a:solidFill>
                  <a:schemeClr val="accent5">
                    <a:lumMod val="75000"/>
                  </a:schemeClr>
                </a:solidFill>
                <a:latin typeface="Times New Roman" pitchFamily="18" charset="0"/>
                <a:cs typeface="Times New Roman" pitchFamily="18" charset="0"/>
              </a:rPr>
              <a:t> tam </a:t>
            </a:r>
            <a:r>
              <a:rPr lang="en-US" sz="3200" dirty="0" err="1">
                <a:solidFill>
                  <a:schemeClr val="accent5">
                    <a:lumMod val="75000"/>
                  </a:schemeClr>
                </a:solidFill>
                <a:latin typeface="Times New Roman" pitchFamily="18" charset="0"/>
                <a:cs typeface="Times New Roman" pitchFamily="18" charset="0"/>
              </a:rPr>
              <a:t>giác</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đều</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hình</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vuông</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hình</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lục</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giác</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đều</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là</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các</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cạnh</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bằng</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nhau</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các</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góc</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bằng</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nhau</a:t>
            </a:r>
            <a:r>
              <a:rPr lang="en-US" sz="3200" dirty="0">
                <a:solidFill>
                  <a:schemeClr val="accent5">
                    <a:lumMod val="75000"/>
                  </a:schemeClr>
                </a:solidFill>
                <a:latin typeface="Times New Roman" pitchFamily="18" charset="0"/>
                <a:cs typeface="Times New Roman" pitchFamily="18" charset="0"/>
              </a:rPr>
              <a:t>.</a:t>
            </a:r>
            <a:endParaRPr lang="en-US" sz="3200" dirty="0">
              <a:solidFill>
                <a:schemeClr val="accent5">
                  <a:lumMod val="75000"/>
                </a:schemeClr>
              </a:solidFill>
            </a:endParaRPr>
          </a:p>
        </p:txBody>
      </p:sp>
      <p:sp>
        <p:nvSpPr>
          <p:cNvPr id="6" name="TextBox 5"/>
          <p:cNvSpPr txBox="1"/>
          <p:nvPr/>
        </p:nvSpPr>
        <p:spPr>
          <a:xfrm>
            <a:off x="1308100" y="773259"/>
            <a:ext cx="3750197" cy="523220"/>
          </a:xfrm>
          <a:prstGeom prst="rect">
            <a:avLst/>
          </a:prstGeom>
          <a:noFill/>
        </p:spPr>
        <p:txBody>
          <a:bodyPr wrap="square" rtlCol="0">
            <a:spAutoFit/>
          </a:bodyPr>
          <a:lstStyle/>
          <a:p>
            <a:pPr algn="l"/>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endParaRPr lang="en-US" sz="2800" b="1"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A54FD978-BDF3-44A6-B19E-B1C3A57CF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338677" y="5351215"/>
            <a:ext cx="2800350" cy="2724150"/>
          </a:xfrm>
          <a:prstGeom prst="rect">
            <a:avLst/>
          </a:prstGeom>
        </p:spPr>
      </p:pic>
    </p:spTree>
    <p:extLst>
      <p:ext uri="{BB962C8B-B14F-4D97-AF65-F5344CB8AC3E}">
        <p14:creationId xmlns:p14="http://schemas.microsoft.com/office/powerpoint/2010/main" val="23822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544659"/>
            <a:ext cx="3750197" cy="523220"/>
          </a:xfrm>
          <a:prstGeom prst="rect">
            <a:avLst/>
          </a:prstGeom>
          <a:noFill/>
        </p:spPr>
        <p:txBody>
          <a:bodyPr wrap="square" rtlCol="0">
            <a:spAutoFit/>
          </a:bodyPr>
          <a:lstStyle/>
          <a:p>
            <a:pPr algn="l"/>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endParaRPr lang="en-US" sz="2800" b="1" dirty="0">
              <a:latin typeface="Times New Roman" pitchFamily="18" charset="0"/>
              <a:cs typeface="Times New Roman" pitchFamily="18" charset="0"/>
            </a:endParaRPr>
          </a:p>
        </p:txBody>
      </p:sp>
      <p:sp>
        <p:nvSpPr>
          <p:cNvPr id="2" name="Oval 1"/>
          <p:cNvSpPr/>
          <p:nvPr/>
        </p:nvSpPr>
        <p:spPr>
          <a:xfrm>
            <a:off x="812800" y="1137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2266335"/>
            <a:ext cx="2020241"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2297113"/>
            <a:ext cx="2343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1394">
            <a:off x="10188575" y="5322888"/>
            <a:ext cx="23050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016" y="6067425"/>
            <a:ext cx="24098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73277">
            <a:off x="2060241" y="2187285"/>
            <a:ext cx="246888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1737" y="5181600"/>
            <a:ext cx="20669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2400" y="1137980"/>
            <a:ext cx="12306300" cy="954107"/>
          </a:xfrm>
          <a:prstGeom prst="rect">
            <a:avLst/>
          </a:prstGeom>
          <a:noFill/>
        </p:spPr>
        <p:txBody>
          <a:bodyPr wrap="square" rtlCol="0">
            <a:spAutoFit/>
          </a:bodyPr>
          <a:lstStyle/>
          <a:p>
            <a:r>
              <a:rPr lang="en-US" sz="2800" dirty="0">
                <a:solidFill>
                  <a:srgbClr val="00B050"/>
                </a:solidFill>
                <a:latin typeface="Times New Roman" pitchFamily="18" charset="0"/>
                <a:cs typeface="Times New Roman" pitchFamily="18" charset="0"/>
              </a:rPr>
              <a:t>Quan </a:t>
            </a:r>
            <a:r>
              <a:rPr lang="en-US" sz="2800" dirty="0" err="1">
                <a:solidFill>
                  <a:srgbClr val="00B050"/>
                </a:solidFill>
                <a:latin typeface="Times New Roman" pitchFamily="18" charset="0"/>
                <a:cs typeface="Times New Roman" pitchFamily="18" charset="0"/>
              </a:rPr>
              <a:t>sát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các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hình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vẽ</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sau</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và</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cho</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biết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Hình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nào</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là</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hình</a:t>
            </a:r>
            <a:r>
              <a:rPr lang="en-US" sz="2800" dirty="0">
                <a:solidFill>
                  <a:srgbClr val="00B050"/>
                </a:solidFill>
                <a:latin typeface="Times New Roman" pitchFamily="18" charset="0"/>
                <a:cs typeface="Times New Roman" pitchFamily="18" charset="0"/>
              </a:rPr>
              <a:t> tam </a:t>
            </a:r>
            <a:r>
              <a:rPr lang="en-US" sz="2800" dirty="0" err="1">
                <a:solidFill>
                  <a:srgbClr val="00B050"/>
                </a:solidFill>
                <a:latin typeface="Times New Roman" pitchFamily="18" charset="0"/>
                <a:cs typeface="Times New Roman" pitchFamily="18" charset="0"/>
              </a:rPr>
              <a:t>giác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đều</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hình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nào</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là</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hình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vuông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hình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nào</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là</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hình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lục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giác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đều</a:t>
            </a:r>
            <a:r>
              <a:rPr lang="en-US" sz="2800" dirty="0">
                <a:solidFill>
                  <a:srgbClr val="00B050"/>
                </a:solidFill>
                <a:latin typeface="Times New Roman" pitchFamily="18" charset="0"/>
                <a:cs typeface="Times New Roman" pitchFamily="18" charset="0"/>
              </a:rPr>
              <a:t>?</a:t>
            </a:r>
          </a:p>
        </p:txBody>
      </p:sp>
      <p:sp>
        <p:nvSpPr>
          <p:cNvPr id="3" name="TextBox 2"/>
          <p:cNvSpPr txBox="1"/>
          <p:nvPr/>
        </p:nvSpPr>
        <p:spPr>
          <a:xfrm>
            <a:off x="2774950"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a)</a:t>
            </a:r>
          </a:p>
        </p:txBody>
      </p:sp>
      <p:sp>
        <p:nvSpPr>
          <p:cNvPr id="13" name="TextBox 12"/>
          <p:cNvSpPr txBox="1"/>
          <p:nvPr/>
        </p:nvSpPr>
        <p:spPr>
          <a:xfrm>
            <a:off x="111442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f)</a:t>
            </a:r>
          </a:p>
        </p:txBody>
      </p:sp>
      <p:sp>
        <p:nvSpPr>
          <p:cNvPr id="14" name="TextBox 13"/>
          <p:cNvSpPr txBox="1"/>
          <p:nvPr/>
        </p:nvSpPr>
        <p:spPr>
          <a:xfrm>
            <a:off x="10848975"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c)</a:t>
            </a:r>
          </a:p>
        </p:txBody>
      </p:sp>
      <p:sp>
        <p:nvSpPr>
          <p:cNvPr id="15" name="TextBox 14"/>
          <p:cNvSpPr txBox="1"/>
          <p:nvPr/>
        </p:nvSpPr>
        <p:spPr>
          <a:xfrm>
            <a:off x="6867997"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b)</a:t>
            </a:r>
          </a:p>
        </p:txBody>
      </p:sp>
      <p:sp>
        <p:nvSpPr>
          <p:cNvPr id="16" name="TextBox 15"/>
          <p:cNvSpPr txBox="1"/>
          <p:nvPr/>
        </p:nvSpPr>
        <p:spPr>
          <a:xfrm>
            <a:off x="70167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e)</a:t>
            </a:r>
          </a:p>
        </p:txBody>
      </p:sp>
      <p:sp>
        <p:nvSpPr>
          <p:cNvPr id="17" name="TextBox 16"/>
          <p:cNvSpPr txBox="1"/>
          <p:nvPr/>
        </p:nvSpPr>
        <p:spPr>
          <a:xfrm>
            <a:off x="355600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d)</a:t>
            </a:r>
          </a:p>
        </p:txBody>
      </p:sp>
      <p:sp>
        <p:nvSpPr>
          <p:cNvPr id="18" name="TextBox 17"/>
          <p:cNvSpPr txBox="1"/>
          <p:nvPr/>
        </p:nvSpPr>
        <p:spPr>
          <a:xfrm>
            <a:off x="6261571" y="3010565"/>
            <a:ext cx="2095029" cy="523220"/>
          </a:xfrm>
          <a:prstGeom prst="rect">
            <a:avLst/>
          </a:prstGeom>
          <a:noFill/>
        </p:spPr>
        <p:txBody>
          <a:bodyPr wrap="square" rtlCol="0">
            <a:spAutoFit/>
          </a:bodyPr>
          <a:lstStyle/>
          <a:p>
            <a:pPr algn="l"/>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vuông</a:t>
            </a:r>
            <a:endParaRPr lang="en-US" sz="2800" dirty="0">
              <a:solidFill>
                <a:srgbClr val="FF0000"/>
              </a:solidFill>
              <a:latin typeface="Times New Roman" pitchFamily="18" charset="0"/>
              <a:cs typeface="Times New Roman" pitchFamily="18" charset="0"/>
            </a:endParaRPr>
          </a:p>
        </p:txBody>
      </p:sp>
      <p:sp>
        <p:nvSpPr>
          <p:cNvPr id="19" name="TextBox 18"/>
          <p:cNvSpPr txBox="1"/>
          <p:nvPr/>
        </p:nvSpPr>
        <p:spPr>
          <a:xfrm>
            <a:off x="10246197" y="3343285"/>
            <a:ext cx="1818804" cy="954107"/>
          </a:xfrm>
          <a:prstGeom prst="rect">
            <a:avLst/>
          </a:prstGeom>
          <a:noFill/>
        </p:spPr>
        <p:txBody>
          <a:bodyPr wrap="square" rtlCol="0">
            <a:spAutoFit/>
          </a:bodyPr>
          <a:lstStyle/>
          <a:p>
            <a:pPr algn="ctr"/>
            <a:r>
              <a:rPr lang="en-US" sz="2800">
                <a:solidFill>
                  <a:srgbClr val="FF0000"/>
                </a:solidFill>
                <a:latin typeface="Times New Roman" pitchFamily="18" charset="0"/>
                <a:cs typeface="Times New Roman" pitchFamily="18" charset="0"/>
              </a:rPr>
              <a:t>Tam giác đều</a:t>
            </a:r>
          </a:p>
        </p:txBody>
      </p:sp>
      <p:sp>
        <p:nvSpPr>
          <p:cNvPr id="20" name="TextBox 19"/>
          <p:cNvSpPr txBox="1"/>
          <p:nvPr/>
        </p:nvSpPr>
        <p:spPr>
          <a:xfrm>
            <a:off x="10497021" y="5898346"/>
            <a:ext cx="1818804" cy="954107"/>
          </a:xfrm>
          <a:prstGeom prst="rect">
            <a:avLst/>
          </a:prstGeom>
          <a:noFill/>
        </p:spPr>
        <p:txBody>
          <a:bodyPr wrap="square" rtlCol="0">
            <a:spAutoFit/>
          </a:bodyPr>
          <a:lstStyle/>
          <a:p>
            <a:pPr algn="ctr"/>
            <a:r>
              <a:rPr lang="en-US" sz="2800">
                <a:solidFill>
                  <a:srgbClr val="FF0000"/>
                </a:solidFill>
                <a:latin typeface="Times New Roman" pitchFamily="18" charset="0"/>
                <a:cs typeface="Times New Roman" pitchFamily="18" charset="0"/>
              </a:rPr>
              <a:t>Lục giác đều</a:t>
            </a:r>
          </a:p>
        </p:txBody>
      </p:sp>
    </p:spTree>
    <p:extLst>
      <p:ext uri="{BB962C8B-B14F-4D97-AF65-F5344CB8AC3E}">
        <p14:creationId xmlns:p14="http://schemas.microsoft.com/office/powerpoint/2010/main" val="16514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par>
                                <p:cTn id="41" presetID="6" presetClass="entr" presetSubtype="16"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ircle(in)">
                                      <p:cBhvr>
                                        <p:cTn id="46" dur="2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1100"/>
                                        <p:tgtEl>
                                          <p:spTgt spid="18"/>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1000"/>
                                        <p:tgtEl>
                                          <p:spTgt spid="19"/>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9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3" grpId="0"/>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endParaRPr lang="en-US" sz="2800" b="1" dirty="0">
              <a:latin typeface="Times New Roman" pitchFamily="18" charset="0"/>
              <a:cs typeface="Times New Roman" pitchFamily="18" charset="0"/>
            </a:endParaRP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TextBox 9"/>
          <p:cNvSpPr txBox="1"/>
          <p:nvPr/>
        </p:nvSpPr>
        <p:spPr>
          <a:xfrm>
            <a:off x="1422400" y="1645980"/>
            <a:ext cx="12306300" cy="954107"/>
          </a:xfrm>
          <a:prstGeom prst="rect">
            <a:avLst/>
          </a:prstGeom>
          <a:noFill/>
        </p:spPr>
        <p:txBody>
          <a:bodyPr wrap="square" rtlCol="0">
            <a:spAutoFit/>
          </a:bodyPr>
          <a:lstStyle/>
          <a:p>
            <a:r>
              <a:rPr lang="en-US" sz="2800">
                <a:solidFill>
                  <a:srgbClr val="00B050"/>
                </a:solidFill>
                <a:latin typeface="Times New Roman" pitchFamily="18" charset="0"/>
                <a:cs typeface="Times New Roman" pitchFamily="18" charset="0"/>
              </a:rPr>
              <a:t>Hãy kể tên một số vật dụng, họa tiết, công trình kiến trúc, … có hình ảnh của hình tam giác đều, hình vuông, hình lục giác đều.</a:t>
            </a:r>
          </a:p>
        </p:txBody>
      </p:sp>
    </p:spTree>
    <p:extLst>
      <p:ext uri="{BB962C8B-B14F-4D97-AF65-F5344CB8AC3E}">
        <p14:creationId xmlns:p14="http://schemas.microsoft.com/office/powerpoint/2010/main" val="38120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6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2582</TotalTime>
  <Words>719</Words>
  <Application>Microsoft Office PowerPoint</Application>
  <PresentationFormat>Custom</PresentationFormat>
  <Paragraphs>101</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A3.OpenSansBold-San</vt:lpstr>
      <vt:lpstr>A3.OpenSans-San</vt:lpstr>
      <vt:lpstr>Arial</vt:lpstr>
      <vt:lpstr>Calibri</vt:lpstr>
      <vt:lpstr>Calibri Light</vt:lpstr>
      <vt:lpstr>Times New Roman</vt: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T-80-Vương Lê Trà My</cp:lastModifiedBy>
  <cp:revision>191</cp:revision>
  <dcterms:created xsi:type="dcterms:W3CDTF">2021-08-08T07:52:26Z</dcterms:created>
  <dcterms:modified xsi:type="dcterms:W3CDTF">2024-09-25T13:26:44Z</dcterms:modified>
</cp:coreProperties>
</file>