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2.jpg" ContentType="image/jpg"/>
  <Override PartName="/ppt/media/image3.jpg" ContentType="image/jpg"/>
  <Override PartName="/ppt/media/image4.jpg" ContentType="image/jpg"/>
  <Override PartName="/ppt/media/image5.jpg" ContentType="image/jpg"/>
  <Override PartName="/ppt/media/image8.jpg" ContentType="image/jpg"/>
  <Override PartName="/ppt/media/image10.jpg" ContentType="image/jpg"/>
  <Override PartName="/ppt/media/image11.jpg" ContentType="image/jpg"/>
  <Override PartName="/ppt/notesSlides/notesSlide1.xml" ContentType="application/vnd.openxmlformats-officedocument.presentationml.notesSlide+xml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3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  <p:sldMasterId id="2147483685" r:id="rId5"/>
  </p:sldMasterIdLst>
  <p:notesMasterIdLst>
    <p:notesMasterId r:id="rId33"/>
  </p:notesMasterIdLst>
  <p:handoutMasterIdLst>
    <p:handoutMasterId r:id="rId34"/>
  </p:handoutMasterIdLst>
  <p:sldIdLst>
    <p:sldId id="300" r:id="rId6"/>
    <p:sldId id="316" r:id="rId7"/>
    <p:sldId id="256" r:id="rId8"/>
    <p:sldId id="303" r:id="rId9"/>
    <p:sldId id="305" r:id="rId10"/>
    <p:sldId id="306" r:id="rId11"/>
    <p:sldId id="308" r:id="rId12"/>
    <p:sldId id="310" r:id="rId13"/>
    <p:sldId id="311" r:id="rId14"/>
    <p:sldId id="314" r:id="rId15"/>
    <p:sldId id="313" r:id="rId16"/>
    <p:sldId id="315" r:id="rId17"/>
    <p:sldId id="317" r:id="rId18"/>
    <p:sldId id="318" r:id="rId19"/>
    <p:sldId id="319" r:id="rId20"/>
    <p:sldId id="320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2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64" userDrawn="1">
          <p15:clr>
            <a:srgbClr val="A4A3A4"/>
          </p15:clr>
        </p15:guide>
        <p15:guide id="2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66"/>
    <a:srgbClr val="FFCC99"/>
    <a:srgbClr val="FF9999"/>
    <a:srgbClr val="EBCFE7"/>
    <a:srgbClr val="99CC00"/>
    <a:srgbClr val="CC00FF"/>
    <a:srgbClr val="CCFF99"/>
    <a:srgbClr val="CCFF66"/>
    <a:srgbClr val="5ED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5274" autoAdjust="0"/>
  </p:normalViewPr>
  <p:slideViewPr>
    <p:cSldViewPr snapToGrid="0">
      <p:cViewPr varScale="1">
        <p:scale>
          <a:sx n="73" d="100"/>
          <a:sy n="73" d="100"/>
        </p:scale>
        <p:origin x="408" y="293"/>
      </p:cViewPr>
      <p:guideLst>
        <p:guide pos="3864"/>
        <p:guide orient="horz" pos="2136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9/7/2022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9/7/2022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17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1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7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87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9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64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8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05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1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4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1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6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5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406464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8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8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1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1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4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4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3" Type="http://schemas.openxmlformats.org/officeDocument/2006/relationships/image" Target="../media/image24.png"/><Relationship Id="rId7" Type="http://schemas.openxmlformats.org/officeDocument/2006/relationships/image" Target="../media/image20.jpg"/><Relationship Id="rId12" Type="http://schemas.openxmlformats.org/officeDocument/2006/relationships/image" Target="../media/image1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7.jpg"/><Relationship Id="rId5" Type="http://schemas.openxmlformats.org/officeDocument/2006/relationships/image" Target="../media/image13.jpg"/><Relationship Id="rId10" Type="http://schemas.openxmlformats.org/officeDocument/2006/relationships/image" Target="../media/image15.jpg"/><Relationship Id="rId4" Type="http://schemas.openxmlformats.org/officeDocument/2006/relationships/image" Target="../media/image25.png"/><Relationship Id="rId9" Type="http://schemas.openxmlformats.org/officeDocument/2006/relationships/image" Target="../media/image26.png"/><Relationship Id="rId1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301188" y="642707"/>
            <a:ext cx="3667153" cy="773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1931373" y="1924990"/>
            <a:ext cx="817881" cy="1113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1840497" y="3091229"/>
            <a:ext cx="908757" cy="1098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1901081" y="4287760"/>
            <a:ext cx="817881" cy="9163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grpSp>
        <p:nvGrpSpPr>
          <p:cNvPr id="12" name="object 12"/>
          <p:cNvGrpSpPr/>
          <p:nvPr/>
        </p:nvGrpSpPr>
        <p:grpSpPr>
          <a:xfrm>
            <a:off x="2859510" y="1956262"/>
            <a:ext cx="6776741" cy="3693523"/>
            <a:chOff x="1211369" y="1244751"/>
            <a:chExt cx="7466965" cy="4069715"/>
          </a:xfrm>
        </p:grpSpPr>
        <p:sp>
          <p:nvSpPr>
            <p:cNvPr id="13" name="object 13"/>
            <p:cNvSpPr/>
            <p:nvPr/>
          </p:nvSpPr>
          <p:spPr>
            <a:xfrm>
              <a:off x="1214151" y="1247532"/>
              <a:ext cx="4130428" cy="11181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" name="object 14"/>
            <p:cNvSpPr/>
            <p:nvPr/>
          </p:nvSpPr>
          <p:spPr>
            <a:xfrm>
              <a:off x="1214151" y="1247532"/>
              <a:ext cx="4130675" cy="1118235"/>
            </a:xfrm>
            <a:custGeom>
              <a:avLst/>
              <a:gdLst/>
              <a:ahLst/>
              <a:cxnLst/>
              <a:rect l="l" t="t" r="r" b="b"/>
              <a:pathLst>
                <a:path w="4130675" h="1118235">
                  <a:moveTo>
                    <a:pt x="0" y="559068"/>
                  </a:moveTo>
                  <a:lnTo>
                    <a:pt x="558956" y="0"/>
                  </a:lnTo>
                  <a:lnTo>
                    <a:pt x="558956" y="279478"/>
                  </a:lnTo>
                  <a:lnTo>
                    <a:pt x="4130428" y="279478"/>
                  </a:lnTo>
                  <a:lnTo>
                    <a:pt x="4130428" y="838546"/>
                  </a:lnTo>
                  <a:lnTo>
                    <a:pt x="558956" y="838546"/>
                  </a:lnTo>
                  <a:lnTo>
                    <a:pt x="558956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14151" y="2424078"/>
              <a:ext cx="4130428" cy="11181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" name="object 16"/>
            <p:cNvSpPr/>
            <p:nvPr/>
          </p:nvSpPr>
          <p:spPr>
            <a:xfrm>
              <a:off x="1214151" y="2424078"/>
              <a:ext cx="4130675" cy="1118235"/>
            </a:xfrm>
            <a:custGeom>
              <a:avLst/>
              <a:gdLst/>
              <a:ahLst/>
              <a:cxnLst/>
              <a:rect l="l" t="t" r="r" b="b"/>
              <a:pathLst>
                <a:path w="4130675" h="1118235">
                  <a:moveTo>
                    <a:pt x="0" y="559068"/>
                  </a:moveTo>
                  <a:lnTo>
                    <a:pt x="558956" y="0"/>
                  </a:lnTo>
                  <a:lnTo>
                    <a:pt x="558956" y="279478"/>
                  </a:lnTo>
                  <a:lnTo>
                    <a:pt x="4130428" y="279478"/>
                  </a:lnTo>
                  <a:lnTo>
                    <a:pt x="4130428" y="838546"/>
                  </a:lnTo>
                  <a:lnTo>
                    <a:pt x="558956" y="838546"/>
                  </a:lnTo>
                  <a:lnTo>
                    <a:pt x="558956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" name="object 17"/>
            <p:cNvSpPr/>
            <p:nvPr/>
          </p:nvSpPr>
          <p:spPr>
            <a:xfrm>
              <a:off x="7843641" y="1977603"/>
              <a:ext cx="792708" cy="8761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" name="object 18"/>
            <p:cNvSpPr/>
            <p:nvPr/>
          </p:nvSpPr>
          <p:spPr>
            <a:xfrm>
              <a:off x="3692408" y="1848322"/>
              <a:ext cx="4138929" cy="1118235"/>
            </a:xfrm>
            <a:custGeom>
              <a:avLst/>
              <a:gdLst/>
              <a:ahLst/>
              <a:cxnLst/>
              <a:rect l="l" t="t" r="r" b="b"/>
              <a:pathLst>
                <a:path w="4138929" h="1118235">
                  <a:moveTo>
                    <a:pt x="3579593" y="0"/>
                  </a:moveTo>
                  <a:lnTo>
                    <a:pt x="3579593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579593" y="838546"/>
                  </a:lnTo>
                  <a:lnTo>
                    <a:pt x="3579593" y="1118136"/>
                  </a:lnTo>
                  <a:lnTo>
                    <a:pt x="4138772" y="559068"/>
                  </a:lnTo>
                  <a:lnTo>
                    <a:pt x="3579593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" name="object 19"/>
            <p:cNvSpPr/>
            <p:nvPr/>
          </p:nvSpPr>
          <p:spPr>
            <a:xfrm>
              <a:off x="3692408" y="1848322"/>
              <a:ext cx="4138929" cy="1118235"/>
            </a:xfrm>
            <a:custGeom>
              <a:avLst/>
              <a:gdLst/>
              <a:ahLst/>
              <a:cxnLst/>
              <a:rect l="l" t="t" r="r" b="b"/>
              <a:pathLst>
                <a:path w="4138929" h="1118235">
                  <a:moveTo>
                    <a:pt x="4138772" y="559068"/>
                  </a:moveTo>
                  <a:lnTo>
                    <a:pt x="3579593" y="0"/>
                  </a:lnTo>
                  <a:lnTo>
                    <a:pt x="3579593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579593" y="838546"/>
                  </a:lnTo>
                  <a:lnTo>
                    <a:pt x="3579593" y="1118136"/>
                  </a:lnTo>
                  <a:lnTo>
                    <a:pt x="4138772" y="559068"/>
                  </a:lnTo>
                  <a:close/>
                </a:path>
              </a:pathLst>
            </a:custGeom>
            <a:ln w="556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" name="object 20"/>
            <p:cNvSpPr/>
            <p:nvPr/>
          </p:nvSpPr>
          <p:spPr>
            <a:xfrm>
              <a:off x="1222495" y="3600625"/>
              <a:ext cx="4122084" cy="11181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" name="object 21"/>
            <p:cNvSpPr/>
            <p:nvPr/>
          </p:nvSpPr>
          <p:spPr>
            <a:xfrm>
              <a:off x="1222495" y="3600625"/>
              <a:ext cx="4122420" cy="1118235"/>
            </a:xfrm>
            <a:custGeom>
              <a:avLst/>
              <a:gdLst/>
              <a:ahLst/>
              <a:cxnLst/>
              <a:rect l="l" t="t" r="r" b="b"/>
              <a:pathLst>
                <a:path w="4122420" h="1118235">
                  <a:moveTo>
                    <a:pt x="0" y="559068"/>
                  </a:moveTo>
                  <a:lnTo>
                    <a:pt x="559068" y="0"/>
                  </a:lnTo>
                  <a:lnTo>
                    <a:pt x="559068" y="279478"/>
                  </a:lnTo>
                  <a:lnTo>
                    <a:pt x="4122084" y="279478"/>
                  </a:lnTo>
                  <a:lnTo>
                    <a:pt x="4122084" y="838546"/>
                  </a:lnTo>
                  <a:lnTo>
                    <a:pt x="559068" y="838546"/>
                  </a:lnTo>
                  <a:lnTo>
                    <a:pt x="559068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2" name="object 22"/>
            <p:cNvSpPr/>
            <p:nvPr/>
          </p:nvSpPr>
          <p:spPr>
            <a:xfrm>
              <a:off x="7843641" y="3129116"/>
              <a:ext cx="792708" cy="8761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3" name="object 23"/>
            <p:cNvSpPr/>
            <p:nvPr/>
          </p:nvSpPr>
          <p:spPr>
            <a:xfrm>
              <a:off x="3717441" y="2983146"/>
              <a:ext cx="4130675" cy="1151890"/>
            </a:xfrm>
            <a:custGeom>
              <a:avLst/>
              <a:gdLst/>
              <a:ahLst/>
              <a:cxnLst/>
              <a:rect l="l" t="t" r="r" b="b"/>
              <a:pathLst>
                <a:path w="4130675" h="1151889">
                  <a:moveTo>
                    <a:pt x="3554560" y="0"/>
                  </a:moveTo>
                  <a:lnTo>
                    <a:pt x="3554560" y="287822"/>
                  </a:lnTo>
                  <a:lnTo>
                    <a:pt x="0" y="287822"/>
                  </a:lnTo>
                  <a:lnTo>
                    <a:pt x="0" y="863579"/>
                  </a:lnTo>
                  <a:lnTo>
                    <a:pt x="3554560" y="863579"/>
                  </a:lnTo>
                  <a:lnTo>
                    <a:pt x="3554560" y="1151513"/>
                  </a:lnTo>
                  <a:lnTo>
                    <a:pt x="4130428" y="575756"/>
                  </a:lnTo>
                  <a:lnTo>
                    <a:pt x="355456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4" name="object 24"/>
            <p:cNvSpPr/>
            <p:nvPr/>
          </p:nvSpPr>
          <p:spPr>
            <a:xfrm>
              <a:off x="3717441" y="2983146"/>
              <a:ext cx="4130675" cy="1151890"/>
            </a:xfrm>
            <a:custGeom>
              <a:avLst/>
              <a:gdLst/>
              <a:ahLst/>
              <a:cxnLst/>
              <a:rect l="l" t="t" r="r" b="b"/>
              <a:pathLst>
                <a:path w="4130675" h="1151889">
                  <a:moveTo>
                    <a:pt x="4130428" y="575756"/>
                  </a:moveTo>
                  <a:lnTo>
                    <a:pt x="3554560" y="0"/>
                  </a:lnTo>
                  <a:lnTo>
                    <a:pt x="3554560" y="287822"/>
                  </a:lnTo>
                  <a:lnTo>
                    <a:pt x="0" y="287822"/>
                  </a:lnTo>
                  <a:lnTo>
                    <a:pt x="0" y="863579"/>
                  </a:lnTo>
                  <a:lnTo>
                    <a:pt x="3554560" y="863579"/>
                  </a:lnTo>
                  <a:lnTo>
                    <a:pt x="3554560" y="1151513"/>
                  </a:lnTo>
                  <a:lnTo>
                    <a:pt x="4130428" y="575756"/>
                  </a:lnTo>
                  <a:close/>
                </a:path>
              </a:pathLst>
            </a:custGeom>
            <a:ln w="556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0330" y="4263941"/>
              <a:ext cx="817741" cy="90118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6" name="object 26"/>
            <p:cNvSpPr/>
            <p:nvPr/>
          </p:nvSpPr>
          <p:spPr>
            <a:xfrm>
              <a:off x="3692408" y="4193070"/>
              <a:ext cx="4205605" cy="1118235"/>
            </a:xfrm>
            <a:custGeom>
              <a:avLst/>
              <a:gdLst/>
              <a:ahLst/>
              <a:cxnLst/>
              <a:rect l="l" t="t" r="r" b="b"/>
              <a:pathLst>
                <a:path w="4205605" h="1118235">
                  <a:moveTo>
                    <a:pt x="3646459" y="0"/>
                  </a:moveTo>
                  <a:lnTo>
                    <a:pt x="3646459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646459" y="838546"/>
                  </a:lnTo>
                  <a:lnTo>
                    <a:pt x="3646459" y="1118080"/>
                  </a:lnTo>
                  <a:lnTo>
                    <a:pt x="4205527" y="559068"/>
                  </a:lnTo>
                  <a:lnTo>
                    <a:pt x="364645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7" name="object 27"/>
            <p:cNvSpPr/>
            <p:nvPr/>
          </p:nvSpPr>
          <p:spPr>
            <a:xfrm>
              <a:off x="3692408" y="4193070"/>
              <a:ext cx="4205605" cy="1118235"/>
            </a:xfrm>
            <a:custGeom>
              <a:avLst/>
              <a:gdLst/>
              <a:ahLst/>
              <a:cxnLst/>
              <a:rect l="l" t="t" r="r" b="b"/>
              <a:pathLst>
                <a:path w="4205605" h="1118235">
                  <a:moveTo>
                    <a:pt x="4205527" y="559068"/>
                  </a:moveTo>
                  <a:lnTo>
                    <a:pt x="3646459" y="0"/>
                  </a:lnTo>
                  <a:lnTo>
                    <a:pt x="3646459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646459" y="838546"/>
                  </a:lnTo>
                  <a:lnTo>
                    <a:pt x="3646459" y="1118080"/>
                  </a:lnTo>
                  <a:lnTo>
                    <a:pt x="4205527" y="559068"/>
                  </a:lnTo>
                  <a:close/>
                </a:path>
              </a:pathLst>
            </a:custGeom>
            <a:ln w="556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278900" y="2300332"/>
            <a:ext cx="5253574" cy="3066034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6994">
              <a:spcBef>
                <a:spcPts val="123"/>
              </a:spcBef>
            </a:pP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sz="2178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HỎI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sz="2178" spc="-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 marR="825298" indent="2707003">
              <a:lnSpc>
                <a:spcPct val="157700"/>
              </a:lnSpc>
              <a:spcBef>
                <a:spcPts val="204"/>
              </a:spcBef>
            </a:pP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sz="2178" spc="-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 KHÁM PHÁ </a:t>
            </a: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sz="2178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0549" marR="4611" indent="785532">
              <a:lnSpc>
                <a:spcPts val="4275"/>
              </a:lnSpc>
              <a:spcBef>
                <a:spcPts val="258"/>
              </a:spcBef>
            </a:pP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 </a:t>
            </a:r>
            <a:r>
              <a:rPr sz="2178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sz="2178" spc="-1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sz="2178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6736">
              <a:spcBef>
                <a:spcPts val="1203"/>
              </a:spcBef>
            </a:pP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VẬN</a:t>
            </a:r>
            <a:r>
              <a:rPr sz="2178" spc="-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919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Administrator\Downloads\ANH DAY EM BE\MOI NHAT\46a8aa45d190da84ab19196b40ca17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42" y="0"/>
            <a:ext cx="6984609" cy="220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331293" y="2950274"/>
            <a:ext cx="9452821" cy="19845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phần tử của một tập  hợp được viết trong hai dấu ngoặc nhọn {}, cách nhau bởi “;”.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phần tử được liệt kê một lần, thứ tự liệt kê tùy ý.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11"/>
          <p:cNvSpPr/>
          <p:nvPr/>
        </p:nvSpPr>
        <p:spPr>
          <a:xfrm>
            <a:off x="1001485" y="2651658"/>
            <a:ext cx="751841" cy="858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TextBox 5"/>
          <p:cNvSpPr txBox="1"/>
          <p:nvPr/>
        </p:nvSpPr>
        <p:spPr>
          <a:xfrm>
            <a:off x="872197" y="1730326"/>
            <a:ext cx="2996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endParaRPr lang="en-US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304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70671" y="673075"/>
            <a:ext cx="9904221" cy="882616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527">
              <a:spcBef>
                <a:spcPts val="1693"/>
              </a:spcBef>
            </a:pPr>
            <a:r>
              <a:rPr sz="2400" b="1" spc="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1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7): 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Liệt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kê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>
              <a:spcBef>
                <a:spcPts val="1030"/>
              </a:spcBef>
            </a:pP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0670" y="3401158"/>
            <a:ext cx="10485605" cy="482280"/>
          </a:xfrm>
          <a:prstGeom prst="rect">
            <a:avLst/>
          </a:prstGeom>
        </p:spPr>
        <p:txBody>
          <a:bodyPr vert="horz" wrap="square" lIns="0" tIns="49562" rIns="0" bIns="0" rtlCol="0">
            <a:spAutoFit/>
          </a:bodyPr>
          <a:lstStyle/>
          <a:p>
            <a:pPr marL="11527" marR="4611" indent="-576">
              <a:lnSpc>
                <a:spcPct val="130000"/>
              </a:lnSpc>
              <a:spcBef>
                <a:spcPts val="390"/>
              </a:spcBef>
            </a:pPr>
            <a:r>
              <a:rPr sz="2400" spc="-54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r>
              <a:rPr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</a:t>
            </a:r>
            <a:r>
              <a:rPr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nhật;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vuông; </a:t>
            </a:r>
            <a:r>
              <a:rPr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bình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hành;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giác;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400" spc="4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9475" y="1941342"/>
            <a:ext cx="1678297" cy="8721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13871" y="1941342"/>
            <a:ext cx="872196" cy="87219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>
            <a:off x="5247249" y="1941342"/>
            <a:ext cx="2110154" cy="872196"/>
          </a:xfrm>
          <a:prstGeom prst="parallelogram">
            <a:avLst>
              <a:gd name="adj" fmla="val 63710"/>
            </a:avLst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7540283" y="1941342"/>
            <a:ext cx="1730326" cy="872196"/>
          </a:xfrm>
          <a:prstGeom prst="triangle">
            <a:avLst>
              <a:gd name="adj" fmla="val 2561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9551961" y="1941342"/>
            <a:ext cx="1547446" cy="872196"/>
          </a:xfrm>
          <a:prstGeom prst="trapezoid">
            <a:avLst>
              <a:gd name="adj" fmla="val 52419"/>
            </a:avLst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70671" y="4563088"/>
            <a:ext cx="9170856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27">
              <a:lnSpc>
                <a:spcPct val="130000"/>
              </a:lnSpc>
              <a:spcBef>
                <a:spcPts val="1044"/>
              </a:spcBef>
            </a:pP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spc="-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spc="5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6589" y="5290635"/>
            <a:ext cx="8023700" cy="52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025">
              <a:lnSpc>
                <a:spcPct val="130000"/>
              </a:lnSpc>
              <a:spcBef>
                <a:spcPts val="1089"/>
              </a:spcBef>
              <a:tabLst>
                <a:tab pos="4369127" algn="l"/>
              </a:tabLst>
            </a:pPr>
            <a:r>
              <a:rPr lang="en-US" sz="2400" spc="-54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N; H; A; </a:t>
            </a: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T;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R;</a:t>
            </a:r>
            <a:r>
              <a:rPr lang="en-US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G}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96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70460" y="54260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0" y="1716260"/>
            <a:ext cx="1039689" cy="544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" r="3939"/>
          <a:stretch/>
        </p:blipFill>
        <p:spPr>
          <a:xfrm>
            <a:off x="437398" y="4134286"/>
            <a:ext cx="1372853" cy="1540800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810251" y="1535847"/>
            <a:ext cx="9525406" cy="1382279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{2; 3; 5; 7}.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loud 1"/>
              <p:cNvSpPr/>
              <p:nvPr/>
            </p:nvSpPr>
            <p:spPr>
              <a:xfrm>
                <a:off x="1810251" y="2723714"/>
                <a:ext cx="8796471" cy="3375321"/>
              </a:xfrm>
              <a:prstGeom prst="cloud">
                <a:avLst/>
              </a:prstGeom>
              <a:solidFill>
                <a:srgbClr val="FFCC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2 là phần tử của tập hợp B.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1"/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viết 2 </a:t>
                </a:r>
                <a14:m>
                  <m:oMath xmlns:m="http://schemas.openxmlformats.org/officeDocument/2006/math">
                    <m:r>
                      <a:rPr lang="vi-VN" sz="26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pPr lvl="1"/>
                <a:endParaRPr lang="en-US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4 không là phần tử của tập hợp B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viết 4 </a:t>
                </a:r>
                <a14:m>
                  <m:oMath xmlns:m="http://schemas.openxmlformats.org/officeDocument/2006/math">
                    <m:r>
                      <a:rPr lang="vi-VN" sz="2600" i="1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pPr algn="ctr"/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Cloud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251" y="2723714"/>
                <a:ext cx="8796471" cy="3375321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6658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10062080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6234606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2555844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8"/>
              <p:cNvSpPr txBox="1"/>
              <p:nvPr/>
            </p:nvSpPr>
            <p:spPr>
              <a:xfrm>
                <a:off x="858129" y="1765999"/>
                <a:ext cx="10227214" cy="2064027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3335" algn="just">
                  <a:lnSpc>
                    <a:spcPct val="150000"/>
                  </a:lnSpc>
                  <a:spcBef>
                    <a:spcPts val="1905"/>
                  </a:spcBef>
                </a:pPr>
                <a:r>
                  <a:rPr lang="vi-VN" sz="2600" b="1" i="1" spc="3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vi-VN" sz="2600" b="1" i="1" spc="1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vi-VN" sz="2600" b="1" i="1" spc="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vi-VN" sz="2600" b="1" i="1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(SGK/tr</a:t>
                </a:r>
                <a:r>
                  <a:rPr lang="vi-VN" sz="2600" b="1" i="1" spc="7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b="1" i="1" spc="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6): </a:t>
                </a:r>
                <a:r>
                  <a:rPr lang="vi-VN" sz="2600" spc="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vi-V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tập hợp gồm các tháng dương lịch có 30 ngày.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vi-V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700" algn="ctr">
                  <a:lnSpc>
                    <a:spcPct val="150000"/>
                  </a:lnSpc>
                  <a:spcBef>
                    <a:spcPts val="1225"/>
                  </a:spcBef>
                  <a:tabLst>
                    <a:tab pos="880744" algn="l"/>
                  </a:tabLst>
                </a:pP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600" spc="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        H		b) </a:t>
                </a:r>
                <a:r>
                  <a:rPr lang="en-US" sz="2600" spc="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        H		c) </a:t>
                </a:r>
                <a:r>
                  <a:rPr lang="en-US" sz="2600" spc="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         H </a:t>
                </a:r>
              </a:p>
            </p:txBody>
          </p:sp>
        </mc:Choice>
        <mc:Fallback xmlns="">
          <p:sp>
            <p:nvSpPr>
              <p:cNvPr id="4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29" y="1765999"/>
                <a:ext cx="10227214" cy="2064027"/>
              </a:xfrm>
              <a:prstGeom prst="rect">
                <a:avLst/>
              </a:prstGeom>
              <a:blipFill rotWithShape="0">
                <a:blip r:embed="rId2"/>
                <a:stretch>
                  <a:fillRect l="-2027" r="-2147" b="-5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Alternate Process 11"/>
              <p:cNvSpPr/>
              <p:nvPr/>
            </p:nvSpPr>
            <p:spPr>
              <a:xfrm>
                <a:off x="10063910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Flowchart: Alternate Process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910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owchart: Alternate Process 12"/>
              <p:cNvSpPr/>
              <p:nvPr/>
            </p:nvSpPr>
            <p:spPr>
              <a:xfrm>
                <a:off x="6234606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Flowchart: Alternate Process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06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Alternate Process 6"/>
          <p:cNvSpPr/>
          <p:nvPr/>
        </p:nvSpPr>
        <p:spPr>
          <a:xfrm>
            <a:off x="6688438" y="2479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lowchart: Alternate Process 10"/>
              <p:cNvSpPr/>
              <p:nvPr/>
            </p:nvSpPr>
            <p:spPr>
              <a:xfrm>
                <a:off x="2555844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Flowchart: Alternate Proces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844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15"/>
          <p:cNvSpPr txBox="1">
            <a:spLocks noChangeArrowheads="1"/>
          </p:cNvSpPr>
          <p:nvPr/>
        </p:nvSpPr>
        <p:spPr bwMode="gray">
          <a:xfrm>
            <a:off x="570460" y="763318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4084026"/>
            <a:ext cx="9490841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spc="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là tập hợp gồm các tháng dương lịch có 30 ngày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= {Tháng 4; Tháng 6; Tháng 9; Tháng 11}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69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  <p:bldP spid="4" grpId="0"/>
      <p:bldP spid="12" grpId="0" animBg="1"/>
      <p:bldP spid="13" grpId="0" animBg="1"/>
      <p:bldP spid="7" grpId="0" animBg="1"/>
      <p:bldP spid="11" grpId="0" animBg="1"/>
      <p:bldP spid="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31824" y="62208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7" y="1741909"/>
            <a:ext cx="1116422" cy="608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365" y="312232"/>
            <a:ext cx="2219635" cy="2038635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436529" y="16149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20"/>
          <p:cNvSpPr txBox="1"/>
          <p:nvPr/>
        </p:nvSpPr>
        <p:spPr>
          <a:xfrm>
            <a:off x="878318" y="2164519"/>
            <a:ext cx="9525406" cy="658491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" r="3939"/>
          <a:stretch/>
        </p:blipFill>
        <p:spPr>
          <a:xfrm>
            <a:off x="3353198" y="5396247"/>
            <a:ext cx="999131" cy="112135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3024952" y="3191414"/>
            <a:ext cx="5977382" cy="2204833"/>
          </a:xfrm>
          <a:prstGeom prst="cloud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của tập hợp A là: 0; 2; 4; 6; 8.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viết: A = { 0; 2; 4; 6; 8}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192000" y="3952539"/>
            <a:ext cx="1156693" cy="682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696237" y="3429000"/>
            <a:ext cx="2842122" cy="19845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A được cho theo cách </a:t>
            </a:r>
            <a:r>
              <a:rPr lang="vi-VN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 các phần tử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tập  hợp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object 11"/>
          <p:cNvSpPr/>
          <p:nvPr/>
        </p:nvSpPr>
        <p:spPr>
          <a:xfrm>
            <a:off x="13238124" y="3093135"/>
            <a:ext cx="751841" cy="858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5415087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25 1.48148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21823 4.07407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44167 2.5925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4401 4.0740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5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44558 4.0740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 animBg="1"/>
      <p:bldP spid="10" grpId="1" animBg="1"/>
      <p:bldP spid="11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31824" y="62208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7" y="1741909"/>
            <a:ext cx="1116422" cy="608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365" y="312232"/>
            <a:ext cx="2219635" cy="2038635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436529" y="16149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20"/>
          <p:cNvSpPr txBox="1"/>
          <p:nvPr/>
        </p:nvSpPr>
        <p:spPr>
          <a:xfrm>
            <a:off x="878318" y="21645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" r="3939"/>
          <a:stretch/>
        </p:blipFill>
        <p:spPr>
          <a:xfrm>
            <a:off x="3143134" y="5413584"/>
            <a:ext cx="999131" cy="112135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2829698" y="3205268"/>
            <a:ext cx="7155130" cy="2495780"/>
          </a:xfrm>
          <a:prstGeom prst="cloud">
            <a:avLst/>
          </a:prstGeom>
          <a:solidFill>
            <a:srgbClr val="FFCC99"/>
          </a:solidFill>
          <a:ln>
            <a:solidFill>
              <a:srgbClr val="FF9966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của tập hợp A là các số tự nhiên chẵn nhỏ hơn 10. </a:t>
            </a:r>
            <a:endParaRPr lang="en-US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viết: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x là số tự nhiên chẵn, x &lt; 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10}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192000" y="3952539"/>
            <a:ext cx="1156693" cy="682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696237" y="3225800"/>
            <a:ext cx="2280363" cy="2819400"/>
          </a:xfrm>
          <a:prstGeom prst="roundRect">
            <a:avLst/>
          </a:prstGeom>
          <a:solidFill>
            <a:srgbClr val="EBCFE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A được cho theo cách chỉ ra </a:t>
            </a:r>
            <a:r>
              <a:rPr lang="vi-V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đặc trưng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các phần tử của tập 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13238124" y="2889935"/>
            <a:ext cx="751841" cy="858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1381508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25 -4.8148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21823 4.44444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3849 2.5925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5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38151 4.0740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76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36875 3.703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 animBg="1"/>
      <p:bldP spid="10" grpId="1" animBg="1"/>
      <p:bldP spid="11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16081" y="3408977"/>
            <a:ext cx="10812751" cy="1184786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i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tr7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3 &lt; 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18}.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spc="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879865" y="1601022"/>
            <a:ext cx="8560924" cy="1673503"/>
          </a:xfrm>
          <a:prstGeom prst="round2Diag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hai cách cho một tập hợp: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 các phần tử của tập  hợp.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ra tính chất đặc trưng cho các phần tử của tập hợp.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33910" y="1306457"/>
            <a:ext cx="691904" cy="576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endParaRPr sz="1634"/>
          </a:p>
        </p:txBody>
      </p:sp>
      <p:sp>
        <p:nvSpPr>
          <p:cNvPr id="7" name="AutoShape 15"/>
          <p:cNvSpPr txBox="1">
            <a:spLocks noChangeArrowheads="1"/>
          </p:cNvSpPr>
          <p:nvPr/>
        </p:nvSpPr>
        <p:spPr bwMode="gray">
          <a:xfrm>
            <a:off x="681455" y="378109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716080" y="5232045"/>
            <a:ext cx="10812751" cy="630788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2400" b="1" i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tr7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endParaRPr lang="en-US" sz="2400" b="1" i="1" spc="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6080" y="4728215"/>
            <a:ext cx="3651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{4; 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10; 13; 16}</a:t>
            </a:r>
          </a:p>
        </p:txBody>
      </p:sp>
      <p:sp>
        <p:nvSpPr>
          <p:cNvPr id="3" name="Rectangle 2"/>
          <p:cNvSpPr/>
          <p:nvPr/>
        </p:nvSpPr>
        <p:spPr>
          <a:xfrm>
            <a:off x="681454" y="5971067"/>
            <a:ext cx="9626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2020.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{0; 2}</a:t>
            </a:r>
          </a:p>
        </p:txBody>
      </p:sp>
    </p:spTree>
    <p:extLst>
      <p:ext uri="{BB962C8B-B14F-4D97-AF65-F5344CB8AC3E}">
        <p14:creationId xmlns:p14="http://schemas.microsoft.com/office/powerpoint/2010/main" val="760645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9" grpId="0" animBg="1"/>
      <p:bldP spid="7" grpId="0" animBg="1"/>
      <p:bldP spid="8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intro">
            <a:hlinkClick r:id="" action="ppaction://media"/>
            <a:extLst>
              <a:ext uri="{FF2B5EF4-FFF2-40B4-BE49-F238E27FC236}">
                <a16:creationId xmlns:a16="http://schemas.microsoft.com/office/drawing/2014/main" id="{A1A60AED-47BC-465D-9B27-363E045119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74162E-DB9A-4775-B720-607E7A77E262}"/>
              </a:ext>
            </a:extLst>
          </p:cNvPr>
          <p:cNvSpPr/>
          <p:nvPr/>
        </p:nvSpPr>
        <p:spPr>
          <a:xfrm>
            <a:off x="3374572" y="4680860"/>
            <a:ext cx="5442857" cy="179977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105290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/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</a:rPr>
              <a:t>Tập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hợp</a:t>
            </a:r>
            <a:r>
              <a:rPr lang="en-US" sz="3200" b="1" dirty="0">
                <a:solidFill>
                  <a:srgbClr val="002060"/>
                </a:solidFill>
              </a:rPr>
              <a:t> M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tự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nhiên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hơn</a:t>
            </a:r>
            <a:r>
              <a:rPr lang="en-US" sz="3200" b="1" dirty="0">
                <a:solidFill>
                  <a:srgbClr val="002060"/>
                </a:solidFill>
              </a:rPr>
              <a:t> 0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nhỏ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hơn</a:t>
            </a:r>
            <a:r>
              <a:rPr lang="en-US" sz="3200" b="1" dirty="0">
                <a:solidFill>
                  <a:srgbClr val="002060"/>
                </a:solidFill>
              </a:rPr>
              <a:t> 5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4" y="142820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A. M = {1; 2; 3; 4; 5}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3" y="285423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C. M = {1; 2; 3; 4}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B. M = {0; 1; 2; 3; 4}</a:t>
            </a:r>
          </a:p>
        </p:txBody>
      </p:sp>
      <p:sp>
        <p:nvSpPr>
          <p:cNvPr id="16" name="Arrow: Pentagon 15">
            <a:hlinkClick r:id="rId5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97768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1888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21" y="118521"/>
            <a:ext cx="6739479" cy="6739479"/>
          </a:xfrm>
          <a:prstGeom prst="rect">
            <a:avLst/>
          </a:prstGeom>
        </p:spPr>
      </p:pic>
      <p:sp>
        <p:nvSpPr>
          <p:cNvPr id="35" name="object 9"/>
          <p:cNvSpPr txBox="1">
            <a:spLocks/>
          </p:cNvSpPr>
          <p:nvPr/>
        </p:nvSpPr>
        <p:spPr>
          <a:xfrm>
            <a:off x="5692875" y="630267"/>
            <a:ext cx="6285731" cy="627773"/>
          </a:xfrm>
          <a:prstGeom prst="rect">
            <a:avLst/>
          </a:prstGeom>
        </p:spPr>
        <p:txBody>
          <a:bodyPr vert="horz" wrap="square" lIns="0" tIns="12102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27">
              <a:lnSpc>
                <a:spcPct val="100000"/>
              </a:lnSpc>
              <a:spcBef>
                <a:spcPts val="95"/>
              </a:spcBef>
            </a:pPr>
            <a:r>
              <a:rPr lang="vi-VN" sz="4000" b="1" spc="-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4000" b="1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I: SỐ </a:t>
            </a:r>
            <a:r>
              <a:rPr lang="vi-VN" sz="4000" b="1" spc="-27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4000" b="1" spc="-236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vi-V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10"/>
          <p:cNvSpPr txBox="1"/>
          <p:nvPr/>
        </p:nvSpPr>
        <p:spPr>
          <a:xfrm>
            <a:off x="6157409" y="1762768"/>
            <a:ext cx="5792993" cy="3321745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262228" indent="-251278">
              <a:spcBef>
                <a:spcPts val="123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228" indent="-251278">
              <a:spcBef>
                <a:spcPts val="1684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228" indent="-251278">
              <a:spcBef>
                <a:spcPts val="1688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tập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sz="2400" b="1" spc="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743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hệ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sz="24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hết;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688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sz="2400" b="1" spc="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684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Uớc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bội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chung.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713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  <a:extLst>
              <a:ext uri="{FF2B5EF4-FFF2-40B4-BE49-F238E27FC236}">
                <a16:creationId xmlns:a16="http://schemas.microsoft.com/office/drawing/2014/main" id="{F5521847-6AB7-4AA5-9294-1FD0333B4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100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</a:rPr>
              <a:t>Tập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hợp</a:t>
            </a:r>
            <a:r>
              <a:rPr lang="en-US" sz="3200" b="1" dirty="0">
                <a:solidFill>
                  <a:srgbClr val="002060"/>
                </a:solidFill>
              </a:rPr>
              <a:t> P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tự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nhiên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vượt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quá</a:t>
            </a:r>
            <a:r>
              <a:rPr lang="en-US" sz="3200" b="1" dirty="0">
                <a:solidFill>
                  <a:srgbClr val="002060"/>
                </a:solidFill>
              </a:rPr>
              <a:t> 4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C. P = {1; 2; 3; 4}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A. P = {0; 1; 2; 3; 4}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B. P = {0; 1; 2; 3}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657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73539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447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khẳng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khẳng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sai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C) M = {x | x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tự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nhiên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khác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0}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2140488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B) a = {A}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2" y="141187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A) H = {H}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86683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5538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55517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049" y="118521"/>
            <a:ext cx="6739479" cy="67394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93660" y="996239"/>
            <a:ext cx="9144000" cy="1088822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Hướng</a:t>
            </a:r>
            <a:r>
              <a:rPr lang="en-US" b="1" dirty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dẫn</a:t>
            </a:r>
            <a:r>
              <a:rPr lang="en-US" b="1" dirty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về</a:t>
            </a:r>
            <a:r>
              <a:rPr lang="en-US" b="1" dirty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nhà</a:t>
            </a:r>
            <a:endParaRPr lang="en-US" b="1" dirty="0">
              <a:solidFill>
                <a:srgbClr val="C00000"/>
              </a:solidFill>
              <a:latin typeface="ZapfChancery-Medium" panose="00000400000000000000" pitchFamily="2" charset="0"/>
              <a:ea typeface="ZapfChancery-Medium" panose="00000400000000000000" pitchFamily="2" charset="0"/>
              <a:cs typeface="ZapfChancery-Medium" panose="000004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ADA314-0AF3-47F6-A7E6-E894A283820A}"/>
              </a:ext>
            </a:extLst>
          </p:cNvPr>
          <p:cNvSpPr/>
          <p:nvPr/>
        </p:nvSpPr>
        <p:spPr>
          <a:xfrm>
            <a:off x="5317660" y="2387547"/>
            <a:ext cx="6096000" cy="32657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8450" indent="-285750" algn="just">
              <a:lnSpc>
                <a:spcPct val="150000"/>
              </a:lnSpc>
              <a:spcBef>
                <a:spcPts val="1225"/>
              </a:spcBef>
              <a:buFontTx/>
              <a:buChar char="-"/>
              <a:tabLst>
                <a:tab pos="880744" algn="l"/>
              </a:tabLst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98450" indent="-285750" algn="just">
              <a:lnSpc>
                <a:spcPct val="150000"/>
              </a:lnSpc>
              <a:spcBef>
                <a:spcPts val="1225"/>
              </a:spcBef>
              <a:buFontTx/>
              <a:buChar char="-"/>
              <a:tabLst>
                <a:tab pos="880744" algn="l"/>
              </a:tabLst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2; 3; 4/ SGK/ 8.</a:t>
            </a:r>
          </a:p>
          <a:p>
            <a:pPr marL="298450" indent="-285750" algn="just">
              <a:lnSpc>
                <a:spcPct val="150000"/>
              </a:lnSpc>
              <a:spcBef>
                <a:spcPts val="1225"/>
              </a:spcBef>
              <a:buFontTx/>
              <a:buChar char="-"/>
              <a:tabLst>
                <a:tab pos="880744" algn="l"/>
              </a:tabLst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77727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5917" y="2148114"/>
            <a:ext cx="7188430" cy="682172"/>
          </a:xfrm>
        </p:spPr>
        <p:txBody>
          <a:bodyPr>
            <a:no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8011" y="3052702"/>
            <a:ext cx="6916336" cy="1428044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049" y="118521"/>
            <a:ext cx="6739479" cy="673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6412" y="239152"/>
            <a:ext cx="4635616" cy="762294"/>
          </a:xfrm>
          <a:custGeom>
            <a:avLst/>
            <a:gdLst/>
            <a:ahLst/>
            <a:cxnLst/>
            <a:rect l="l" t="t" r="r" b="b"/>
            <a:pathLst>
              <a:path w="4289425" h="575945">
                <a:moveTo>
                  <a:pt x="4192955" y="0"/>
                </a:moveTo>
                <a:lnTo>
                  <a:pt x="95959" y="0"/>
                </a:lnTo>
                <a:lnTo>
                  <a:pt x="58609" y="7539"/>
                </a:lnTo>
                <a:lnTo>
                  <a:pt x="28107" y="28106"/>
                </a:lnTo>
                <a:lnTo>
                  <a:pt x="7541" y="58623"/>
                </a:lnTo>
                <a:lnTo>
                  <a:pt x="0" y="96015"/>
                </a:lnTo>
                <a:lnTo>
                  <a:pt x="0" y="479741"/>
                </a:lnTo>
                <a:lnTo>
                  <a:pt x="7541" y="517132"/>
                </a:lnTo>
                <a:lnTo>
                  <a:pt x="28107" y="547650"/>
                </a:lnTo>
                <a:lnTo>
                  <a:pt x="58609" y="568217"/>
                </a:lnTo>
                <a:lnTo>
                  <a:pt x="95959" y="575756"/>
                </a:lnTo>
                <a:lnTo>
                  <a:pt x="4192955" y="575756"/>
                </a:lnTo>
                <a:lnTo>
                  <a:pt x="4230346" y="568217"/>
                </a:lnTo>
                <a:lnTo>
                  <a:pt x="4260863" y="547650"/>
                </a:lnTo>
                <a:lnTo>
                  <a:pt x="4281430" y="517132"/>
                </a:lnTo>
                <a:lnTo>
                  <a:pt x="4288970" y="479741"/>
                </a:lnTo>
                <a:lnTo>
                  <a:pt x="4288970" y="96015"/>
                </a:lnTo>
                <a:lnTo>
                  <a:pt x="4281430" y="58623"/>
                </a:lnTo>
                <a:lnTo>
                  <a:pt x="4260863" y="28106"/>
                </a:lnTo>
                <a:lnTo>
                  <a:pt x="4230346" y="7539"/>
                </a:lnTo>
                <a:lnTo>
                  <a:pt x="4192955" y="0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2648" y="415626"/>
            <a:ext cx="4537968" cy="446599"/>
          </a:xfrm>
          <a:prstGeom prst="rect">
            <a:avLst/>
          </a:prstGeom>
        </p:spPr>
        <p:txBody>
          <a:bodyPr vert="horz" wrap="square" lIns="0" tIns="15560" rIns="0" bIns="0" rtlCol="0" anchor="b">
            <a:spAutoFit/>
          </a:bodyPr>
          <a:lstStyle/>
          <a:p>
            <a:pPr marL="11527">
              <a:lnSpc>
                <a:spcPct val="100000"/>
              </a:lnSpc>
              <a:spcBef>
                <a:spcPts val="123"/>
              </a:spcBef>
            </a:pP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</a:t>
            </a:r>
            <a:r>
              <a:rPr sz="2800" b="1" spc="-54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1061" y="1360104"/>
            <a:ext cx="9239364" cy="382672"/>
          </a:xfrm>
          <a:prstGeom prst="rect">
            <a:avLst/>
          </a:prstGeom>
        </p:spPr>
        <p:txBody>
          <a:bodyPr vert="horz" wrap="square" lIns="0" tIns="46104" rIns="0" bIns="0" rtlCol="0">
            <a:spAutoFit/>
          </a:bodyPr>
          <a:lstStyle/>
          <a:p>
            <a:pPr marL="11527" marR="4611">
              <a:lnSpc>
                <a:spcPct val="91400"/>
              </a:lnSpc>
              <a:spcBef>
                <a:spcPts val="363"/>
              </a:spcBef>
            </a:pP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 sưu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(bao gồm 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</a:t>
            </a:r>
            <a:r>
              <a:rPr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object 6"/>
          <p:cNvSpPr/>
          <p:nvPr/>
        </p:nvSpPr>
        <p:spPr>
          <a:xfrm>
            <a:off x="1139179" y="2259345"/>
            <a:ext cx="1166238" cy="1870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3245565" y="2259345"/>
            <a:ext cx="1098081" cy="1885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9125984" y="4588755"/>
            <a:ext cx="1469158" cy="1370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1139179" y="4407005"/>
            <a:ext cx="1053450" cy="1552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2918830" y="4615261"/>
            <a:ext cx="1491877" cy="13252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7197867" y="4607689"/>
            <a:ext cx="1469158" cy="1332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7184773" y="2259344"/>
            <a:ext cx="1143301" cy="16815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9125984" y="2223976"/>
            <a:ext cx="1090509" cy="16736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5024119" y="4615261"/>
            <a:ext cx="1447547" cy="13252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5146544" y="2259344"/>
            <a:ext cx="1090509" cy="1620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9"/>
          <p:cNvSpPr/>
          <p:nvPr/>
        </p:nvSpPr>
        <p:spPr>
          <a:xfrm>
            <a:off x="932208" y="978043"/>
            <a:ext cx="817881" cy="1113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34782764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1969908" y="1222244"/>
            <a:ext cx="8968962" cy="41021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ts val="2451"/>
              </a:lnSpc>
              <a:spcBef>
                <a:spcPts val="699"/>
              </a:spcBef>
            </a:pPr>
            <a:r>
              <a:rPr sz="28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sz="2800" b="1" spc="-7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quả:</a:t>
            </a:r>
            <a:r>
              <a:rPr sz="2800" b="1" spc="-1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sz="2800" spc="-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sz="2800" spc="-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</a:t>
            </a:r>
            <a:r>
              <a:rPr sz="2800" spc="-3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sz="2800" spc="-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 sau: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42090" y="3760214"/>
            <a:ext cx="3112494" cy="4165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 txBox="1"/>
          <p:nvPr/>
        </p:nvSpPr>
        <p:spPr>
          <a:xfrm>
            <a:off x="2442090" y="3808764"/>
            <a:ext cx="3112610" cy="365417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29968" rIns="0" bIns="0" rtlCol="0">
            <a:spAutoFit/>
          </a:bodyPr>
          <a:lstStyle/>
          <a:p>
            <a:pPr marL="67430">
              <a:spcBef>
                <a:spcPts val="236"/>
              </a:spcBef>
            </a:pPr>
            <a:r>
              <a:rPr sz="2178" spc="27" dirty="0">
                <a:latin typeface="Arial"/>
                <a:cs typeface="Arial"/>
              </a:rPr>
              <a:t>CĐ1: </a:t>
            </a:r>
            <a:r>
              <a:rPr sz="2178" dirty="0">
                <a:latin typeface="Arial"/>
                <a:cs typeface="Arial"/>
              </a:rPr>
              <a:t>Hình </a:t>
            </a:r>
            <a:r>
              <a:rPr sz="2178" spc="9" dirty="0">
                <a:latin typeface="Arial"/>
                <a:cs typeface="Arial"/>
              </a:rPr>
              <a:t>ảnh Bác</a:t>
            </a:r>
            <a:r>
              <a:rPr sz="2178" spc="132" dirty="0">
                <a:latin typeface="Arial"/>
                <a:cs typeface="Arial"/>
              </a:rPr>
              <a:t> </a:t>
            </a:r>
            <a:r>
              <a:rPr sz="2178" spc="32" dirty="0">
                <a:latin typeface="Arial"/>
                <a:cs typeface="Arial"/>
              </a:rPr>
              <a:t>Hồ</a:t>
            </a:r>
            <a:endParaRPr sz="2178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705677" y="3760214"/>
            <a:ext cx="2499083" cy="4165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5" name="object 25"/>
          <p:cNvSpPr txBox="1"/>
          <p:nvPr/>
        </p:nvSpPr>
        <p:spPr>
          <a:xfrm>
            <a:off x="6711296" y="3794688"/>
            <a:ext cx="2499424" cy="365417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29968" rIns="0" bIns="0" rtlCol="0">
            <a:spAutoFit/>
          </a:bodyPr>
          <a:lstStyle/>
          <a:p>
            <a:pPr marL="69159">
              <a:spcBef>
                <a:spcPts val="236"/>
              </a:spcBef>
            </a:pPr>
            <a:r>
              <a:rPr sz="2178" spc="27" dirty="0">
                <a:latin typeface="Arial"/>
                <a:cs typeface="Arial"/>
              </a:rPr>
              <a:t>CĐ2: </a:t>
            </a:r>
            <a:r>
              <a:rPr sz="2178" spc="9" dirty="0">
                <a:latin typeface="Arial"/>
                <a:cs typeface="Arial"/>
              </a:rPr>
              <a:t>Các </a:t>
            </a:r>
            <a:r>
              <a:rPr sz="2178" spc="-14" dirty="0">
                <a:latin typeface="Arial"/>
                <a:cs typeface="Arial"/>
              </a:rPr>
              <a:t>loài</a:t>
            </a:r>
            <a:r>
              <a:rPr sz="2178" spc="127" dirty="0">
                <a:latin typeface="Arial"/>
                <a:cs typeface="Arial"/>
              </a:rPr>
              <a:t> </a:t>
            </a:r>
            <a:r>
              <a:rPr sz="2178" spc="36" dirty="0">
                <a:latin typeface="Arial"/>
                <a:cs typeface="Arial"/>
              </a:rPr>
              <a:t>hoa</a:t>
            </a:r>
            <a:endParaRPr sz="2178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975874" y="5160662"/>
            <a:ext cx="3734180" cy="4165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7" name="object 27"/>
          <p:cNvSpPr txBox="1"/>
          <p:nvPr/>
        </p:nvSpPr>
        <p:spPr>
          <a:xfrm>
            <a:off x="6975873" y="5186944"/>
            <a:ext cx="3734180" cy="370072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34578" rIns="0" bIns="0" rtlCol="0">
            <a:spAutoFit/>
          </a:bodyPr>
          <a:lstStyle/>
          <a:p>
            <a:pPr marL="72617">
              <a:spcBef>
                <a:spcPts val="272"/>
              </a:spcBef>
            </a:pPr>
            <a:r>
              <a:rPr sz="2178" spc="27" dirty="0">
                <a:latin typeface="Arial"/>
                <a:cs typeface="Arial"/>
              </a:rPr>
              <a:t>CĐ3: </a:t>
            </a:r>
            <a:r>
              <a:rPr sz="2178" spc="14" dirty="0">
                <a:latin typeface="Arial"/>
                <a:cs typeface="Arial"/>
              </a:rPr>
              <a:t>Danh </a:t>
            </a:r>
            <a:r>
              <a:rPr sz="2178" spc="-23" dirty="0">
                <a:latin typeface="Arial"/>
                <a:cs typeface="Arial"/>
              </a:rPr>
              <a:t>lam </a:t>
            </a:r>
            <a:r>
              <a:rPr sz="2178" spc="9" dirty="0">
                <a:latin typeface="Arial"/>
                <a:cs typeface="Arial"/>
              </a:rPr>
              <a:t>thắng</a:t>
            </a:r>
            <a:r>
              <a:rPr sz="2178" spc="263" dirty="0">
                <a:latin typeface="Arial"/>
                <a:cs typeface="Arial"/>
              </a:rPr>
              <a:t> </a:t>
            </a:r>
            <a:r>
              <a:rPr sz="2178" spc="18" dirty="0">
                <a:latin typeface="Arial"/>
                <a:cs typeface="Arial"/>
              </a:rPr>
              <a:t>cảnh</a:t>
            </a:r>
            <a:endParaRPr sz="2178" dirty="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816903" y="2294792"/>
            <a:ext cx="2484440" cy="1424044"/>
            <a:chOff x="1727270" y="1768995"/>
            <a:chExt cx="2737485" cy="1569085"/>
          </a:xfrm>
        </p:grpSpPr>
        <p:sp>
          <p:nvSpPr>
            <p:cNvPr id="29" name="object 29"/>
            <p:cNvSpPr/>
            <p:nvPr/>
          </p:nvSpPr>
          <p:spPr>
            <a:xfrm>
              <a:off x="1727270" y="1768995"/>
              <a:ext cx="976283" cy="15687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0" name="object 30"/>
            <p:cNvSpPr/>
            <p:nvPr/>
          </p:nvSpPr>
          <p:spPr>
            <a:xfrm>
              <a:off x="2628454" y="1794028"/>
              <a:ext cx="901184" cy="15436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1" name="object 31"/>
            <p:cNvSpPr/>
            <p:nvPr/>
          </p:nvSpPr>
          <p:spPr>
            <a:xfrm>
              <a:off x="3462884" y="1777340"/>
              <a:ext cx="1001315" cy="15353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618484" y="2343869"/>
            <a:ext cx="2673467" cy="1371024"/>
            <a:chOff x="5941141" y="1785684"/>
            <a:chExt cx="2945765" cy="1510665"/>
          </a:xfrm>
        </p:grpSpPr>
        <p:sp>
          <p:nvSpPr>
            <p:cNvPr id="33" name="object 33"/>
            <p:cNvSpPr/>
            <p:nvPr/>
          </p:nvSpPr>
          <p:spPr>
            <a:xfrm>
              <a:off x="5941141" y="1794028"/>
              <a:ext cx="1001315" cy="150197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4" name="object 34"/>
            <p:cNvSpPr/>
            <p:nvPr/>
          </p:nvSpPr>
          <p:spPr>
            <a:xfrm>
              <a:off x="6875703" y="1785684"/>
              <a:ext cx="2010976" cy="15103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741539" y="4892324"/>
            <a:ext cx="5074344" cy="1211964"/>
            <a:chOff x="542379" y="4631090"/>
            <a:chExt cx="5591175" cy="1335405"/>
          </a:xfrm>
        </p:grpSpPr>
        <p:sp>
          <p:nvSpPr>
            <p:cNvPr id="36" name="object 36"/>
            <p:cNvSpPr/>
            <p:nvPr/>
          </p:nvSpPr>
          <p:spPr>
            <a:xfrm>
              <a:off x="542379" y="4647779"/>
              <a:ext cx="1410186" cy="13183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7" name="object 37"/>
            <p:cNvSpPr/>
            <p:nvPr/>
          </p:nvSpPr>
          <p:spPr>
            <a:xfrm>
              <a:off x="1910844" y="4664467"/>
              <a:ext cx="1426875" cy="12683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8" name="object 38"/>
            <p:cNvSpPr/>
            <p:nvPr/>
          </p:nvSpPr>
          <p:spPr>
            <a:xfrm>
              <a:off x="3295998" y="4631090"/>
              <a:ext cx="1443563" cy="131005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9" name="object 39"/>
            <p:cNvSpPr/>
            <p:nvPr/>
          </p:nvSpPr>
          <p:spPr>
            <a:xfrm>
              <a:off x="4714529" y="4664467"/>
              <a:ext cx="1418530" cy="12599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44" name="object 2"/>
          <p:cNvSpPr/>
          <p:nvPr/>
        </p:nvSpPr>
        <p:spPr>
          <a:xfrm>
            <a:off x="3826412" y="239152"/>
            <a:ext cx="4635616" cy="762294"/>
          </a:xfrm>
          <a:custGeom>
            <a:avLst/>
            <a:gdLst/>
            <a:ahLst/>
            <a:cxnLst/>
            <a:rect l="l" t="t" r="r" b="b"/>
            <a:pathLst>
              <a:path w="4289425" h="575945">
                <a:moveTo>
                  <a:pt x="4192955" y="0"/>
                </a:moveTo>
                <a:lnTo>
                  <a:pt x="95959" y="0"/>
                </a:lnTo>
                <a:lnTo>
                  <a:pt x="58609" y="7539"/>
                </a:lnTo>
                <a:lnTo>
                  <a:pt x="28107" y="28106"/>
                </a:lnTo>
                <a:lnTo>
                  <a:pt x="7541" y="58623"/>
                </a:lnTo>
                <a:lnTo>
                  <a:pt x="0" y="96015"/>
                </a:lnTo>
                <a:lnTo>
                  <a:pt x="0" y="479741"/>
                </a:lnTo>
                <a:lnTo>
                  <a:pt x="7541" y="517132"/>
                </a:lnTo>
                <a:lnTo>
                  <a:pt x="28107" y="547650"/>
                </a:lnTo>
                <a:lnTo>
                  <a:pt x="58609" y="568217"/>
                </a:lnTo>
                <a:lnTo>
                  <a:pt x="95959" y="575756"/>
                </a:lnTo>
                <a:lnTo>
                  <a:pt x="4192955" y="575756"/>
                </a:lnTo>
                <a:lnTo>
                  <a:pt x="4230346" y="568217"/>
                </a:lnTo>
                <a:lnTo>
                  <a:pt x="4260863" y="547650"/>
                </a:lnTo>
                <a:lnTo>
                  <a:pt x="4281430" y="517132"/>
                </a:lnTo>
                <a:lnTo>
                  <a:pt x="4288970" y="479741"/>
                </a:lnTo>
                <a:lnTo>
                  <a:pt x="4288970" y="96015"/>
                </a:lnTo>
                <a:lnTo>
                  <a:pt x="4281430" y="58623"/>
                </a:lnTo>
                <a:lnTo>
                  <a:pt x="4260863" y="28106"/>
                </a:lnTo>
                <a:lnTo>
                  <a:pt x="4230346" y="7539"/>
                </a:lnTo>
                <a:lnTo>
                  <a:pt x="4192955" y="0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5" name="object 3"/>
          <p:cNvSpPr txBox="1">
            <a:spLocks noGrp="1"/>
          </p:cNvSpPr>
          <p:nvPr>
            <p:ph type="title"/>
          </p:nvPr>
        </p:nvSpPr>
        <p:spPr>
          <a:xfrm>
            <a:off x="3902648" y="415626"/>
            <a:ext cx="4537968" cy="446599"/>
          </a:xfrm>
          <a:prstGeom prst="rect">
            <a:avLst/>
          </a:prstGeom>
        </p:spPr>
        <p:txBody>
          <a:bodyPr vert="horz" wrap="square" lIns="0" tIns="15560" rIns="0" bIns="0" rtlCol="0" anchor="b">
            <a:spAutoFit/>
          </a:bodyPr>
          <a:lstStyle/>
          <a:p>
            <a:pPr marL="11527">
              <a:lnSpc>
                <a:spcPct val="100000"/>
              </a:lnSpc>
              <a:spcBef>
                <a:spcPts val="123"/>
              </a:spcBef>
            </a:pP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</a:t>
            </a:r>
            <a:r>
              <a:rPr sz="2800" b="1" spc="-54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bject 9"/>
          <p:cNvSpPr/>
          <p:nvPr/>
        </p:nvSpPr>
        <p:spPr>
          <a:xfrm>
            <a:off x="932208" y="978043"/>
            <a:ext cx="817881" cy="1113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23713250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ví dụ về tập hợp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5" y="1903970"/>
            <a:ext cx="3808561" cy="2725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2956" y="5077725"/>
            <a:ext cx="3425938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học sinh lớp 6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 descr="Nông dân Mỹ: Đặt trứng gà theo cách này để giữ được độ tươi - Trí Thức V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589" y="1903970"/>
            <a:ext cx="3241498" cy="27524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669082" y="5077725"/>
            <a:ext cx="3539599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các quả trứng trong khay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326" y="1903970"/>
            <a:ext cx="3352013" cy="27251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19692" y="5031558"/>
            <a:ext cx="2777663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8704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15"/>
          <p:cNvSpPr txBox="1">
            <a:spLocks noChangeArrowheads="1"/>
          </p:cNvSpPr>
          <p:nvPr/>
        </p:nvSpPr>
        <p:spPr bwMode="gray">
          <a:xfrm>
            <a:off x="570460" y="275312"/>
            <a:ext cx="4015608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17786" y="1491171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1732673" y="2328203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Alternate Process 41"/>
          <p:cNvSpPr/>
          <p:nvPr/>
        </p:nvSpPr>
        <p:spPr>
          <a:xfrm>
            <a:off x="2382130" y="2152354"/>
            <a:ext cx="5819335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17786" y="3105436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sz="2400" spc="3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44" name="Right Arrow 43"/>
          <p:cNvSpPr/>
          <p:nvPr/>
        </p:nvSpPr>
        <p:spPr>
          <a:xfrm>
            <a:off x="1732673" y="3912483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Alternate Process 44"/>
          <p:cNvSpPr/>
          <p:nvPr/>
        </p:nvSpPr>
        <p:spPr>
          <a:xfrm>
            <a:off x="2382128" y="3777722"/>
            <a:ext cx="5819337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sz="2400" spc="34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17785" y="4795789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1732672" y="5715380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Alternate Process 47"/>
          <p:cNvSpPr/>
          <p:nvPr/>
        </p:nvSpPr>
        <p:spPr>
          <a:xfrm>
            <a:off x="2382128" y="5539531"/>
            <a:ext cx="5819337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509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40" grpId="0" animBg="1"/>
      <p:bldP spid="42" grpId="0" animBg="1"/>
      <p:bldP spid="43" grpId="0"/>
      <p:bldP spid="44" grpId="0" animBg="1"/>
      <p:bldP spid="45" grpId="0" animBg="1"/>
      <p:bldP spid="46" grpId="0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480849" y="3758105"/>
            <a:ext cx="10812751" cy="1539178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spcBef>
                <a:spcPts val="1116"/>
              </a:spcBef>
            </a:pP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 </a:t>
            </a:r>
            <a:r>
              <a:rPr sz="2400" b="1" i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sz="2400" b="1" i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 marR="1235067">
              <a:lnSpc>
                <a:spcPct val="139300"/>
              </a:lnSpc>
              <a:spcBef>
                <a:spcPts val="5"/>
              </a:spcBef>
            </a:pP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sz="2400" spc="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pc="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15"/>
          <p:cNvSpPr txBox="1">
            <a:spLocks noChangeArrowheads="1"/>
          </p:cNvSpPr>
          <p:nvPr/>
        </p:nvSpPr>
        <p:spPr bwMode="gray">
          <a:xfrm>
            <a:off x="570460" y="275312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pc="2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32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3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480851" y="1547450"/>
            <a:ext cx="9309069" cy="2039817"/>
          </a:xfrm>
          <a:prstGeom prst="round2Diag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02">
              <a:lnSpc>
                <a:spcPts val="2559"/>
              </a:lnSpc>
            </a:pPr>
            <a:r>
              <a:rPr lang="en-US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</a:t>
            </a:r>
            <a:r>
              <a:rPr lang="vi-VN" sz="2400" spc="-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vi-VN" sz="2400" spc="2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400" spc="3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02" marR="2093792">
              <a:lnSpc>
                <a:spcPts val="3639"/>
              </a:lnSpc>
              <a:spcBef>
                <a:spcPts val="236"/>
              </a:spcBef>
            </a:pPr>
            <a:r>
              <a:rPr lang="en-US" sz="2400" b="1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b="1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vi-VN" sz="2400" b="1" i="1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dụ: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9502" marR="2093792">
              <a:lnSpc>
                <a:spcPts val="3639"/>
              </a:lnSpc>
              <a:spcBef>
                <a:spcPts val="236"/>
              </a:spcBef>
            </a:pPr>
            <a:r>
              <a:rPr lang="en-US" sz="2400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spc="-3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iết: </a:t>
            </a:r>
            <a:r>
              <a:rPr lang="en-US" sz="2400" spc="-3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={</a:t>
            </a:r>
            <a:r>
              <a:rPr lang="vi-VN" sz="24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0; </a:t>
            </a:r>
            <a:r>
              <a:rPr lang="vi-VN" sz="2400" spc="-2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  <a:r>
              <a:rPr lang="vi-VN" sz="2400" spc="-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3;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4}.</a:t>
            </a:r>
          </a:p>
          <a:p>
            <a:pPr marL="109502">
              <a:spcBef>
                <a:spcPts val="740"/>
              </a:spcBef>
            </a:pPr>
            <a:r>
              <a:rPr lang="en-US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0; 1; 2; 3;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2400" spc="2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r>
              <a:rPr lang="vi-VN" sz="2400" spc="-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b="1" spc="3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vi-VN" sz="24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spc="2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34897" y="1252885"/>
            <a:ext cx="691904" cy="628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" name="Rectangle 1"/>
          <p:cNvSpPr/>
          <p:nvPr/>
        </p:nvSpPr>
        <p:spPr>
          <a:xfrm>
            <a:off x="1480847" y="5463906"/>
            <a:ext cx="9765221" cy="1062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27" marR="1235067">
              <a:lnSpc>
                <a:spcPct val="139300"/>
              </a:lnSpc>
              <a:spcBef>
                <a:spcPts val="5"/>
              </a:spcBef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6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9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70460" y="70885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pc="2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32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3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858129" y="2207439"/>
            <a:ext cx="10227214" cy="41742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905"/>
              </a:spcBef>
            </a:pPr>
            <a:r>
              <a:rPr sz="2600" b="1" i="1" spc="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sz="2600" b="1" i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1 </a:t>
            </a:r>
            <a:r>
              <a:rPr sz="2600" b="1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(SGK/tr</a:t>
            </a:r>
            <a:r>
              <a:rPr sz="2600" b="1" i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6):</a:t>
            </a:r>
            <a:r>
              <a:rPr lang="en-US" sz="2600" b="1" i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sz="2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600" i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 </a:t>
            </a:r>
            <a:r>
              <a:rPr sz="2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sz="26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0959" y="3145956"/>
            <a:ext cx="73380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</a:p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hợp </a:t>
            </a:r>
            <a:r>
              <a:rPr lang="vi-VN" sz="26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 các số tự nhiên lẻ nhỏ hơn 10 là:  </a:t>
            </a:r>
          </a:p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vi-VN" sz="2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{1; 3; 5; 7; 9}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571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" grpId="0"/>
    </p:bldLst>
  </p:timing>
</p:sld>
</file>

<file path=ppt/theme/theme1.xml><?xml version="1.0" encoding="utf-8"?>
<a:theme xmlns:a="http://schemas.openxmlformats.org/drawingml/2006/main" name="Theme1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DF56608-3B3B-4CD0-AEAF-7AA52ACA4473}" vid="{ADD3AED4-5FCB-4E23-BD2C-1F68B2A7ED6A}"/>
    </a:ext>
  </a:extLst>
</a:theme>
</file>

<file path=ppt/theme/theme2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a4f35948-e619-41b3-aa29-22878b09cfd2"/>
    <ds:schemaRef ds:uri="http://www.w3.org/XML/1998/namespace"/>
    <ds:schemaRef ds:uri="http://schemas.openxmlformats.org/package/2006/metadata/core-properties"/>
    <ds:schemaRef ds:uri="40262f94-9f35-4ac3-9a90-690165a166b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1020</TotalTime>
  <Words>1311</Words>
  <Application>Microsoft Office PowerPoint</Application>
  <PresentationFormat>Widescreen</PresentationFormat>
  <Paragraphs>139</Paragraphs>
  <Slides>27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 Black</vt:lpstr>
      <vt:lpstr>Calibri</vt:lpstr>
      <vt:lpstr>Cambria</vt:lpstr>
      <vt:lpstr>Cambria Math</vt:lpstr>
      <vt:lpstr>Times New Roman</vt:lpstr>
      <vt:lpstr>Wingdings</vt:lpstr>
      <vt:lpstr>ZapfChancery-Medium</vt:lpstr>
      <vt:lpstr>Theme1</vt:lpstr>
      <vt:lpstr>1_Custom Design</vt:lpstr>
      <vt:lpstr>PowerPoint Presentation</vt:lpstr>
      <vt:lpstr>PowerPoint Presentation</vt:lpstr>
      <vt:lpstr>CHƯƠNG I: SỐ TỰ NHIÊN</vt:lpstr>
      <vt:lpstr>HOẠT ĐỘNG KHỞI ĐỘNG</vt:lpstr>
      <vt:lpstr>HOẠT ĐỘNG KHỞI ĐỘNG</vt:lpstr>
      <vt:lpstr>Hình ảnh ví dụ về tập hợp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I: SỐ TỰ NHIÊN</dc:title>
  <dc:creator>HP</dc:creator>
  <cp:lastModifiedBy>T-80-Vương Lê Trà My</cp:lastModifiedBy>
  <cp:revision>75</cp:revision>
  <dcterms:created xsi:type="dcterms:W3CDTF">2021-08-05T13:58:37Z</dcterms:created>
  <dcterms:modified xsi:type="dcterms:W3CDTF">2022-09-07T02:05:38Z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