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7" r:id="rId2"/>
    <p:sldId id="258" r:id="rId3"/>
    <p:sldId id="260" r:id="rId4"/>
    <p:sldId id="262" r:id="rId5"/>
    <p:sldId id="266" r:id="rId6"/>
    <p:sldId id="268" r:id="rId7"/>
    <p:sldId id="265" r:id="rId8"/>
    <p:sldId id="267" r:id="rId9"/>
    <p:sldId id="274" r:id="rId10"/>
    <p:sldId id="279" r:id="rId11"/>
    <p:sldId id="285" r:id="rId12"/>
    <p:sldId id="275" r:id="rId13"/>
    <p:sldId id="284" r:id="rId14"/>
    <p:sldId id="286" r:id="rId15"/>
    <p:sldId id="287" r:id="rId16"/>
    <p:sldId id="289" r:id="rId17"/>
    <p:sldId id="290" r:id="rId18"/>
    <p:sldId id="292" r:id="rId19"/>
    <p:sldId id="294" r:id="rId20"/>
    <p:sldId id="291" r:id="rId21"/>
    <p:sldId id="295" r:id="rId22"/>
    <p:sldId id="293" r:id="rId23"/>
    <p:sldId id="296" r:id="rId24"/>
    <p:sldId id="297" r:id="rId25"/>
    <p:sldId id="299" r:id="rId26"/>
    <p:sldId id="300" r:id="rId27"/>
    <p:sldId id="298" r:id="rId28"/>
    <p:sldId id="301" r:id="rId29"/>
    <p:sldId id="302" r:id="rId30"/>
    <p:sldId id="305" r:id="rId31"/>
    <p:sldId id="306" r:id="rId32"/>
    <p:sldId id="307" r:id="rId33"/>
    <p:sldId id="308" r:id="rId34"/>
    <p:sldId id="311" r:id="rId35"/>
    <p:sldId id="313" r:id="rId36"/>
    <p:sldId id="314" r:id="rId37"/>
    <p:sldId id="316" r:id="rId38"/>
    <p:sldId id="31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61" d="100"/>
          <a:sy n="61" d="100"/>
        </p:scale>
        <p:origin x="77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3#1" qsCatId="simple" csTypeId="urn:microsoft.com/office/officeart/2005/8/colors/colorful5#1" csCatId="accent1" phldr="0"/>
      <dgm:spPr/>
    </dgm:pt>
    <dgm:pt modelId="{BEB4A0DE-FB16-4C4F-8DEA-03570694B93A}">
      <dgm:prSet phldrT="[Text]" phldr="0" custT="1"/>
      <dgm:spPr/>
      <dgm:t>
        <a:bodyPr vert="horz" wrap="square"/>
        <a:lstStyle/>
        <a:p>
          <a:pPr>
            <a:lnSpc>
              <a:spcPct val="100000"/>
            </a:lnSpc>
            <a:spcBef>
              <a:spcPct val="0"/>
            </a:spcBef>
            <a:spcAft>
              <a:spcPct val="35000"/>
            </a:spcAft>
          </a:pPr>
          <a:r>
            <a:rPr sz="2800">
              <a:latin typeface="Arial" panose="020B0604020202020204" pitchFamily="34" charset="0"/>
              <a:cs typeface="Arial" panose="020B0604020202020204" pitchFamily="34" charset="0"/>
              <a:sym typeface="+mn-ea"/>
            </a:rPr>
            <a:t>N</a:t>
          </a:r>
          <a:r>
            <a:rPr lang="en-US" sz="2800">
              <a:latin typeface="Arial" panose="020B0604020202020204" pitchFamily="34" charset="0"/>
              <a:cs typeface="Arial" panose="020B0604020202020204" pitchFamily="34" charset="0"/>
              <a:sym typeface="+mn-ea"/>
            </a:rPr>
            <a:t>êu cách để nhận biết một chất là axit trong thực tế</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A1CD0B47-03FC-4535-A972-2673574CE2F3}" type="parTrans" cxnId="{15CBB50B-A0FB-440B-A202-09489FDADCED}">
      <dgm:prSet/>
      <dgm:spPr/>
    </dgm:pt>
    <dgm:pt modelId="{66283CB7-69B8-41D5-A569-950515985F71}" type="sibTrans" cxnId="{15CBB50B-A0FB-440B-A202-09489FDADCED}">
      <dgm:prSet/>
      <dgm:spPr/>
    </dgm:pt>
    <dgm:pt modelId="{170BD9A7-4F2B-4E93-A099-EB3961C89175}">
      <dgm:prSet phldr="0" custT="1"/>
      <dgm:spPr/>
      <dgm:t>
        <a:bodyPr vert="horz" wrap="square"/>
        <a:lstStyle/>
        <a:p>
          <a:pPr>
            <a:lnSpc>
              <a:spcPct val="100000"/>
            </a:lnSpc>
            <a:spcBef>
              <a:spcPct val="0"/>
            </a:spcBef>
            <a:spcAft>
              <a:spcPct val="15000"/>
            </a:spcAft>
          </a:pPr>
          <a:endParaRPr altLang="en-US" sz="6500"/>
        </a:p>
      </dgm:t>
    </dgm:pt>
    <dgm:pt modelId="{6A76C663-CD45-4378-88EA-48A3FB79DAC5}" type="parTrans" cxnId="{CD10BA43-40A9-4D8E-9909-59574A061C54}">
      <dgm:prSet/>
      <dgm:spPr/>
    </dgm:pt>
    <dgm:pt modelId="{51D6BC1E-F0F5-4BE5-91C0-43454A5F8D54}" type="sibTrans" cxnId="{CD10BA43-40A9-4D8E-9909-59574A061C54}">
      <dgm:prSet/>
      <dgm:spPr/>
    </dgm:pt>
    <dgm:pt modelId="{8B265B6D-47BE-4C34-81C5-E78C2518F1B7}">
      <dgm:prSet phldr="0" custT="1"/>
      <dgm:spPr/>
      <dgm:t>
        <a:bodyPr vert="horz" wrap="square"/>
        <a:lstStyle/>
        <a:p>
          <a:pPr>
            <a:lnSpc>
              <a:spcPct val="100000"/>
            </a:lnSpc>
            <a:spcBef>
              <a:spcPct val="0"/>
            </a:spcBef>
            <a:spcAft>
              <a:spcPct val="15000"/>
            </a:spcAft>
          </a:pPr>
          <a:endParaRPr altLang="en-US" sz="6500"/>
        </a:p>
      </dgm:t>
    </dgm:pt>
    <dgm:pt modelId="{2D7A778A-53B4-4519-ACFE-02516364DC67}" type="parTrans" cxnId="{242E2F5A-91D8-4224-AEB3-38B9A6D63E51}">
      <dgm:prSet/>
      <dgm:spPr/>
    </dgm:pt>
    <dgm:pt modelId="{A19E260C-E2DC-481F-878B-9BA87E2AD89C}" type="sibTrans" cxnId="{242E2F5A-91D8-4224-AEB3-38B9A6D63E51}">
      <dgm:prSet/>
      <dgm:spPr/>
    </dgm:pt>
    <dgm:pt modelId="{11A5EA0A-517A-463B-9BA8-5EB54D7D10F8}">
      <dgm:prSet phldrT="[Text]" phldr="0" custT="1"/>
      <dgm:spPr/>
      <dgm:t>
        <a:bodyPr vert="horz" wrap="square"/>
        <a:lstStyle/>
        <a:p>
          <a:pPr>
            <a:lnSpc>
              <a:spcPct val="100000"/>
            </a:lnSpc>
            <a:spcBef>
              <a:spcPct val="0"/>
            </a:spcBef>
            <a:spcAft>
              <a:spcPct val="35000"/>
            </a:spcAft>
          </a:pPr>
          <a:endParaRPr lang="en-US" sz="2800">
            <a:latin typeface="Arial" panose="020B0604020202020204" pitchFamily="34" charset="0"/>
            <a:cs typeface="Arial" panose="020B0604020202020204" pitchFamily="34" charset="0"/>
            <a:sym typeface="+mn-ea"/>
          </a:endParaRPr>
        </a:p>
        <a:p>
          <a:pPr algn="l">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Kể tên các acid có trong cơ thể động thực vật hoặc thực phẩm mà em biết</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E2B15CF1-464F-45CC-BFE4-6F0AA417C19E}" type="parTrans" cxnId="{24DB650F-6F71-42C2-98BE-E14C10B9A2B3}">
      <dgm:prSet/>
      <dgm:spPr/>
    </dgm:pt>
    <dgm:pt modelId="{4EA87785-B7B3-4F48-BB13-D91C5DEA8DC1}" type="sibTrans" cxnId="{24DB650F-6F71-42C2-98BE-E14C10B9A2B3}">
      <dgm:prSet/>
      <dgm:spPr/>
    </dgm:pt>
    <dgm:pt modelId="{25EF8B53-4C57-43A4-9FE1-40C318A0AD88}">
      <dgm:prSet phldrT="[Text]" phldr="0" custT="1"/>
      <dgm:spPr/>
      <dgm:t>
        <a:bodyPr vert="horz" wrap="square"/>
        <a:lstStyle/>
        <a:p>
          <a:pPr>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Trong nọc độc của ong, kiến có axit gì?</a:t>
          </a:r>
          <a:endParaRPr lang="en-US" sz="2800">
            <a:latin typeface="Arial" panose="020B0604020202020204" pitchFamily="34" charset="0"/>
            <a:cs typeface="Arial" panose="020B0604020202020204" pitchFamily="34" charset="0"/>
          </a:endParaRPr>
        </a:p>
      </dgm:t>
    </dgm:pt>
    <dgm:pt modelId="{62CE1C4C-AE05-4247-9728-BCA5F5CA780A}" type="parTrans" cxnId="{8DAF3A93-5472-4DC5-9031-6D6761AA1139}">
      <dgm:prSet/>
      <dgm:spPr/>
    </dgm:pt>
    <dgm:pt modelId="{F463D266-32E5-414A-9781-DA46FFE60955}" type="sibTrans" cxnId="{8DAF3A93-5472-4DC5-9031-6D6761AA1139}">
      <dgm:prSet/>
      <dgm:spPr/>
    </dgm:pt>
    <dgm:pt modelId="{87B06E97-9453-4ED8-AE05-84856B011B6A}">
      <dgm:prSet phldr="0" custT="1"/>
      <dgm:spPr/>
      <dgm:t>
        <a:bodyPr vert="horz" wrap="square"/>
        <a:lstStyle/>
        <a:p>
          <a:pPr>
            <a:lnSpc>
              <a:spcPct val="100000"/>
            </a:lnSpc>
            <a:spcBef>
              <a:spcPct val="0"/>
            </a:spcBef>
            <a:spcAft>
              <a:spcPct val="15000"/>
            </a:spcAft>
          </a:pPr>
          <a:endParaRPr altLang="en-US" sz="6500"/>
        </a:p>
      </dgm:t>
    </dgm:pt>
    <dgm:pt modelId="{67D693CD-D848-4D3B-863F-4346B085BBBF}" type="parTrans" cxnId="{52CC7C54-A871-446B-BBE9-D6209EC4FD9F}">
      <dgm:prSet/>
      <dgm:spPr/>
    </dgm:pt>
    <dgm:pt modelId="{56EC68E5-588E-4EC5-8B0E-4ACD627D15EA}" type="sibTrans" cxnId="{52CC7C54-A871-446B-BBE9-D6209EC4FD9F}">
      <dgm:prSet/>
      <dgm:spPr/>
    </dgm:pt>
    <dgm:pt modelId="{D66A8DA8-3BA8-47C3-B3F4-D8ECEE18BE46}">
      <dgm:prSet phldr="0" custT="1"/>
      <dgm:spPr/>
      <dgm:t>
        <a:bodyPr vert="horz" wrap="square"/>
        <a:lstStyle/>
        <a:p>
          <a:pPr>
            <a:lnSpc>
              <a:spcPct val="100000"/>
            </a:lnSpc>
            <a:spcBef>
              <a:spcPct val="0"/>
            </a:spcBef>
            <a:spcAft>
              <a:spcPct val="15000"/>
            </a:spcAft>
          </a:pPr>
          <a:endParaRPr altLang="en-US" sz="6500"/>
        </a:p>
      </dgm:t>
    </dgm:pt>
    <dgm:pt modelId="{68E49A73-1B51-483F-80FC-B817308F605C}" type="parTrans" cxnId="{9836C7E2-FC72-404D-B4F0-3B3F14E4A987}">
      <dgm:prSet/>
      <dgm:spPr/>
    </dgm:pt>
    <dgm:pt modelId="{205EE05F-DF98-4953-B88A-9CF5CFFA75AD}" type="sibTrans" cxnId="{9836C7E2-FC72-404D-B4F0-3B3F14E4A987}">
      <dgm:prSet/>
      <dgm:spPr/>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3"/>
      <dgm:spPr/>
    </dgm:pt>
    <dgm:pt modelId="{5D3E6026-A697-4D8F-84B5-C5321A8528B3}" type="pres">
      <dgm:prSet presAssocID="{BEB4A0DE-FB16-4C4F-8DEA-03570694B93A}" presName="txShp" presStyleLbl="node1" presStyleIdx="0" presStyleCnt="3">
        <dgm:presLayoutVars>
          <dgm:bulletEnabled val="1"/>
        </dgm:presLayoutVars>
      </dgm:prSet>
      <dgm:spPr/>
    </dgm:pt>
    <dgm:pt modelId="{01F33C7F-4C3C-42D3-8542-4BC345A10B4C}" type="pres">
      <dgm:prSet presAssocID="{66283CB7-69B8-41D5-A569-950515985F71}" presName="spacing" presStyleCnt="0"/>
      <dgm:spPr/>
    </dgm:pt>
    <dgm:pt modelId="{5373068E-DCEB-4D3C-BFF1-43C34CE727FD}" type="pres">
      <dgm:prSet presAssocID="{11A5EA0A-517A-463B-9BA8-5EB54D7D10F8}" presName="composite" presStyleCnt="0"/>
      <dgm:spPr/>
    </dgm:pt>
    <dgm:pt modelId="{48C23F44-CDC2-4998-B9C4-F737C51D3228}" type="pres">
      <dgm:prSet presAssocID="{11A5EA0A-517A-463B-9BA8-5EB54D7D10F8}" presName="imgShp" presStyleLbl="fgImgPlace1" presStyleIdx="1" presStyleCnt="3"/>
      <dgm:spPr/>
    </dgm:pt>
    <dgm:pt modelId="{DC27DDA6-73A4-45AF-8B52-70E594C6E063}" type="pres">
      <dgm:prSet presAssocID="{11A5EA0A-517A-463B-9BA8-5EB54D7D10F8}" presName="txShp" presStyleLbl="node1" presStyleIdx="1" presStyleCnt="3">
        <dgm:presLayoutVars>
          <dgm:bulletEnabled val="1"/>
        </dgm:presLayoutVars>
      </dgm:prSet>
      <dgm:spPr/>
    </dgm:pt>
    <dgm:pt modelId="{1BD648EC-230D-47E1-A618-F93D265B0703}" type="pres">
      <dgm:prSet presAssocID="{4EA87785-B7B3-4F48-BB13-D91C5DEA8DC1}" presName="spacing" presStyleCnt="0"/>
      <dgm:spPr/>
    </dgm:pt>
    <dgm:pt modelId="{7D4A810A-A6D4-47BA-AF8D-AB4F73C04080}" type="pres">
      <dgm:prSet presAssocID="{25EF8B53-4C57-43A4-9FE1-40C318A0AD88}" presName="composite" presStyleCnt="0"/>
      <dgm:spPr/>
    </dgm:pt>
    <dgm:pt modelId="{69DE5637-6198-4292-ADFF-69DC2A063BC5}" type="pres">
      <dgm:prSet presAssocID="{25EF8B53-4C57-43A4-9FE1-40C318A0AD88}" presName="imgShp" presStyleLbl="fgImgPlace1" presStyleIdx="2" presStyleCnt="3"/>
      <dgm:spPr/>
    </dgm:pt>
    <dgm:pt modelId="{00C34D87-B2DD-493A-BAA2-1A14EA17DEB1}" type="pres">
      <dgm:prSet presAssocID="{25EF8B53-4C57-43A4-9FE1-40C318A0AD88}" presName="txShp" presStyleLbl="node1" presStyleIdx="2" presStyleCnt="3">
        <dgm:presLayoutVars>
          <dgm:bulletEnabled val="1"/>
        </dgm:presLayoutVars>
      </dgm:prSet>
      <dgm:spPr/>
    </dgm:pt>
  </dgm:ptLst>
  <dgm:cxnLst>
    <dgm:cxn modelId="{15CBB50B-A0FB-440B-A202-09489FDADCED}" srcId="{800EE499-D129-484D-B5C0-D0F3AC30E8B1}" destId="{BEB4A0DE-FB16-4C4F-8DEA-03570694B93A}" srcOrd="0" destOrd="0" parTransId="{A1CD0B47-03FC-4535-A972-2673574CE2F3}" sibTransId="{66283CB7-69B8-41D5-A569-950515985F71}"/>
    <dgm:cxn modelId="{6B2E1B0D-5787-4F0E-970A-D32320970812}" type="presOf" srcId="{25EF8B53-4C57-43A4-9FE1-40C318A0AD88}" destId="{00C34D87-B2DD-493A-BAA2-1A14EA17DEB1}" srcOrd="0" destOrd="0" presId="urn:microsoft.com/office/officeart/2005/8/layout/vList3"/>
    <dgm:cxn modelId="{24DB650F-6F71-42C2-98BE-E14C10B9A2B3}" srcId="{800EE499-D129-484D-B5C0-D0F3AC30E8B1}" destId="{11A5EA0A-517A-463B-9BA8-5EB54D7D10F8}" srcOrd="1" destOrd="0" parTransId="{E2B15CF1-464F-45CC-BFE4-6F0AA417C19E}" sibTransId="{4EA87785-B7B3-4F48-BB13-D91C5DEA8DC1}"/>
    <dgm:cxn modelId="{8C1F4116-690A-49D6-85CE-AEFFEA26AFE2}" type="presOf" srcId="{66283CB7-69B8-41D5-A569-950515985F71}" destId="{01F33C7F-4C3C-42D3-8542-4BC345A10B4C}" srcOrd="0" destOrd="0" presId="urn:microsoft.com/office/officeart/2005/8/layout/vList3"/>
    <dgm:cxn modelId="{CD10BA43-40A9-4D8E-9909-59574A061C54}" srcId="{BEB4A0DE-FB16-4C4F-8DEA-03570694B93A}" destId="{170BD9A7-4F2B-4E93-A099-EB3961C89175}" srcOrd="0" destOrd="0" parTransId="{6A76C663-CD45-4378-88EA-48A3FB79DAC5}" sibTransId="{51D6BC1E-F0F5-4BE5-91C0-43454A5F8D54}"/>
    <dgm:cxn modelId="{F6741550-9FFE-4FB0-8E29-A91B8B80D944}" type="presOf" srcId="{11A5EA0A-517A-463B-9BA8-5EB54D7D10F8}" destId="{DC27DDA6-73A4-45AF-8B52-70E594C6E063}" srcOrd="0" destOrd="0" presId="urn:microsoft.com/office/officeart/2005/8/layout/vList3"/>
    <dgm:cxn modelId="{52CC7C54-A871-446B-BBE9-D6209EC4FD9F}" srcId="{25EF8B53-4C57-43A4-9FE1-40C318A0AD88}" destId="{87B06E97-9453-4ED8-AE05-84856B011B6A}" srcOrd="0" destOrd="0" parTransId="{67D693CD-D848-4D3B-863F-4346B085BBBF}" sibTransId="{56EC68E5-588E-4EC5-8B0E-4ACD627D15EA}"/>
    <dgm:cxn modelId="{242E2F5A-91D8-4224-AEB3-38B9A6D63E51}" srcId="{BEB4A0DE-FB16-4C4F-8DEA-03570694B93A}" destId="{8B265B6D-47BE-4C34-81C5-E78C2518F1B7}" srcOrd="1" destOrd="0" parTransId="{2D7A778A-53B4-4519-ACFE-02516364DC67}" sibTransId="{A19E260C-E2DC-481F-878B-9BA87E2AD89C}"/>
    <dgm:cxn modelId="{BA80F18F-25C6-4FE2-A52D-E43D4D6BDAB1}" type="presOf" srcId="{D66A8DA8-3BA8-47C3-B3F4-D8ECEE18BE46}" destId="{00C34D87-B2DD-493A-BAA2-1A14EA17DEB1}" srcOrd="0" destOrd="2" presId="urn:microsoft.com/office/officeart/2005/8/layout/vList3"/>
    <dgm:cxn modelId="{6C34F191-D140-4328-BE2F-22FB849401D3}" type="presOf" srcId="{4EA87785-B7B3-4F48-BB13-D91C5DEA8DC1}" destId="{1BD648EC-230D-47E1-A618-F93D265B0703}" srcOrd="0" destOrd="0" presId="urn:microsoft.com/office/officeart/2005/8/layout/vList3"/>
    <dgm:cxn modelId="{8DAF3A93-5472-4DC5-9031-6D6761AA1139}" srcId="{800EE499-D129-484D-B5C0-D0F3AC30E8B1}" destId="{25EF8B53-4C57-43A4-9FE1-40C318A0AD88}" srcOrd="2" destOrd="0" parTransId="{62CE1C4C-AE05-4247-9728-BCA5F5CA780A}" sibTransId="{F463D266-32E5-414A-9781-DA46FFE60955}"/>
    <dgm:cxn modelId="{D61B47A0-61AD-476B-83D3-6B16D6816889}" type="presOf" srcId="{170BD9A7-4F2B-4E93-A099-EB3961C89175}" destId="{5D3E6026-A697-4D8F-84B5-C5321A8528B3}" srcOrd="0" destOrd="1" presId="urn:microsoft.com/office/officeart/2005/8/layout/vList3"/>
    <dgm:cxn modelId="{C27303A4-7ABC-4553-8B96-8941D8AC2D32}" type="presOf" srcId="{BEB4A0DE-FB16-4C4F-8DEA-03570694B93A}" destId="{5D3E6026-A697-4D8F-84B5-C5321A8528B3}" srcOrd="0" destOrd="0" presId="urn:microsoft.com/office/officeart/2005/8/layout/vList3"/>
    <dgm:cxn modelId="{06769AA7-B70B-4DCA-9988-C51CC3EDF37F}" type="presOf" srcId="{87B06E97-9453-4ED8-AE05-84856B011B6A}" destId="{00C34D87-B2DD-493A-BAA2-1A14EA17DEB1}" srcOrd="0" destOrd="1" presId="urn:microsoft.com/office/officeart/2005/8/layout/vList3"/>
    <dgm:cxn modelId="{7121DCC0-3CE6-4B39-B75C-B2552C2024CC}" type="presOf" srcId="{8B265B6D-47BE-4C34-81C5-E78C2518F1B7}" destId="{5D3E6026-A697-4D8F-84B5-C5321A8528B3}" srcOrd="0" destOrd="2" presId="urn:microsoft.com/office/officeart/2005/8/layout/vList3"/>
    <dgm:cxn modelId="{07CABCE1-9B95-41A1-AA7E-626C6CA7D445}" type="presOf" srcId="{800EE499-D129-484D-B5C0-D0F3AC30E8B1}" destId="{3A30B1D0-F146-41C6-9373-8CC849B0566C}" srcOrd="0" destOrd="0" presId="urn:microsoft.com/office/officeart/2005/8/layout/vList3"/>
    <dgm:cxn modelId="{9836C7E2-FC72-404D-B4F0-3B3F14E4A987}" srcId="{25EF8B53-4C57-43A4-9FE1-40C318A0AD88}" destId="{D66A8DA8-3BA8-47C3-B3F4-D8ECEE18BE46}" srcOrd="1" destOrd="0" parTransId="{68E49A73-1B51-483F-80FC-B817308F605C}" sibTransId="{205EE05F-DF98-4953-B88A-9CF5CFFA75AD}"/>
    <dgm:cxn modelId="{ADF65882-282B-4899-85AA-C1B0B6BAE3E5}" type="presParOf" srcId="{3A30B1D0-F146-41C6-9373-8CC849B0566C}" destId="{65AAD8D9-A2BB-4BC0-ADC4-32A3E0934999}" srcOrd="0" destOrd="0" presId="urn:microsoft.com/office/officeart/2005/8/layout/vList3"/>
    <dgm:cxn modelId="{6E8B0407-DDA7-4A3B-AA76-6CA957C42979}" type="presParOf" srcId="{65AAD8D9-A2BB-4BC0-ADC4-32A3E0934999}" destId="{F8DF891C-0D10-4055-A8A8-3FC34ADEDC5B}" srcOrd="0" destOrd="0" presId="urn:microsoft.com/office/officeart/2005/8/layout/vList3"/>
    <dgm:cxn modelId="{0C04CA1F-B2ED-4435-96F7-BD1CEC1BADE7}" type="presParOf" srcId="{65AAD8D9-A2BB-4BC0-ADC4-32A3E0934999}" destId="{5D3E6026-A697-4D8F-84B5-C5321A8528B3}" srcOrd="1" destOrd="0" presId="urn:microsoft.com/office/officeart/2005/8/layout/vList3"/>
    <dgm:cxn modelId="{852B64DA-214B-424C-A9AD-2DA7F77DB3C8}" type="presParOf" srcId="{3A30B1D0-F146-41C6-9373-8CC849B0566C}" destId="{01F33C7F-4C3C-42D3-8542-4BC345A10B4C}" srcOrd="1" destOrd="0" presId="urn:microsoft.com/office/officeart/2005/8/layout/vList3"/>
    <dgm:cxn modelId="{E3133D4D-4C4C-401F-AE25-8BC6CE769264}" type="presParOf" srcId="{3A30B1D0-F146-41C6-9373-8CC849B0566C}" destId="{5373068E-DCEB-4D3C-BFF1-43C34CE727FD}" srcOrd="2" destOrd="0" presId="urn:microsoft.com/office/officeart/2005/8/layout/vList3"/>
    <dgm:cxn modelId="{8738536A-369C-4187-B068-EA4ED439D1A8}" type="presParOf" srcId="{5373068E-DCEB-4D3C-BFF1-43C34CE727FD}" destId="{48C23F44-CDC2-4998-B9C4-F737C51D3228}" srcOrd="0" destOrd="0" presId="urn:microsoft.com/office/officeart/2005/8/layout/vList3"/>
    <dgm:cxn modelId="{D02D9373-A2FD-45CF-B0DD-6E0C695EAC0B}" type="presParOf" srcId="{5373068E-DCEB-4D3C-BFF1-43C34CE727FD}" destId="{DC27DDA6-73A4-45AF-8B52-70E594C6E063}" srcOrd="1" destOrd="0" presId="urn:microsoft.com/office/officeart/2005/8/layout/vList3"/>
    <dgm:cxn modelId="{3B12CB5C-24A2-4FB0-876D-1FF9C57255FB}" type="presParOf" srcId="{3A30B1D0-F146-41C6-9373-8CC849B0566C}" destId="{1BD648EC-230D-47E1-A618-F93D265B0703}" srcOrd="3" destOrd="0" presId="urn:microsoft.com/office/officeart/2005/8/layout/vList3"/>
    <dgm:cxn modelId="{35B9D97D-7D83-4AE0-92C5-F25DD2216593}" type="presParOf" srcId="{3A30B1D0-F146-41C6-9373-8CC849B0566C}" destId="{7D4A810A-A6D4-47BA-AF8D-AB4F73C04080}" srcOrd="4" destOrd="0" presId="urn:microsoft.com/office/officeart/2005/8/layout/vList3"/>
    <dgm:cxn modelId="{5C942993-E38F-493C-99F2-DBD8FD4C56AD}" type="presParOf" srcId="{7D4A810A-A6D4-47BA-AF8D-AB4F73C04080}" destId="{69DE5637-6198-4292-ADFF-69DC2A063BC5}" srcOrd="0" destOrd="0" presId="urn:microsoft.com/office/officeart/2005/8/layout/vList3"/>
    <dgm:cxn modelId="{EAC53DC5-4A07-4992-A70E-150E5F7CF669}" type="presParOf" srcId="{7D4A810A-A6D4-47BA-AF8D-AB4F73C04080}" destId="{00C34D87-B2DD-493A-BAA2-1A14EA17DEB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3#2" qsCatId="simple" csTypeId="urn:microsoft.com/office/officeart/2005/8/colors/colorful5#2" csCatId="accent1" phldr="0"/>
      <dgm:spPr/>
    </dgm:pt>
    <dgm:pt modelId="{BEB4A0DE-FB16-4C4F-8DEA-03570694B93A}">
      <dgm:prSet phldrT="[Text]" phldr="0" custT="1"/>
      <dgm:spPr/>
      <dgm:t>
        <a:bodyPr vert="horz" wrap="square"/>
        <a:lstStyle/>
        <a:p>
          <a:pPr>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Cách nhận biết một chất là axit trong thực tế: có vị chua, dd axit làm quỳ tím hóa đỏ</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A1CD0B47-03FC-4535-A972-2673574CE2F3}" type="parTrans" cxnId="{0D13E052-75BD-438A-AC2D-86CCDA180EAD}">
      <dgm:prSet/>
      <dgm:spPr/>
    </dgm:pt>
    <dgm:pt modelId="{66283CB7-69B8-41D5-A569-950515985F71}" type="sibTrans" cxnId="{0D13E052-75BD-438A-AC2D-86CCDA180EAD}">
      <dgm:prSet/>
      <dgm:spPr/>
    </dgm:pt>
    <dgm:pt modelId="{00C43C0E-B84B-46A6-9B25-076825FAB5A9}">
      <dgm:prSet phldr="0" custT="1"/>
      <dgm:spPr/>
      <dgm:t>
        <a:bodyPr vert="horz" wrap="square"/>
        <a:lstStyle/>
        <a:p>
          <a:pPr>
            <a:lnSpc>
              <a:spcPct val="100000"/>
            </a:lnSpc>
            <a:spcBef>
              <a:spcPct val="0"/>
            </a:spcBef>
            <a:spcAft>
              <a:spcPct val="15000"/>
            </a:spcAft>
          </a:pPr>
          <a:endParaRPr altLang="en-US" sz="6500"/>
        </a:p>
      </dgm:t>
    </dgm:pt>
    <dgm:pt modelId="{D77F416D-B79A-466C-91D6-8550635C2DF4}" type="parTrans" cxnId="{11028F8D-1E73-4DEF-905E-43EF4E724491}">
      <dgm:prSet/>
      <dgm:spPr/>
    </dgm:pt>
    <dgm:pt modelId="{4F43CBF5-620D-4106-988A-6578FD11484D}" type="sibTrans" cxnId="{11028F8D-1E73-4DEF-905E-43EF4E724491}">
      <dgm:prSet/>
      <dgm:spPr/>
    </dgm:pt>
    <dgm:pt modelId="{93C46A30-C6B5-433D-91DA-FB161956A82C}">
      <dgm:prSet phldr="0" custT="1"/>
      <dgm:spPr/>
      <dgm:t>
        <a:bodyPr vert="horz" wrap="square"/>
        <a:lstStyle/>
        <a:p>
          <a:pPr>
            <a:lnSpc>
              <a:spcPct val="100000"/>
            </a:lnSpc>
            <a:spcBef>
              <a:spcPct val="0"/>
            </a:spcBef>
            <a:spcAft>
              <a:spcPct val="15000"/>
            </a:spcAft>
          </a:pPr>
          <a:endParaRPr altLang="en-US" sz="6500"/>
        </a:p>
      </dgm:t>
    </dgm:pt>
    <dgm:pt modelId="{D568987A-428E-431A-A474-457F948F0178}" type="parTrans" cxnId="{5D80F7A3-E2BC-435F-BADD-FB524BA296F2}">
      <dgm:prSet/>
      <dgm:spPr/>
    </dgm:pt>
    <dgm:pt modelId="{069187B1-AA06-4FFD-9740-340321689AE8}" type="sibTrans" cxnId="{5D80F7A3-E2BC-435F-BADD-FB524BA296F2}">
      <dgm:prSet/>
      <dgm:spPr/>
    </dgm:pt>
    <dgm:pt modelId="{11A5EA0A-517A-463B-9BA8-5EB54D7D10F8}">
      <dgm:prSet phldrT="[Text]" phldr="0" custT="1"/>
      <dgm:spPr/>
      <dgm:t>
        <a:bodyPr vert="horz" wrap="square"/>
        <a:lstStyle/>
        <a:p>
          <a:pPr>
            <a:lnSpc>
              <a:spcPct val="100000"/>
            </a:lnSpc>
            <a:spcBef>
              <a:spcPct val="0"/>
            </a:spcBef>
            <a:spcAft>
              <a:spcPct val="35000"/>
            </a:spcAft>
          </a:pPr>
          <a:endParaRPr lang="en-US" sz="2800">
            <a:latin typeface="Arial" panose="020B0604020202020204" pitchFamily="34" charset="0"/>
            <a:cs typeface="Arial" panose="020B0604020202020204" pitchFamily="34" charset="0"/>
            <a:sym typeface="+mn-ea"/>
          </a:endParaRPr>
        </a:p>
        <a:p>
          <a:pPr algn="l">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acetic acid trong giấm ăn, citric acid trong quả chanh, maleic acid trong quả táo…</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E2B15CF1-464F-45CC-BFE4-6F0AA417C19E}" type="parTrans" cxnId="{BB31BCE6-DE79-427D-B63B-EE904E1E59D4}">
      <dgm:prSet/>
      <dgm:spPr/>
    </dgm:pt>
    <dgm:pt modelId="{4EA87785-B7B3-4F48-BB13-D91C5DEA8DC1}" type="sibTrans" cxnId="{BB31BCE6-DE79-427D-B63B-EE904E1E59D4}">
      <dgm:prSet/>
      <dgm:spPr/>
    </dgm:pt>
    <dgm:pt modelId="{25EF8B53-4C57-43A4-9FE1-40C318A0AD88}">
      <dgm:prSet phldrT="[Text]" phldr="0" custT="1"/>
      <dgm:spPr/>
      <dgm:t>
        <a:bodyPr vert="horz" wrap="square"/>
        <a:lstStyle/>
        <a:p>
          <a:pPr>
            <a:lnSpc>
              <a:spcPct val="100000"/>
            </a:lnSpc>
            <a:spcBef>
              <a:spcPct val="0"/>
            </a:spcBef>
            <a:spcAft>
              <a:spcPct val="35000"/>
            </a:spcAft>
          </a:pPr>
          <a:r>
            <a:rPr lang="en-US" sz="2800">
              <a:latin typeface="Arial" panose="020B0604020202020204" pitchFamily="34" charset="0"/>
              <a:cs typeface="Arial" panose="020B0604020202020204" pitchFamily="34" charset="0"/>
            </a:rPr>
            <a:t>Trong nọc độc Ong, kiến, muỗi… có acid fomic (HCOOH). Ngoài ra, còn có  acid chlohydric (HCl), acid phosphoric </a:t>
          </a:r>
          <a:r>
            <a:rPr lang="en-US" sz="2800">
              <a:latin typeface="Arial" panose="020B0604020202020204" pitchFamily="34" charset="0"/>
              <a:cs typeface="Arial" panose="020B0604020202020204" pitchFamily="34" charset="0"/>
              <a:sym typeface="+mn-ea"/>
            </a:rPr>
            <a:t>(H</a:t>
          </a:r>
          <a:r>
            <a:rPr lang="en-US" sz="2800" baseline="-25000">
              <a:latin typeface="Arial" panose="020B0604020202020204" pitchFamily="34" charset="0"/>
              <a:cs typeface="Arial" panose="020B0604020202020204" pitchFamily="34" charset="0"/>
              <a:sym typeface="+mn-ea"/>
            </a:rPr>
            <a:t>3</a:t>
          </a:r>
          <a:r>
            <a:rPr lang="en-US" sz="2800">
              <a:latin typeface="Arial" panose="020B0604020202020204" pitchFamily="34" charset="0"/>
              <a:cs typeface="Arial" panose="020B0604020202020204" pitchFamily="34" charset="0"/>
              <a:sym typeface="+mn-ea"/>
            </a:rPr>
            <a:t>PO4)</a:t>
          </a:r>
          <a:r>
            <a:rPr lang="en-US" sz="2800">
              <a:latin typeface="Arial" panose="020B0604020202020204" pitchFamily="34" charset="0"/>
              <a:cs typeface="Arial" panose="020B0604020202020204" pitchFamily="34" charset="0"/>
            </a:rPr>
            <a:t>. </a:t>
          </a:r>
        </a:p>
      </dgm:t>
    </dgm:pt>
    <dgm:pt modelId="{62CE1C4C-AE05-4247-9728-BCA5F5CA780A}" type="parTrans" cxnId="{18018DD8-76AB-4786-B0AF-64061BC8776B}">
      <dgm:prSet/>
      <dgm:spPr/>
    </dgm:pt>
    <dgm:pt modelId="{F463D266-32E5-414A-9781-DA46FFE60955}" type="sibTrans" cxnId="{18018DD8-76AB-4786-B0AF-64061BC8776B}">
      <dgm:prSet/>
      <dgm:spPr/>
    </dgm:pt>
    <dgm:pt modelId="{F5569F80-BEFA-4B79-8C3A-DB4999117E47}">
      <dgm:prSet phldr="0" custT="1"/>
      <dgm:spPr/>
      <dgm:t>
        <a:bodyPr vert="horz" wrap="square"/>
        <a:lstStyle/>
        <a:p>
          <a:pPr>
            <a:lnSpc>
              <a:spcPct val="100000"/>
            </a:lnSpc>
            <a:spcBef>
              <a:spcPct val="0"/>
            </a:spcBef>
            <a:spcAft>
              <a:spcPct val="15000"/>
            </a:spcAft>
          </a:pPr>
          <a:endParaRPr altLang="en-US" sz="6500"/>
        </a:p>
      </dgm:t>
    </dgm:pt>
    <dgm:pt modelId="{63ABC9F1-F968-414D-93A7-7495042FDE32}" type="parTrans" cxnId="{A3854813-8F97-4069-86DB-5A1BBF6CF4BB}">
      <dgm:prSet/>
      <dgm:spPr/>
    </dgm:pt>
    <dgm:pt modelId="{D226E408-EBCD-45DF-B74F-B87A0F8E7BA1}" type="sibTrans" cxnId="{A3854813-8F97-4069-86DB-5A1BBF6CF4BB}">
      <dgm:prSet/>
      <dgm:spPr/>
    </dgm:pt>
    <dgm:pt modelId="{7B04852B-9D47-4CD3-B7E9-A48CD8C56948}">
      <dgm:prSet phldr="0" custT="1"/>
      <dgm:spPr/>
      <dgm:t>
        <a:bodyPr vert="horz" wrap="square"/>
        <a:lstStyle/>
        <a:p>
          <a:pPr>
            <a:lnSpc>
              <a:spcPct val="100000"/>
            </a:lnSpc>
            <a:spcBef>
              <a:spcPct val="0"/>
            </a:spcBef>
            <a:spcAft>
              <a:spcPct val="15000"/>
            </a:spcAft>
          </a:pPr>
          <a:endParaRPr altLang="en-US" sz="6500"/>
        </a:p>
      </dgm:t>
    </dgm:pt>
    <dgm:pt modelId="{576B2301-5C78-4B4D-A3DB-AC2130B19863}" type="parTrans" cxnId="{AB8FD8C0-3E58-42B2-925D-D306ACEE1C3F}">
      <dgm:prSet/>
      <dgm:spPr/>
    </dgm:pt>
    <dgm:pt modelId="{E92A0665-33CF-400C-99B9-EA5681A7FE87}" type="sibTrans" cxnId="{AB8FD8C0-3E58-42B2-925D-D306ACEE1C3F}">
      <dgm:prSet/>
      <dgm:spPr/>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3"/>
      <dgm:spPr/>
    </dgm:pt>
    <dgm:pt modelId="{5D3E6026-A697-4D8F-84B5-C5321A8528B3}" type="pres">
      <dgm:prSet presAssocID="{BEB4A0DE-FB16-4C4F-8DEA-03570694B93A}" presName="txShp" presStyleLbl="node1" presStyleIdx="0" presStyleCnt="3">
        <dgm:presLayoutVars>
          <dgm:bulletEnabled val="1"/>
        </dgm:presLayoutVars>
      </dgm:prSet>
      <dgm:spPr/>
    </dgm:pt>
    <dgm:pt modelId="{01F33C7F-4C3C-42D3-8542-4BC345A10B4C}" type="pres">
      <dgm:prSet presAssocID="{66283CB7-69B8-41D5-A569-950515985F71}" presName="spacing" presStyleCnt="0"/>
      <dgm:spPr/>
    </dgm:pt>
    <dgm:pt modelId="{5373068E-DCEB-4D3C-BFF1-43C34CE727FD}" type="pres">
      <dgm:prSet presAssocID="{11A5EA0A-517A-463B-9BA8-5EB54D7D10F8}" presName="composite" presStyleCnt="0"/>
      <dgm:spPr/>
    </dgm:pt>
    <dgm:pt modelId="{48C23F44-CDC2-4998-B9C4-F737C51D3228}" type="pres">
      <dgm:prSet presAssocID="{11A5EA0A-517A-463B-9BA8-5EB54D7D10F8}" presName="imgShp" presStyleLbl="fgImgPlace1" presStyleIdx="1" presStyleCnt="3"/>
      <dgm:spPr/>
    </dgm:pt>
    <dgm:pt modelId="{DC27DDA6-73A4-45AF-8B52-70E594C6E063}" type="pres">
      <dgm:prSet presAssocID="{11A5EA0A-517A-463B-9BA8-5EB54D7D10F8}" presName="txShp" presStyleLbl="node1" presStyleIdx="1" presStyleCnt="3">
        <dgm:presLayoutVars>
          <dgm:bulletEnabled val="1"/>
        </dgm:presLayoutVars>
      </dgm:prSet>
      <dgm:spPr/>
    </dgm:pt>
    <dgm:pt modelId="{1BD648EC-230D-47E1-A618-F93D265B0703}" type="pres">
      <dgm:prSet presAssocID="{4EA87785-B7B3-4F48-BB13-D91C5DEA8DC1}" presName="spacing" presStyleCnt="0"/>
      <dgm:spPr/>
    </dgm:pt>
    <dgm:pt modelId="{7D4A810A-A6D4-47BA-AF8D-AB4F73C04080}" type="pres">
      <dgm:prSet presAssocID="{25EF8B53-4C57-43A4-9FE1-40C318A0AD88}" presName="composite" presStyleCnt="0"/>
      <dgm:spPr/>
    </dgm:pt>
    <dgm:pt modelId="{69DE5637-6198-4292-ADFF-69DC2A063BC5}" type="pres">
      <dgm:prSet presAssocID="{25EF8B53-4C57-43A4-9FE1-40C318A0AD88}" presName="imgShp" presStyleLbl="fgImgPlace1" presStyleIdx="2" presStyleCnt="3"/>
      <dgm:spPr/>
    </dgm:pt>
    <dgm:pt modelId="{00C34D87-B2DD-493A-BAA2-1A14EA17DEB1}" type="pres">
      <dgm:prSet presAssocID="{25EF8B53-4C57-43A4-9FE1-40C318A0AD88}" presName="txShp" presStyleLbl="node1" presStyleIdx="2" presStyleCnt="3">
        <dgm:presLayoutVars>
          <dgm:bulletEnabled val="1"/>
        </dgm:presLayoutVars>
      </dgm:prSet>
      <dgm:spPr/>
    </dgm:pt>
  </dgm:ptLst>
  <dgm:cxnLst>
    <dgm:cxn modelId="{71F81613-10F0-40FF-B410-96D511CCBC12}" type="presOf" srcId="{800EE499-D129-484D-B5C0-D0F3AC30E8B1}" destId="{3A30B1D0-F146-41C6-9373-8CC849B0566C}" srcOrd="0" destOrd="0" presId="urn:microsoft.com/office/officeart/2005/8/layout/vList3"/>
    <dgm:cxn modelId="{A3854813-8F97-4069-86DB-5A1BBF6CF4BB}" srcId="{25EF8B53-4C57-43A4-9FE1-40C318A0AD88}" destId="{F5569F80-BEFA-4B79-8C3A-DB4999117E47}" srcOrd="0" destOrd="0" parTransId="{63ABC9F1-F968-414D-93A7-7495042FDE32}" sibTransId="{D226E408-EBCD-45DF-B74F-B87A0F8E7BA1}"/>
    <dgm:cxn modelId="{46177824-338A-488C-9A1A-BA4D3137FD9C}" type="presOf" srcId="{93C46A30-C6B5-433D-91DA-FB161956A82C}" destId="{5D3E6026-A697-4D8F-84B5-C5321A8528B3}" srcOrd="0" destOrd="2" presId="urn:microsoft.com/office/officeart/2005/8/layout/vList3"/>
    <dgm:cxn modelId="{10C0463D-5ED5-4BA7-A961-9A92ABBA4EE2}" type="presOf" srcId="{00C43C0E-B84B-46A6-9B25-076825FAB5A9}" destId="{5D3E6026-A697-4D8F-84B5-C5321A8528B3}" srcOrd="0" destOrd="1" presId="urn:microsoft.com/office/officeart/2005/8/layout/vList3"/>
    <dgm:cxn modelId="{03DBCA62-68FE-4E1D-9634-E1EAC7B2B4E2}" type="presOf" srcId="{BEB4A0DE-FB16-4C4F-8DEA-03570694B93A}" destId="{5D3E6026-A697-4D8F-84B5-C5321A8528B3}" srcOrd="0" destOrd="0" presId="urn:microsoft.com/office/officeart/2005/8/layout/vList3"/>
    <dgm:cxn modelId="{0D13E052-75BD-438A-AC2D-86CCDA180EAD}" srcId="{800EE499-D129-484D-B5C0-D0F3AC30E8B1}" destId="{BEB4A0DE-FB16-4C4F-8DEA-03570694B93A}" srcOrd="0" destOrd="0" parTransId="{A1CD0B47-03FC-4535-A972-2673574CE2F3}" sibTransId="{66283CB7-69B8-41D5-A569-950515985F71}"/>
    <dgm:cxn modelId="{D720867E-086A-49E9-B1D1-1412BD9CC92F}" type="presOf" srcId="{11A5EA0A-517A-463B-9BA8-5EB54D7D10F8}" destId="{DC27DDA6-73A4-45AF-8B52-70E594C6E063}" srcOrd="0" destOrd="0" presId="urn:microsoft.com/office/officeart/2005/8/layout/vList3"/>
    <dgm:cxn modelId="{D552A680-64B9-4294-8190-AB440DB42318}" type="presOf" srcId="{66283CB7-69B8-41D5-A569-950515985F71}" destId="{01F33C7F-4C3C-42D3-8542-4BC345A10B4C}" srcOrd="0" destOrd="0" presId="urn:microsoft.com/office/officeart/2005/8/layout/vList3"/>
    <dgm:cxn modelId="{11028F8D-1E73-4DEF-905E-43EF4E724491}" srcId="{BEB4A0DE-FB16-4C4F-8DEA-03570694B93A}" destId="{00C43C0E-B84B-46A6-9B25-076825FAB5A9}" srcOrd="0" destOrd="0" parTransId="{D77F416D-B79A-466C-91D6-8550635C2DF4}" sibTransId="{4F43CBF5-620D-4106-988A-6578FD11484D}"/>
    <dgm:cxn modelId="{C9DF55A0-5C65-45F3-A691-3B8FD440F66F}" type="presOf" srcId="{F5569F80-BEFA-4B79-8C3A-DB4999117E47}" destId="{00C34D87-B2DD-493A-BAA2-1A14EA17DEB1}" srcOrd="0" destOrd="1" presId="urn:microsoft.com/office/officeart/2005/8/layout/vList3"/>
    <dgm:cxn modelId="{5D80F7A3-E2BC-435F-BADD-FB524BA296F2}" srcId="{BEB4A0DE-FB16-4C4F-8DEA-03570694B93A}" destId="{93C46A30-C6B5-433D-91DA-FB161956A82C}" srcOrd="1" destOrd="0" parTransId="{D568987A-428E-431A-A474-457F948F0178}" sibTransId="{069187B1-AA06-4FFD-9740-340321689AE8}"/>
    <dgm:cxn modelId="{AB8FD8C0-3E58-42B2-925D-D306ACEE1C3F}" srcId="{25EF8B53-4C57-43A4-9FE1-40C318A0AD88}" destId="{7B04852B-9D47-4CD3-B7E9-A48CD8C56948}" srcOrd="1" destOrd="0" parTransId="{576B2301-5C78-4B4D-A3DB-AC2130B19863}" sibTransId="{E92A0665-33CF-400C-99B9-EA5681A7FE87}"/>
    <dgm:cxn modelId="{8A4634CB-CF9C-42B4-9106-D0BC8AA684B4}" type="presOf" srcId="{7B04852B-9D47-4CD3-B7E9-A48CD8C56948}" destId="{00C34D87-B2DD-493A-BAA2-1A14EA17DEB1}" srcOrd="0" destOrd="2" presId="urn:microsoft.com/office/officeart/2005/8/layout/vList3"/>
    <dgm:cxn modelId="{4A284CD7-5E47-4FD1-B41B-9B72892EBDD7}" type="presOf" srcId="{4EA87785-B7B3-4F48-BB13-D91C5DEA8DC1}" destId="{1BD648EC-230D-47E1-A618-F93D265B0703}" srcOrd="0" destOrd="0" presId="urn:microsoft.com/office/officeart/2005/8/layout/vList3"/>
    <dgm:cxn modelId="{18018DD8-76AB-4786-B0AF-64061BC8776B}" srcId="{800EE499-D129-484D-B5C0-D0F3AC30E8B1}" destId="{25EF8B53-4C57-43A4-9FE1-40C318A0AD88}" srcOrd="2" destOrd="0" parTransId="{62CE1C4C-AE05-4247-9728-BCA5F5CA780A}" sibTransId="{F463D266-32E5-414A-9781-DA46FFE60955}"/>
    <dgm:cxn modelId="{AD923FE1-9CC4-4C32-A100-238D36598E1B}" type="presOf" srcId="{25EF8B53-4C57-43A4-9FE1-40C318A0AD88}" destId="{00C34D87-B2DD-493A-BAA2-1A14EA17DEB1}" srcOrd="0" destOrd="0" presId="urn:microsoft.com/office/officeart/2005/8/layout/vList3"/>
    <dgm:cxn modelId="{BB31BCE6-DE79-427D-B63B-EE904E1E59D4}" srcId="{800EE499-D129-484D-B5C0-D0F3AC30E8B1}" destId="{11A5EA0A-517A-463B-9BA8-5EB54D7D10F8}" srcOrd="1" destOrd="0" parTransId="{E2B15CF1-464F-45CC-BFE4-6F0AA417C19E}" sibTransId="{4EA87785-B7B3-4F48-BB13-D91C5DEA8DC1}"/>
    <dgm:cxn modelId="{A3BE5242-DC45-43CF-9884-AA361A5EA1B5}" type="presParOf" srcId="{3A30B1D0-F146-41C6-9373-8CC849B0566C}" destId="{65AAD8D9-A2BB-4BC0-ADC4-32A3E0934999}" srcOrd="0" destOrd="0" presId="urn:microsoft.com/office/officeart/2005/8/layout/vList3"/>
    <dgm:cxn modelId="{0544072A-D034-4537-98E0-BD962E61F7BA}" type="presParOf" srcId="{65AAD8D9-A2BB-4BC0-ADC4-32A3E0934999}" destId="{F8DF891C-0D10-4055-A8A8-3FC34ADEDC5B}" srcOrd="0" destOrd="0" presId="urn:microsoft.com/office/officeart/2005/8/layout/vList3"/>
    <dgm:cxn modelId="{06FB3FA3-01DA-4948-A165-7E227C9D0285}" type="presParOf" srcId="{65AAD8D9-A2BB-4BC0-ADC4-32A3E0934999}" destId="{5D3E6026-A697-4D8F-84B5-C5321A8528B3}" srcOrd="1" destOrd="0" presId="urn:microsoft.com/office/officeart/2005/8/layout/vList3"/>
    <dgm:cxn modelId="{76C9DF5C-C0FC-479A-9623-3FF8AAA4E2D1}" type="presParOf" srcId="{3A30B1D0-F146-41C6-9373-8CC849B0566C}" destId="{01F33C7F-4C3C-42D3-8542-4BC345A10B4C}" srcOrd="1" destOrd="0" presId="urn:microsoft.com/office/officeart/2005/8/layout/vList3"/>
    <dgm:cxn modelId="{B017DAB1-8946-41D3-8BCD-969EAB6CAC8E}" type="presParOf" srcId="{3A30B1D0-F146-41C6-9373-8CC849B0566C}" destId="{5373068E-DCEB-4D3C-BFF1-43C34CE727FD}" srcOrd="2" destOrd="0" presId="urn:microsoft.com/office/officeart/2005/8/layout/vList3"/>
    <dgm:cxn modelId="{FF41843A-E608-441A-9776-CAA98EC96573}" type="presParOf" srcId="{5373068E-DCEB-4D3C-BFF1-43C34CE727FD}" destId="{48C23F44-CDC2-4998-B9C4-F737C51D3228}" srcOrd="0" destOrd="0" presId="urn:microsoft.com/office/officeart/2005/8/layout/vList3"/>
    <dgm:cxn modelId="{D604C64F-2AEC-4981-872E-058F0251CFB9}" type="presParOf" srcId="{5373068E-DCEB-4D3C-BFF1-43C34CE727FD}" destId="{DC27DDA6-73A4-45AF-8B52-70E594C6E063}" srcOrd="1" destOrd="0" presId="urn:microsoft.com/office/officeart/2005/8/layout/vList3"/>
    <dgm:cxn modelId="{BAD108AD-BC9A-46B5-A34F-C8E019918467}" type="presParOf" srcId="{3A30B1D0-F146-41C6-9373-8CC849B0566C}" destId="{1BD648EC-230D-47E1-A618-F93D265B0703}" srcOrd="3" destOrd="0" presId="urn:microsoft.com/office/officeart/2005/8/layout/vList3"/>
    <dgm:cxn modelId="{C66EC6ED-B2A5-4539-B838-76D2BAB39BA5}" type="presParOf" srcId="{3A30B1D0-F146-41C6-9373-8CC849B0566C}" destId="{7D4A810A-A6D4-47BA-AF8D-AB4F73C04080}" srcOrd="4" destOrd="0" presId="urn:microsoft.com/office/officeart/2005/8/layout/vList3"/>
    <dgm:cxn modelId="{17D7BC09-5A0A-4E2B-957D-29CCEA3FDE7E}" type="presParOf" srcId="{7D4A810A-A6D4-47BA-AF8D-AB4F73C04080}" destId="{69DE5637-6198-4292-ADFF-69DC2A063BC5}" srcOrd="0" destOrd="0" presId="urn:microsoft.com/office/officeart/2005/8/layout/vList3"/>
    <dgm:cxn modelId="{57B040AC-5F23-4041-816F-42E78B94BC98}" type="presParOf" srcId="{7D4A810A-A6D4-47BA-AF8D-AB4F73C04080}" destId="{00C34D87-B2DD-493A-BAA2-1A14EA17DEB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E6026-A697-4D8F-84B5-C5321A8528B3}">
      <dsp:nvSpPr>
        <dsp:cNvPr id="0" name=""/>
        <dsp:cNvSpPr/>
      </dsp:nvSpPr>
      <dsp:spPr>
        <a:xfrm rot="10800000">
          <a:off x="2256584" y="813"/>
          <a:ext cx="7796041" cy="1171678"/>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678" tIns="106680" rIns="199136" bIns="106680" numCol="1" spcCol="1270" anchor="t" anchorCtr="0">
          <a:noAutofit/>
        </a:bodyPr>
        <a:lstStyle/>
        <a:p>
          <a:pPr marL="0" lvl="0" indent="0" algn="l" defTabSz="1244600">
            <a:lnSpc>
              <a:spcPct val="100000"/>
            </a:lnSpc>
            <a:spcBef>
              <a:spcPct val="0"/>
            </a:spcBef>
            <a:spcAft>
              <a:spcPct val="35000"/>
            </a:spcAft>
            <a:buNone/>
          </a:pPr>
          <a:r>
            <a:rPr sz="2800" kern="1200">
              <a:latin typeface="Arial" panose="020B0604020202020204" pitchFamily="34" charset="0"/>
              <a:cs typeface="Arial" panose="020B0604020202020204" pitchFamily="34" charset="0"/>
              <a:sym typeface="+mn-ea"/>
            </a:rPr>
            <a:t>N</a:t>
          </a:r>
          <a:r>
            <a:rPr lang="en-US" sz="2800" kern="1200">
              <a:latin typeface="Arial" panose="020B0604020202020204" pitchFamily="34" charset="0"/>
              <a:cs typeface="Arial" panose="020B0604020202020204" pitchFamily="34" charset="0"/>
              <a:sym typeface="+mn-ea"/>
            </a:rPr>
            <a:t>êu cách để nhận biết một chất là axit trong thực tế</a:t>
          </a:r>
        </a:p>
        <a:p>
          <a:pPr marL="0" lvl="0" indent="0" algn="l"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endParaRP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549503" y="813"/>
        <a:ext cx="7503122" cy="1171678"/>
      </dsp:txXfrm>
    </dsp:sp>
    <dsp:sp modelId="{F8DF891C-0D10-4055-A8A8-3FC34ADEDC5B}">
      <dsp:nvSpPr>
        <dsp:cNvPr id="0" name=""/>
        <dsp:cNvSpPr/>
      </dsp:nvSpPr>
      <dsp:spPr>
        <a:xfrm>
          <a:off x="1670744" y="813"/>
          <a:ext cx="1171678" cy="1171678"/>
        </a:xfrm>
        <a:prstGeom prst="ellipse">
          <a:avLst/>
        </a:prstGeom>
        <a:solidFill>
          <a:schemeClr val="accent5">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C27DDA6-73A4-45AF-8B52-70E594C6E063}">
      <dsp:nvSpPr>
        <dsp:cNvPr id="0" name=""/>
        <dsp:cNvSpPr/>
      </dsp:nvSpPr>
      <dsp:spPr>
        <a:xfrm rot="10800000">
          <a:off x="2256584" y="1480768"/>
          <a:ext cx="7796041" cy="1171678"/>
        </a:xfrm>
        <a:prstGeom prst="homePlate">
          <a:avLst/>
        </a:prstGeom>
        <a:gradFill rotWithShape="0">
          <a:gsLst>
            <a:gs pos="0">
              <a:schemeClr val="accent5">
                <a:hueOff val="-450009"/>
                <a:satOff val="15183"/>
                <a:lumOff val="-11765"/>
                <a:alphaOff val="0"/>
                <a:lumMod val="110000"/>
                <a:satMod val="105000"/>
                <a:tint val="67000"/>
              </a:schemeClr>
            </a:gs>
            <a:gs pos="50000">
              <a:schemeClr val="accent5">
                <a:hueOff val="-450009"/>
                <a:satOff val="15183"/>
                <a:lumOff val="-11765"/>
                <a:alphaOff val="0"/>
                <a:lumMod val="105000"/>
                <a:satMod val="103000"/>
                <a:tint val="73000"/>
              </a:schemeClr>
            </a:gs>
            <a:gs pos="100000">
              <a:schemeClr val="accent5">
                <a:hueOff val="-450009"/>
                <a:satOff val="15183"/>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678" tIns="106680" rIns="199136" bIns="106680" numCol="1" spcCol="1270" anchor="ctr" anchorCtr="0">
          <a:noAutofit/>
        </a:bodyPr>
        <a:lstStyle/>
        <a:p>
          <a:pPr marL="0" lvl="0" indent="0"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sym typeface="+mn-ea"/>
          </a:endParaRPr>
        </a:p>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sym typeface="+mn-ea"/>
            </a:rPr>
            <a:t>Kể tên các acid có trong cơ thể động thực vật hoặc thực phẩm mà em biết</a:t>
          </a:r>
        </a:p>
        <a:p>
          <a:pPr marL="0" lvl="0" indent="0"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rot="10800000">
        <a:off x="2549503" y="1480768"/>
        <a:ext cx="7503122" cy="1171678"/>
      </dsp:txXfrm>
    </dsp:sp>
    <dsp:sp modelId="{48C23F44-CDC2-4998-B9C4-F737C51D3228}">
      <dsp:nvSpPr>
        <dsp:cNvPr id="0" name=""/>
        <dsp:cNvSpPr/>
      </dsp:nvSpPr>
      <dsp:spPr>
        <a:xfrm>
          <a:off x="1670744" y="1480768"/>
          <a:ext cx="1171678" cy="1171678"/>
        </a:xfrm>
        <a:prstGeom prst="ellipse">
          <a:avLst/>
        </a:prstGeom>
        <a:solidFill>
          <a:schemeClr val="accent5">
            <a:tint val="50000"/>
            <a:hueOff val="-186147"/>
            <a:satOff val="12238"/>
            <a:lumOff val="-2546"/>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0C34D87-B2DD-493A-BAA2-1A14EA17DEB1}">
      <dsp:nvSpPr>
        <dsp:cNvPr id="0" name=""/>
        <dsp:cNvSpPr/>
      </dsp:nvSpPr>
      <dsp:spPr>
        <a:xfrm rot="10800000">
          <a:off x="2256584" y="2960722"/>
          <a:ext cx="7796041" cy="1171678"/>
        </a:xfrm>
        <a:prstGeom prst="homePlate">
          <a:avLst/>
        </a:prstGeom>
        <a:gradFill rotWithShape="0">
          <a:gsLst>
            <a:gs pos="0">
              <a:schemeClr val="accent5">
                <a:hueOff val="-900018"/>
                <a:satOff val="30365"/>
                <a:lumOff val="-23530"/>
                <a:alphaOff val="0"/>
                <a:lumMod val="110000"/>
                <a:satMod val="105000"/>
                <a:tint val="67000"/>
              </a:schemeClr>
            </a:gs>
            <a:gs pos="50000">
              <a:schemeClr val="accent5">
                <a:hueOff val="-900018"/>
                <a:satOff val="30365"/>
                <a:lumOff val="-23530"/>
                <a:alphaOff val="0"/>
                <a:lumMod val="105000"/>
                <a:satMod val="103000"/>
                <a:tint val="73000"/>
              </a:schemeClr>
            </a:gs>
            <a:gs pos="100000">
              <a:schemeClr val="accent5">
                <a:hueOff val="-900018"/>
                <a:satOff val="30365"/>
                <a:lumOff val="-235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678" tIns="106680" rIns="199136" bIns="106680" numCol="1" spcCol="1270" anchor="t" anchorCtr="0">
          <a:noAutofit/>
        </a:bodyPr>
        <a:lstStyle/>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sym typeface="+mn-ea"/>
            </a:rPr>
            <a:t>Trong nọc độc của ong, kiến có axit gì?</a:t>
          </a:r>
          <a:endParaRPr lang="en-US" sz="2800" kern="1200">
            <a:latin typeface="Arial" panose="020B0604020202020204" pitchFamily="34" charset="0"/>
            <a:cs typeface="Arial" panose="020B0604020202020204" pitchFamily="34" charset="0"/>
          </a:endParaRP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549503" y="2960722"/>
        <a:ext cx="7503122" cy="1171678"/>
      </dsp:txXfrm>
    </dsp:sp>
    <dsp:sp modelId="{69DE5637-6198-4292-ADFF-69DC2A063BC5}">
      <dsp:nvSpPr>
        <dsp:cNvPr id="0" name=""/>
        <dsp:cNvSpPr/>
      </dsp:nvSpPr>
      <dsp:spPr>
        <a:xfrm>
          <a:off x="1670744" y="2960722"/>
          <a:ext cx="1171678" cy="1171678"/>
        </a:xfrm>
        <a:prstGeom prst="ellipse">
          <a:avLst/>
        </a:prstGeom>
        <a:solidFill>
          <a:schemeClr val="accent5">
            <a:tint val="50000"/>
            <a:hueOff val="-372294"/>
            <a:satOff val="24477"/>
            <a:lumOff val="-5092"/>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E6026-A697-4D8F-84B5-C5321A8528B3}">
      <dsp:nvSpPr>
        <dsp:cNvPr id="0" name=""/>
        <dsp:cNvSpPr/>
      </dsp:nvSpPr>
      <dsp:spPr>
        <a:xfrm rot="10800000">
          <a:off x="2393369" y="2690"/>
          <a:ext cx="8174821" cy="13371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664" tIns="106680" rIns="199136" bIns="106680" numCol="1" spcCol="1270" anchor="t" anchorCtr="0">
          <a:noAutofit/>
        </a:bodyPr>
        <a:lstStyle/>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sym typeface="+mn-ea"/>
            </a:rPr>
            <a:t>Cách nhận biết một chất là axit trong thực tế: có vị chua, dd axit làm quỳ tím hóa đỏ</a:t>
          </a:r>
        </a:p>
        <a:p>
          <a:pPr marL="0" lvl="0" indent="0" algn="l"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endParaRP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727666" y="2690"/>
        <a:ext cx="7840524" cy="1337190"/>
      </dsp:txXfrm>
    </dsp:sp>
    <dsp:sp modelId="{F8DF891C-0D10-4055-A8A8-3FC34ADEDC5B}">
      <dsp:nvSpPr>
        <dsp:cNvPr id="0" name=""/>
        <dsp:cNvSpPr/>
      </dsp:nvSpPr>
      <dsp:spPr>
        <a:xfrm>
          <a:off x="1724774" y="2690"/>
          <a:ext cx="1337190" cy="1337190"/>
        </a:xfrm>
        <a:prstGeom prst="ellipse">
          <a:avLst/>
        </a:prstGeom>
        <a:solidFill>
          <a:schemeClr val="accent5">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C27DDA6-73A4-45AF-8B52-70E594C6E063}">
      <dsp:nvSpPr>
        <dsp:cNvPr id="0" name=""/>
        <dsp:cNvSpPr/>
      </dsp:nvSpPr>
      <dsp:spPr>
        <a:xfrm rot="10800000">
          <a:off x="2393369" y="1729164"/>
          <a:ext cx="8174821" cy="1337190"/>
        </a:xfrm>
        <a:prstGeom prst="homePlate">
          <a:avLst/>
        </a:prstGeom>
        <a:gradFill rotWithShape="0">
          <a:gsLst>
            <a:gs pos="0">
              <a:schemeClr val="accent5">
                <a:hueOff val="-450009"/>
                <a:satOff val="15183"/>
                <a:lumOff val="-11765"/>
                <a:alphaOff val="0"/>
                <a:lumMod val="110000"/>
                <a:satMod val="105000"/>
                <a:tint val="67000"/>
              </a:schemeClr>
            </a:gs>
            <a:gs pos="50000">
              <a:schemeClr val="accent5">
                <a:hueOff val="-450009"/>
                <a:satOff val="15183"/>
                <a:lumOff val="-11765"/>
                <a:alphaOff val="0"/>
                <a:lumMod val="105000"/>
                <a:satMod val="103000"/>
                <a:tint val="73000"/>
              </a:schemeClr>
            </a:gs>
            <a:gs pos="100000">
              <a:schemeClr val="accent5">
                <a:hueOff val="-450009"/>
                <a:satOff val="15183"/>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664" tIns="106680" rIns="199136" bIns="106680" numCol="1" spcCol="1270" anchor="ctr" anchorCtr="0">
          <a:noAutofit/>
        </a:bodyPr>
        <a:lstStyle/>
        <a:p>
          <a:pPr marL="0" lvl="0" indent="0"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sym typeface="+mn-ea"/>
          </a:endParaRPr>
        </a:p>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sym typeface="+mn-ea"/>
            </a:rPr>
            <a:t>acetic acid trong giấm ăn, citric acid trong quả chanh, maleic acid trong quả táo…</a:t>
          </a:r>
        </a:p>
        <a:p>
          <a:pPr marL="0" lvl="0" indent="0"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rot="10800000">
        <a:off x="2727666" y="1729164"/>
        <a:ext cx="7840524" cy="1337190"/>
      </dsp:txXfrm>
    </dsp:sp>
    <dsp:sp modelId="{48C23F44-CDC2-4998-B9C4-F737C51D3228}">
      <dsp:nvSpPr>
        <dsp:cNvPr id="0" name=""/>
        <dsp:cNvSpPr/>
      </dsp:nvSpPr>
      <dsp:spPr>
        <a:xfrm>
          <a:off x="1724774" y="1729164"/>
          <a:ext cx="1337190" cy="1337190"/>
        </a:xfrm>
        <a:prstGeom prst="ellipse">
          <a:avLst/>
        </a:prstGeom>
        <a:solidFill>
          <a:schemeClr val="accent5">
            <a:tint val="50000"/>
            <a:hueOff val="-186147"/>
            <a:satOff val="12238"/>
            <a:lumOff val="-2546"/>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0C34D87-B2DD-493A-BAA2-1A14EA17DEB1}">
      <dsp:nvSpPr>
        <dsp:cNvPr id="0" name=""/>
        <dsp:cNvSpPr/>
      </dsp:nvSpPr>
      <dsp:spPr>
        <a:xfrm rot="10800000">
          <a:off x="2393369" y="3455639"/>
          <a:ext cx="8174821" cy="1337190"/>
        </a:xfrm>
        <a:prstGeom prst="homePlate">
          <a:avLst/>
        </a:prstGeom>
        <a:gradFill rotWithShape="0">
          <a:gsLst>
            <a:gs pos="0">
              <a:schemeClr val="accent5">
                <a:hueOff val="-900018"/>
                <a:satOff val="30365"/>
                <a:lumOff val="-23530"/>
                <a:alphaOff val="0"/>
                <a:lumMod val="110000"/>
                <a:satMod val="105000"/>
                <a:tint val="67000"/>
              </a:schemeClr>
            </a:gs>
            <a:gs pos="50000">
              <a:schemeClr val="accent5">
                <a:hueOff val="-900018"/>
                <a:satOff val="30365"/>
                <a:lumOff val="-23530"/>
                <a:alphaOff val="0"/>
                <a:lumMod val="105000"/>
                <a:satMod val="103000"/>
                <a:tint val="73000"/>
              </a:schemeClr>
            </a:gs>
            <a:gs pos="100000">
              <a:schemeClr val="accent5">
                <a:hueOff val="-900018"/>
                <a:satOff val="30365"/>
                <a:lumOff val="-235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664" tIns="106680" rIns="199136" bIns="106680" numCol="1" spcCol="1270" anchor="t" anchorCtr="0">
          <a:noAutofit/>
        </a:bodyPr>
        <a:lstStyle/>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rPr>
            <a:t>Trong nọc độc Ong, kiến, muỗi… có acid fomic (HCOOH). Ngoài ra, còn có  acid chlohydric (HCl), acid phosphoric </a:t>
          </a:r>
          <a:r>
            <a:rPr lang="en-US" sz="2800" kern="1200">
              <a:latin typeface="Arial" panose="020B0604020202020204" pitchFamily="34" charset="0"/>
              <a:cs typeface="Arial" panose="020B0604020202020204" pitchFamily="34" charset="0"/>
              <a:sym typeface="+mn-ea"/>
            </a:rPr>
            <a:t>(H</a:t>
          </a:r>
          <a:r>
            <a:rPr lang="en-US" sz="2800" kern="1200" baseline="-25000">
              <a:latin typeface="Arial" panose="020B0604020202020204" pitchFamily="34" charset="0"/>
              <a:cs typeface="Arial" panose="020B0604020202020204" pitchFamily="34" charset="0"/>
              <a:sym typeface="+mn-ea"/>
            </a:rPr>
            <a:t>3</a:t>
          </a:r>
          <a:r>
            <a:rPr lang="en-US" sz="2800" kern="1200">
              <a:latin typeface="Arial" panose="020B0604020202020204" pitchFamily="34" charset="0"/>
              <a:cs typeface="Arial" panose="020B0604020202020204" pitchFamily="34" charset="0"/>
              <a:sym typeface="+mn-ea"/>
            </a:rPr>
            <a:t>PO4)</a:t>
          </a:r>
          <a:r>
            <a:rPr lang="en-US" sz="2800" kern="1200">
              <a:latin typeface="Arial" panose="020B0604020202020204" pitchFamily="34" charset="0"/>
              <a:cs typeface="Arial" panose="020B0604020202020204" pitchFamily="34" charset="0"/>
            </a:rPr>
            <a:t>. </a:t>
          </a: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727666" y="3455639"/>
        <a:ext cx="7840524" cy="1337190"/>
      </dsp:txXfrm>
    </dsp:sp>
    <dsp:sp modelId="{69DE5637-6198-4292-ADFF-69DC2A063BC5}">
      <dsp:nvSpPr>
        <dsp:cNvPr id="0" name=""/>
        <dsp:cNvSpPr/>
      </dsp:nvSpPr>
      <dsp:spPr>
        <a:xfrm>
          <a:off x="1724774" y="3455639"/>
          <a:ext cx="1337190" cy="1337190"/>
        </a:xfrm>
        <a:prstGeom prst="ellipse">
          <a:avLst/>
        </a:prstGeom>
        <a:solidFill>
          <a:schemeClr val="accent5">
            <a:tint val="50000"/>
            <a:hueOff val="-372294"/>
            <a:satOff val="24477"/>
            <a:lumOff val="-5092"/>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2">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04/13/2025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t>1</a:t>
            </a:fld>
            <a:endParaRPr lang="en-US" sz="1200"/>
          </a:p>
        </p:txBody>
      </p:sp>
      <p:sp>
        <p:nvSpPr>
          <p:cNvPr id="23555" name="Nơi giữ chỗ cho Hình ảnh của Bản chiế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t>1</a:t>
            </a:fld>
            <a:endParaRPr lang="en-US" sz="120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zh-CN" dirty="0"/>
              <a:t>10</a:t>
            </a:fld>
            <a:endParaRPr lang="en-US" altLang="zh-CN" dirty="0"/>
          </a:p>
        </p:txBody>
      </p:sp>
      <p:sp>
        <p:nvSpPr>
          <p:cNvPr id="6147" name="Rectangle 2"/>
          <p:cNvSpPr>
            <a:spLocks noGrp="1" noRot="1" noChangeAspect="1" noTextEdit="1"/>
          </p:cNvSpPr>
          <p:nvPr>
            <p:ph type="sldImg"/>
          </p:nvPr>
        </p:nvSpPr>
        <p:spPr/>
      </p:sp>
      <p:sp>
        <p:nvSpPr>
          <p:cNvPr id="6148" name="Rectangle 3"/>
          <p:cNvSpPr>
            <a:spLocks noGrp="1"/>
          </p:cNvSpPr>
          <p:nvPr>
            <p:ph type="body" idx="1"/>
          </p:nvPr>
        </p:nvSpPr>
        <p:spPr/>
        <p:txBody>
          <a:bodyPr wrap="square" lIns="91440" tIns="45720" rIns="91440" bIns="45720" anchor="t" anchorCtr="0"/>
          <a:lstStyle/>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6D785-FA9C-47E8-941E-80E9C19E6A64}" type="slidenum">
              <a:rPr lang="zh-CN" altLang="en-US" smtClean="0">
                <a:solidFill>
                  <a:prstClr val="black"/>
                </a:solidFill>
                <a:latin typeface="等线" panose="020F0502020204030204"/>
                <a:ea typeface="等线" panose="02010600030101010101" pitchFamily="2" charset="-122"/>
              </a:rPr>
              <a:t>29</a:t>
            </a:fld>
            <a:endParaRPr lang="zh-CN" altLang="en-US">
              <a:solidFill>
                <a:prstClr val="black"/>
              </a:solidFill>
              <a:latin typeface="等线" panose="020F0502020204030204"/>
              <a:ea typeface="等线"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p:sp>
      <p:sp>
        <p:nvSpPr>
          <p:cNvPr id="59395" name="文本占位符 593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34</a:t>
            </a:fld>
            <a:endParaRPr lang="zh-C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p:sp>
      <p:sp>
        <p:nvSpPr>
          <p:cNvPr id="59395" name="文本占位符 593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38</a:t>
            </a:fld>
            <a:endParaRPr 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t>04/13/2025</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04/13/2025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04/13/2025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16" t="7782" r="923" b="615"/>
          <a:stretch>
            <a:fillRect/>
          </a:stretch>
        </p:blipFill>
        <p:spPr>
          <a:xfrm>
            <a:off x="0" y="0"/>
            <a:ext cx="12192000" cy="6858000"/>
          </a:xfrm>
          <a:prstGeom prst="rect">
            <a:avLst/>
          </a:prstGeom>
        </p:spPr>
      </p:pic>
      <p:sp>
        <p:nvSpPr>
          <p:cNvPr id="11" name="矩形 10"/>
          <p:cNvSpPr/>
          <p:nvPr userDrawn="1"/>
        </p:nvSpPr>
        <p:spPr>
          <a:xfrm>
            <a:off x="0" y="643467"/>
            <a:ext cx="12192000" cy="60452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2" name="文本框 11"/>
          <p:cNvSpPr txBox="1"/>
          <p:nvPr userDrawn="1"/>
        </p:nvSpPr>
        <p:spPr>
          <a:xfrm>
            <a:off x="226589" y="126920"/>
            <a:ext cx="3599062" cy="502766"/>
          </a:xfrm>
          <a:prstGeom prst="rect">
            <a:avLst/>
          </a:prstGeom>
          <a:noFill/>
        </p:spPr>
        <p:txBody>
          <a:bodyPr wrap="none" rtlCol="0">
            <a:spAutoFit/>
          </a:bodyPr>
          <a:lstStyle/>
          <a:p>
            <a:pPr defTabSz="914400"/>
            <a:r>
              <a:rPr lang="zh-CN" altLang="en-US" sz="2665" dirty="0">
                <a:solidFill>
                  <a:prstClr val="black"/>
                </a:solidFill>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04/13/2025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04/13/2025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04/13/2025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04/13/2025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04/13/2025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04/13/2025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04/13/2025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04/13/2025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4"/>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t>04/13/2025</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mc:Choice>
    <mc:Fallback xmlns="">
      <p:transition/>
    </mc:Fallback>
  </mc:AlternateConten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2.bin"/><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bin"/><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2.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3"/>
          <a:stretch>
            <a:fillRect/>
          </a:stretch>
        </p:blipFill>
        <p:spPr>
          <a:xfrm>
            <a:off x="-209550" y="8255"/>
            <a:ext cx="12610465" cy="6842125"/>
          </a:xfrm>
          <a:prstGeom prst="rect">
            <a:avLst/>
          </a:prstGeom>
          <a:noFill/>
          <a:ln w="9525">
            <a:noFill/>
          </a:ln>
        </p:spPr>
      </p:pic>
      <p:sp>
        <p:nvSpPr>
          <p:cNvPr id="3" name="Text Box 2"/>
          <p:cNvSpPr txBox="1"/>
          <p:nvPr/>
        </p:nvSpPr>
        <p:spPr>
          <a:xfrm>
            <a:off x="2089785" y="314325"/>
            <a:ext cx="8501380" cy="922020"/>
          </a:xfrm>
          <a:prstGeom prst="rect">
            <a:avLst/>
          </a:prstGeom>
          <a:noFill/>
        </p:spPr>
        <p:txBody>
          <a:bodyPr wrap="square" rtlCol="0">
            <a:spAutoFit/>
          </a:bodyPr>
          <a:lstStyle/>
          <a:p>
            <a:r>
              <a:rPr lang="en-US" sz="5400" b="1">
                <a:solidFill>
                  <a:schemeClr val="accent2">
                    <a:lumMod val="75000"/>
                  </a:schemeClr>
                </a:solidFill>
                <a:latin typeface="+mj-lt"/>
                <a:cs typeface="+mj-lt"/>
              </a:rPr>
              <a:t>Bài 9 : BASE. THANG PH</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3076" name="Picture 4" descr="5"/>
          <p:cNvPicPr>
            <a:picLocks noChangeAspect="1"/>
          </p:cNvPicPr>
          <p:nvPr/>
        </p:nvPicPr>
        <p:blipFill>
          <a:blip r:embed="rId3"/>
          <a:stretch>
            <a:fillRect/>
          </a:stretch>
        </p:blipFill>
        <p:spPr>
          <a:xfrm>
            <a:off x="-635" y="0"/>
            <a:ext cx="12192635" cy="6988810"/>
          </a:xfrm>
          <a:prstGeom prst="rect">
            <a:avLst/>
          </a:prstGeom>
          <a:noFill/>
          <a:ln w="9525">
            <a:noFill/>
          </a:ln>
        </p:spPr>
      </p:pic>
      <p:pic>
        <p:nvPicPr>
          <p:cNvPr id="3079" name="Picture 7" descr="11"/>
          <p:cNvPicPr>
            <a:picLocks noChangeAspect="1"/>
          </p:cNvPicPr>
          <p:nvPr/>
        </p:nvPicPr>
        <p:blipFill>
          <a:blip r:embed="rId4"/>
          <a:stretch>
            <a:fillRect/>
          </a:stretch>
        </p:blipFill>
        <p:spPr>
          <a:xfrm>
            <a:off x="2155190" y="5238750"/>
            <a:ext cx="9876155" cy="1619250"/>
          </a:xfrm>
          <a:prstGeom prst="rect">
            <a:avLst/>
          </a:prstGeom>
          <a:noFill/>
          <a:ln w="9525">
            <a:noFill/>
          </a:ln>
        </p:spPr>
      </p:pic>
      <p:pic>
        <p:nvPicPr>
          <p:cNvPr id="3080" name="Picture 8" descr="8"/>
          <p:cNvPicPr>
            <a:picLocks noChangeAspect="1"/>
          </p:cNvPicPr>
          <p:nvPr/>
        </p:nvPicPr>
        <p:blipFill>
          <a:blip r:embed="rId5"/>
          <a:stretch>
            <a:fillRect/>
          </a:stretch>
        </p:blipFill>
        <p:spPr>
          <a:xfrm>
            <a:off x="2232660" y="1968500"/>
            <a:ext cx="9664700" cy="1732280"/>
          </a:xfrm>
          <a:prstGeom prst="rect">
            <a:avLst/>
          </a:prstGeom>
          <a:noFill/>
          <a:ln w="9525">
            <a:noFill/>
          </a:ln>
        </p:spPr>
      </p:pic>
      <p:pic>
        <p:nvPicPr>
          <p:cNvPr id="3081" name="Picture 9" descr="9"/>
          <p:cNvPicPr>
            <a:picLocks noChangeAspect="1"/>
          </p:cNvPicPr>
          <p:nvPr/>
        </p:nvPicPr>
        <p:blipFill>
          <a:blip r:embed="rId6"/>
          <a:stretch>
            <a:fillRect/>
          </a:stretch>
        </p:blipFill>
        <p:spPr>
          <a:xfrm>
            <a:off x="2307590" y="441960"/>
            <a:ext cx="9700260" cy="1662430"/>
          </a:xfrm>
          <a:prstGeom prst="rect">
            <a:avLst/>
          </a:prstGeom>
          <a:noFill/>
          <a:ln w="9525">
            <a:noFill/>
          </a:ln>
        </p:spPr>
      </p:pic>
      <p:pic>
        <p:nvPicPr>
          <p:cNvPr id="3082" name="Picture 10" descr="10"/>
          <p:cNvPicPr>
            <a:picLocks noChangeAspect="1"/>
          </p:cNvPicPr>
          <p:nvPr/>
        </p:nvPicPr>
        <p:blipFill>
          <a:blip r:embed="rId7"/>
          <a:stretch>
            <a:fillRect/>
          </a:stretch>
        </p:blipFill>
        <p:spPr>
          <a:xfrm>
            <a:off x="2232660" y="3596005"/>
            <a:ext cx="9683115" cy="2004695"/>
          </a:xfrm>
          <a:prstGeom prst="rect">
            <a:avLst/>
          </a:prstGeom>
          <a:noFill/>
          <a:ln w="9525">
            <a:noFill/>
          </a:ln>
        </p:spPr>
      </p:pic>
      <p:sp>
        <p:nvSpPr>
          <p:cNvPr id="3084" name="Text Box 12"/>
          <p:cNvSpPr txBox="1"/>
          <p:nvPr/>
        </p:nvSpPr>
        <p:spPr>
          <a:xfrm>
            <a:off x="1188720" y="2439035"/>
            <a:ext cx="1330960" cy="2799715"/>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sp>
        <p:nvSpPr>
          <p:cNvPr id="100" name="Text Box 99"/>
          <p:cNvSpPr txBox="1"/>
          <p:nvPr/>
        </p:nvSpPr>
        <p:spPr>
          <a:xfrm>
            <a:off x="3173730" y="823595"/>
            <a:ext cx="8525510" cy="521970"/>
          </a:xfrm>
          <a:prstGeom prst="rect">
            <a:avLst/>
          </a:prstGeom>
          <a:noFill/>
          <a:ln w="9525">
            <a:noFill/>
          </a:ln>
        </p:spPr>
        <p:txBody>
          <a:bodyPr wrap="square">
            <a:spAutoFit/>
          </a:bodyPr>
          <a:lstStyle/>
          <a:p>
            <a:pPr indent="0"/>
            <a:r>
              <a:rPr lang="en-US" sz="2800" b="0">
                <a:latin typeface="Arial" panose="020B0604020202020204" pitchFamily="34" charset="0"/>
                <a:cs typeface="Arial" panose="020B0604020202020204" pitchFamily="34" charset="0"/>
              </a:rPr>
              <a:t>1.Công thức hoá học của các base đều có nhóm OH</a:t>
            </a:r>
          </a:p>
        </p:txBody>
      </p:sp>
      <p:sp>
        <p:nvSpPr>
          <p:cNvPr id="2" name="Text Box 1"/>
          <p:cNvSpPr txBox="1"/>
          <p:nvPr/>
        </p:nvSpPr>
        <p:spPr>
          <a:xfrm>
            <a:off x="2970530" y="2266315"/>
            <a:ext cx="8608695" cy="953135"/>
          </a:xfrm>
          <a:prstGeom prst="rect">
            <a:avLst/>
          </a:prstGeom>
          <a:noFill/>
          <a:ln w="9525">
            <a:noFill/>
          </a:ln>
        </p:spPr>
        <p:txBody>
          <a:bodyPr wrap="square">
            <a:spAutoFit/>
          </a:bodyPr>
          <a:lstStyle/>
          <a:p>
            <a:pPr indent="577850"/>
            <a:r>
              <a:rPr lang="en-US" sz="2800" b="0">
                <a:solidFill>
                  <a:srgbClr val="000000"/>
                </a:solidFill>
                <a:latin typeface="Arial" panose="020B0604020202020204" pitchFamily="34" charset="0"/>
                <a:cs typeface="Arial" panose="020B0604020202020204" pitchFamily="34" charset="0"/>
              </a:rPr>
              <a:t>2. Dạng tồn tại của base trong dung dịch có chứa anion </a:t>
            </a:r>
            <a:r>
              <a:rPr lang="en-US" sz="2800" b="0">
                <a:latin typeface="Arial" panose="020B0604020202020204" pitchFamily="34" charset="0"/>
                <a:cs typeface="Arial" panose="020B0604020202020204" pitchFamily="34" charset="0"/>
              </a:rPr>
              <a:t>OH</a:t>
            </a:r>
            <a:r>
              <a:rPr lang="en-US" sz="2800" b="0" baseline="30000">
                <a:latin typeface="Arial" panose="020B0604020202020204" pitchFamily="34" charset="0"/>
                <a:cs typeface="Arial" panose="020B0604020202020204" pitchFamily="34" charset="0"/>
              </a:rPr>
              <a:t>-</a:t>
            </a:r>
            <a:r>
              <a:rPr lang="en-US" sz="2800" b="0">
                <a:solidFill>
                  <a:srgbClr val="000000"/>
                </a:solidFill>
                <a:latin typeface="Arial" panose="020B0604020202020204" pitchFamily="34" charset="0"/>
                <a:cs typeface="Arial" panose="020B0604020202020204" pitchFamily="34" charset="0"/>
              </a:rPr>
              <a:t> và cation kim loại</a:t>
            </a:r>
            <a:endParaRPr lang="en-US" sz="2800">
              <a:latin typeface="Arial" panose="020B0604020202020204" pitchFamily="34" charset="0"/>
              <a:cs typeface="Arial" panose="020B0604020202020204" pitchFamily="34" charset="0"/>
            </a:endParaRPr>
          </a:p>
        </p:txBody>
      </p:sp>
      <p:sp>
        <p:nvSpPr>
          <p:cNvPr id="3" name="Text Box 2"/>
          <p:cNvSpPr txBox="1"/>
          <p:nvPr/>
        </p:nvSpPr>
        <p:spPr>
          <a:xfrm>
            <a:off x="2850515" y="3700780"/>
            <a:ext cx="8728710" cy="1383665"/>
          </a:xfrm>
          <a:prstGeom prst="rect">
            <a:avLst/>
          </a:prstGeom>
          <a:noFill/>
          <a:ln w="9525">
            <a:noFill/>
          </a:ln>
        </p:spPr>
        <p:txBody>
          <a:bodyPr wrap="square">
            <a:spAutoFit/>
          </a:bodyPr>
          <a:lstStyle/>
          <a:p>
            <a:pPr indent="577850"/>
            <a:r>
              <a:rPr lang="en-US" sz="2800" b="0">
                <a:latin typeface="Arial" panose="020B0604020202020204" pitchFamily="34" charset="0"/>
                <a:cs typeface="Arial" panose="020B0604020202020204" pitchFamily="34" charset="0"/>
              </a:rPr>
              <a:t>3. Base là những hợp chất trong phân tử có nguyên tử kim loại liên kết với nhóm hydroxide. Khi tan trong nước, base tạo ra ion OH</a:t>
            </a:r>
            <a:r>
              <a:rPr lang="en-US" sz="2800" b="0" baseline="30000">
                <a:latin typeface="Arial" panose="020B0604020202020204" pitchFamily="34" charset="0"/>
                <a:cs typeface="Arial" panose="020B0604020202020204" pitchFamily="34" charset="0"/>
              </a:rPr>
              <a:t>-</a:t>
            </a:r>
            <a:endParaRPr lang="en-US" sz="2800">
              <a:latin typeface="Arial" panose="020B0604020202020204" pitchFamily="34" charset="0"/>
              <a:cs typeface="Arial" panose="020B0604020202020204" pitchFamily="34" charset="0"/>
            </a:endParaRPr>
          </a:p>
        </p:txBody>
      </p:sp>
      <p:sp>
        <p:nvSpPr>
          <p:cNvPr id="5" name="Text Box 4"/>
          <p:cNvSpPr txBox="1"/>
          <p:nvPr/>
        </p:nvSpPr>
        <p:spPr>
          <a:xfrm>
            <a:off x="2235200" y="5313680"/>
            <a:ext cx="9959340" cy="1260475"/>
          </a:xfrm>
          <a:prstGeom prst="rect">
            <a:avLst/>
          </a:prstGeom>
          <a:noFill/>
          <a:ln w="9525">
            <a:noFill/>
          </a:ln>
        </p:spPr>
        <p:txBody>
          <a:bodyPr wrap="square">
            <a:spAutoFit/>
          </a:bodyPr>
          <a:lstStyle/>
          <a:p>
            <a:pPr indent="577850"/>
            <a:r>
              <a:rPr lang="en-US" sz="2400" b="0">
                <a:latin typeface="Arial" panose="020B0604020202020204" pitchFamily="34" charset="0"/>
                <a:cs typeface="Arial" panose="020B0604020202020204" pitchFamily="34" charset="0"/>
              </a:rPr>
              <a:t>Tên Base = tên kim loại + hóa trị (nếu KL có nhiều hóa trị) + hydroxide </a:t>
            </a:r>
          </a:p>
          <a:p>
            <a:pPr indent="577850"/>
            <a:r>
              <a:rPr lang="en-US" sz="2800">
                <a:latin typeface="Arial" panose="020B0604020202020204" pitchFamily="34" charset="0"/>
                <a:cs typeface="Arial" panose="020B0604020202020204" pitchFamily="34" charset="0"/>
              </a:rPr>
              <a:t> Ca(OH)2 : calcium hydroxide </a:t>
            </a:r>
            <a:r>
              <a:rPr lang="en-US" sz="2800"/>
              <a:t> </a:t>
            </a:r>
          </a:p>
        </p:txBody>
      </p:sp>
      <p:pic>
        <p:nvPicPr>
          <p:cNvPr id="101" name="Content Placeholder 100"/>
          <p:cNvPicPr>
            <a:picLocks noGrp="1" noChangeAspect="1"/>
          </p:cNvPicPr>
          <p:nvPr>
            <p:ph idx="1"/>
          </p:nvPr>
        </p:nvPicPr>
        <p:blipFill>
          <a:blip r:embed="rId8"/>
          <a:stretch>
            <a:fillRect/>
          </a:stretch>
        </p:blipFill>
        <p:spPr>
          <a:xfrm>
            <a:off x="483870" y="70485"/>
            <a:ext cx="2035175" cy="181927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142875" y="0"/>
            <a:ext cx="1172210" cy="1185545"/>
          </a:xfrm>
          <a:prstGeom prst="rect">
            <a:avLst/>
          </a:prstGeom>
          <a:noFill/>
          <a:ln w="9525">
            <a:noFill/>
          </a:ln>
        </p:spPr>
      </p:pic>
      <p:sp>
        <p:nvSpPr>
          <p:cNvPr id="12" name="圆角矩形 11"/>
          <p:cNvSpPr/>
          <p:nvPr/>
        </p:nvSpPr>
        <p:spPr>
          <a:xfrm>
            <a:off x="142875" y="118554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l"/>
            <a:endParaRPr lang="zh-CN" altLang="en-US" b="1">
              <a:solidFill>
                <a:srgbClr val="FFFF00"/>
              </a:solidFill>
            </a:endParaRPr>
          </a:p>
          <a:p>
            <a:pPr algn="l"/>
            <a:r>
              <a:rPr lang="zh-CN" altLang="en-US" b="1">
                <a:solidFill>
                  <a:srgbClr val="FFFF00"/>
                </a:solidFill>
              </a:rPr>
              <a:t>*</a:t>
            </a:r>
            <a:r>
              <a:rPr lang="zh-CN" altLang="en-US" sz="2800" b="1">
                <a:solidFill>
                  <a:srgbClr val="FFFF00"/>
                </a:solidFill>
              </a:rPr>
              <a:t> Khái niệm base</a:t>
            </a:r>
            <a:r>
              <a:rPr lang="en-US" altLang="zh-CN" sz="2800" b="1">
                <a:solidFill>
                  <a:srgbClr val="FFFF00"/>
                </a:solidFill>
              </a:rPr>
              <a:t>:</a:t>
            </a:r>
            <a:endParaRPr lang="zh-CN" altLang="en-US" sz="2800" b="1">
              <a:solidFill>
                <a:srgbClr val="FFFF00"/>
              </a:solidFill>
            </a:endParaRPr>
          </a:p>
          <a:p>
            <a:pPr algn="l"/>
            <a:r>
              <a:rPr lang="zh-CN" altLang="en-US" sz="2800" b="1">
                <a:solidFill>
                  <a:schemeClr val="tx1"/>
                </a:solidFill>
              </a:rPr>
              <a:t>Base là những hợp chất trong phân tử có nguyên tử kim loại liên kết với nhóm hydroxide. Khi tan trong nước, base tạo ra ion OH-.</a:t>
            </a:r>
          </a:p>
          <a:p>
            <a:pPr algn="l"/>
            <a:r>
              <a:rPr lang="zh-CN" altLang="en-US" sz="2800" b="1">
                <a:solidFill>
                  <a:srgbClr val="FFFF00"/>
                </a:solidFill>
              </a:rPr>
              <a:t>* Công thức phân tử của base</a:t>
            </a:r>
          </a:p>
          <a:p>
            <a:pPr algn="l"/>
            <a:r>
              <a:rPr lang="zh-CN" altLang="en-US" sz="2800" b="1">
                <a:solidFill>
                  <a:schemeClr val="tx1"/>
                </a:solidFill>
              </a:rPr>
              <a:t>- Gồm 1 nguyên tử kim loại liên kết với 1 hay nhiều nhóm hydroxide (-OH).</a:t>
            </a:r>
          </a:p>
          <a:p>
            <a:pPr algn="l"/>
            <a:r>
              <a:rPr lang="zh-CN" altLang="en-US" sz="2800" b="1">
                <a:solidFill>
                  <a:schemeClr val="tx1"/>
                </a:solidFill>
              </a:rPr>
              <a:t>- Dạng tổng quát: M(OH)n</a:t>
            </a:r>
          </a:p>
          <a:p>
            <a:pPr algn="l"/>
            <a:r>
              <a:rPr lang="en-US" altLang="zh-CN" sz="2800" b="1">
                <a:solidFill>
                  <a:schemeClr val="tx1"/>
                </a:solidFill>
              </a:rPr>
              <a:t>              </a:t>
            </a:r>
            <a:r>
              <a:rPr lang="zh-CN" altLang="en-US" sz="2800" b="1">
                <a:solidFill>
                  <a:schemeClr val="tx1"/>
                </a:solidFill>
              </a:rPr>
              <a:t>+ n: là hóa trị của kim loại M</a:t>
            </a:r>
          </a:p>
          <a:p>
            <a:pPr algn="l"/>
            <a:r>
              <a:rPr lang="zh-CN" altLang="en-US" sz="2800" b="1">
                <a:solidFill>
                  <a:schemeClr val="tx1"/>
                </a:solidFill>
              </a:rPr>
              <a:t>* </a:t>
            </a:r>
            <a:r>
              <a:rPr lang="zh-CN" altLang="en-US" sz="2800" b="1">
                <a:solidFill>
                  <a:srgbClr val="FFFF00"/>
                </a:solidFill>
              </a:rPr>
              <a:t>Tên gọi:</a:t>
            </a:r>
            <a:r>
              <a:rPr lang="zh-CN" altLang="en-US" sz="2800" b="1">
                <a:solidFill>
                  <a:schemeClr val="tx1"/>
                </a:solidFill>
              </a:rPr>
              <a:t> </a:t>
            </a:r>
          </a:p>
          <a:p>
            <a:pPr algn="l"/>
            <a:r>
              <a:rPr lang="zh-CN" altLang="en-US" sz="2800" b="1">
                <a:solidFill>
                  <a:schemeClr val="tx1"/>
                </a:solidFill>
              </a:rPr>
              <a:t>Tên Base = tên kim loại + hóa trị (nếu KL có nhiều hóa trị) +</a:t>
            </a:r>
            <a:r>
              <a:rPr lang="en-US" altLang="zh-CN" sz="2800" b="1">
                <a:solidFill>
                  <a:schemeClr val="tx1"/>
                </a:solidFill>
              </a:rPr>
              <a:t> </a:t>
            </a:r>
            <a:r>
              <a:rPr lang="zh-CN" altLang="en-US" sz="2800" b="1">
                <a:solidFill>
                  <a:schemeClr val="tx1"/>
                </a:solidFill>
              </a:rPr>
              <a:t>hydroxide</a:t>
            </a:r>
          </a:p>
        </p:txBody>
      </p:sp>
      <p:sp>
        <p:nvSpPr>
          <p:cNvPr id="15" name="圆角矩形 14"/>
          <p:cNvSpPr/>
          <p:nvPr/>
        </p:nvSpPr>
        <p:spPr bwMode="auto">
          <a:xfrm>
            <a:off x="4813300" y="43751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5" name="Text Box 4"/>
          <p:cNvSpPr txBox="1"/>
          <p:nvPr/>
        </p:nvSpPr>
        <p:spPr>
          <a:xfrm>
            <a:off x="343535" y="1276985"/>
            <a:ext cx="3698240" cy="521970"/>
          </a:xfrm>
          <a:prstGeom prst="rect">
            <a:avLst/>
          </a:prstGeom>
          <a:noFill/>
        </p:spPr>
        <p:txBody>
          <a:bodyPr wrap="square" rtlCol="0">
            <a:spAutoFit/>
          </a:bodyPr>
          <a:lstStyle/>
          <a:p>
            <a:r>
              <a:rPr lang="en-US" sz="2800" b="1">
                <a:highlight>
                  <a:srgbClr val="FFFF00"/>
                </a:highlight>
              </a:rPr>
              <a:t>I. KHÁI NIỆM BASE</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784225" y="212725"/>
            <a:ext cx="11238865" cy="521970"/>
          </a:xfrm>
          <a:prstGeom prst="rect">
            <a:avLst/>
          </a:prstGeom>
          <a:noFill/>
        </p:spPr>
        <p:txBody>
          <a:bodyPr wrap="none" rtlCol="0" anchor="t">
            <a:spAutoFit/>
          </a:bodyPr>
          <a:lstStyle/>
          <a:p>
            <a:pPr indent="0"/>
            <a:r>
              <a:rPr lang="en-US" sz="2800" b="1">
                <a:solidFill>
                  <a:schemeClr val="accent2">
                    <a:lumMod val="75000"/>
                  </a:schemeClr>
                </a:solidFill>
                <a:latin typeface="Arial" panose="020B0604020202020204" pitchFamily="34" charset="0"/>
                <a:cs typeface="Arial" panose="020B0604020202020204" pitchFamily="34" charset="0"/>
                <a:sym typeface="+mn-ea"/>
              </a:rPr>
              <a:t>NV2: Quan sát bảng tính tan dưới đây, hoàn thành phiếu học tập </a:t>
            </a:r>
            <a:r>
              <a:rPr lang="en-US">
                <a:solidFill>
                  <a:schemeClr val="accent2">
                    <a:lumMod val="75000"/>
                  </a:schemeClr>
                </a:solidFill>
                <a:latin typeface="Arial" panose="020B0604020202020204" pitchFamily="34" charset="0"/>
                <a:cs typeface="Arial" panose="020B0604020202020204" pitchFamily="34" charset="0"/>
                <a:sym typeface="+mn-ea"/>
              </a:rPr>
              <a:t>:</a:t>
            </a:r>
            <a:endParaRPr lang="en-US"/>
          </a:p>
        </p:txBody>
      </p:sp>
      <p:graphicFrame>
        <p:nvGraphicFramePr>
          <p:cNvPr id="3" name="Table 2"/>
          <p:cNvGraphicFramePr/>
          <p:nvPr/>
        </p:nvGraphicFramePr>
        <p:xfrm>
          <a:off x="892810" y="3082925"/>
          <a:ext cx="10717530" cy="3732530"/>
        </p:xfrm>
        <a:graphic>
          <a:graphicData uri="http://schemas.openxmlformats.org/drawingml/2006/table">
            <a:tbl>
              <a:tblPr firstRow="1" bandRow="1">
                <a:tableStyleId>{5940675A-B579-460E-94D1-54222C63F5DA}</a:tableStyleId>
              </a:tblPr>
              <a:tblGrid>
                <a:gridCol w="10717530">
                  <a:extLst>
                    <a:ext uri="{9D8B030D-6E8A-4147-A177-3AD203B41FA5}">
                      <a16:colId xmlns:a16="http://schemas.microsoft.com/office/drawing/2014/main" val="20000"/>
                    </a:ext>
                  </a:extLst>
                </a:gridCol>
              </a:tblGrid>
              <a:tr h="3732530">
                <a:tc>
                  <a:txBody>
                    <a:bodyPr/>
                    <a:lstStyle/>
                    <a:p>
                      <a:pPr indent="0" algn="ctr">
                        <a:buNone/>
                      </a:pPr>
                      <a:r>
                        <a:rPr lang="en-US" sz="2800" b="1">
                          <a:solidFill>
                            <a:srgbClr val="000000"/>
                          </a:solidFill>
                          <a:latin typeface="Arial" panose="020B0604020202020204" pitchFamily="34" charset="0"/>
                          <a:cs typeface="Arial" panose="020B0604020202020204" pitchFamily="34" charset="0"/>
                        </a:rPr>
                        <a:t>Phiếu học tập 1</a:t>
                      </a:r>
                    </a:p>
                    <a:p>
                      <a:pPr indent="0" algn="ctr">
                        <a:buNone/>
                      </a:pPr>
                      <a:r>
                        <a:rPr lang="en-US" sz="2400" b="0">
                          <a:solidFill>
                            <a:srgbClr val="000000"/>
                          </a:solidFill>
                          <a:latin typeface="Arial" panose="020B0604020202020204" pitchFamily="34" charset="0"/>
                          <a:cs typeface="Arial" panose="020B0604020202020204" pitchFamily="34" charset="0"/>
                        </a:rPr>
                        <a:t>Dựa vào bảng tính tan, em hãy viết công thức hóa học của các base có trong bảng, sau đó xếp các base vào cột thích hợp và gọi tên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4" name="Table 3"/>
          <p:cNvGraphicFramePr/>
          <p:nvPr/>
        </p:nvGraphicFramePr>
        <p:xfrm>
          <a:off x="1410335" y="4376420"/>
          <a:ext cx="9824720" cy="2439035"/>
        </p:xfrm>
        <a:graphic>
          <a:graphicData uri="http://schemas.openxmlformats.org/drawingml/2006/table">
            <a:tbl>
              <a:tblPr firstRow="1" bandRow="1">
                <a:tableStyleId>{5940675A-B579-460E-94D1-54222C63F5DA}</a:tableStyleId>
              </a:tblPr>
              <a:tblGrid>
                <a:gridCol w="2456180">
                  <a:extLst>
                    <a:ext uri="{9D8B030D-6E8A-4147-A177-3AD203B41FA5}">
                      <a16:colId xmlns:a16="http://schemas.microsoft.com/office/drawing/2014/main" val="20000"/>
                    </a:ext>
                  </a:extLst>
                </a:gridCol>
                <a:gridCol w="2456180">
                  <a:extLst>
                    <a:ext uri="{9D8B030D-6E8A-4147-A177-3AD203B41FA5}">
                      <a16:colId xmlns:a16="http://schemas.microsoft.com/office/drawing/2014/main" val="20001"/>
                    </a:ext>
                  </a:extLst>
                </a:gridCol>
                <a:gridCol w="2456180">
                  <a:extLst>
                    <a:ext uri="{9D8B030D-6E8A-4147-A177-3AD203B41FA5}">
                      <a16:colId xmlns:a16="http://schemas.microsoft.com/office/drawing/2014/main" val="20002"/>
                    </a:ext>
                  </a:extLst>
                </a:gridCol>
                <a:gridCol w="2456180">
                  <a:extLst>
                    <a:ext uri="{9D8B030D-6E8A-4147-A177-3AD203B41FA5}">
                      <a16:colId xmlns:a16="http://schemas.microsoft.com/office/drawing/2014/main" val="20003"/>
                    </a:ext>
                  </a:extLst>
                </a:gridCol>
              </a:tblGrid>
              <a:tr h="509905">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Base không tan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Tên gọi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Base kiềm</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Tên gọi</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29130">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 name="Picture 4" descr="Screenshot 2023-07-06 215822"/>
          <p:cNvPicPr>
            <a:picLocks noChangeAspect="1"/>
          </p:cNvPicPr>
          <p:nvPr/>
        </p:nvPicPr>
        <p:blipFill>
          <a:blip r:embed="rId2"/>
          <a:stretch>
            <a:fillRect/>
          </a:stretch>
        </p:blipFill>
        <p:spPr>
          <a:xfrm>
            <a:off x="723900" y="854075"/>
            <a:ext cx="10924540" cy="2037080"/>
          </a:xfrm>
          <a:prstGeom prst="rect">
            <a:avLst/>
          </a:prstGeom>
        </p:spPr>
      </p:pic>
      <p:pic>
        <p:nvPicPr>
          <p:cNvPr id="6" name="Picture 5"/>
          <p:cNvPicPr/>
          <p:nvPr/>
        </p:nvPicPr>
        <p:blipFill>
          <a:blip r:embed="rId3"/>
          <a:stretch>
            <a:fillRect/>
          </a:stretch>
        </p:blipFill>
        <p:spPr>
          <a:xfrm>
            <a:off x="0" y="63500"/>
            <a:ext cx="921385" cy="119761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85115" y="1804670"/>
          <a:ext cx="11722100" cy="4867910"/>
        </p:xfrm>
        <a:graphic>
          <a:graphicData uri="http://schemas.openxmlformats.org/drawingml/2006/table">
            <a:tbl>
              <a:tblPr firstRow="1" bandRow="1">
                <a:tableStyleId>{5940675A-B579-460E-94D1-54222C63F5DA}</a:tableStyleId>
              </a:tblPr>
              <a:tblGrid>
                <a:gridCol w="11722100">
                  <a:extLst>
                    <a:ext uri="{9D8B030D-6E8A-4147-A177-3AD203B41FA5}">
                      <a16:colId xmlns:a16="http://schemas.microsoft.com/office/drawing/2014/main" val="20000"/>
                    </a:ext>
                  </a:extLst>
                </a:gridCol>
              </a:tblGrid>
              <a:tr h="4867910">
                <a:tc>
                  <a:txBody>
                    <a:bodyPr/>
                    <a:lstStyle/>
                    <a:p>
                      <a:pPr indent="0" algn="ctr">
                        <a:buNone/>
                      </a:pPr>
                      <a:r>
                        <a:rPr lang="en-US" sz="2800" b="1">
                          <a:solidFill>
                            <a:srgbClr val="FF0000"/>
                          </a:solidFill>
                          <a:latin typeface="Arial" panose="020B0604020202020204" pitchFamily="34" charset="0"/>
                          <a:cs typeface="Arial" panose="020B0604020202020204" pitchFamily="34" charset="0"/>
                        </a:rPr>
                        <a:t>Phiếu học tập 1</a:t>
                      </a:r>
                    </a:p>
                    <a:p>
                      <a:pPr indent="0" algn="ctr">
                        <a:buNone/>
                      </a:pPr>
                      <a:r>
                        <a:rPr lang="en-US" sz="2800" b="0">
                          <a:solidFill>
                            <a:srgbClr val="000000"/>
                          </a:solidFill>
                          <a:latin typeface="Arial" panose="020B0604020202020204" pitchFamily="34" charset="0"/>
                          <a:cs typeface="Arial" panose="020B0604020202020204" pitchFamily="34" charset="0"/>
                        </a:rPr>
                        <a:t>Dựa vào bảng tính tan, em hãy viết công thức hóa học của các base có trong bảng, sau đó xếp các base vào cột thích hợp và gọi tên</a:t>
                      </a:r>
                      <a:endParaRPr lang="en-US" sz="28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338455" y="3355975"/>
          <a:ext cx="11595100" cy="3194050"/>
        </p:xfrm>
        <a:graphic>
          <a:graphicData uri="http://schemas.openxmlformats.org/drawingml/2006/table">
            <a:tbl>
              <a:tblPr firstRow="1" bandRow="1">
                <a:tableStyleId>{5940675A-B579-460E-94D1-54222C63F5DA}</a:tableStyleId>
              </a:tblPr>
              <a:tblGrid>
                <a:gridCol w="1873885">
                  <a:extLst>
                    <a:ext uri="{9D8B030D-6E8A-4147-A177-3AD203B41FA5}">
                      <a16:colId xmlns:a16="http://schemas.microsoft.com/office/drawing/2014/main" val="20000"/>
                    </a:ext>
                  </a:extLst>
                </a:gridCol>
                <a:gridCol w="3848735">
                  <a:extLst>
                    <a:ext uri="{9D8B030D-6E8A-4147-A177-3AD203B41FA5}">
                      <a16:colId xmlns:a16="http://schemas.microsoft.com/office/drawing/2014/main" val="20001"/>
                    </a:ext>
                  </a:extLst>
                </a:gridCol>
                <a:gridCol w="1731010">
                  <a:extLst>
                    <a:ext uri="{9D8B030D-6E8A-4147-A177-3AD203B41FA5}">
                      <a16:colId xmlns:a16="http://schemas.microsoft.com/office/drawing/2014/main" val="20002"/>
                    </a:ext>
                  </a:extLst>
                </a:gridCol>
                <a:gridCol w="4141470">
                  <a:extLst>
                    <a:ext uri="{9D8B030D-6E8A-4147-A177-3AD203B41FA5}">
                      <a16:colId xmlns:a16="http://schemas.microsoft.com/office/drawing/2014/main" val="20003"/>
                    </a:ext>
                  </a:extLst>
                </a:gridCol>
              </a:tblGrid>
              <a:tr h="497840">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Base không tan</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Tên gọi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Base kiềm</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Tên gọi</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62530">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Mg(OH)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Cu(OH)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Fe(OH)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Fe(OH)</a:t>
                      </a:r>
                      <a:r>
                        <a:rPr lang="en-US" sz="2800" b="0" baseline="-25000">
                          <a:solidFill>
                            <a:schemeClr val="accent6">
                              <a:lumMod val="50000"/>
                            </a:schemeClr>
                          </a:solidFill>
                          <a:latin typeface="Arial" panose="020B0604020202020204" pitchFamily="34" charset="0"/>
                          <a:cs typeface="Arial" panose="020B0604020202020204" pitchFamily="34" charset="0"/>
                        </a:rPr>
                        <a:t>3</a:t>
                      </a:r>
                      <a:endParaRPr lang="en-US" sz="2800" b="0" baseline="-2500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Magnesiumhydroxide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Copper (II)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Iron (II)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Iron (III) hydroxide</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KOH</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NaOH</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Ba(OH)</a:t>
                      </a:r>
                      <a:r>
                        <a:rPr lang="en-US" sz="2800" b="0" baseline="-25000">
                          <a:solidFill>
                            <a:schemeClr val="accent6">
                              <a:lumMod val="50000"/>
                            </a:schemeClr>
                          </a:solidFill>
                          <a:latin typeface="Arial" panose="020B0604020202020204" pitchFamily="34" charset="0"/>
                          <a:cs typeface="Arial" panose="020B0604020202020204" pitchFamily="34" charset="0"/>
                        </a:rPr>
                        <a:t>2</a:t>
                      </a:r>
                      <a:r>
                        <a:rPr lang="en-US" sz="2800" b="0">
                          <a:solidFill>
                            <a:schemeClr val="accent6">
                              <a:lumMod val="50000"/>
                            </a:schemeClr>
                          </a:solidFill>
                          <a:latin typeface="Arial" panose="020B0604020202020204" pitchFamily="34" charset="0"/>
                          <a:cs typeface="Arial" panose="020B0604020202020204" pitchFamily="34" charset="0"/>
                        </a:rPr>
                        <a:t>.</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Potassium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Sodium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Barium hydroxide</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084" name="Text Box 12"/>
          <p:cNvSpPr txBox="1"/>
          <p:nvPr/>
        </p:nvSpPr>
        <p:spPr>
          <a:xfrm>
            <a:off x="3281045" y="243205"/>
            <a:ext cx="5039360" cy="583565"/>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pic>
        <p:nvPicPr>
          <p:cNvPr id="101" name="Content Placeholder 100"/>
          <p:cNvPicPr>
            <a:picLocks noChangeAspect="1"/>
          </p:cNvPicPr>
          <p:nvPr/>
        </p:nvPicPr>
        <p:blipFill>
          <a:blip r:embed="rId2"/>
          <a:stretch>
            <a:fillRect/>
          </a:stretch>
        </p:blipFill>
        <p:spPr>
          <a:xfrm>
            <a:off x="0" y="0"/>
            <a:ext cx="2035175" cy="153479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a:solidFill>
                <a:srgbClr val="FFFF00"/>
              </a:solidFill>
            </a:endParaRPr>
          </a:p>
          <a:p>
            <a:pPr algn="l"/>
            <a:r>
              <a:rPr lang="zh-CN" altLang="en-US" sz="2400" b="1">
                <a:solidFill>
                  <a:srgbClr val="FFFF00"/>
                </a:solidFill>
              </a:rPr>
              <a:t>* Khái niệm base</a:t>
            </a:r>
            <a:r>
              <a:rPr lang="en-US" altLang="zh-CN" sz="2400" b="1">
                <a:solidFill>
                  <a:srgbClr val="FFFF00"/>
                </a:solidFill>
              </a:rPr>
              <a:t>:</a:t>
            </a:r>
            <a:endParaRPr lang="zh-CN" altLang="en-US" sz="2400" b="1">
              <a:solidFill>
                <a:srgbClr val="FFFF00"/>
              </a:solidFill>
            </a:endParaRPr>
          </a:p>
          <a:p>
            <a:pPr algn="l"/>
            <a:r>
              <a:rPr lang="zh-CN" altLang="en-US" sz="2400" b="1">
                <a:solidFill>
                  <a:schemeClr val="tx1"/>
                </a:solidFill>
              </a:rPr>
              <a:t>Base là những hợp chất trong phân tử có nguyên tử kim loại liên kết với nhóm hydroxide. Khi tan trong nước, base tạo ra ion OH-.</a:t>
            </a:r>
          </a:p>
          <a:p>
            <a:pPr algn="l"/>
            <a:r>
              <a:rPr lang="zh-CN" altLang="en-US" sz="2400" b="1">
                <a:solidFill>
                  <a:srgbClr val="FFFF00"/>
                </a:solidFill>
              </a:rPr>
              <a:t>* Công thức phân tử của base</a:t>
            </a:r>
          </a:p>
          <a:p>
            <a:pPr algn="l"/>
            <a:r>
              <a:rPr lang="zh-CN" altLang="en-US" sz="2400" b="1">
                <a:solidFill>
                  <a:schemeClr val="tx1"/>
                </a:solidFill>
              </a:rPr>
              <a:t>- Gồm 1 nguyên tử kim loại liên kết với 1 hay nhiều nhóm hydroxide (-OH).</a:t>
            </a:r>
          </a:p>
          <a:p>
            <a:pPr algn="l"/>
            <a:r>
              <a:rPr lang="zh-CN" altLang="en-US" sz="2400" b="1">
                <a:solidFill>
                  <a:schemeClr val="tx1"/>
                </a:solidFill>
              </a:rPr>
              <a:t>- Dạng tổng quát: M(OH)n</a:t>
            </a:r>
            <a:r>
              <a:rPr lang="en-US" altLang="zh-CN" sz="2400" b="1">
                <a:solidFill>
                  <a:schemeClr val="tx1"/>
                </a:solidFill>
              </a:rPr>
              <a:t>                </a:t>
            </a:r>
            <a:r>
              <a:rPr lang="zh-CN" altLang="en-US" sz="2400" b="1">
                <a:solidFill>
                  <a:schemeClr val="tx1"/>
                </a:solidFill>
              </a:rPr>
              <a:t> n: là hóa trị của kim loại M</a:t>
            </a:r>
          </a:p>
          <a:p>
            <a:pPr algn="l"/>
            <a:r>
              <a:rPr lang="zh-CN" altLang="en-US" sz="2400" b="1">
                <a:solidFill>
                  <a:schemeClr val="tx1"/>
                </a:solidFill>
              </a:rPr>
              <a:t>* </a:t>
            </a:r>
            <a:r>
              <a:rPr lang="zh-CN" altLang="en-US" sz="2400" b="1">
                <a:solidFill>
                  <a:srgbClr val="FFFF00"/>
                </a:solidFill>
              </a:rPr>
              <a:t>Tên gọi:</a:t>
            </a:r>
            <a:r>
              <a:rPr lang="zh-CN" altLang="en-US" sz="2400" b="1">
                <a:solidFill>
                  <a:schemeClr val="tx1"/>
                </a:solidFill>
              </a:rPr>
              <a:t> </a:t>
            </a:r>
          </a:p>
          <a:p>
            <a:pPr algn="l"/>
            <a:r>
              <a:rPr lang="zh-CN" altLang="en-US" sz="2400" b="1">
                <a:solidFill>
                  <a:schemeClr val="tx1"/>
                </a:solidFill>
              </a:rPr>
              <a:t>Tên Base = tên kim loại + hóa trị (nếu KL có nhiều hóa trị) +</a:t>
            </a:r>
            <a:r>
              <a:rPr lang="en-US" altLang="zh-CN" sz="2400" b="1">
                <a:solidFill>
                  <a:schemeClr val="tx1"/>
                </a:solidFill>
              </a:rPr>
              <a:t> </a:t>
            </a:r>
            <a:r>
              <a:rPr lang="zh-CN" altLang="en-US" sz="2400" b="1">
                <a:solidFill>
                  <a:schemeClr val="tx1"/>
                </a:solidFill>
              </a:rPr>
              <a:t>hydroxide</a:t>
            </a:r>
          </a:p>
          <a:p>
            <a:pPr algn="l"/>
            <a:endParaRPr lang="zh-CN" altLang="en-US" sz="2400" b="1">
              <a:solidFill>
                <a:schemeClr val="tx1"/>
              </a:solidFill>
            </a:endParaRPr>
          </a:p>
          <a:p>
            <a:pPr algn="l"/>
            <a:r>
              <a:rPr lang="zh-CN" altLang="en-US" sz="2400" b="1">
                <a:solidFill>
                  <a:srgbClr val="FFFF00"/>
                </a:solidFill>
              </a:rPr>
              <a:t>* Phân loại:</a:t>
            </a:r>
            <a:r>
              <a:rPr lang="zh-CN" altLang="en-US" sz="2400" b="1">
                <a:solidFill>
                  <a:schemeClr val="tx1"/>
                </a:solidFill>
              </a:rPr>
              <a:t> Các base được chia làm hai loại tùy theo tính tan</a:t>
            </a:r>
            <a:r>
              <a:rPr lang="en-US" altLang="zh-CN" sz="2400" b="1">
                <a:solidFill>
                  <a:schemeClr val="tx1"/>
                </a:solidFill>
              </a:rPr>
              <a:t>:</a:t>
            </a:r>
            <a:endParaRPr lang="zh-CN" altLang="en-US" sz="2400" b="1">
              <a:solidFill>
                <a:schemeClr val="tx1"/>
              </a:solidFill>
            </a:endParaRPr>
          </a:p>
          <a:p>
            <a:pPr algn="l"/>
            <a:r>
              <a:rPr lang="zh-CN" altLang="en-US" sz="2400" b="1">
                <a:solidFill>
                  <a:schemeClr val="tx1"/>
                </a:solidFill>
              </a:rPr>
              <a:t>+ Base tan được trong nước gọi là kiềm</a:t>
            </a:r>
            <a:r>
              <a:rPr lang="en-US" altLang="zh-CN" sz="2400" b="1">
                <a:solidFill>
                  <a:schemeClr val="tx1"/>
                </a:solidFill>
              </a:rPr>
              <a:t>  </a:t>
            </a:r>
          </a:p>
          <a:p>
            <a:pPr algn="l"/>
            <a:r>
              <a:rPr lang="en-US" altLang="zh-CN" sz="2400" b="1">
                <a:solidFill>
                  <a:schemeClr val="tx1"/>
                </a:solidFill>
              </a:rPr>
              <a:t>    </a:t>
            </a:r>
            <a:r>
              <a:rPr lang="zh-CN" altLang="en-US" sz="2400" b="1">
                <a:solidFill>
                  <a:schemeClr val="tx1"/>
                </a:solidFill>
              </a:rPr>
              <a:t>Ví dụ: NaOH, KOH,</a:t>
            </a:r>
            <a:r>
              <a:rPr lang="en-US" altLang="zh-CN" sz="2400" b="1">
                <a:solidFill>
                  <a:schemeClr val="tx1"/>
                </a:solidFill>
              </a:rPr>
              <a:t> </a:t>
            </a:r>
            <a:r>
              <a:rPr lang="zh-CN" altLang="en-US" sz="2400" b="1">
                <a:solidFill>
                  <a:schemeClr val="tx1"/>
                </a:solidFill>
              </a:rPr>
              <a:t>Ca(OH)2</a:t>
            </a:r>
            <a:r>
              <a:rPr lang="en-US" altLang="zh-CN" sz="2400" b="1">
                <a:solidFill>
                  <a:schemeClr val="tx1"/>
                </a:solidFill>
              </a:rPr>
              <a:t>,...</a:t>
            </a:r>
            <a:endParaRPr lang="zh-CN" altLang="en-US" sz="2400" b="1">
              <a:solidFill>
                <a:schemeClr val="tx1"/>
              </a:solidFill>
            </a:endParaRPr>
          </a:p>
          <a:p>
            <a:pPr algn="l"/>
            <a:r>
              <a:rPr lang="zh-CN" altLang="en-US" sz="2400" b="1">
                <a:solidFill>
                  <a:schemeClr val="tx1"/>
                </a:solidFill>
              </a:rPr>
              <a:t>+ Base không tan trong nước</a:t>
            </a:r>
          </a:p>
          <a:p>
            <a:pPr algn="l"/>
            <a:r>
              <a:rPr lang="en-US" altLang="zh-CN" sz="2400" b="1">
                <a:solidFill>
                  <a:schemeClr val="tx1"/>
                </a:solidFill>
              </a:rPr>
              <a:t>    </a:t>
            </a:r>
            <a:r>
              <a:rPr lang="zh-CN" altLang="en-US" sz="2400" b="1">
                <a:solidFill>
                  <a:schemeClr val="tx1"/>
                </a:solidFill>
              </a:rPr>
              <a:t>Ví dụ: Fe(OH)3, Cu(OH)2,…..</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282575" y="1104265"/>
            <a:ext cx="3698240" cy="521970"/>
          </a:xfrm>
          <a:prstGeom prst="rect">
            <a:avLst/>
          </a:prstGeom>
          <a:noFill/>
        </p:spPr>
        <p:txBody>
          <a:bodyPr wrap="square" rtlCol="0">
            <a:spAutoFit/>
          </a:bodyPr>
          <a:lstStyle/>
          <a:p>
            <a:r>
              <a:rPr lang="en-US" sz="2800" b="1">
                <a:highlight>
                  <a:srgbClr val="FFFF00"/>
                </a:highlight>
              </a:rPr>
              <a:t>I. KHÁI NIỆM BASE</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565" y="2787015"/>
            <a:ext cx="6115050" cy="582930"/>
          </a:xfrm>
        </p:spPr>
        <p:txBody>
          <a:bodyPr/>
          <a:lstStyle/>
          <a:p>
            <a:r>
              <a:rPr lang="en-US">
                <a:highlight>
                  <a:srgbClr val="FFFF00"/>
                </a:highlight>
              </a:rPr>
              <a:t>II. TÍNH CHẤT HÓA HỌC:</a:t>
            </a:r>
          </a:p>
        </p:txBody>
      </p:sp>
      <p:pic>
        <p:nvPicPr>
          <p:cNvPr id="22530" name="Picture 2" descr="F:\1-原创素材\1_mm1102\PPT\PPT_014\materaials\pageimg_g1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925" y="-133985"/>
            <a:ext cx="7090410" cy="4953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44041" name="图片 44040" descr="11"/>
          <p:cNvPicPr>
            <a:picLocks noChangeAspect="1"/>
          </p:cNvPicPr>
          <p:nvPr/>
        </p:nvPicPr>
        <p:blipFill>
          <a:blip r:embed="rId3"/>
          <a:stretch>
            <a:fillRect/>
          </a:stretch>
        </p:blipFill>
        <p:spPr>
          <a:xfrm>
            <a:off x="0" y="1226820"/>
            <a:ext cx="4330700" cy="4159885"/>
          </a:xfrm>
          <a:prstGeom prst="rect">
            <a:avLst/>
          </a:prstGeom>
          <a:noFill/>
          <a:ln w="9525">
            <a:noFill/>
          </a:ln>
        </p:spPr>
      </p:pic>
      <p:pic>
        <p:nvPicPr>
          <p:cNvPr id="6" name="Picture 5"/>
          <p:cNvPicPr/>
          <p:nvPr/>
        </p:nvPicPr>
        <p:blipFill>
          <a:blip r:embed="rId4"/>
          <a:stretch>
            <a:fillRect/>
          </a:stretch>
        </p:blipFill>
        <p:spPr>
          <a:xfrm>
            <a:off x="0" y="0"/>
            <a:ext cx="2001520" cy="1402715"/>
          </a:xfrm>
          <a:prstGeom prst="rect">
            <a:avLst/>
          </a:prstGeom>
          <a:noFill/>
          <a:ln w="9525">
            <a:noFill/>
          </a:ln>
        </p:spPr>
      </p:pic>
      <p:pic>
        <p:nvPicPr>
          <p:cNvPr id="5" name="Picture 4" descr="Screenshot 2023-07-07 214656"/>
          <p:cNvPicPr>
            <a:picLocks noChangeAspect="1"/>
          </p:cNvPicPr>
          <p:nvPr/>
        </p:nvPicPr>
        <p:blipFill>
          <a:blip r:embed="rId5"/>
          <a:stretch>
            <a:fillRect/>
          </a:stretch>
        </p:blipFill>
        <p:spPr>
          <a:xfrm>
            <a:off x="4392930" y="-153035"/>
            <a:ext cx="7880350" cy="6920230"/>
          </a:xfrm>
          <a:prstGeom prst="rect">
            <a:avLst/>
          </a:prstGeom>
        </p:spPr>
      </p:pic>
      <p:sp>
        <p:nvSpPr>
          <p:cNvPr id="7" name="Text Box 6"/>
          <p:cNvSpPr txBox="1"/>
          <p:nvPr/>
        </p:nvSpPr>
        <p:spPr>
          <a:xfrm>
            <a:off x="582930" y="2300605"/>
            <a:ext cx="2757170" cy="181483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Tiến hành thí nghiệm, ghi kết quả vào Câu 1- Phiếu học tập 2</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57785" y="68580"/>
          <a:ext cx="12134215" cy="6789420"/>
        </p:xfrm>
        <a:graphic>
          <a:graphicData uri="http://schemas.openxmlformats.org/drawingml/2006/table">
            <a:tbl>
              <a:tblPr firstRow="1" bandRow="1">
                <a:tableStyleId>{5940675A-B579-460E-94D1-54222C63F5DA}</a:tableStyleId>
              </a:tblPr>
              <a:tblGrid>
                <a:gridCol w="12134215">
                  <a:extLst>
                    <a:ext uri="{9D8B030D-6E8A-4147-A177-3AD203B41FA5}">
                      <a16:colId xmlns:a16="http://schemas.microsoft.com/office/drawing/2014/main" val="20000"/>
                    </a:ext>
                  </a:extLst>
                </a:gridCol>
              </a:tblGrid>
              <a:tr h="6789420">
                <a:tc>
                  <a:txBody>
                    <a:bodyPr/>
                    <a:lstStyle/>
                    <a:p>
                      <a:pPr indent="0" algn="ctr">
                        <a:buNone/>
                      </a:pPr>
                      <a:r>
                        <a:rPr lang="en-US" sz="2400" b="1">
                          <a:solidFill>
                            <a:schemeClr val="accent2">
                              <a:lumMod val="50000"/>
                            </a:schemeClr>
                          </a:solidFill>
                          <a:latin typeface="Arial" panose="020B0604020202020204" pitchFamily="34" charset="0"/>
                          <a:cs typeface="Arial" panose="020B0604020202020204" pitchFamily="34" charset="0"/>
                        </a:rPr>
                        <a:t>Phiếu học tập 2</a:t>
                      </a:r>
                    </a:p>
                    <a:p>
                      <a:pPr indent="0" algn="l">
                        <a:buNone/>
                      </a:pPr>
                      <a:r>
                        <a:rPr lang="en-US" sz="2400" b="1">
                          <a:solidFill>
                            <a:srgbClr val="000000"/>
                          </a:solidFill>
                          <a:latin typeface="Arial" panose="020B0604020202020204" pitchFamily="34" charset="0"/>
                          <a:cs typeface="Arial" panose="020B0604020202020204" pitchFamily="34" charset="0"/>
                        </a:rPr>
                        <a:t>Câu 1:</a:t>
                      </a:r>
                      <a:r>
                        <a:rPr lang="en-US" sz="2400" b="0">
                          <a:solidFill>
                            <a:srgbClr val="000000"/>
                          </a:solidFill>
                          <a:latin typeface="Arial" panose="020B0604020202020204" pitchFamily="34" charset="0"/>
                          <a:cs typeface="Arial" panose="020B0604020202020204" pitchFamily="34" charset="0"/>
                        </a:rPr>
                        <a:t>Tiến hành thí nghiệm tìm hiểu tính chất của base và hoàn thành bảng sau:</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167640" y="1055370"/>
          <a:ext cx="11857355" cy="5803265"/>
        </p:xfrm>
        <a:graphic>
          <a:graphicData uri="http://schemas.openxmlformats.org/drawingml/2006/table">
            <a:tbl>
              <a:tblPr firstRow="1" bandRow="1">
                <a:tableStyleId>{5940675A-B579-460E-94D1-54222C63F5DA}</a:tableStyleId>
              </a:tblPr>
              <a:tblGrid>
                <a:gridCol w="800100">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gridCol w="3190875">
                  <a:extLst>
                    <a:ext uri="{9D8B030D-6E8A-4147-A177-3AD203B41FA5}">
                      <a16:colId xmlns:a16="http://schemas.microsoft.com/office/drawing/2014/main" val="20002"/>
                    </a:ext>
                  </a:extLst>
                </a:gridCol>
                <a:gridCol w="4446905">
                  <a:extLst>
                    <a:ext uri="{9D8B030D-6E8A-4147-A177-3AD203B41FA5}">
                      <a16:colId xmlns:a16="http://schemas.microsoft.com/office/drawing/2014/main" val="20003"/>
                    </a:ext>
                  </a:extLst>
                </a:gridCol>
              </a:tblGrid>
              <a:tr h="5994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STT</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Thí nghiệm</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Hiện tượng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Phương trình phản ứng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0"/>
                  </a:ext>
                </a:extLst>
              </a:tr>
              <a:tr h="1703070">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1</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Nhỏ 1-2 giọt dd NaOH và mẩu giấy quỳ tím</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chemeClr val="accent5">
                            <a:lumMod val="50000"/>
                          </a:schemeClr>
                        </a:solidFill>
                        <a:latin typeface="Arial" panose="020B0604020202020204" pitchFamily="34"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0755">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2</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-Cho vào ống nghiệm khoảng 1ml dung dịch NaOH, sau đó nhỏ vài giọt dd phenolphthalein</a:t>
                      </a: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r>
                        <a:rPr lang="en-US" sz="2400" b="0">
                          <a:solidFill>
                            <a:srgbClr val="000000"/>
                          </a:solidFill>
                          <a:latin typeface="Arial" panose="020B0604020202020204" pitchFamily="34" charset="0"/>
                          <a:cs typeface="Arial" panose="020B0604020202020204" pitchFamily="34" charset="0"/>
                        </a:rPr>
                        <a:t>- Nhỏ từ từ dung dịch HCl vào hỗn hợp</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r>
                        <a:rPr lang="en-US" sz="2400" b="0">
                          <a:solidFill>
                            <a:schemeClr val="accent5">
                              <a:lumMod val="50000"/>
                            </a:schemeClr>
                          </a:solidFill>
                          <a:latin typeface="Arial" panose="020B0604020202020204" pitchFamily="34" charset="0"/>
                          <a:cs typeface="Arial" panose="020B0604020202020204" pitchFamily="34" charset="0"/>
                        </a:rPr>
                        <a:t>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rPr>
                        <a:t> </a:t>
                      </a:r>
                      <a:endParaRPr lang="en-US" sz="18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Text Box 1"/>
          <p:cNvSpPr txBox="1"/>
          <p:nvPr/>
        </p:nvSpPr>
        <p:spPr>
          <a:xfrm>
            <a:off x="4417695" y="1723390"/>
            <a:ext cx="3745865" cy="829945"/>
          </a:xfrm>
          <a:prstGeom prst="rect">
            <a:avLst/>
          </a:prstGeom>
          <a:noFill/>
        </p:spPr>
        <p:txBody>
          <a:bodyPr wrap="square" rtlCol="0">
            <a:spAutoFit/>
          </a:bodyPr>
          <a:lstStyle/>
          <a:p>
            <a:pPr indent="0">
              <a:buNone/>
            </a:pPr>
            <a:r>
              <a:rPr lang="en-US" sz="2400">
                <a:solidFill>
                  <a:schemeClr val="accent5">
                    <a:lumMod val="50000"/>
                  </a:schemeClr>
                </a:solidFill>
                <a:latin typeface="Arial" panose="020B0604020202020204" pitchFamily="34" charset="0"/>
                <a:cs typeface="Arial" panose="020B0604020202020204" pitchFamily="34" charset="0"/>
                <a:sym typeface="+mn-ea"/>
              </a:rPr>
              <a:t>Quỳ tím thành màu </a:t>
            </a:r>
          </a:p>
          <a:p>
            <a:pPr indent="0">
              <a:buNone/>
            </a:pPr>
            <a:r>
              <a:rPr lang="en-US" sz="2400">
                <a:solidFill>
                  <a:schemeClr val="accent5">
                    <a:lumMod val="50000"/>
                  </a:schemeClr>
                </a:solidFill>
                <a:latin typeface="Arial" panose="020B0604020202020204" pitchFamily="34" charset="0"/>
                <a:cs typeface="Arial" panose="020B0604020202020204" pitchFamily="34" charset="0"/>
                <a:sym typeface="+mn-ea"/>
              </a:rPr>
              <a:t>xanh.</a:t>
            </a:r>
            <a:endParaRPr lang="en-US" sz="2400"/>
          </a:p>
        </p:txBody>
      </p:sp>
      <p:sp>
        <p:nvSpPr>
          <p:cNvPr id="3" name="Text Box 2"/>
          <p:cNvSpPr txBox="1"/>
          <p:nvPr/>
        </p:nvSpPr>
        <p:spPr>
          <a:xfrm>
            <a:off x="4417695" y="3357245"/>
            <a:ext cx="3745865" cy="1198880"/>
          </a:xfrm>
          <a:prstGeom prst="rect">
            <a:avLst/>
          </a:prstGeom>
          <a:noFill/>
        </p:spPr>
        <p:txBody>
          <a:bodyPr wrap="square" rtlCol="0">
            <a:spAutoFit/>
          </a:bodyPr>
          <a:lstStyle/>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chemeClr val="accent5">
                    <a:lumMod val="50000"/>
                  </a:schemeClr>
                </a:solidFill>
                <a:latin typeface="Arial" panose="020B0604020202020204" pitchFamily="34" charset="0"/>
                <a:cs typeface="Arial" panose="020B0604020202020204" pitchFamily="34" charset="0"/>
                <a:sym typeface="+mn-ea"/>
              </a:rPr>
              <a:t>Dung dịch phenolphtalein không màu thành màu hồng.</a:t>
            </a:r>
            <a:endParaRPr lang="en-US" sz="2400"/>
          </a:p>
        </p:txBody>
      </p:sp>
      <p:sp>
        <p:nvSpPr>
          <p:cNvPr id="6" name="Text Box 5"/>
          <p:cNvSpPr txBox="1"/>
          <p:nvPr/>
        </p:nvSpPr>
        <p:spPr>
          <a:xfrm>
            <a:off x="4417695" y="5068570"/>
            <a:ext cx="3177540" cy="1938020"/>
          </a:xfrm>
          <a:prstGeom prst="rect">
            <a:avLst/>
          </a:prstGeom>
          <a:noFill/>
        </p:spPr>
        <p:txBody>
          <a:bodyPr wrap="square" rtlCol="0">
            <a:spAutoFit/>
          </a:bodyPr>
          <a:lstStyle/>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chemeClr val="accent5">
                    <a:lumMod val="50000"/>
                  </a:schemeClr>
                </a:solidFill>
                <a:latin typeface="Arial" panose="020B0604020202020204" pitchFamily="34" charset="0"/>
                <a:cs typeface="Arial" panose="020B0604020202020204" pitchFamily="34" charset="0"/>
                <a:sym typeface="+mn-ea"/>
              </a:rPr>
              <a:t>Ống nghiệm nóng dần, dung dịch màu hồng chuyển sang không màu</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a:p>
        </p:txBody>
      </p:sp>
      <p:sp>
        <p:nvSpPr>
          <p:cNvPr id="7" name="Text Box 6"/>
          <p:cNvSpPr txBox="1"/>
          <p:nvPr/>
        </p:nvSpPr>
        <p:spPr>
          <a:xfrm>
            <a:off x="7595235" y="3294380"/>
            <a:ext cx="4368165" cy="2306955"/>
          </a:xfrm>
          <a:prstGeom prst="rect">
            <a:avLst/>
          </a:prstGeom>
          <a:noFill/>
        </p:spPr>
        <p:txBody>
          <a:bodyPr wrap="square" rtlCol="0">
            <a:spAutoFit/>
          </a:bodyPr>
          <a:lstStyle/>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rgbClr val="000000"/>
                </a:solidFill>
                <a:highlight>
                  <a:srgbClr val="00FFFF"/>
                </a:highlight>
                <a:latin typeface="Arial" panose="020B0604020202020204" pitchFamily="34" charset="0"/>
                <a:cs typeface="Arial" panose="020B0604020202020204" pitchFamily="34" charset="0"/>
                <a:sym typeface="+mn-ea"/>
              </a:rPr>
              <a:t>Các dung dịch base (kiềm) làm đổi màu chất chỉ thị:</a:t>
            </a:r>
            <a:endParaRPr lang="en-US" sz="2400" b="0">
              <a:solidFill>
                <a:srgbClr val="000000"/>
              </a:solidFill>
              <a:highlight>
                <a:srgbClr val="00FFFF"/>
              </a:highlight>
              <a:latin typeface="Arial" panose="020B0604020202020204" pitchFamily="34" charset="0"/>
              <a:cs typeface="Arial" panose="020B0604020202020204" pitchFamily="34" charset="0"/>
            </a:endParaRPr>
          </a:p>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 Quỳ tím thành màu xanh.</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+Dung dịch phenolphtalein không màu thành màu hồng.</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a:p>
        </p:txBody>
      </p:sp>
      <p:sp>
        <p:nvSpPr>
          <p:cNvPr id="8" name="Text Box 7"/>
          <p:cNvSpPr txBox="1"/>
          <p:nvPr/>
        </p:nvSpPr>
        <p:spPr>
          <a:xfrm>
            <a:off x="7595235" y="5299075"/>
            <a:ext cx="4554220" cy="1476375"/>
          </a:xfrm>
          <a:prstGeom prst="rect">
            <a:avLst/>
          </a:prstGeom>
          <a:noFill/>
        </p:spPr>
        <p:txBody>
          <a:bodyPr wrap="square" rtlCol="0">
            <a:spAutoFit/>
          </a:bodyPr>
          <a:lstStyle/>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NaOH  +  HCl → NaCl + H2O</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Sodium hydroxide        sodium chloride</a:t>
            </a:r>
            <a:endParaRPr lang="en-US"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a:solidFill>
                <a:srgbClr val="FFFF00"/>
              </a:solidFill>
            </a:endParaRPr>
          </a:p>
          <a:p>
            <a:pPr algn="l"/>
            <a:endParaRPr lang="zh-CN" altLang="en-US" sz="2400" b="1">
              <a:solidFill>
                <a:srgbClr val="FFFF00"/>
              </a:solidFill>
            </a:endParaRPr>
          </a:p>
          <a:p>
            <a:pPr algn="l"/>
            <a:r>
              <a:rPr lang="zh-CN" altLang="en-US" sz="2400" b="1">
                <a:solidFill>
                  <a:schemeClr val="tx1"/>
                </a:solidFill>
              </a:rPr>
              <a:t>- Các dung dịch base (kiềm) làm đổi màu chất chỉ thị:</a:t>
            </a:r>
          </a:p>
          <a:p>
            <a:pPr algn="l"/>
            <a:r>
              <a:rPr lang="zh-CN" altLang="en-US" sz="2400" b="1">
                <a:solidFill>
                  <a:schemeClr val="tx1"/>
                </a:solidFill>
              </a:rPr>
              <a:t>              + Quỳ tím thành màu xanh.</a:t>
            </a:r>
          </a:p>
          <a:p>
            <a:pPr algn="l"/>
            <a:r>
              <a:rPr lang="zh-CN" altLang="en-US" sz="2400" b="1">
                <a:solidFill>
                  <a:schemeClr val="tx1"/>
                </a:solidFill>
              </a:rPr>
              <a:t>              + Dung dịch phenolphtalein không màu thành màu hồng.</a:t>
            </a:r>
          </a:p>
          <a:p>
            <a:pPr algn="l"/>
            <a:r>
              <a:rPr lang="zh-CN" altLang="en-US" sz="2400" b="1">
                <a:solidFill>
                  <a:schemeClr val="tx1"/>
                </a:solidFill>
              </a:rPr>
              <a:t>- </a:t>
            </a:r>
            <a:r>
              <a:rPr lang="en-US" altLang="zh-CN" sz="2400" b="1">
                <a:solidFill>
                  <a:schemeClr val="tx1"/>
                </a:solidFill>
              </a:rPr>
              <a:t> </a:t>
            </a:r>
            <a:r>
              <a:rPr lang="zh-CN" altLang="en-US" sz="2400" b="1">
                <a:solidFill>
                  <a:schemeClr val="tx1"/>
                </a:solidFill>
              </a:rPr>
              <a:t>Base tác dụng acid tạo thành muối và nước. Phản ứng này được gọi là phản ứng trung hòa</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431800" y="1207135"/>
            <a:ext cx="5495925" cy="521970"/>
          </a:xfrm>
          <a:prstGeom prst="rect">
            <a:avLst/>
          </a:prstGeom>
          <a:noFill/>
        </p:spPr>
        <p:txBody>
          <a:bodyPr wrap="square" rtlCol="0">
            <a:spAutoFit/>
          </a:bodyPr>
          <a:lstStyle/>
          <a:p>
            <a:r>
              <a:rPr lang="en-US" sz="2800" b="1">
                <a:highlight>
                  <a:srgbClr val="FFFF00"/>
                </a:highlight>
              </a:rPr>
              <a:t>II. TÍNH CHẤT HÓA HỌC:</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974465"/>
          </a:xfrm>
          <a:prstGeom prst="rect">
            <a:avLst/>
          </a:prstGeom>
        </p:spPr>
      </p:pic>
      <p:pic>
        <p:nvPicPr>
          <p:cNvPr id="103" name="Picture 102"/>
          <p:cNvPicPr/>
          <p:nvPr/>
        </p:nvPicPr>
        <p:blipFill>
          <a:blip r:embed="rId5"/>
          <a:stretch>
            <a:fillRect/>
          </a:stretch>
        </p:blipFill>
        <p:spPr>
          <a:xfrm>
            <a:off x="1897380" y="989330"/>
            <a:ext cx="3245485" cy="2416175"/>
          </a:xfrm>
          <a:prstGeom prst="rect">
            <a:avLst/>
          </a:prstGeom>
          <a:noFill/>
          <a:ln w="9525">
            <a:noFill/>
          </a:ln>
        </p:spPr>
      </p:pic>
      <p:pic>
        <p:nvPicPr>
          <p:cNvPr id="44041" name="图片 44040" descr="11"/>
          <p:cNvPicPr>
            <a:picLocks noChangeAspect="1"/>
          </p:cNvPicPr>
          <p:nvPr/>
        </p:nvPicPr>
        <p:blipFill>
          <a:blip r:embed="rId6"/>
          <a:stretch>
            <a:fillRect/>
          </a:stretch>
        </p:blipFill>
        <p:spPr>
          <a:xfrm>
            <a:off x="6251575" y="2118360"/>
            <a:ext cx="5309235" cy="4839335"/>
          </a:xfrm>
          <a:prstGeom prst="rect">
            <a:avLst/>
          </a:prstGeom>
          <a:noFill/>
          <a:ln w="9525">
            <a:noFill/>
          </a:ln>
        </p:spPr>
      </p:pic>
      <p:sp>
        <p:nvSpPr>
          <p:cNvPr id="4" name="Text Box 3"/>
          <p:cNvSpPr txBox="1"/>
          <p:nvPr/>
        </p:nvSpPr>
        <p:spPr>
          <a:xfrm>
            <a:off x="7144385" y="3336290"/>
            <a:ext cx="2931160" cy="2245360"/>
          </a:xfrm>
          <a:prstGeom prst="rect">
            <a:avLst/>
          </a:prstGeom>
          <a:noFill/>
        </p:spPr>
        <p:txBody>
          <a:bodyPr wrap="square" rtlCol="0">
            <a:spAutoFit/>
          </a:bodyPr>
          <a:lstStyle/>
          <a:p>
            <a:pPr algn="l"/>
            <a:r>
              <a:rPr lang="en-US" sz="2800">
                <a:solidFill>
                  <a:srgbClr val="FF0000"/>
                </a:solidFill>
                <a:latin typeface="Bahnschrift Light" panose="020B0502040204020203" charset="0"/>
                <a:cs typeface="Bahnschrift Light" panose="020B0502040204020203" charset="0"/>
              </a:rPr>
              <a:t>T</a:t>
            </a:r>
            <a:r>
              <a:rPr lang="en-US" sz="2800" b="1">
                <a:solidFill>
                  <a:srgbClr val="FF0000"/>
                </a:solidFill>
                <a:latin typeface="Bahnschrift Light" panose="020B0502040204020203" charset="0"/>
                <a:cs typeface="Bahnschrift Light" panose="020B0502040204020203" charset="0"/>
              </a:rPr>
              <a:t>ại sao khi bị ong  hoặc kiến đốt,  người ta thường bôi vôi vào vết đốt?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102" name="Picture 101"/>
          <p:cNvPicPr/>
          <p:nvPr/>
        </p:nvPicPr>
        <p:blipFill>
          <a:blip r:embed="rId3"/>
          <a:stretch>
            <a:fillRect/>
          </a:stretch>
        </p:blipFill>
        <p:spPr>
          <a:xfrm>
            <a:off x="197485" y="618490"/>
            <a:ext cx="2299970" cy="1579880"/>
          </a:xfrm>
          <a:prstGeom prst="rect">
            <a:avLst/>
          </a:prstGeom>
          <a:noFill/>
          <a:ln w="9525">
            <a:noFill/>
          </a:ln>
        </p:spPr>
      </p:pic>
      <p:graphicFrame>
        <p:nvGraphicFramePr>
          <p:cNvPr id="5" name="Diagram 4"/>
          <p:cNvGraphicFramePr/>
          <p:nvPr/>
        </p:nvGraphicFramePr>
        <p:xfrm>
          <a:off x="82550" y="2343150"/>
          <a:ext cx="11723370" cy="41332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 Box 5"/>
          <p:cNvSpPr txBox="1"/>
          <p:nvPr/>
        </p:nvSpPr>
        <p:spPr>
          <a:xfrm>
            <a:off x="2067560" y="25273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1</a:t>
            </a:r>
          </a:p>
        </p:txBody>
      </p:sp>
      <p:sp>
        <p:nvSpPr>
          <p:cNvPr id="7" name="Text Box 6"/>
          <p:cNvSpPr txBox="1"/>
          <p:nvPr/>
        </p:nvSpPr>
        <p:spPr>
          <a:xfrm>
            <a:off x="2067560" y="40259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2</a:t>
            </a:r>
          </a:p>
        </p:txBody>
      </p:sp>
      <p:sp>
        <p:nvSpPr>
          <p:cNvPr id="8" name="Text Box 7"/>
          <p:cNvSpPr txBox="1"/>
          <p:nvPr/>
        </p:nvSpPr>
        <p:spPr>
          <a:xfrm>
            <a:off x="2067560" y="55245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3</a:t>
            </a:r>
          </a:p>
        </p:txBody>
      </p:sp>
      <p:sp>
        <p:nvSpPr>
          <p:cNvPr id="4" name="Text Box 3"/>
          <p:cNvSpPr txBox="1"/>
          <p:nvPr/>
        </p:nvSpPr>
        <p:spPr>
          <a:xfrm>
            <a:off x="2851785" y="1425575"/>
            <a:ext cx="5200650" cy="521970"/>
          </a:xfrm>
          <a:prstGeom prst="rect">
            <a:avLst/>
          </a:prstGeom>
          <a:noFill/>
        </p:spPr>
        <p:txBody>
          <a:bodyPr wrap="square" rtlCol="0">
            <a:spAutoFit/>
          </a:bodyPr>
          <a:lstStyle/>
          <a:p>
            <a:r>
              <a:rPr lang="en-US" sz="2800">
                <a:gradFill>
                  <a:gsLst>
                    <a:gs pos="0">
                      <a:srgbClr val="FE4444"/>
                    </a:gs>
                    <a:gs pos="100000">
                      <a:srgbClr val="832B2B"/>
                    </a:gs>
                  </a:gsLst>
                  <a:lin scaled="0"/>
                </a:gradFill>
              </a:rPr>
              <a:t>HS thảo luận cặp đôi, trả lời: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13665" y="1299210"/>
          <a:ext cx="12078335" cy="5558790"/>
        </p:xfrm>
        <a:graphic>
          <a:graphicData uri="http://schemas.openxmlformats.org/drawingml/2006/table">
            <a:tbl>
              <a:tblPr firstRow="1" bandRow="1">
                <a:tableStyleId>{5940675A-B579-460E-94D1-54222C63F5DA}</a:tableStyleId>
              </a:tblPr>
              <a:tblGrid>
                <a:gridCol w="12078335">
                  <a:extLst>
                    <a:ext uri="{9D8B030D-6E8A-4147-A177-3AD203B41FA5}">
                      <a16:colId xmlns:a16="http://schemas.microsoft.com/office/drawing/2014/main" val="20000"/>
                    </a:ext>
                  </a:extLst>
                </a:gridCol>
              </a:tblGrid>
              <a:tr h="5558790">
                <a:tc>
                  <a:txBody>
                    <a:bodyPr/>
                    <a:lstStyle/>
                    <a:p>
                      <a:pPr indent="0" algn="ctr">
                        <a:buNone/>
                      </a:pPr>
                      <a:r>
                        <a:rPr lang="en-US" sz="2800" b="1">
                          <a:solidFill>
                            <a:schemeClr val="accent2">
                              <a:lumMod val="50000"/>
                            </a:schemeClr>
                          </a:solidFill>
                          <a:latin typeface="Arial" panose="020B0604020202020204" pitchFamily="34" charset="0"/>
                          <a:cs typeface="Arial" panose="020B0604020202020204" pitchFamily="34" charset="0"/>
                        </a:rPr>
                        <a:t>Phiếu học tập 2</a:t>
                      </a:r>
                      <a:endParaRPr lang="en-US" sz="28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2: </a:t>
                      </a:r>
                      <a:r>
                        <a:rPr lang="en-US" sz="2400" b="0">
                          <a:solidFill>
                            <a:srgbClr val="000000"/>
                          </a:solidFill>
                          <a:latin typeface="Arial" panose="020B0604020202020204" pitchFamily="34" charset="0"/>
                          <a:cs typeface="Arial" panose="020B0604020202020204" pitchFamily="34" charset="0"/>
                        </a:rPr>
                        <a:t>Có 2 ống nghiệm không nhãn đựng dung dịch NaOH và HCl. Hãy nêu cách nhận biết 2 dung dịch trên:</a:t>
                      </a: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3: </a:t>
                      </a:r>
                      <a:r>
                        <a:rPr lang="en-US" sz="2400" b="0">
                          <a:solidFill>
                            <a:srgbClr val="000000"/>
                          </a:solidFill>
                          <a:latin typeface="Arial" panose="020B0604020202020204" pitchFamily="34" charset="0"/>
                          <a:cs typeface="Arial" panose="020B0604020202020204" pitchFamily="34" charset="0"/>
                        </a:rPr>
                        <a:t>Ở nông thôn, người ta thường dùng vôi bột rắc lên ruộng để khử chua cho đất . Biết rằng thành phần chính của vôi bột là CaO, CaO tác dụng với 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O tạo thành Ca(OH)</a:t>
                      </a:r>
                      <a:r>
                        <a:rPr lang="en-US" sz="2400" b="0" baseline="-25000">
                          <a:solidFill>
                            <a:srgbClr val="000000"/>
                          </a:solidFill>
                          <a:latin typeface="Arial" panose="020B0604020202020204" pitchFamily="34" charset="0"/>
                          <a:cs typeface="Arial" panose="020B0604020202020204" pitchFamily="34" charset="0"/>
                        </a:rPr>
                        <a:t>2   </a:t>
                      </a:r>
                      <a:r>
                        <a:rPr lang="en-US" sz="2400" b="0">
                          <a:solidFill>
                            <a:srgbClr val="000000"/>
                          </a:solidFill>
                          <a:latin typeface="Arial" panose="020B0604020202020204" pitchFamily="34" charset="0"/>
                          <a:cs typeface="Arial" panose="020B0604020202020204" pitchFamily="34" charset="0"/>
                        </a:rPr>
                        <a:t>theo phương trình hóa học:     CaO + 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O →Ca(OH)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 Hãy giải thích tác dụng của vôi bột </a:t>
                      </a:r>
                    </a:p>
                    <a:p>
                      <a:pPr indent="0" algn="l">
                        <a:buNone/>
                      </a:pP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6" name="Content Placeholder 5"/>
          <p:cNvPicPr>
            <a:picLocks noGrp="1" noChangeAspect="1"/>
          </p:cNvPicPr>
          <p:nvPr>
            <p:ph idx="1"/>
          </p:nvPr>
        </p:nvPicPr>
        <p:blipFill>
          <a:blip r:embed="rId2"/>
          <a:stretch>
            <a:fillRect/>
          </a:stretch>
        </p:blipFill>
        <p:spPr>
          <a:xfrm>
            <a:off x="113665" y="-231775"/>
            <a:ext cx="2278380" cy="1280160"/>
          </a:xfrm>
          <a:prstGeom prst="rect">
            <a:avLst/>
          </a:prstGeom>
          <a:noFill/>
          <a:ln w="9525">
            <a:noFill/>
          </a:ln>
        </p:spPr>
      </p:pic>
      <p:sp>
        <p:nvSpPr>
          <p:cNvPr id="7" name="Text Box 6"/>
          <p:cNvSpPr txBox="1"/>
          <p:nvPr/>
        </p:nvSpPr>
        <p:spPr>
          <a:xfrm>
            <a:off x="2392045" y="147320"/>
            <a:ext cx="9687560" cy="52197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Thảo luận nhóm, trả lời Câu 2, 3 -  Phiếu học tập 2</a:t>
            </a:r>
          </a:p>
        </p:txBody>
      </p:sp>
      <p:sp>
        <p:nvSpPr>
          <p:cNvPr id="3" name="Text Box 2"/>
          <p:cNvSpPr txBox="1"/>
          <p:nvPr/>
        </p:nvSpPr>
        <p:spPr>
          <a:xfrm>
            <a:off x="309880" y="2421255"/>
            <a:ext cx="11460480" cy="1198880"/>
          </a:xfrm>
          <a:prstGeom prst="rect">
            <a:avLst/>
          </a:prstGeom>
          <a:noFill/>
        </p:spPr>
        <p:txBody>
          <a:bodyPr wrap="square" rtlCol="0">
            <a:spAutoFit/>
          </a:bodyPr>
          <a:lstStyle/>
          <a:p>
            <a:r>
              <a:rPr lang="en-US" sz="2400">
                <a:solidFill>
                  <a:schemeClr val="accent5">
                    <a:lumMod val="50000"/>
                  </a:schemeClr>
                </a:solidFill>
              </a:rPr>
              <a:t>Dùng chất chỉ thị màu như: quỳ tím, phenolphthalein, giấy PH. </a:t>
            </a:r>
          </a:p>
          <a:p>
            <a:r>
              <a:rPr lang="en-US" sz="2400">
                <a:solidFill>
                  <a:schemeClr val="accent5">
                    <a:lumMod val="50000"/>
                  </a:schemeClr>
                </a:solidFill>
              </a:rPr>
              <a:t>     VD: dùng quỳ tím: dung dịch làm quỳ tím chuyển sang màu đỏ là HCl</a:t>
            </a:r>
          </a:p>
          <a:p>
            <a:r>
              <a:rPr lang="en-US" sz="2400">
                <a:solidFill>
                  <a:schemeClr val="accent5">
                    <a:lumMod val="50000"/>
                  </a:schemeClr>
                </a:solidFill>
              </a:rPr>
              <a:t>                                   dung dịch làm quỳ tím chuyển sang màu xanh là NaOH</a:t>
            </a:r>
          </a:p>
        </p:txBody>
      </p:sp>
      <p:sp>
        <p:nvSpPr>
          <p:cNvPr id="8" name="Text Box 7"/>
          <p:cNvSpPr txBox="1"/>
          <p:nvPr/>
        </p:nvSpPr>
        <p:spPr>
          <a:xfrm>
            <a:off x="260985" y="5272405"/>
            <a:ext cx="10911840" cy="1198880"/>
          </a:xfrm>
          <a:prstGeom prst="rect">
            <a:avLst/>
          </a:prstGeom>
          <a:noFill/>
        </p:spPr>
        <p:txBody>
          <a:bodyPr wrap="square" rtlCol="0">
            <a:spAutoFit/>
          </a:bodyPr>
          <a:lstStyle/>
          <a:p>
            <a:r>
              <a:rPr lang="en-US" sz="2400">
                <a:solidFill>
                  <a:schemeClr val="accent5">
                    <a:lumMod val="50000"/>
                  </a:schemeClr>
                </a:solidFill>
              </a:rPr>
              <a:t>Vôi bột tan trong nước tạo dung dịch base( nước vôi trong) dùng để khử chua đất do xảy ra phản ứng trung hòa</a:t>
            </a:r>
          </a:p>
          <a:p>
            <a:r>
              <a:rPr lang="en-US" sz="2400">
                <a:solidFill>
                  <a:schemeClr val="accent5">
                    <a:lumMod val="50000"/>
                  </a:schemeClr>
                </a:solidFill>
              </a:rPr>
              <a:t>                           Ca(OH)</a:t>
            </a:r>
            <a:r>
              <a:rPr lang="en-US" sz="2400" baseline="-25000">
                <a:solidFill>
                  <a:schemeClr val="accent5">
                    <a:lumMod val="50000"/>
                  </a:schemeClr>
                </a:solidFill>
              </a:rPr>
              <a:t>2  </a:t>
            </a:r>
            <a:r>
              <a:rPr lang="en-US" sz="2400">
                <a:solidFill>
                  <a:schemeClr val="accent5">
                    <a:lumMod val="50000"/>
                  </a:schemeClr>
                </a:solidFill>
              </a:rPr>
              <a:t>+ 2HCl → CaCl</a:t>
            </a:r>
            <a:r>
              <a:rPr lang="en-US" sz="2400" baseline="-25000">
                <a:solidFill>
                  <a:schemeClr val="accent5">
                    <a:lumMod val="50000"/>
                  </a:schemeClr>
                </a:solidFill>
                <a:sym typeface="+mn-ea"/>
              </a:rPr>
              <a:t>2</a:t>
            </a:r>
            <a:r>
              <a:rPr lang="en-US" sz="2400">
                <a:solidFill>
                  <a:schemeClr val="accent5">
                    <a:lumMod val="50000"/>
                  </a:schemeClr>
                </a:solidFill>
              </a:rPr>
              <a:t>    </a:t>
            </a:r>
            <a:r>
              <a:rPr lang="en-US" sz="2400" baseline="-25000">
                <a:solidFill>
                  <a:schemeClr val="accent5">
                    <a:lumMod val="50000"/>
                  </a:schemeClr>
                </a:solidFill>
              </a:rPr>
              <a:t>  </a:t>
            </a:r>
            <a:r>
              <a:rPr lang="en-US" sz="2400">
                <a:solidFill>
                  <a:schemeClr val="accent5">
                    <a:lumMod val="50000"/>
                  </a:schemeClr>
                </a:solidFill>
              </a:rPr>
              <a:t>+ 2H</a:t>
            </a:r>
            <a:r>
              <a:rPr lang="en-US" sz="2400" baseline="-25000">
                <a:solidFill>
                  <a:schemeClr val="accent5">
                    <a:lumMod val="50000"/>
                  </a:schemeClr>
                </a:solidFill>
                <a:sym typeface="+mn-ea"/>
              </a:rPr>
              <a:t>2</a:t>
            </a:r>
            <a:r>
              <a:rPr lang="en-US" sz="2400">
                <a:solidFill>
                  <a:schemeClr val="accent5">
                    <a:lumMod val="50000"/>
                  </a:schemeClr>
                </a:solidFill>
              </a:rPr>
              <a:t>O</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 2023-07-07 223341"/>
          <p:cNvPicPr>
            <a:picLocks noGrp="1" noChangeAspect="1"/>
          </p:cNvPicPr>
          <p:nvPr>
            <p:ph idx="1"/>
          </p:nvPr>
        </p:nvPicPr>
        <p:blipFill>
          <a:blip r:embed="rId2"/>
          <a:stretch>
            <a:fillRect/>
          </a:stretch>
        </p:blipFill>
        <p:spPr>
          <a:xfrm>
            <a:off x="0" y="190500"/>
            <a:ext cx="12191365" cy="666750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565" y="2787015"/>
            <a:ext cx="6115050" cy="582930"/>
          </a:xfrm>
        </p:spPr>
        <p:txBody>
          <a:bodyPr/>
          <a:lstStyle/>
          <a:p>
            <a:r>
              <a:rPr lang="en-US">
                <a:highlight>
                  <a:srgbClr val="FFFF00"/>
                </a:highlight>
              </a:rPr>
              <a:t>III. THANG PH:</a:t>
            </a:r>
          </a:p>
        </p:txBody>
      </p:sp>
      <p:pic>
        <p:nvPicPr>
          <p:cNvPr id="22530" name="Picture 2" descr="F:\1-原创素材\1_mm1102\PPT\PPT_014\materaials\pageimg_g1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7205" y="-241935"/>
            <a:ext cx="7090410" cy="4953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44041" name="图片 44040" descr="11"/>
          <p:cNvPicPr>
            <a:picLocks noChangeAspect="1"/>
          </p:cNvPicPr>
          <p:nvPr/>
        </p:nvPicPr>
        <p:blipFill>
          <a:blip r:embed="rId3"/>
          <a:stretch>
            <a:fillRect/>
          </a:stretch>
        </p:blipFill>
        <p:spPr>
          <a:xfrm>
            <a:off x="0" y="1226820"/>
            <a:ext cx="4330700" cy="4159885"/>
          </a:xfrm>
          <a:prstGeom prst="rect">
            <a:avLst/>
          </a:prstGeom>
          <a:noFill/>
          <a:ln w="9525">
            <a:noFill/>
          </a:ln>
        </p:spPr>
      </p:pic>
      <p:pic>
        <p:nvPicPr>
          <p:cNvPr id="6" name="Picture 5"/>
          <p:cNvPicPr/>
          <p:nvPr/>
        </p:nvPicPr>
        <p:blipFill>
          <a:blip r:embed="rId4"/>
          <a:stretch>
            <a:fillRect/>
          </a:stretch>
        </p:blipFill>
        <p:spPr>
          <a:xfrm>
            <a:off x="0" y="0"/>
            <a:ext cx="2001520" cy="1402715"/>
          </a:xfrm>
          <a:prstGeom prst="rect">
            <a:avLst/>
          </a:prstGeom>
          <a:noFill/>
          <a:ln w="9525">
            <a:noFill/>
          </a:ln>
        </p:spPr>
      </p:pic>
      <p:sp>
        <p:nvSpPr>
          <p:cNvPr id="7" name="Text Box 6"/>
          <p:cNvSpPr txBox="1"/>
          <p:nvPr/>
        </p:nvSpPr>
        <p:spPr>
          <a:xfrm>
            <a:off x="582930" y="2300605"/>
            <a:ext cx="2757170" cy="181483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Tiến hành thí nghiệm, ghi kết quả vào Câu 1- Phiếu học tập 3</a:t>
            </a:r>
          </a:p>
        </p:txBody>
      </p:sp>
      <p:pic>
        <p:nvPicPr>
          <p:cNvPr id="2" name="Picture 1" descr="Screenshot 2023-07-07 223538"/>
          <p:cNvPicPr>
            <a:picLocks noChangeAspect="1"/>
          </p:cNvPicPr>
          <p:nvPr/>
        </p:nvPicPr>
        <p:blipFill>
          <a:blip r:embed="rId5"/>
          <a:stretch>
            <a:fillRect/>
          </a:stretch>
        </p:blipFill>
        <p:spPr>
          <a:xfrm>
            <a:off x="4162425" y="-121285"/>
            <a:ext cx="8245475" cy="6857365"/>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06375" y="635"/>
          <a:ext cx="11845925" cy="6903720"/>
        </p:xfrm>
        <a:graphic>
          <a:graphicData uri="http://schemas.openxmlformats.org/drawingml/2006/table">
            <a:tbl>
              <a:tblPr firstRow="1" bandRow="1">
                <a:tableStyleId>{5940675A-B579-460E-94D1-54222C63F5DA}</a:tableStyleId>
              </a:tblPr>
              <a:tblGrid>
                <a:gridCol w="11845925">
                  <a:extLst>
                    <a:ext uri="{9D8B030D-6E8A-4147-A177-3AD203B41FA5}">
                      <a16:colId xmlns:a16="http://schemas.microsoft.com/office/drawing/2014/main" val="20000"/>
                    </a:ext>
                  </a:extLst>
                </a:gridCol>
              </a:tblGrid>
              <a:tr h="6903720">
                <a:tc>
                  <a:txBody>
                    <a:bodyPr/>
                    <a:lstStyle/>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p>
                    <a:p>
                      <a:pPr indent="0" algn="l">
                        <a:buNone/>
                      </a:pPr>
                      <a:r>
                        <a:rPr lang="en-US" sz="2000" b="1">
                          <a:solidFill>
                            <a:srgbClr val="000000"/>
                          </a:solidFill>
                          <a:latin typeface="Arial" panose="020B0604020202020204" pitchFamily="34" charset="0"/>
                          <a:cs typeface="Arial" panose="020B0604020202020204" pitchFamily="34" charset="0"/>
                        </a:rPr>
                        <a:t>Câu 1:</a:t>
                      </a:r>
                      <a:r>
                        <a:rPr lang="en-US" sz="2000" b="0">
                          <a:solidFill>
                            <a:srgbClr val="000000"/>
                          </a:solidFill>
                          <a:latin typeface="Arial" panose="020B0604020202020204" pitchFamily="34" charset="0"/>
                          <a:cs typeface="Arial" panose="020B0604020202020204" pitchFamily="34" charset="0"/>
                        </a:rPr>
                        <a:t>Nhỏ lên mỗi mẩu giấy PH một loại dung dịch rồi ghi kết quả vào cột thích hợp:</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a. Từ kết quả trên, kết luận:</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axit là:………………………………………………………..</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base là: ……………………………………………………….</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b.</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PH&lt;7 có tính chất……………………</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PH&gt;7 có tính chất……………………</a:t>
                      </a: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588645" y="950595"/>
          <a:ext cx="11313160" cy="2419985"/>
        </p:xfrm>
        <a:graphic>
          <a:graphicData uri="http://schemas.openxmlformats.org/drawingml/2006/table">
            <a:tbl>
              <a:tblPr firstRow="1" bandRow="1">
                <a:tableStyleId>{5940675A-B579-460E-94D1-54222C63F5DA}</a:tableStyleId>
              </a:tblPr>
              <a:tblGrid>
                <a:gridCol w="2021205">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13180">
                  <a:extLst>
                    <a:ext uri="{9D8B030D-6E8A-4147-A177-3AD203B41FA5}">
                      <a16:colId xmlns:a16="http://schemas.microsoft.com/office/drawing/2014/main" val="20002"/>
                    </a:ext>
                  </a:extLst>
                </a:gridCol>
                <a:gridCol w="181864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612265">
                  <a:extLst>
                    <a:ext uri="{9D8B030D-6E8A-4147-A177-3AD203B41FA5}">
                      <a16:colId xmlns:a16="http://schemas.microsoft.com/office/drawing/2014/main" val="20005"/>
                    </a:ext>
                  </a:extLst>
                </a:gridCol>
                <a:gridCol w="1880870">
                  <a:extLst>
                    <a:ext uri="{9D8B030D-6E8A-4147-A177-3AD203B41FA5}">
                      <a16:colId xmlns:a16="http://schemas.microsoft.com/office/drawing/2014/main" val="20006"/>
                    </a:ext>
                  </a:extLst>
                </a:gridCol>
              </a:tblGrid>
              <a:tr h="1210945">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Dung dịch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lọc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chanh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ngọt có gas</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xà phòng</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Giấm ăn</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buNone/>
                      </a:pPr>
                      <a:r>
                        <a:rPr lang="en-US" sz="2000" b="0">
                          <a:solidFill>
                            <a:srgbClr val="000000"/>
                          </a:solidFill>
                          <a:latin typeface="Arial" panose="020B0604020202020204" pitchFamily="34" charset="0"/>
                          <a:cs typeface="Arial" panose="020B0604020202020204" pitchFamily="34" charset="0"/>
                        </a:rPr>
                        <a:t>Dung dịch baking soda</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extLst>
                  <a:ext uri="{0D108BD9-81ED-4DB2-BD59-A6C34878D82A}">
                    <a16:rowId xmlns:a16="http://schemas.microsoft.com/office/drawing/2014/main" val="10000"/>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Màu giấy PH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Giá trị PH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06375" y="635"/>
          <a:ext cx="11845925" cy="6903720"/>
        </p:xfrm>
        <a:graphic>
          <a:graphicData uri="http://schemas.openxmlformats.org/drawingml/2006/table">
            <a:tbl>
              <a:tblPr firstRow="1" bandRow="1">
                <a:tableStyleId>{5940675A-B579-460E-94D1-54222C63F5DA}</a:tableStyleId>
              </a:tblPr>
              <a:tblGrid>
                <a:gridCol w="11845925">
                  <a:extLst>
                    <a:ext uri="{9D8B030D-6E8A-4147-A177-3AD203B41FA5}">
                      <a16:colId xmlns:a16="http://schemas.microsoft.com/office/drawing/2014/main" val="20000"/>
                    </a:ext>
                  </a:extLst>
                </a:gridCol>
              </a:tblGrid>
              <a:tr h="6903720">
                <a:tc>
                  <a:txBody>
                    <a:bodyPr/>
                    <a:lstStyle/>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p>
                    <a:p>
                      <a:pPr indent="0" algn="l">
                        <a:buNone/>
                      </a:pPr>
                      <a:r>
                        <a:rPr lang="en-US" sz="2000" b="1">
                          <a:solidFill>
                            <a:srgbClr val="000000"/>
                          </a:solidFill>
                          <a:latin typeface="Arial" panose="020B0604020202020204" pitchFamily="34" charset="0"/>
                          <a:cs typeface="Arial" panose="020B0604020202020204" pitchFamily="34" charset="0"/>
                        </a:rPr>
                        <a:t>Câu 1:</a:t>
                      </a:r>
                      <a:r>
                        <a:rPr lang="en-US" sz="2000" b="0">
                          <a:solidFill>
                            <a:srgbClr val="000000"/>
                          </a:solidFill>
                          <a:latin typeface="Arial" panose="020B0604020202020204" pitchFamily="34" charset="0"/>
                          <a:cs typeface="Arial" panose="020B0604020202020204" pitchFamily="34" charset="0"/>
                        </a:rPr>
                        <a:t>Nhỏ lên mỗi mẩu giấy PH một loại dung dịch rồi ghi kết quả vào cột thích hợp:</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a. Từ kết quả trên, kết luận:</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acid là:………………………………………………………..</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base là: ……………………………………………………….</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b.</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PH&lt;7 có tính chất……………………</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PH&gt;7 có tính chất……………………</a:t>
                      </a: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588645" y="950595"/>
          <a:ext cx="11313160" cy="2419985"/>
        </p:xfrm>
        <a:graphic>
          <a:graphicData uri="http://schemas.openxmlformats.org/drawingml/2006/table">
            <a:tbl>
              <a:tblPr firstRow="1" bandRow="1">
                <a:tableStyleId>{5940675A-B579-460E-94D1-54222C63F5DA}</a:tableStyleId>
              </a:tblPr>
              <a:tblGrid>
                <a:gridCol w="2021205">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13180">
                  <a:extLst>
                    <a:ext uri="{9D8B030D-6E8A-4147-A177-3AD203B41FA5}">
                      <a16:colId xmlns:a16="http://schemas.microsoft.com/office/drawing/2014/main" val="20002"/>
                    </a:ext>
                  </a:extLst>
                </a:gridCol>
                <a:gridCol w="181864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612265">
                  <a:extLst>
                    <a:ext uri="{9D8B030D-6E8A-4147-A177-3AD203B41FA5}">
                      <a16:colId xmlns:a16="http://schemas.microsoft.com/office/drawing/2014/main" val="20005"/>
                    </a:ext>
                  </a:extLst>
                </a:gridCol>
                <a:gridCol w="1880870">
                  <a:extLst>
                    <a:ext uri="{9D8B030D-6E8A-4147-A177-3AD203B41FA5}">
                      <a16:colId xmlns:a16="http://schemas.microsoft.com/office/drawing/2014/main" val="20006"/>
                    </a:ext>
                  </a:extLst>
                </a:gridCol>
              </a:tblGrid>
              <a:tr h="1210945">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Dung dịch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lọc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chanh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ngọt có gas</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xà phòng</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Giấm ăn</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buNone/>
                      </a:pPr>
                      <a:r>
                        <a:rPr lang="en-US" sz="2000" b="0">
                          <a:solidFill>
                            <a:srgbClr val="000000"/>
                          </a:solidFill>
                          <a:latin typeface="Arial" panose="020B0604020202020204" pitchFamily="34" charset="0"/>
                          <a:cs typeface="Arial" panose="020B0604020202020204" pitchFamily="34" charset="0"/>
                        </a:rPr>
                        <a:t>Dung dịch baking soda</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extLst>
                  <a:ext uri="{0D108BD9-81ED-4DB2-BD59-A6C34878D82A}">
                    <a16:rowId xmlns:a16="http://schemas.microsoft.com/office/drawing/2014/main" val="10000"/>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Màu giấy PH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Không đổi</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Đỏ</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Đỏ</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Xanh</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Đỏ </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Xanh</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Giá trị PH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7</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2</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3</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10</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4</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9</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 name="Text Box 5"/>
          <p:cNvSpPr txBox="1"/>
          <p:nvPr/>
        </p:nvSpPr>
        <p:spPr>
          <a:xfrm>
            <a:off x="3093720" y="3931285"/>
            <a:ext cx="6802755" cy="460375"/>
          </a:xfrm>
          <a:prstGeom prst="rect">
            <a:avLst/>
          </a:prstGeom>
          <a:noFill/>
        </p:spPr>
        <p:txBody>
          <a:bodyPr wrap="square" rtlCol="0">
            <a:spAutoFit/>
          </a:bodyPr>
          <a:lstStyle/>
          <a:p>
            <a:pPr indent="0" algn="ctr">
              <a:buNone/>
            </a:pPr>
            <a:r>
              <a:rPr lang="en-US" sz="2400">
                <a:solidFill>
                  <a:schemeClr val="accent6">
                    <a:lumMod val="50000"/>
                  </a:schemeClr>
                </a:solidFill>
                <a:latin typeface="Arial" panose="020B0604020202020204" pitchFamily="34" charset="0"/>
                <a:cs typeface="Arial" panose="020B0604020202020204" pitchFamily="34" charset="0"/>
                <a:sym typeface="+mn-ea"/>
              </a:rPr>
              <a:t>Nước chanh, nước ngọt có gas, Giấm ăn</a:t>
            </a:r>
          </a:p>
        </p:txBody>
      </p:sp>
      <p:sp>
        <p:nvSpPr>
          <p:cNvPr id="7" name="Text Box 6"/>
          <p:cNvSpPr txBox="1"/>
          <p:nvPr/>
        </p:nvSpPr>
        <p:spPr>
          <a:xfrm>
            <a:off x="3183890" y="4391660"/>
            <a:ext cx="6802755" cy="460375"/>
          </a:xfrm>
          <a:prstGeom prst="rect">
            <a:avLst/>
          </a:prstGeom>
          <a:noFill/>
        </p:spPr>
        <p:txBody>
          <a:bodyPr wrap="square" rtlCol="0">
            <a:spAutoFit/>
          </a:bodyPr>
          <a:lstStyle/>
          <a:p>
            <a:pPr indent="0" algn="ctr">
              <a:buNone/>
            </a:pPr>
            <a:r>
              <a:rPr lang="en-US" sz="2400">
                <a:solidFill>
                  <a:schemeClr val="accent6">
                    <a:lumMod val="50000"/>
                  </a:schemeClr>
                </a:solidFill>
                <a:latin typeface="Arial" panose="020B0604020202020204" pitchFamily="34" charset="0"/>
                <a:cs typeface="Arial" panose="020B0604020202020204" pitchFamily="34" charset="0"/>
                <a:sym typeface="+mn-ea"/>
              </a:rPr>
              <a:t>Nước xà phòng, dung dịch Baking soda</a:t>
            </a:r>
          </a:p>
        </p:txBody>
      </p:sp>
      <p:sp>
        <p:nvSpPr>
          <p:cNvPr id="8" name="Text Box 7"/>
          <p:cNvSpPr txBox="1"/>
          <p:nvPr/>
        </p:nvSpPr>
        <p:spPr>
          <a:xfrm>
            <a:off x="5768340" y="5309870"/>
            <a:ext cx="1454150" cy="460375"/>
          </a:xfrm>
          <a:prstGeom prst="rect">
            <a:avLst/>
          </a:prstGeom>
          <a:noFill/>
        </p:spPr>
        <p:txBody>
          <a:bodyPr wrap="square" rtlCol="0">
            <a:spAutoFit/>
          </a:bodyPr>
          <a:lstStyle/>
          <a:p>
            <a:r>
              <a:rPr lang="en-US" sz="2400" b="1">
                <a:gradFill>
                  <a:gsLst>
                    <a:gs pos="0">
                      <a:srgbClr val="FE4444"/>
                    </a:gs>
                    <a:gs pos="100000">
                      <a:srgbClr val="832B2B"/>
                    </a:gs>
                  </a:gsLst>
                  <a:lin scaled="0"/>
                </a:gradFill>
              </a:rPr>
              <a:t>Acid</a:t>
            </a:r>
            <a:r>
              <a:rPr lang="en-US"/>
              <a:t> </a:t>
            </a:r>
          </a:p>
        </p:txBody>
      </p:sp>
      <p:sp>
        <p:nvSpPr>
          <p:cNvPr id="9" name="Text Box 8"/>
          <p:cNvSpPr txBox="1"/>
          <p:nvPr/>
        </p:nvSpPr>
        <p:spPr>
          <a:xfrm>
            <a:off x="5708650" y="5770245"/>
            <a:ext cx="1454150" cy="460375"/>
          </a:xfrm>
          <a:prstGeom prst="rect">
            <a:avLst/>
          </a:prstGeom>
          <a:noFill/>
        </p:spPr>
        <p:txBody>
          <a:bodyPr wrap="square" rtlCol="0">
            <a:spAutoFit/>
          </a:bodyPr>
          <a:lstStyle/>
          <a:p>
            <a:r>
              <a:rPr lang="en-US" sz="2400" b="1">
                <a:solidFill>
                  <a:srgbClr val="FF0000"/>
                </a:solidFill>
              </a:rPr>
              <a:t>Base</a:t>
            </a:r>
            <a:r>
              <a:rPr lang="en-US"/>
              <a: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a:solidFill>
                <a:srgbClr val="FFFF00"/>
              </a:solidFill>
            </a:endParaRPr>
          </a:p>
          <a:p>
            <a:pPr algn="l"/>
            <a:endParaRPr lang="zh-CN" altLang="en-US" sz="2400" b="1">
              <a:solidFill>
                <a:srgbClr val="FFFF00"/>
              </a:solidFill>
            </a:endParaRPr>
          </a:p>
          <a:p>
            <a:pPr algn="l"/>
            <a:r>
              <a:rPr lang="zh-CN" altLang="en-US" sz="2400" b="1">
                <a:solidFill>
                  <a:schemeClr val="tx1"/>
                </a:solidFill>
              </a:rPr>
              <a:t>Thang PH được dùng để biểu thị độ acid, base của dung dịch.</a:t>
            </a:r>
          </a:p>
          <a:p>
            <a:pPr algn="l"/>
            <a:r>
              <a:rPr lang="zh-CN" altLang="en-US" sz="2400" b="1">
                <a:solidFill>
                  <a:schemeClr val="tx1"/>
                </a:solidFill>
              </a:rPr>
              <a:t>            </a:t>
            </a:r>
          </a:p>
          <a:p>
            <a:pPr algn="l"/>
            <a:r>
              <a:rPr lang="zh-CN" altLang="en-US" sz="2400" b="1">
                <a:solidFill>
                  <a:schemeClr val="tx1"/>
                </a:solidFill>
              </a:rPr>
              <a:t>+ PH &lt; 7 : Môi trường acid; pH càng nhỏ thì độ acid của dung dịch càng lớn</a:t>
            </a:r>
          </a:p>
          <a:p>
            <a:pPr algn="l"/>
            <a:r>
              <a:rPr lang="zh-CN" altLang="en-US" sz="2400" b="1">
                <a:solidFill>
                  <a:schemeClr val="tx1"/>
                </a:solidFill>
              </a:rPr>
              <a:t>+ PH = 7: Môi trường trung tính (không có tính acid và không có tính base). </a:t>
            </a:r>
          </a:p>
          <a:p>
            <a:pPr algn="l"/>
            <a:r>
              <a:rPr lang="zh-CN" altLang="en-US" sz="2400" b="1">
                <a:solidFill>
                  <a:schemeClr val="tx1"/>
                </a:solidFill>
              </a:rPr>
              <a:t>+ PH &gt; 7: Môi trường base; pH càng lớn thì độ base của dung dịch càng lớn</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431800" y="1207135"/>
            <a:ext cx="5495925" cy="521970"/>
          </a:xfrm>
          <a:prstGeom prst="rect">
            <a:avLst/>
          </a:prstGeom>
          <a:noFill/>
        </p:spPr>
        <p:txBody>
          <a:bodyPr wrap="square" rtlCol="0">
            <a:spAutoFit/>
          </a:bodyPr>
          <a:lstStyle/>
          <a:p>
            <a:r>
              <a:rPr lang="en-US" sz="2800" b="1">
                <a:highlight>
                  <a:srgbClr val="FFFF00"/>
                </a:highlight>
              </a:rPr>
              <a:t>III. THANG PH:</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06375" y="783590"/>
          <a:ext cx="11984990" cy="6074410"/>
        </p:xfrm>
        <a:graphic>
          <a:graphicData uri="http://schemas.openxmlformats.org/drawingml/2006/table">
            <a:tbl>
              <a:tblPr firstRow="1" bandRow="1">
                <a:tableStyleId>{5940675A-B579-460E-94D1-54222C63F5DA}</a:tableStyleId>
              </a:tblPr>
              <a:tblGrid>
                <a:gridCol w="11984990">
                  <a:extLst>
                    <a:ext uri="{9D8B030D-6E8A-4147-A177-3AD203B41FA5}">
                      <a16:colId xmlns:a16="http://schemas.microsoft.com/office/drawing/2014/main" val="20000"/>
                    </a:ext>
                  </a:extLst>
                </a:gridCol>
              </a:tblGrid>
              <a:tr h="6074410">
                <a:tc>
                  <a:txBody>
                    <a:bodyPr/>
                    <a:lstStyle/>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endParaRPr lang="en-US" sz="2000" b="0">
                        <a:solidFill>
                          <a:srgbClr val="000000"/>
                        </a:solidFill>
                        <a:latin typeface="Arial" panose="020B0604020202020204" pitchFamily="34" charset="0"/>
                        <a:cs typeface="Arial" panose="020B0604020202020204" pitchFamily="34" charset="0"/>
                      </a:endParaRPr>
                    </a:p>
                    <a:p>
                      <a:pPr indent="0" algn="l">
                        <a:buNone/>
                      </a:pPr>
                      <a:r>
                        <a:rPr lang="en-US" sz="2000" b="0">
                          <a:solidFill>
                            <a:srgbClr val="000000"/>
                          </a:solidFill>
                          <a:latin typeface="Arial" panose="020B0604020202020204" pitchFamily="34" charset="0"/>
                          <a:cs typeface="Arial" panose="020B0604020202020204" pitchFamily="34" charset="0"/>
                        </a:rPr>
                        <a:t>Câu 2: Em hãy nêu cách để kiểm tra đất trồng có bị chua hay không?</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r>
                        <a:rPr lang="en-US" sz="2000" b="0">
                          <a:solidFill>
                            <a:srgbClr val="000000"/>
                          </a:solidFill>
                          <a:latin typeface="Arial" panose="020B0604020202020204" pitchFamily="34" charset="0"/>
                          <a:cs typeface="Arial" panose="020B0604020202020204" pitchFamily="34" charset="0"/>
                        </a:rPr>
                        <a:t>Câu 3: Em hãy tìm hiểu và cho biết giá trị PH trong máu, trong dịch dạ dày của người, trong nước mưa, trong đất. Nếu giá trị PH trong máu và trong dịch dạ dày của người ngoài khoảng chuẩn sẽ gây nguy hiểm cho sức khỏe của người như thế nào?</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0">
                        <a:solidFill>
                          <a:srgbClr val="000000"/>
                        </a:solidFill>
                        <a:latin typeface="Times New Roman" panose="02020603050405020304" pitchFamily="18" charset="0"/>
                        <a:cs typeface="Times New Roman" panose="02020603050405020304" pitchFamily="18" charset="0"/>
                      </a:endParaRPr>
                    </a:p>
                    <a:p>
                      <a:pPr indent="0" algn="l">
                        <a:buNone/>
                      </a:pPr>
                      <a:endParaRPr lang="en-US" sz="1300" b="0">
                        <a:solidFill>
                          <a:srgbClr val="000000"/>
                        </a:solidFill>
                        <a:latin typeface="Times New Roman" panose="02020603050405020304" pitchFamily="18" charset="0"/>
                        <a:cs typeface="Times New Roman" panose="02020603050405020304" pitchFamily="18"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pic>
        <p:nvPicPr>
          <p:cNvPr id="6" name="Content Placeholder 5"/>
          <p:cNvPicPr>
            <a:picLocks noChangeAspect="1"/>
          </p:cNvPicPr>
          <p:nvPr/>
        </p:nvPicPr>
        <p:blipFill>
          <a:blip r:embed="rId2"/>
          <a:stretch>
            <a:fillRect/>
          </a:stretch>
        </p:blipFill>
        <p:spPr>
          <a:xfrm>
            <a:off x="57785" y="-157480"/>
            <a:ext cx="1607820" cy="880110"/>
          </a:xfrm>
          <a:prstGeom prst="rect">
            <a:avLst/>
          </a:prstGeom>
          <a:noFill/>
          <a:ln w="9525">
            <a:noFill/>
          </a:ln>
        </p:spPr>
      </p:pic>
      <p:sp>
        <p:nvSpPr>
          <p:cNvPr id="7" name="Text Box 6"/>
          <p:cNvSpPr txBox="1"/>
          <p:nvPr/>
        </p:nvSpPr>
        <p:spPr>
          <a:xfrm>
            <a:off x="2392045" y="147320"/>
            <a:ext cx="9687560" cy="52197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Thảo luận nhóm, trả lời Câu 2, 3 -  Phiếu học tập 3</a:t>
            </a:r>
          </a:p>
        </p:txBody>
      </p:sp>
      <p:sp>
        <p:nvSpPr>
          <p:cNvPr id="4" name="Text Box 3"/>
          <p:cNvSpPr txBox="1"/>
          <p:nvPr/>
        </p:nvSpPr>
        <p:spPr>
          <a:xfrm>
            <a:off x="373380" y="1463675"/>
            <a:ext cx="11088370" cy="706755"/>
          </a:xfrm>
          <a:prstGeom prst="rect">
            <a:avLst/>
          </a:prstGeom>
          <a:noFill/>
        </p:spPr>
        <p:txBody>
          <a:bodyPr wrap="square" rtlCol="0">
            <a:spAutoFit/>
          </a:bodyPr>
          <a:lstStyle/>
          <a:p>
            <a:r>
              <a:rPr lang="en-US" sz="2000">
                <a:solidFill>
                  <a:schemeClr val="accent2">
                    <a:lumMod val="50000"/>
                  </a:schemeClr>
                </a:solidFill>
              </a:rPr>
              <a:t>Lấy mẫu đất hòa vào cốc nước cất rồi dùng giấy PH hoặc thiết bị đo PH. Nếu giá trị PH đo được là &lt;7 thì đất trồng bị chua</a:t>
            </a:r>
          </a:p>
        </p:txBody>
      </p:sp>
      <p:sp>
        <p:nvSpPr>
          <p:cNvPr id="5" name="Text Box 4"/>
          <p:cNvSpPr txBox="1"/>
          <p:nvPr/>
        </p:nvSpPr>
        <p:spPr>
          <a:xfrm>
            <a:off x="206375" y="3364230"/>
            <a:ext cx="11916410" cy="3307715"/>
          </a:xfrm>
          <a:prstGeom prst="rect">
            <a:avLst/>
          </a:prstGeom>
          <a:noFill/>
        </p:spPr>
        <p:txBody>
          <a:bodyPr wrap="square" rtlCol="0">
            <a:spAutoFit/>
          </a:bodyPr>
          <a:lstStyle/>
          <a:p>
            <a:r>
              <a:rPr lang="en-US" sz="1900">
                <a:solidFill>
                  <a:schemeClr val="accent2">
                    <a:lumMod val="50000"/>
                  </a:schemeClr>
                </a:solidFill>
              </a:rPr>
              <a:t>- PH bình thường của máu nằm trong khoảng 7,35-7,45 có nghĩa là máu có tính base yếu. KHi PH&lt; 7,35 có thể bị các bệnh: đau đầu, lú lẫn, mệt mỏi, ho và khó thở ; nhịp tim không đều, đau bụng, co giật; hôn mê….Khi PH&gt; 7,45 có thể bị các bệnh: lú lẫn và chóng mặt; run tay; tê ngứa bàn chân, mặt; co thắt cơ; buồn nôn; hôn mê;…</a:t>
            </a:r>
          </a:p>
          <a:p>
            <a:r>
              <a:rPr lang="en-US" sz="1900">
                <a:solidFill>
                  <a:schemeClr val="accent2">
                    <a:lumMod val="50000"/>
                  </a:schemeClr>
                </a:solidFill>
              </a:rPr>
              <a:t>- Dịch ở dạ dày thường có PH khoảng 3-5,5. PH thấp sẽ giúp việc tiêu hóa thức ăn và tiêu diệt vi khuẩn trong dạ dày dễ dàng hơn. PH&gt;5,5 có thể do cơ thể mắc các bệnh: ung thư dạ dày, nhiễm trùng dạ dày tái phát, ; hội chứng kém hấp thu; sự phát triển quá mức vi khuẩn đường ruột;…PH&lt;3 ( lượng các chất tiết dạ dày cao hơn bình thường): viêm dạ dày; loét dạ dày; hội chứng kém hấp thu; trào ngược dạ dày..</a:t>
            </a:r>
          </a:p>
          <a:p>
            <a:r>
              <a:rPr lang="en-US" sz="1900">
                <a:solidFill>
                  <a:schemeClr val="accent2">
                    <a:lumMod val="50000"/>
                  </a:schemeClr>
                </a:solidFill>
              </a:rPr>
              <a:t>- PH của đất và nước mưa tùy thuộc từng vùng, nước mưa bình thường mà chúng ta hay sử dụng có giá trị pH rơi vào khoảng 5,6. Cụ thể hơn, tại thành phố, giá trị pH nước mưa dao động từ 4,67 – 7,5. Và tại các khu công nghiệp, nước mưa có giá trị pH trung bình khoảng 4,72, thường dao động từ 3,8 – 5,3.</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645" y="55880"/>
            <a:ext cx="10100945" cy="505523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4157980" y="2125980"/>
            <a:ext cx="5250180" cy="706755"/>
          </a:xfrm>
          <a:prstGeom prst="rect">
            <a:avLst/>
          </a:prstGeom>
          <a:noFill/>
        </p:spPr>
        <p:txBody>
          <a:bodyPr wrap="none" rtlCol="0">
            <a:spAutoFit/>
          </a:bodyPr>
          <a:lstStyle/>
          <a:p>
            <a:r>
              <a:rPr lang="en-US" sz="4000" b="1">
                <a:solidFill>
                  <a:srgbClr val="FF0000"/>
                </a:solidFill>
                <a:latin typeface="Agency FB" panose="020B0503020202020204" charset="0"/>
                <a:cs typeface="Agency FB" panose="020B0503020202020204" charset="0"/>
              </a:rPr>
              <a:t>HOẠT ĐỘNG 3: LUYỆN TẬP</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a:off x="1183005" y="215900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1" name="椭圆 20"/>
          <p:cNvSpPr/>
          <p:nvPr/>
        </p:nvSpPr>
        <p:spPr>
          <a:xfrm>
            <a:off x="1525945" y="2839718"/>
            <a:ext cx="719892" cy="71989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2" name="燕尾形 21"/>
          <p:cNvSpPr/>
          <p:nvPr/>
        </p:nvSpPr>
        <p:spPr>
          <a:xfrm>
            <a:off x="3869584" y="2129384"/>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3" name="椭圆 22"/>
          <p:cNvSpPr/>
          <p:nvPr/>
        </p:nvSpPr>
        <p:spPr>
          <a:xfrm>
            <a:off x="4295745" y="2770503"/>
            <a:ext cx="719892" cy="71989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4" name="燕尾形 23"/>
          <p:cNvSpPr/>
          <p:nvPr/>
        </p:nvSpPr>
        <p:spPr>
          <a:xfrm>
            <a:off x="6051384" y="2129384"/>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5" name="椭圆 24"/>
          <p:cNvSpPr/>
          <p:nvPr/>
        </p:nvSpPr>
        <p:spPr>
          <a:xfrm>
            <a:off x="6329590" y="2779393"/>
            <a:ext cx="719892" cy="71989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6" name="燕尾形 25"/>
          <p:cNvSpPr/>
          <p:nvPr/>
        </p:nvSpPr>
        <p:spPr>
          <a:xfrm>
            <a:off x="8155711" y="2227809"/>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7" name="椭圆 26"/>
          <p:cNvSpPr/>
          <p:nvPr/>
        </p:nvSpPr>
        <p:spPr>
          <a:xfrm>
            <a:off x="8536152" y="2769868"/>
            <a:ext cx="719892" cy="71989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8" name="文本框 47"/>
          <p:cNvSpPr txBox="1"/>
          <p:nvPr/>
        </p:nvSpPr>
        <p:spPr>
          <a:xfrm>
            <a:off x="1097777" y="2285018"/>
            <a:ext cx="1398905" cy="460375"/>
          </a:xfrm>
          <a:prstGeom prst="rect">
            <a:avLst/>
          </a:prstGeom>
          <a:noFill/>
        </p:spPr>
        <p:txBody>
          <a:bodyPr wrap="none" rtlCol="0">
            <a:spAutoFit/>
          </a:bodyPr>
          <a:lstStyle/>
          <a:p>
            <a:pPr defTabSz="914400"/>
            <a:r>
              <a:rPr lang="en-US" altLang="zh-CN" sz="2400" b="1" dirty="0">
                <a:solidFill>
                  <a:srgbClr val="92D050"/>
                </a:solidFill>
                <a:latin typeface="Microsoft YaHei" panose="020B0503020204020204" charset="-122"/>
                <a:ea typeface="Microsoft YaHei" panose="020B0503020204020204" charset="-122"/>
              </a:rPr>
              <a:t>TRẠM 1</a:t>
            </a:r>
          </a:p>
        </p:txBody>
      </p:sp>
      <p:sp>
        <p:nvSpPr>
          <p:cNvPr id="42" name="Freeform 107"/>
          <p:cNvSpPr>
            <a:spLocks noEditPoints="1"/>
          </p:cNvSpPr>
          <p:nvPr/>
        </p:nvSpPr>
        <p:spPr bwMode="auto">
          <a:xfrm>
            <a:off x="5369640" y="2964874"/>
            <a:ext cx="364073" cy="332033"/>
          </a:xfrm>
          <a:custGeom>
            <a:avLst/>
            <a:gdLst>
              <a:gd name="T0" fmla="*/ 244 w 256"/>
              <a:gd name="T1" fmla="*/ 196 h 232"/>
              <a:gd name="T2" fmla="*/ 188 w 256"/>
              <a:gd name="T3" fmla="*/ 196 h 232"/>
              <a:gd name="T4" fmla="*/ 96 w 256"/>
              <a:gd name="T5" fmla="*/ 196 h 232"/>
              <a:gd name="T6" fmla="*/ 84 w 256"/>
              <a:gd name="T7" fmla="*/ 196 h 232"/>
              <a:gd name="T8" fmla="*/ 81 w 256"/>
              <a:gd name="T9" fmla="*/ 196 h 232"/>
              <a:gd name="T10" fmla="*/ 48 w 256"/>
              <a:gd name="T11" fmla="*/ 228 h 232"/>
              <a:gd name="T12" fmla="*/ 40 w 256"/>
              <a:gd name="T13" fmla="*/ 232 h 232"/>
              <a:gd name="T14" fmla="*/ 40 w 256"/>
              <a:gd name="T15" fmla="*/ 232 h 232"/>
              <a:gd name="T16" fmla="*/ 32 w 256"/>
              <a:gd name="T17" fmla="*/ 228 h 232"/>
              <a:gd name="T18" fmla="*/ 31 w 256"/>
              <a:gd name="T19" fmla="*/ 228 h 232"/>
              <a:gd name="T20" fmla="*/ 30 w 256"/>
              <a:gd name="T21" fmla="*/ 227 h 232"/>
              <a:gd name="T22" fmla="*/ 30 w 256"/>
              <a:gd name="T23" fmla="*/ 226 h 232"/>
              <a:gd name="T24" fmla="*/ 29 w 256"/>
              <a:gd name="T25" fmla="*/ 225 h 232"/>
              <a:gd name="T26" fmla="*/ 29 w 256"/>
              <a:gd name="T27" fmla="*/ 224 h 232"/>
              <a:gd name="T28" fmla="*/ 28 w 256"/>
              <a:gd name="T29" fmla="*/ 222 h 232"/>
              <a:gd name="T30" fmla="*/ 28 w 256"/>
              <a:gd name="T31" fmla="*/ 220 h 232"/>
              <a:gd name="T32" fmla="*/ 28 w 256"/>
              <a:gd name="T33" fmla="*/ 196 h 232"/>
              <a:gd name="T34" fmla="*/ 26 w 256"/>
              <a:gd name="T35" fmla="*/ 196 h 232"/>
              <a:gd name="T36" fmla="*/ 12 w 256"/>
              <a:gd name="T37" fmla="*/ 196 h 232"/>
              <a:gd name="T38" fmla="*/ 0 w 256"/>
              <a:gd name="T39" fmla="*/ 184 h 232"/>
              <a:gd name="T40" fmla="*/ 0 w 256"/>
              <a:gd name="T41" fmla="*/ 12 h 232"/>
              <a:gd name="T42" fmla="*/ 12 w 256"/>
              <a:gd name="T43" fmla="*/ 0 h 232"/>
              <a:gd name="T44" fmla="*/ 244 w 256"/>
              <a:gd name="T45" fmla="*/ 0 h 232"/>
              <a:gd name="T46" fmla="*/ 256 w 256"/>
              <a:gd name="T47" fmla="*/ 12 h 232"/>
              <a:gd name="T48" fmla="*/ 256 w 256"/>
              <a:gd name="T49" fmla="*/ 184 h 232"/>
              <a:gd name="T50" fmla="*/ 244 w 256"/>
              <a:gd name="T51" fmla="*/ 196 h 232"/>
              <a:gd name="T52" fmla="*/ 68 w 256"/>
              <a:gd name="T53" fmla="*/ 76 h 232"/>
              <a:gd name="T54" fmla="*/ 44 w 256"/>
              <a:gd name="T55" fmla="*/ 100 h 232"/>
              <a:gd name="T56" fmla="*/ 68 w 256"/>
              <a:gd name="T57" fmla="*/ 124 h 232"/>
              <a:gd name="T58" fmla="*/ 92 w 256"/>
              <a:gd name="T59" fmla="*/ 100 h 232"/>
              <a:gd name="T60" fmla="*/ 68 w 256"/>
              <a:gd name="T61" fmla="*/ 76 h 232"/>
              <a:gd name="T62" fmla="*/ 128 w 256"/>
              <a:gd name="T63" fmla="*/ 76 h 232"/>
              <a:gd name="T64" fmla="*/ 104 w 256"/>
              <a:gd name="T65" fmla="*/ 100 h 232"/>
              <a:gd name="T66" fmla="*/ 128 w 256"/>
              <a:gd name="T67" fmla="*/ 124 h 232"/>
              <a:gd name="T68" fmla="*/ 152 w 256"/>
              <a:gd name="T69" fmla="*/ 100 h 232"/>
              <a:gd name="T70" fmla="*/ 128 w 256"/>
              <a:gd name="T71" fmla="*/ 76 h 232"/>
              <a:gd name="T72" fmla="*/ 188 w 256"/>
              <a:gd name="T73" fmla="*/ 76 h 232"/>
              <a:gd name="T74" fmla="*/ 164 w 256"/>
              <a:gd name="T75" fmla="*/ 100 h 232"/>
              <a:gd name="T76" fmla="*/ 188 w 256"/>
              <a:gd name="T77" fmla="*/ 124 h 232"/>
              <a:gd name="T78" fmla="*/ 212 w 256"/>
              <a:gd name="T79" fmla="*/ 100 h 232"/>
              <a:gd name="T80" fmla="*/ 188 w 256"/>
              <a:gd name="T81" fmla="*/ 7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232">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3" name="Freeform 105"/>
          <p:cNvSpPr/>
          <p:nvPr/>
        </p:nvSpPr>
        <p:spPr bwMode="auto">
          <a:xfrm>
            <a:off x="6496298" y="2964530"/>
            <a:ext cx="366984" cy="349509"/>
          </a:xfrm>
          <a:custGeom>
            <a:avLst/>
            <a:gdLst>
              <a:gd name="T0" fmla="*/ 251 w 256"/>
              <a:gd name="T1" fmla="*/ 106 h 244"/>
              <a:gd name="T2" fmla="*/ 251 w 256"/>
              <a:gd name="T3" fmla="*/ 106 h 244"/>
              <a:gd name="T4" fmla="*/ 187 w 256"/>
              <a:gd name="T5" fmla="*/ 152 h 244"/>
              <a:gd name="T6" fmla="*/ 211 w 256"/>
              <a:gd name="T7" fmla="*/ 228 h 244"/>
              <a:gd name="T8" fmla="*/ 212 w 256"/>
              <a:gd name="T9" fmla="*/ 232 h 244"/>
              <a:gd name="T10" fmla="*/ 200 w 256"/>
              <a:gd name="T11" fmla="*/ 244 h 244"/>
              <a:gd name="T12" fmla="*/ 193 w 256"/>
              <a:gd name="T13" fmla="*/ 242 h 244"/>
              <a:gd name="T14" fmla="*/ 193 w 256"/>
              <a:gd name="T15" fmla="*/ 242 h 244"/>
              <a:gd name="T16" fmla="*/ 128 w 256"/>
              <a:gd name="T17" fmla="*/ 195 h 244"/>
              <a:gd name="T18" fmla="*/ 63 w 256"/>
              <a:gd name="T19" fmla="*/ 242 h 244"/>
              <a:gd name="T20" fmla="*/ 63 w 256"/>
              <a:gd name="T21" fmla="*/ 242 h 244"/>
              <a:gd name="T22" fmla="*/ 56 w 256"/>
              <a:gd name="T23" fmla="*/ 244 h 244"/>
              <a:gd name="T24" fmla="*/ 44 w 256"/>
              <a:gd name="T25" fmla="*/ 232 h 244"/>
              <a:gd name="T26" fmla="*/ 45 w 256"/>
              <a:gd name="T27" fmla="*/ 228 h 244"/>
              <a:gd name="T28" fmla="*/ 69 w 256"/>
              <a:gd name="T29" fmla="*/ 152 h 244"/>
              <a:gd name="T30" fmla="*/ 5 w 256"/>
              <a:gd name="T31" fmla="*/ 106 h 244"/>
              <a:gd name="T32" fmla="*/ 0 w 256"/>
              <a:gd name="T33" fmla="*/ 96 h 244"/>
              <a:gd name="T34" fmla="*/ 12 w 256"/>
              <a:gd name="T35" fmla="*/ 84 h 244"/>
              <a:gd name="T36" fmla="*/ 92 w 256"/>
              <a:gd name="T37" fmla="*/ 84 h 244"/>
              <a:gd name="T38" fmla="*/ 117 w 256"/>
              <a:gd name="T39" fmla="*/ 8 h 244"/>
              <a:gd name="T40" fmla="*/ 128 w 256"/>
              <a:gd name="T41" fmla="*/ 0 h 244"/>
              <a:gd name="T42" fmla="*/ 139 w 256"/>
              <a:gd name="T43" fmla="*/ 8 h 244"/>
              <a:gd name="T44" fmla="*/ 164 w 256"/>
              <a:gd name="T45" fmla="*/ 84 h 244"/>
              <a:gd name="T46" fmla="*/ 244 w 256"/>
              <a:gd name="T47" fmla="*/ 84 h 244"/>
              <a:gd name="T48" fmla="*/ 256 w 256"/>
              <a:gd name="T49" fmla="*/ 96 h 244"/>
              <a:gd name="T50" fmla="*/ 251 w 256"/>
              <a:gd name="T5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4" name="Freeform 74"/>
          <p:cNvSpPr>
            <a:spLocks noEditPoints="1"/>
          </p:cNvSpPr>
          <p:nvPr/>
        </p:nvSpPr>
        <p:spPr bwMode="auto">
          <a:xfrm>
            <a:off x="8713776" y="2972958"/>
            <a:ext cx="364073" cy="332033"/>
          </a:xfrm>
          <a:custGeom>
            <a:avLst/>
            <a:gdLst>
              <a:gd name="T0" fmla="*/ 244 w 256"/>
              <a:gd name="T1" fmla="*/ 232 h 232"/>
              <a:gd name="T2" fmla="*/ 224 w 256"/>
              <a:gd name="T3" fmla="*/ 232 h 232"/>
              <a:gd name="T4" fmla="*/ 224 w 256"/>
              <a:gd name="T5" fmla="*/ 136 h 232"/>
              <a:gd name="T6" fmla="*/ 224 w 256"/>
              <a:gd name="T7" fmla="*/ 60 h 232"/>
              <a:gd name="T8" fmla="*/ 244 w 256"/>
              <a:gd name="T9" fmla="*/ 60 h 232"/>
              <a:gd name="T10" fmla="*/ 256 w 256"/>
              <a:gd name="T11" fmla="*/ 72 h 232"/>
              <a:gd name="T12" fmla="*/ 256 w 256"/>
              <a:gd name="T13" fmla="*/ 148 h 232"/>
              <a:gd name="T14" fmla="*/ 256 w 256"/>
              <a:gd name="T15" fmla="*/ 196 h 232"/>
              <a:gd name="T16" fmla="*/ 256 w 256"/>
              <a:gd name="T17" fmla="*/ 220 h 232"/>
              <a:gd name="T18" fmla="*/ 244 w 256"/>
              <a:gd name="T19" fmla="*/ 232 h 232"/>
              <a:gd name="T20" fmla="*/ 44 w 256"/>
              <a:gd name="T21" fmla="*/ 232 h 232"/>
              <a:gd name="T22" fmla="*/ 44 w 256"/>
              <a:gd name="T23" fmla="*/ 136 h 232"/>
              <a:gd name="T24" fmla="*/ 44 w 256"/>
              <a:gd name="T25" fmla="*/ 132 h 232"/>
              <a:gd name="T26" fmla="*/ 44 w 256"/>
              <a:gd name="T27" fmla="*/ 60 h 232"/>
              <a:gd name="T28" fmla="*/ 68 w 256"/>
              <a:gd name="T29" fmla="*/ 60 h 232"/>
              <a:gd name="T30" fmla="*/ 128 w 256"/>
              <a:gd name="T31" fmla="*/ 0 h 232"/>
              <a:gd name="T32" fmla="*/ 188 w 256"/>
              <a:gd name="T33" fmla="*/ 60 h 232"/>
              <a:gd name="T34" fmla="*/ 212 w 256"/>
              <a:gd name="T35" fmla="*/ 60 h 232"/>
              <a:gd name="T36" fmla="*/ 212 w 256"/>
              <a:gd name="T37" fmla="*/ 136 h 232"/>
              <a:gd name="T38" fmla="*/ 212 w 256"/>
              <a:gd name="T39" fmla="*/ 232 h 232"/>
              <a:gd name="T40" fmla="*/ 44 w 256"/>
              <a:gd name="T41" fmla="*/ 232 h 232"/>
              <a:gd name="T42" fmla="*/ 128 w 256"/>
              <a:gd name="T43" fmla="*/ 24 h 232"/>
              <a:gd name="T44" fmla="*/ 92 w 256"/>
              <a:gd name="T45" fmla="*/ 60 h 232"/>
              <a:gd name="T46" fmla="*/ 164 w 256"/>
              <a:gd name="T47" fmla="*/ 60 h 232"/>
              <a:gd name="T48" fmla="*/ 128 w 256"/>
              <a:gd name="T49" fmla="*/ 24 h 232"/>
              <a:gd name="T50" fmla="*/ 0 w 256"/>
              <a:gd name="T51" fmla="*/ 220 h 232"/>
              <a:gd name="T52" fmla="*/ 0 w 256"/>
              <a:gd name="T53" fmla="*/ 196 h 232"/>
              <a:gd name="T54" fmla="*/ 0 w 256"/>
              <a:gd name="T55" fmla="*/ 148 h 232"/>
              <a:gd name="T56" fmla="*/ 0 w 256"/>
              <a:gd name="T57" fmla="*/ 72 h 232"/>
              <a:gd name="T58" fmla="*/ 12 w 256"/>
              <a:gd name="T59" fmla="*/ 60 h 232"/>
              <a:gd name="T60" fmla="*/ 32 w 256"/>
              <a:gd name="T61" fmla="*/ 60 h 232"/>
              <a:gd name="T62" fmla="*/ 32 w 256"/>
              <a:gd name="T63" fmla="*/ 132 h 232"/>
              <a:gd name="T64" fmla="*/ 32 w 256"/>
              <a:gd name="T65" fmla="*/ 136 h 232"/>
              <a:gd name="T66" fmla="*/ 32 w 256"/>
              <a:gd name="T67" fmla="*/ 232 h 232"/>
              <a:gd name="T68" fmla="*/ 12 w 256"/>
              <a:gd name="T69" fmla="*/ 232 h 232"/>
              <a:gd name="T70" fmla="*/ 0 w 256"/>
              <a:gd name="T71" fmla="*/ 2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32">
                <a:moveTo>
                  <a:pt x="244" y="232"/>
                </a:moveTo>
                <a:cubicBezTo>
                  <a:pt x="224" y="232"/>
                  <a:pt x="224" y="232"/>
                  <a:pt x="224" y="232"/>
                </a:cubicBezTo>
                <a:cubicBezTo>
                  <a:pt x="224" y="136"/>
                  <a:pt x="224" y="136"/>
                  <a:pt x="224" y="136"/>
                </a:cubicBezTo>
                <a:cubicBezTo>
                  <a:pt x="224" y="60"/>
                  <a:pt x="224" y="60"/>
                  <a:pt x="224" y="60"/>
                </a:cubicBezTo>
                <a:cubicBezTo>
                  <a:pt x="244" y="60"/>
                  <a:pt x="244" y="60"/>
                  <a:pt x="244" y="60"/>
                </a:cubicBezTo>
                <a:cubicBezTo>
                  <a:pt x="251" y="60"/>
                  <a:pt x="256" y="65"/>
                  <a:pt x="256" y="72"/>
                </a:cubicBezTo>
                <a:cubicBezTo>
                  <a:pt x="256" y="148"/>
                  <a:pt x="256" y="148"/>
                  <a:pt x="256" y="148"/>
                </a:cubicBezTo>
                <a:cubicBezTo>
                  <a:pt x="256" y="196"/>
                  <a:pt x="256" y="196"/>
                  <a:pt x="256" y="196"/>
                </a:cubicBezTo>
                <a:cubicBezTo>
                  <a:pt x="256" y="220"/>
                  <a:pt x="256" y="220"/>
                  <a:pt x="256" y="220"/>
                </a:cubicBezTo>
                <a:cubicBezTo>
                  <a:pt x="256" y="227"/>
                  <a:pt x="251" y="232"/>
                  <a:pt x="244" y="232"/>
                </a:cubicBezTo>
                <a:moveTo>
                  <a:pt x="44" y="232"/>
                </a:moveTo>
                <a:cubicBezTo>
                  <a:pt x="44" y="136"/>
                  <a:pt x="44" y="136"/>
                  <a:pt x="44" y="136"/>
                </a:cubicBezTo>
                <a:cubicBezTo>
                  <a:pt x="44" y="132"/>
                  <a:pt x="44" y="132"/>
                  <a:pt x="44" y="132"/>
                </a:cubicBezTo>
                <a:cubicBezTo>
                  <a:pt x="44" y="60"/>
                  <a:pt x="44" y="60"/>
                  <a:pt x="44" y="60"/>
                </a:cubicBezTo>
                <a:cubicBezTo>
                  <a:pt x="68" y="60"/>
                  <a:pt x="68" y="60"/>
                  <a:pt x="68" y="60"/>
                </a:cubicBezTo>
                <a:cubicBezTo>
                  <a:pt x="68" y="27"/>
                  <a:pt x="95" y="0"/>
                  <a:pt x="128" y="0"/>
                </a:cubicBezTo>
                <a:cubicBezTo>
                  <a:pt x="161" y="0"/>
                  <a:pt x="188" y="27"/>
                  <a:pt x="188" y="60"/>
                </a:cubicBezTo>
                <a:cubicBezTo>
                  <a:pt x="212" y="60"/>
                  <a:pt x="212" y="60"/>
                  <a:pt x="212" y="60"/>
                </a:cubicBezTo>
                <a:cubicBezTo>
                  <a:pt x="212" y="136"/>
                  <a:pt x="212" y="136"/>
                  <a:pt x="212" y="136"/>
                </a:cubicBezTo>
                <a:cubicBezTo>
                  <a:pt x="212" y="232"/>
                  <a:pt x="212" y="232"/>
                  <a:pt x="212" y="232"/>
                </a:cubicBezTo>
                <a:lnTo>
                  <a:pt x="44" y="232"/>
                </a:lnTo>
                <a:close/>
                <a:moveTo>
                  <a:pt x="128" y="24"/>
                </a:moveTo>
                <a:cubicBezTo>
                  <a:pt x="108" y="24"/>
                  <a:pt x="92" y="40"/>
                  <a:pt x="92" y="60"/>
                </a:cubicBezTo>
                <a:cubicBezTo>
                  <a:pt x="164" y="60"/>
                  <a:pt x="164" y="60"/>
                  <a:pt x="164" y="60"/>
                </a:cubicBezTo>
                <a:cubicBezTo>
                  <a:pt x="164" y="40"/>
                  <a:pt x="148" y="24"/>
                  <a:pt x="128" y="24"/>
                </a:cubicBezTo>
                <a:moveTo>
                  <a:pt x="0" y="220"/>
                </a:moveTo>
                <a:cubicBezTo>
                  <a:pt x="0" y="196"/>
                  <a:pt x="0" y="196"/>
                  <a:pt x="0" y="196"/>
                </a:cubicBezTo>
                <a:cubicBezTo>
                  <a:pt x="0" y="148"/>
                  <a:pt x="0" y="148"/>
                  <a:pt x="0" y="148"/>
                </a:cubicBezTo>
                <a:cubicBezTo>
                  <a:pt x="0" y="72"/>
                  <a:pt x="0" y="72"/>
                  <a:pt x="0" y="72"/>
                </a:cubicBezTo>
                <a:cubicBezTo>
                  <a:pt x="0" y="65"/>
                  <a:pt x="5" y="60"/>
                  <a:pt x="12" y="60"/>
                </a:cubicBezTo>
                <a:cubicBezTo>
                  <a:pt x="32" y="60"/>
                  <a:pt x="32" y="60"/>
                  <a:pt x="32" y="60"/>
                </a:cubicBezTo>
                <a:cubicBezTo>
                  <a:pt x="32" y="132"/>
                  <a:pt x="32" y="132"/>
                  <a:pt x="32" y="132"/>
                </a:cubicBezTo>
                <a:cubicBezTo>
                  <a:pt x="32" y="136"/>
                  <a:pt x="32" y="136"/>
                  <a:pt x="32" y="136"/>
                </a:cubicBezTo>
                <a:cubicBezTo>
                  <a:pt x="32" y="232"/>
                  <a:pt x="32" y="232"/>
                  <a:pt x="32" y="232"/>
                </a:cubicBezTo>
                <a:cubicBezTo>
                  <a:pt x="12" y="232"/>
                  <a:pt x="12" y="232"/>
                  <a:pt x="12" y="232"/>
                </a:cubicBezTo>
                <a:cubicBezTo>
                  <a:pt x="5" y="232"/>
                  <a:pt x="0" y="227"/>
                  <a:pt x="0" y="220"/>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5" name="文本框 47"/>
          <p:cNvSpPr txBox="1"/>
          <p:nvPr/>
        </p:nvSpPr>
        <p:spPr>
          <a:xfrm>
            <a:off x="3746374" y="2285018"/>
            <a:ext cx="1398905" cy="460375"/>
          </a:xfrm>
          <a:prstGeom prst="rect">
            <a:avLst/>
          </a:prstGeom>
          <a:noFill/>
        </p:spPr>
        <p:txBody>
          <a:bodyPr wrap="none" rtlCol="0">
            <a:spAutoFit/>
          </a:bodyPr>
          <a:lstStyle/>
          <a:p>
            <a:pPr defTabSz="914400"/>
            <a:r>
              <a:rPr lang="en-US" altLang="zh-CN" sz="2400" b="1" dirty="0">
                <a:solidFill>
                  <a:srgbClr val="FF6D67"/>
                </a:solidFill>
                <a:latin typeface="Microsoft YaHei" panose="020B0503020204020204" charset="-122"/>
                <a:ea typeface="Microsoft YaHei" panose="020B0503020204020204" charset="-122"/>
              </a:rPr>
              <a:t>TRẠM 2</a:t>
            </a:r>
          </a:p>
        </p:txBody>
      </p:sp>
      <p:sp>
        <p:nvSpPr>
          <p:cNvPr id="47" name="文本框 47"/>
          <p:cNvSpPr txBox="1"/>
          <p:nvPr/>
        </p:nvSpPr>
        <p:spPr>
          <a:xfrm>
            <a:off x="5985796" y="2319308"/>
            <a:ext cx="1398905" cy="460375"/>
          </a:xfrm>
          <a:prstGeom prst="rect">
            <a:avLst/>
          </a:prstGeom>
          <a:noFill/>
        </p:spPr>
        <p:txBody>
          <a:bodyPr wrap="none" rtlCol="0">
            <a:spAutoFit/>
          </a:bodyPr>
          <a:lstStyle/>
          <a:p>
            <a:pPr defTabSz="914400"/>
            <a:r>
              <a:rPr lang="en-US" altLang="zh-CN" sz="2400" b="1" dirty="0">
                <a:solidFill>
                  <a:srgbClr val="F5C058"/>
                </a:solidFill>
                <a:latin typeface="Microsoft YaHei" panose="020B0503020204020204" charset="-122"/>
                <a:ea typeface="Microsoft YaHei" panose="020B0503020204020204" charset="-122"/>
              </a:rPr>
              <a:t>TRẠM 3</a:t>
            </a:r>
          </a:p>
        </p:txBody>
      </p:sp>
      <p:sp>
        <p:nvSpPr>
          <p:cNvPr id="49" name="文本框 47"/>
          <p:cNvSpPr txBox="1"/>
          <p:nvPr/>
        </p:nvSpPr>
        <p:spPr>
          <a:xfrm>
            <a:off x="8196008" y="2379633"/>
            <a:ext cx="1398905" cy="460375"/>
          </a:xfrm>
          <a:prstGeom prst="rect">
            <a:avLst/>
          </a:prstGeom>
          <a:noFill/>
        </p:spPr>
        <p:txBody>
          <a:bodyPr wrap="none" rtlCol="0">
            <a:spAutoFit/>
          </a:bodyPr>
          <a:lstStyle/>
          <a:p>
            <a:pPr defTabSz="914400"/>
            <a:r>
              <a:rPr lang="en-US" altLang="zh-CN" sz="2400" b="1" dirty="0">
                <a:solidFill>
                  <a:srgbClr val="5E779E"/>
                </a:solidFill>
                <a:latin typeface="Microsoft YaHei" panose="020B0503020204020204" charset="-122"/>
                <a:ea typeface="Microsoft YaHei" panose="020B0503020204020204" charset="-122"/>
              </a:rPr>
              <a:t>TRẠM 4</a:t>
            </a:r>
          </a:p>
        </p:txBody>
      </p:sp>
      <p:sp>
        <p:nvSpPr>
          <p:cNvPr id="2" name="Oval 6"/>
          <p:cNvSpPr/>
          <p:nvPr/>
        </p:nvSpPr>
        <p:spPr>
          <a:xfrm>
            <a:off x="9724390" y="2419985"/>
            <a:ext cx="1579245" cy="1439545"/>
          </a:xfrm>
          <a:prstGeom prst="ellipse">
            <a:avLst/>
          </a:prstGeom>
          <a:solidFill>
            <a:srgbClr val="A45BB4"/>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id-ID" sz="2800" b="1" i="0" u="none" strike="noStrike" kern="0" cap="none" spc="0" normalizeH="0" baseline="0" noProof="0">
                <a:ln>
                  <a:noFill/>
                </a:ln>
                <a:solidFill>
                  <a:schemeClr val="bg1"/>
                </a:solidFill>
                <a:effectLst/>
                <a:uLnTx/>
                <a:uFillTx/>
                <a:latin typeface="Microsoft YaHei" panose="020B0503020204020204" charset="-122"/>
                <a:ea typeface="Microsoft YaHei" panose="020B0503020204020204" charset="-122"/>
                <a:cs typeface="+mn-cs"/>
              </a:rPr>
              <a:t>ĐÍCH</a:t>
            </a:r>
          </a:p>
        </p:txBody>
      </p:sp>
      <p:sp>
        <p:nvSpPr>
          <p:cNvPr id="3" name="Text Box 2"/>
          <p:cNvSpPr txBox="1"/>
          <p:nvPr/>
        </p:nvSpPr>
        <p:spPr>
          <a:xfrm>
            <a:off x="281305" y="139065"/>
            <a:ext cx="4864100" cy="368300"/>
          </a:xfrm>
          <a:prstGeom prst="rect">
            <a:avLst/>
          </a:prstGeom>
          <a:noFill/>
        </p:spPr>
        <p:txBody>
          <a:bodyPr wrap="square" rtlCol="0">
            <a:spAutoFit/>
          </a:bodyPr>
          <a:lstStyle/>
          <a:p>
            <a:r>
              <a:rPr lang="en-US"/>
              <a:t>M</a:t>
            </a:r>
          </a:p>
        </p:txBody>
      </p:sp>
      <p:sp>
        <p:nvSpPr>
          <p:cNvPr id="15" name="圆角矩形 14"/>
          <p:cNvSpPr/>
          <p:nvPr/>
        </p:nvSpPr>
        <p:spPr bwMode="auto">
          <a:xfrm>
            <a:off x="0" y="-34925"/>
            <a:ext cx="12015470" cy="1577975"/>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2800" dirty="0">
                <a:solidFill>
                  <a:schemeClr val="tx1"/>
                </a:solidFill>
                <a:latin typeface="Arial" panose="020B0604020202020204" pitchFamily="34" charset="0"/>
                <a:ea typeface="Microsoft YaHei" panose="020B0503020204020204" charset="-122"/>
                <a:cs typeface="Arial" panose="020B0604020202020204" pitchFamily="34" charset="0"/>
              </a:rPr>
              <a:t>Mỗi nhóm đều phải vượt qua 4 trạm, ở mỗi trạm sẽ có 1 gói câu hỏi tương ứng, trả lời hết câu hỏi ở trạm này mới được sang trạm tiếp theo, nhóm về đích trước nhất và có số câu trả lời đúng nhiều nhất là thắng</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graphicFrame>
        <p:nvGraphicFramePr>
          <p:cNvPr id="5" name="Diagram 4"/>
          <p:cNvGraphicFramePr/>
          <p:nvPr/>
        </p:nvGraphicFramePr>
        <p:xfrm>
          <a:off x="-101600" y="1981835"/>
          <a:ext cx="12292965" cy="4795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5"/>
          <p:cNvSpPr txBox="1"/>
          <p:nvPr/>
        </p:nvSpPr>
        <p:spPr>
          <a:xfrm>
            <a:off x="2067560" y="240665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1</a:t>
            </a:r>
          </a:p>
        </p:txBody>
      </p:sp>
      <p:sp>
        <p:nvSpPr>
          <p:cNvPr id="7" name="Text Box 6"/>
          <p:cNvSpPr txBox="1"/>
          <p:nvPr/>
        </p:nvSpPr>
        <p:spPr>
          <a:xfrm>
            <a:off x="2067560" y="40259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2</a:t>
            </a:r>
          </a:p>
        </p:txBody>
      </p:sp>
      <p:sp>
        <p:nvSpPr>
          <p:cNvPr id="8" name="Text Box 7"/>
          <p:cNvSpPr txBox="1"/>
          <p:nvPr/>
        </p:nvSpPr>
        <p:spPr>
          <a:xfrm>
            <a:off x="2067560" y="564515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3</a:t>
            </a:r>
          </a:p>
        </p:txBody>
      </p:sp>
      <p:sp>
        <p:nvSpPr>
          <p:cNvPr id="4" name="Text Box 3"/>
          <p:cNvSpPr txBox="1"/>
          <p:nvPr/>
        </p:nvSpPr>
        <p:spPr>
          <a:xfrm>
            <a:off x="391160" y="1275080"/>
            <a:ext cx="5200650" cy="521970"/>
          </a:xfrm>
          <a:prstGeom prst="rect">
            <a:avLst/>
          </a:prstGeom>
          <a:noFill/>
        </p:spPr>
        <p:txBody>
          <a:bodyPr wrap="square" rtlCol="0">
            <a:spAutoFit/>
          </a:bodyPr>
          <a:lstStyle/>
          <a:p>
            <a:r>
              <a:rPr lang="en-US" sz="2800">
                <a:gradFill>
                  <a:gsLst>
                    <a:gs pos="0">
                      <a:srgbClr val="FE4444"/>
                    </a:gs>
                    <a:gs pos="100000">
                      <a:srgbClr val="832B2B"/>
                    </a:gs>
                  </a:gsLst>
                  <a:lin scaled="0"/>
                </a:gradFill>
              </a:rPr>
              <a:t>Báo cáo, thảo luận: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66675"/>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1" name="椭圆 20"/>
          <p:cNvSpPr/>
          <p:nvPr/>
        </p:nvSpPr>
        <p:spPr>
          <a:xfrm>
            <a:off x="1477685" y="519428"/>
            <a:ext cx="719892" cy="71989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8" name="文本框 47"/>
          <p:cNvSpPr txBox="1"/>
          <p:nvPr/>
        </p:nvSpPr>
        <p:spPr>
          <a:xfrm>
            <a:off x="1200012" y="59343"/>
            <a:ext cx="1398905" cy="460375"/>
          </a:xfrm>
          <a:prstGeom prst="rect">
            <a:avLst/>
          </a:prstGeom>
          <a:noFill/>
        </p:spPr>
        <p:txBody>
          <a:bodyPr wrap="none" rtlCol="0">
            <a:spAutoFit/>
          </a:bodyPr>
          <a:lstStyle/>
          <a:p>
            <a:pPr defTabSz="914400"/>
            <a:r>
              <a:rPr lang="en-US" altLang="zh-CN" sz="2400" b="1" dirty="0">
                <a:solidFill>
                  <a:srgbClr val="92D050"/>
                </a:solidFill>
                <a:latin typeface="Microsoft YaHei" panose="020B0503020204020204" charset="-122"/>
                <a:ea typeface="Microsoft YaHei" panose="020B0503020204020204" charset="-122"/>
              </a:rPr>
              <a:t>TRẠM 1</a:t>
            </a:r>
          </a:p>
        </p:txBody>
      </p:sp>
      <p:sp>
        <p:nvSpPr>
          <p:cNvPr id="5" name="Text Box 4"/>
          <p:cNvSpPr txBox="1"/>
          <p:nvPr/>
        </p:nvSpPr>
        <p:spPr>
          <a:xfrm>
            <a:off x="2531745" y="703580"/>
            <a:ext cx="9327515" cy="5631180"/>
          </a:xfrm>
          <a:prstGeom prst="rect">
            <a:avLst/>
          </a:prstGeom>
          <a:noFill/>
          <a:ln w="9525">
            <a:noFill/>
          </a:ln>
        </p:spPr>
        <p:txBody>
          <a:bodyPr wrap="square">
            <a:spAutoFit/>
          </a:bodyPr>
          <a:lstStyle/>
          <a:p>
            <a:pPr indent="76200"/>
            <a:r>
              <a:rPr lang="en-US" sz="2400" b="1">
                <a:solidFill>
                  <a:schemeClr val="accent6">
                    <a:lumMod val="50000"/>
                  </a:schemeClr>
                </a:solidFill>
                <a:latin typeface="Arial" panose="020B0604020202020204" pitchFamily="34" charset="0"/>
                <a:cs typeface="Arial" panose="020B0604020202020204" pitchFamily="34" charset="0"/>
              </a:rPr>
              <a:t>1. </a:t>
            </a:r>
            <a:r>
              <a:rPr lang="en-US" sz="2400" b="0">
                <a:solidFill>
                  <a:schemeClr val="accent6">
                    <a:lumMod val="50000"/>
                  </a:schemeClr>
                </a:solidFill>
                <a:latin typeface="Arial" panose="020B0604020202020204" pitchFamily="34" charset="0"/>
                <a:cs typeface="Arial" panose="020B0604020202020204" pitchFamily="34" charset="0"/>
              </a:rPr>
              <a:t>Dãy các base làm phenolphtalein hoá hồng</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A. NaOH;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a:t>
            </a:r>
          </a:p>
          <a:p>
            <a:pPr indent="76200"/>
            <a:r>
              <a:rPr lang="en-US" sz="2400" b="0">
                <a:latin typeface="Arial" panose="020B0604020202020204" pitchFamily="34" charset="0"/>
                <a:cs typeface="Arial" panose="020B0604020202020204" pitchFamily="34" charset="0"/>
              </a:rPr>
              <a:t>   B. NaOH;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Zn(OH)</a:t>
            </a:r>
            <a:r>
              <a:rPr lang="en-US" sz="2400" b="0" baseline="-25000">
                <a:latin typeface="Arial" panose="020B0604020202020204" pitchFamily="34" charset="0"/>
                <a:cs typeface="Arial" panose="020B0604020202020204" pitchFamily="34" charset="0"/>
              </a:rPr>
              <a:t>2</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C.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 Al(OH)</a:t>
            </a:r>
            <a:r>
              <a:rPr lang="en-US" sz="2400" b="0" baseline="-25000">
                <a:latin typeface="Arial" panose="020B0604020202020204" pitchFamily="34" charset="0"/>
                <a:cs typeface="Arial" panose="020B0604020202020204" pitchFamily="34" charset="0"/>
              </a:rPr>
              <a:t>3</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D.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Fe(OH)</a:t>
            </a:r>
            <a:r>
              <a:rPr lang="en-US" sz="2400" b="0" baseline="-25000">
                <a:latin typeface="Arial" panose="020B0604020202020204" pitchFamily="34" charset="0"/>
                <a:cs typeface="Arial" panose="020B0604020202020204" pitchFamily="34" charset="0"/>
              </a:rPr>
              <a:t>3</a:t>
            </a:r>
            <a:endParaRPr lang="en-US" sz="2400" b="1">
              <a:latin typeface="Arial" panose="020B0604020202020204" pitchFamily="34" charset="0"/>
              <a:cs typeface="Arial" panose="020B0604020202020204" pitchFamily="34" charset="0"/>
            </a:endParaRPr>
          </a:p>
          <a:p>
            <a:pPr indent="76200"/>
            <a:r>
              <a:rPr lang="en-US" sz="2400" b="1">
                <a:solidFill>
                  <a:schemeClr val="accent6">
                    <a:lumMod val="50000"/>
                  </a:schemeClr>
                </a:solidFill>
                <a:latin typeface="Arial" panose="020B0604020202020204" pitchFamily="34" charset="0"/>
                <a:cs typeface="Arial" panose="020B0604020202020204" pitchFamily="34" charset="0"/>
              </a:rPr>
              <a:t> 2. </a:t>
            </a:r>
            <a:r>
              <a:rPr lang="en-US" sz="2400" b="0">
                <a:solidFill>
                  <a:schemeClr val="accent6">
                    <a:lumMod val="50000"/>
                  </a:schemeClr>
                </a:solidFill>
                <a:latin typeface="Arial" panose="020B0604020202020204" pitchFamily="34" charset="0"/>
                <a:cs typeface="Arial" panose="020B0604020202020204" pitchFamily="34" charset="0"/>
              </a:rPr>
              <a:t>Trong các base dưới đây, base nào tan tốt trong nước?</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A. Fe(OH)</a:t>
            </a:r>
            <a:r>
              <a:rPr lang="en-US" sz="2400" b="0" baseline="-25000">
                <a:latin typeface="Arial" panose="020B0604020202020204" pitchFamily="34" charset="0"/>
                <a:cs typeface="Arial" panose="020B0604020202020204" pitchFamily="34" charset="0"/>
              </a:rPr>
              <a:t>3</a:t>
            </a:r>
            <a:r>
              <a:rPr lang="en-US" sz="2400" b="0">
                <a:latin typeface="Arial" panose="020B0604020202020204" pitchFamily="34" charset="0"/>
                <a:cs typeface="Arial" panose="020B0604020202020204" pitchFamily="34" charset="0"/>
              </a:rPr>
              <a:t>.</a:t>
            </a:r>
          </a:p>
          <a:p>
            <a:pPr indent="76200"/>
            <a:r>
              <a:rPr lang="en-US" sz="2400" b="0">
                <a:latin typeface="Arial" panose="020B0604020202020204" pitchFamily="34" charset="0"/>
                <a:cs typeface="Arial" panose="020B0604020202020204" pitchFamily="34" charset="0"/>
              </a:rPr>
              <a:t>   B. KOH.</a:t>
            </a:r>
          </a:p>
          <a:p>
            <a:pPr indent="76200"/>
            <a:r>
              <a:rPr lang="en-US" sz="2400" b="0">
                <a:latin typeface="Arial" panose="020B0604020202020204" pitchFamily="34" charset="0"/>
                <a:cs typeface="Arial" panose="020B0604020202020204" pitchFamily="34" charset="0"/>
              </a:rPr>
              <a:t>   C. Fe(OH)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a:t>
            </a:r>
          </a:p>
          <a:p>
            <a:pPr indent="76200"/>
            <a:r>
              <a:rPr lang="en-US" sz="2400" b="0">
                <a:latin typeface="Arial" panose="020B0604020202020204" pitchFamily="34" charset="0"/>
                <a:cs typeface="Arial" panose="020B0604020202020204" pitchFamily="34" charset="0"/>
              </a:rPr>
              <a:t>   D. Cu(OH)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a:t>
            </a:r>
            <a:endParaRPr lang="en-US" sz="2400" b="1">
              <a:latin typeface="Arial" panose="020B0604020202020204" pitchFamily="34" charset="0"/>
              <a:cs typeface="Arial" panose="020B0604020202020204" pitchFamily="34" charset="0"/>
            </a:endParaRPr>
          </a:p>
          <a:p>
            <a:pPr indent="76200"/>
            <a:r>
              <a:rPr lang="en-US" sz="2400" b="1">
                <a:gradFill>
                  <a:gsLst>
                    <a:gs pos="0">
                      <a:srgbClr val="012D86"/>
                    </a:gs>
                    <a:gs pos="100000">
                      <a:srgbClr val="0E2557"/>
                    </a:gs>
                  </a:gsLst>
                  <a:lin scaled="0"/>
                </a:gradFill>
                <a:latin typeface="Arial" panose="020B0604020202020204" pitchFamily="34" charset="0"/>
                <a:cs typeface="Arial" panose="020B0604020202020204" pitchFamily="34" charset="0"/>
              </a:rPr>
              <a:t>3.</a:t>
            </a:r>
            <a:r>
              <a:rPr lang="en-US" sz="2400" b="0">
                <a:gradFill>
                  <a:gsLst>
                    <a:gs pos="0">
                      <a:srgbClr val="012D86"/>
                    </a:gs>
                    <a:gs pos="100000">
                      <a:srgbClr val="0E2557"/>
                    </a:gs>
                  </a:gsLst>
                  <a:lin scaled="0"/>
                </a:gradFill>
                <a:latin typeface="Arial" panose="020B0604020202020204" pitchFamily="34" charset="0"/>
                <a:cs typeface="Arial" panose="020B0604020202020204" pitchFamily="34" charset="0"/>
              </a:rPr>
              <a:t>Dung dịch nào sau đây làm quỳ tím chuyển sang màu xanh?</a:t>
            </a:r>
          </a:p>
          <a:p>
            <a:pPr indent="76200"/>
            <a:r>
              <a:rPr lang="en-US" sz="2400" b="0">
                <a:latin typeface="Arial" panose="020B0604020202020204" pitchFamily="34" charset="0"/>
                <a:cs typeface="Arial" panose="020B0604020202020204" pitchFamily="34" charset="0"/>
              </a:rPr>
              <a:t>   A. NaOH, KOH,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a:t>
            </a:r>
          </a:p>
          <a:p>
            <a:pPr indent="76200"/>
            <a:r>
              <a:rPr lang="en-US" sz="2400" b="0">
                <a:latin typeface="Arial" panose="020B0604020202020204" pitchFamily="34" charset="0"/>
                <a:cs typeface="Arial" panose="020B0604020202020204" pitchFamily="34" charset="0"/>
              </a:rPr>
              <a:t>  B. HCl, NaCl, NaOH            </a:t>
            </a:r>
          </a:p>
          <a:p>
            <a:pPr indent="76200"/>
            <a:r>
              <a:rPr lang="en-US" sz="2400" b="0">
                <a:latin typeface="Arial" panose="020B0604020202020204" pitchFamily="34" charset="0"/>
                <a:cs typeface="Arial" panose="020B0604020202020204" pitchFamily="34" charset="0"/>
              </a:rPr>
              <a:t>   C. HNO</a:t>
            </a:r>
            <a:r>
              <a:rPr lang="en-US" sz="2400" b="0" baseline="-25000">
                <a:latin typeface="Arial" panose="020B0604020202020204" pitchFamily="34" charset="0"/>
                <a:cs typeface="Arial" panose="020B0604020202020204" pitchFamily="34" charset="0"/>
              </a:rPr>
              <a:t>3</a:t>
            </a:r>
            <a:r>
              <a:rPr lang="en-US" sz="2400" b="0">
                <a:latin typeface="Arial" panose="020B0604020202020204" pitchFamily="34" charset="0"/>
                <a:cs typeface="Arial" panose="020B0604020202020204" pitchFamily="34" charset="0"/>
              </a:rPr>
              <a:t>,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NaOH              </a:t>
            </a:r>
          </a:p>
          <a:p>
            <a:pPr indent="76200"/>
            <a:r>
              <a:rPr lang="en-US" sz="2400" b="0">
                <a:latin typeface="Arial" panose="020B0604020202020204" pitchFamily="34" charset="0"/>
                <a:cs typeface="Arial" panose="020B0604020202020204" pitchFamily="34" charset="0"/>
              </a:rPr>
              <a:t>  D. 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SO</a:t>
            </a:r>
            <a:r>
              <a:rPr lang="en-US" sz="2400" b="0" baseline="-25000">
                <a:latin typeface="Arial" panose="020B0604020202020204" pitchFamily="34" charset="0"/>
                <a:cs typeface="Arial" panose="020B0604020202020204" pitchFamily="34" charset="0"/>
              </a:rPr>
              <a:t>4</a:t>
            </a:r>
            <a:r>
              <a:rPr lang="en-US" sz="2400" b="0">
                <a:latin typeface="Arial" panose="020B0604020202020204" pitchFamily="34" charset="0"/>
                <a:cs typeface="Arial" panose="020B0604020202020204" pitchFamily="34" charset="0"/>
              </a:rPr>
              <a:t>,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a:t>
            </a:r>
            <a:endParaRPr lang="en-US" sz="2400">
              <a:latin typeface="Arial" panose="020B0604020202020204" pitchFamily="34" charset="0"/>
              <a:cs typeface="Arial" panose="020B0604020202020204" pitchFamily="34" charset="0"/>
            </a:endParaRPr>
          </a:p>
        </p:txBody>
      </p:sp>
      <p:sp>
        <p:nvSpPr>
          <p:cNvPr id="7" name="Text Box 6"/>
          <p:cNvSpPr txBox="1"/>
          <p:nvPr/>
        </p:nvSpPr>
        <p:spPr>
          <a:xfrm>
            <a:off x="2785110" y="1060450"/>
            <a:ext cx="3885565" cy="829945"/>
          </a:xfrm>
          <a:prstGeom prst="rect">
            <a:avLst/>
          </a:prstGeom>
          <a:noFill/>
        </p:spPr>
        <p:txBody>
          <a:bodyPr wrap="square" rtlCol="0">
            <a:spAutoFit/>
            <a:scene3d>
              <a:camera prst="orthographicFront"/>
              <a:lightRig rig="threePt" dir="t"/>
            </a:scene3d>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 NaOH; Ca(OH)</a:t>
            </a:r>
            <a:r>
              <a:rPr lang="en-US" sz="2400" baseline="-250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2</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KOH</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8" name="Text Box 7"/>
          <p:cNvSpPr txBox="1"/>
          <p:nvPr/>
        </p:nvSpPr>
        <p:spPr>
          <a:xfrm>
            <a:off x="2785110" y="3243580"/>
            <a:ext cx="3885565" cy="829945"/>
          </a:xfrm>
          <a:prstGeom prst="rect">
            <a:avLst/>
          </a:prstGeom>
          <a:noFill/>
        </p:spPr>
        <p:txBody>
          <a:bodyPr wrap="square" rtlCol="0">
            <a:spAutoFit/>
            <a:scene3d>
              <a:camera prst="orthographicFront"/>
              <a:lightRig rig="threePt" dir="t"/>
            </a:scene3d>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B. KOH</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2829560" y="4719955"/>
            <a:ext cx="3885565" cy="829945"/>
          </a:xfrm>
          <a:prstGeom prst="rect">
            <a:avLst/>
          </a:prstGeom>
          <a:noFill/>
        </p:spPr>
        <p:txBody>
          <a:bodyPr wrap="square" rtlCol="0">
            <a:spAutoFit/>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 </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NaOH, KOH, Ca(OH)</a:t>
            </a:r>
            <a:r>
              <a:rPr lang="en-US" sz="2400" baseline="-250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2</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685"/>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8" name="Text Box 7"/>
          <p:cNvSpPr txBox="1"/>
          <p:nvPr/>
        </p:nvSpPr>
        <p:spPr>
          <a:xfrm>
            <a:off x="5607685" y="694055"/>
            <a:ext cx="1361440" cy="829945"/>
          </a:xfrm>
          <a:prstGeom prst="rect">
            <a:avLst/>
          </a:prstGeom>
          <a:noFill/>
        </p:spPr>
        <p:txBody>
          <a:bodyPr wrap="square" rtlCol="0">
            <a:spAutoFit/>
            <a:scene3d>
              <a:camera prst="orthographicFront"/>
              <a:lightRig rig="threePt" dir="t"/>
            </a:scene3d>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B.NaOH</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4018915" y="2894330"/>
            <a:ext cx="3885565" cy="829945"/>
          </a:xfrm>
          <a:prstGeom prst="rect">
            <a:avLst/>
          </a:prstGeom>
          <a:noFill/>
        </p:spPr>
        <p:txBody>
          <a:bodyPr wrap="square" rtlCol="0">
            <a:spAutoFit/>
          </a:bodyPr>
          <a:lstStyle/>
          <a:p>
            <a:r>
              <a:rPr lang="en-US" sz="24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C. Magnesium hydroxide</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23" name="椭圆 22"/>
          <p:cNvSpPr/>
          <p:nvPr/>
        </p:nvSpPr>
        <p:spPr>
          <a:xfrm>
            <a:off x="1539210" y="611503"/>
            <a:ext cx="719892" cy="71989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45" name="文本框 47"/>
          <p:cNvSpPr txBox="1"/>
          <p:nvPr/>
        </p:nvSpPr>
        <p:spPr>
          <a:xfrm>
            <a:off x="1368299" y="159673"/>
            <a:ext cx="1398905" cy="460375"/>
          </a:xfrm>
          <a:prstGeom prst="rect">
            <a:avLst/>
          </a:prstGeom>
          <a:noFill/>
        </p:spPr>
        <p:txBody>
          <a:bodyPr wrap="none" rtlCol="0">
            <a:spAutoFit/>
          </a:bodyPr>
          <a:lstStyle/>
          <a:p>
            <a:pPr defTabSz="914400"/>
            <a:r>
              <a:rPr lang="en-US" altLang="zh-CN" sz="2400" b="1" dirty="0">
                <a:solidFill>
                  <a:srgbClr val="FF6D67"/>
                </a:solidFill>
                <a:latin typeface="Microsoft YaHei" panose="020B0503020204020204" charset="-122"/>
                <a:ea typeface="Microsoft YaHei" panose="020B0503020204020204" charset="-122"/>
              </a:rPr>
              <a:t>TRẠM 2</a:t>
            </a:r>
          </a:p>
        </p:txBody>
      </p:sp>
      <p:sp>
        <p:nvSpPr>
          <p:cNvPr id="2" name="Text Box 1"/>
          <p:cNvSpPr txBox="1"/>
          <p:nvPr/>
        </p:nvSpPr>
        <p:spPr>
          <a:xfrm>
            <a:off x="3550920" y="-1270"/>
            <a:ext cx="7856220" cy="6739255"/>
          </a:xfrm>
          <a:prstGeom prst="rect">
            <a:avLst/>
          </a:prstGeom>
          <a:noFill/>
          <a:ln w="9525">
            <a:noFill/>
          </a:ln>
        </p:spPr>
        <p:txBody>
          <a:bodyPr wrap="square">
            <a:spAutoFit/>
          </a:bodyPr>
          <a:lstStyle/>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4. </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Sodium hydroxide công thức là</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A. NOH       B.NaOH        C.Ba(OH)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D.KOH.</a:t>
            </a:r>
            <a:endParaRPr lang="en-US" sz="2400" b="1">
              <a:latin typeface="Arial" panose="020B0604020202020204" pitchFamily="34" charset="0"/>
              <a:cs typeface="Arial" panose="020B0604020202020204" pitchFamily="34" charset="0"/>
            </a:endParaRPr>
          </a:p>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5.T</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ên gọi của Mg(OH)</a:t>
            </a:r>
            <a:r>
              <a:rPr lang="en-US" sz="2400" b="0"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0">
                <a:latin typeface="Arial" panose="020B0604020202020204" pitchFamily="34" charset="0"/>
                <a:cs typeface="Arial" panose="020B0604020202020204" pitchFamily="34" charset="0"/>
              </a:rPr>
              <a:t> </a:t>
            </a:r>
          </a:p>
          <a:p>
            <a:pPr indent="495300">
              <a:lnSpc>
                <a:spcPct val="150000"/>
              </a:lnSpc>
            </a:pPr>
            <a:r>
              <a:rPr lang="en-US" sz="2400" b="0">
                <a:latin typeface="Arial" panose="020B0604020202020204" pitchFamily="34" charset="0"/>
                <a:cs typeface="Arial" panose="020B0604020202020204" pitchFamily="34" charset="0"/>
              </a:rPr>
              <a:t>     A. Potassium hydroxide</a:t>
            </a:r>
          </a:p>
          <a:p>
            <a:pPr indent="495300">
              <a:lnSpc>
                <a:spcPct val="150000"/>
              </a:lnSpc>
            </a:pPr>
            <a:r>
              <a:rPr lang="en-US" sz="2400" b="0">
                <a:latin typeface="Arial" panose="020B0604020202020204" pitchFamily="34" charset="0"/>
                <a:cs typeface="Arial" panose="020B0604020202020204" pitchFamily="34" charset="0"/>
              </a:rPr>
              <a:t>     B. Calcium hydroxide</a:t>
            </a:r>
          </a:p>
          <a:p>
            <a:pPr indent="495300">
              <a:lnSpc>
                <a:spcPct val="150000"/>
              </a:lnSpc>
            </a:pPr>
            <a:r>
              <a:rPr lang="en-US" sz="2400">
                <a:latin typeface="Arial" panose="020B0604020202020204" pitchFamily="34" charset="0"/>
                <a:cs typeface="Arial" panose="020B0604020202020204" pitchFamily="34" charset="0"/>
              </a:rPr>
              <a:t>C. Magnesium hydroxide</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D. Aluminium hydroxide</a:t>
            </a:r>
            <a:endParaRPr lang="en-US" sz="2400" b="1">
              <a:latin typeface="Arial" panose="020B0604020202020204" pitchFamily="34" charset="0"/>
              <a:cs typeface="Arial" panose="020B0604020202020204" pitchFamily="34" charset="0"/>
            </a:endParaRPr>
          </a:p>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6. </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Điều khẳng định đúng là:</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A. dung dịch có môi trường base thì pH &gt; 7.</a:t>
            </a:r>
          </a:p>
          <a:p>
            <a:pPr indent="495300">
              <a:lnSpc>
                <a:spcPct val="150000"/>
              </a:lnSpc>
            </a:pPr>
            <a:r>
              <a:rPr lang="en-US" sz="2400" b="0">
                <a:latin typeface="Arial" panose="020B0604020202020204" pitchFamily="34" charset="0"/>
                <a:cs typeface="Arial" panose="020B0604020202020204" pitchFamily="34" charset="0"/>
              </a:rPr>
              <a:t>      B. dung dịch có môi trường trung tính thì pH &lt; 7.</a:t>
            </a:r>
          </a:p>
          <a:p>
            <a:pPr indent="495300">
              <a:lnSpc>
                <a:spcPct val="150000"/>
              </a:lnSpc>
            </a:pPr>
            <a:r>
              <a:rPr lang="en-US" sz="2400" b="0">
                <a:latin typeface="Arial" panose="020B0604020202020204" pitchFamily="34" charset="0"/>
                <a:cs typeface="Arial" panose="020B0604020202020204" pitchFamily="34" charset="0"/>
              </a:rPr>
              <a:t>      C. dung dịch có môi trường acid thì pH = 7. </a:t>
            </a:r>
          </a:p>
          <a:p>
            <a:pPr indent="495300">
              <a:lnSpc>
                <a:spcPct val="150000"/>
              </a:lnSpc>
            </a:pPr>
            <a:r>
              <a:rPr lang="en-US" sz="2400" b="0">
                <a:latin typeface="Arial" panose="020B0604020202020204" pitchFamily="34" charset="0"/>
                <a:cs typeface="Arial" panose="020B0604020202020204" pitchFamily="34" charset="0"/>
              </a:rPr>
              <a:t>       D. dung dịch có môi trường trung tính thì pH &gt; 7.</a:t>
            </a:r>
            <a:endParaRPr lang="en-US" sz="2400">
              <a:latin typeface="Arial" panose="020B0604020202020204" pitchFamily="34" charset="0"/>
              <a:cs typeface="Arial" panose="020B0604020202020204" pitchFamily="34" charset="0"/>
            </a:endParaRPr>
          </a:p>
        </p:txBody>
      </p:sp>
      <p:sp>
        <p:nvSpPr>
          <p:cNvPr id="4" name="Text Box 3"/>
          <p:cNvSpPr txBox="1"/>
          <p:nvPr/>
        </p:nvSpPr>
        <p:spPr>
          <a:xfrm>
            <a:off x="3202940" y="4538980"/>
            <a:ext cx="6968490" cy="460375"/>
          </a:xfrm>
          <a:prstGeom prst="rect">
            <a:avLst/>
          </a:prstGeom>
          <a:noFill/>
        </p:spPr>
        <p:txBody>
          <a:bodyPr wrap="square" rtlCol="0">
            <a:spAutoFit/>
          </a:bodyPr>
          <a:lstStyle/>
          <a:p>
            <a:r>
              <a:rPr lang="en-US" sz="2400">
                <a:solidFill>
                  <a:srgbClr val="FF0000"/>
                </a:solidFill>
                <a:latin typeface="Arial" panose="020B0604020202020204" pitchFamily="34" charset="0"/>
                <a:cs typeface="Arial" panose="020B0604020202020204" pitchFamily="34" charset="0"/>
                <a:sym typeface="+mn-ea"/>
              </a:rPr>
              <a:t>          A. dung dịch có môi trường base thì pH &gt; 7.</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29210"/>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8" name="Text Box 7"/>
          <p:cNvSpPr txBox="1"/>
          <p:nvPr/>
        </p:nvSpPr>
        <p:spPr>
          <a:xfrm>
            <a:off x="5895340" y="611505"/>
            <a:ext cx="1361440" cy="398780"/>
          </a:xfrm>
          <a:prstGeom prst="rect">
            <a:avLst/>
          </a:prstGeom>
          <a:noFill/>
        </p:spPr>
        <p:txBody>
          <a:bodyPr wrap="square" rtlCol="0">
            <a:spAutoFit/>
            <a:scene3d>
              <a:camera prst="orthographicFront"/>
              <a:lightRig rig="threePt" dir="t"/>
            </a:scene3d>
          </a:bodyPr>
          <a:lstStyle/>
          <a:p>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B. NaCl.</a:t>
            </a:r>
            <a:endParaRPr lang="en-US" sz="2000" b="1">
              <a:ln w="6600">
                <a:solidFill>
                  <a:sysClr val="windowText" lastClr="000000"/>
                </a:solidFill>
                <a:prstDash val="solid"/>
              </a:ln>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7409180" y="1490345"/>
            <a:ext cx="1481455" cy="460375"/>
          </a:xfrm>
          <a:prstGeom prst="rect">
            <a:avLst/>
          </a:prstGeom>
          <a:noFill/>
        </p:spPr>
        <p:txBody>
          <a:bodyPr wrap="square" rtlCol="0">
            <a:spAutoFit/>
          </a:bodyPr>
          <a:lstStyle/>
          <a:p>
            <a:r>
              <a:rPr lang="en-US" sz="24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C.H</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2</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SO</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4</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p:txBody>
      </p:sp>
      <p:sp>
        <p:nvSpPr>
          <p:cNvPr id="2" name="Text Box 1"/>
          <p:cNvSpPr txBox="1"/>
          <p:nvPr/>
        </p:nvSpPr>
        <p:spPr>
          <a:xfrm>
            <a:off x="3202305" y="29210"/>
            <a:ext cx="9356090" cy="6554470"/>
          </a:xfrm>
          <a:prstGeom prst="rect">
            <a:avLst/>
          </a:prstGeom>
          <a:noFill/>
          <a:ln w="9525">
            <a:noFill/>
          </a:ln>
        </p:spPr>
        <p:txBody>
          <a:bodyPr wrap="square">
            <a:spAutoFit/>
          </a:bodyPr>
          <a:lstStyle/>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7. Dung dịch nào sau đây có pH = 7</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NaOH.                B. NaCl.          C. H2SO4.               D. HCl.</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8. Dung dịch nào sau đây có pH &lt; 7</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NaOH.                B. KCl.          C.H</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SO</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4</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D. KOH.  </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9. Ở những vùng đất phèn người ta bón vôi để làm</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Giảm khoáng chất cho đất          B. Tăng khoáng chất cho đất.</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 Giảm PH của đất.                         D. Để trung hòa độ PH.</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10. Dịch vị dạ dày thường có pH trong khoảng từ 2-3. Những người bị mắc bệnh viêm loét dạ dày, tá tràng thường có pH &lt; 2. Để chữa căn bệnh này, người bệnh thường uống trước bữa ăn chất nào sau đây?</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Nước đường saccharozo.</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 Dung dịch NaHCO</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3</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 Nước đun sôi để nguội.</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 Một ít giấm ăn.</a:t>
            </a:r>
            <a:endParaRPr lang="en-US" sz="2000">
              <a:latin typeface="Arial" panose="020B0604020202020204" pitchFamily="34" charset="0"/>
              <a:cs typeface="Arial" panose="020B0604020202020204" pitchFamily="34" charset="0"/>
            </a:endParaRPr>
          </a:p>
        </p:txBody>
      </p:sp>
      <p:sp>
        <p:nvSpPr>
          <p:cNvPr id="4" name="Text Box 3"/>
          <p:cNvSpPr txBox="1"/>
          <p:nvPr/>
        </p:nvSpPr>
        <p:spPr>
          <a:xfrm>
            <a:off x="7774305" y="2865755"/>
            <a:ext cx="4033520" cy="460375"/>
          </a:xfrm>
          <a:prstGeom prst="rect">
            <a:avLst/>
          </a:prstGeom>
          <a:noFill/>
        </p:spPr>
        <p:txBody>
          <a:bodyPr wrap="square" rtlCol="0">
            <a:spAutoFit/>
          </a:bodyPr>
          <a:lstStyle/>
          <a:p>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D. Để trung hòa độ PH.</a:t>
            </a:r>
          </a:p>
        </p:txBody>
      </p:sp>
      <p:sp>
        <p:nvSpPr>
          <p:cNvPr id="47" name="文本框 47"/>
          <p:cNvSpPr txBox="1"/>
          <p:nvPr/>
        </p:nvSpPr>
        <p:spPr>
          <a:xfrm>
            <a:off x="1477931" y="151418"/>
            <a:ext cx="1398905" cy="460375"/>
          </a:xfrm>
          <a:prstGeom prst="rect">
            <a:avLst/>
          </a:prstGeom>
          <a:noFill/>
        </p:spPr>
        <p:txBody>
          <a:bodyPr wrap="none" rtlCol="0">
            <a:spAutoFit/>
          </a:bodyPr>
          <a:lstStyle/>
          <a:p>
            <a:pPr defTabSz="914400"/>
            <a:r>
              <a:rPr lang="en-US" altLang="zh-CN" sz="2400" b="1" dirty="0">
                <a:solidFill>
                  <a:srgbClr val="F5C058"/>
                </a:solidFill>
                <a:latin typeface="Microsoft YaHei" panose="020B0503020204020204" charset="-122"/>
                <a:ea typeface="Microsoft YaHei" panose="020B0503020204020204" charset="-122"/>
              </a:rPr>
              <a:t>TRẠM 3</a:t>
            </a:r>
          </a:p>
        </p:txBody>
      </p:sp>
      <p:sp>
        <p:nvSpPr>
          <p:cNvPr id="25" name="椭圆 24"/>
          <p:cNvSpPr/>
          <p:nvPr/>
        </p:nvSpPr>
        <p:spPr>
          <a:xfrm>
            <a:off x="2156370" y="611503"/>
            <a:ext cx="719892" cy="71989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5" name="Text Box 4"/>
          <p:cNvSpPr txBox="1"/>
          <p:nvPr/>
        </p:nvSpPr>
        <p:spPr>
          <a:xfrm>
            <a:off x="3636010" y="5143500"/>
            <a:ext cx="2933700" cy="768350"/>
          </a:xfrm>
          <a:prstGeom prst="rect">
            <a:avLst/>
          </a:prstGeom>
          <a:noFill/>
        </p:spPr>
        <p:txBody>
          <a:bodyPr wrap="square" rtlCol="0">
            <a:spAutoFit/>
          </a:bodyPr>
          <a:lstStyle/>
          <a:p>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B. Dung dịch NaHCO</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3</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a:t>
            </a:r>
            <a:endPar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endPar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 name="Text Box 1"/>
          <p:cNvSpPr txBox="1"/>
          <p:nvPr/>
        </p:nvSpPr>
        <p:spPr>
          <a:xfrm>
            <a:off x="1021715" y="1878965"/>
            <a:ext cx="10867390" cy="1753235"/>
          </a:xfrm>
          <a:prstGeom prst="rect">
            <a:avLst/>
          </a:prstGeom>
          <a:noFill/>
          <a:ln w="9525">
            <a:noFill/>
          </a:ln>
        </p:spPr>
        <p:txBody>
          <a:bodyPr wrap="square">
            <a:spAutoFit/>
          </a:bodyPr>
          <a:lstStyle/>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Câu 2: </a:t>
            </a:r>
            <a:r>
              <a:rPr lang="en-US" sz="2400" b="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Một loại thuốc dành cho bệnh nhân đau dạ dày có chứa Al(OH)3 và Mg(OH)2. Viết phương trình hoá học xảy ra giữa acid HCl có trong dạ dày với các chất trên.</a:t>
            </a:r>
          </a:p>
        </p:txBody>
      </p:sp>
      <p:sp>
        <p:nvSpPr>
          <p:cNvPr id="49" name="文本框 47"/>
          <p:cNvSpPr txBox="1"/>
          <p:nvPr/>
        </p:nvSpPr>
        <p:spPr>
          <a:xfrm>
            <a:off x="1701228" y="151418"/>
            <a:ext cx="1398905" cy="460375"/>
          </a:xfrm>
          <a:prstGeom prst="rect">
            <a:avLst/>
          </a:prstGeom>
          <a:noFill/>
        </p:spPr>
        <p:txBody>
          <a:bodyPr wrap="none" rtlCol="0">
            <a:spAutoFit/>
          </a:bodyPr>
          <a:lstStyle/>
          <a:p>
            <a:pPr defTabSz="914400"/>
            <a:r>
              <a:rPr lang="en-US" altLang="zh-CN" sz="2400" b="1" dirty="0">
                <a:solidFill>
                  <a:srgbClr val="5E779E"/>
                </a:solidFill>
                <a:latin typeface="Microsoft YaHei" panose="020B0503020204020204" charset="-122"/>
                <a:ea typeface="Microsoft YaHei" panose="020B0503020204020204" charset="-122"/>
              </a:rPr>
              <a:t>TRẠM 4</a:t>
            </a:r>
          </a:p>
        </p:txBody>
      </p:sp>
      <p:sp>
        <p:nvSpPr>
          <p:cNvPr id="27" name="椭圆 26"/>
          <p:cNvSpPr/>
          <p:nvPr/>
        </p:nvSpPr>
        <p:spPr>
          <a:xfrm>
            <a:off x="2144242" y="542923"/>
            <a:ext cx="719892" cy="71989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6" name="Text Box 5"/>
          <p:cNvSpPr txBox="1"/>
          <p:nvPr/>
        </p:nvSpPr>
        <p:spPr>
          <a:xfrm>
            <a:off x="1396365" y="4147820"/>
            <a:ext cx="6915785" cy="1198880"/>
          </a:xfrm>
          <a:prstGeom prst="rect">
            <a:avLst/>
          </a:prstGeom>
          <a:noFill/>
          <a:ln w="9525">
            <a:noFill/>
          </a:ln>
        </p:spPr>
        <p:txBody>
          <a:bodyPr wrap="square">
            <a:spAutoFit/>
          </a:bodyPr>
          <a:lstStyle/>
          <a:p>
            <a:pPr indent="0"/>
            <a:r>
              <a:rPr lang="en-US" sz="1300" b="0">
                <a:latin typeface="Times New Roman" panose="02020603050405020304" pitchFamily="18" charset="0"/>
              </a:rPr>
              <a:t> </a:t>
            </a:r>
            <a:r>
              <a:rPr lang="en-US" sz="2400" b="1">
                <a:solidFill>
                  <a:srgbClr val="FF0000"/>
                </a:solidFill>
                <a:latin typeface="Arial" panose="020B0604020202020204" pitchFamily="34" charset="0"/>
                <a:cs typeface="Arial" panose="020B0604020202020204" pitchFamily="34" charset="0"/>
              </a:rPr>
              <a:t>Câu 2: Các phương trình hoá học xảy ra:</a:t>
            </a:r>
          </a:p>
          <a:p>
            <a:pPr indent="0"/>
            <a:r>
              <a:rPr lang="en-US" sz="2400" b="1">
                <a:solidFill>
                  <a:srgbClr val="FF0000"/>
                </a:solidFill>
                <a:latin typeface="Arial" panose="020B0604020202020204" pitchFamily="34" charset="0"/>
                <a:cs typeface="Arial" panose="020B0604020202020204" pitchFamily="34" charset="0"/>
              </a:rPr>
              <a:t>            Al(OH)</a:t>
            </a:r>
            <a:r>
              <a:rPr lang="en-US" sz="2400" b="1" baseline="-25000">
                <a:solidFill>
                  <a:srgbClr val="FF0000"/>
                </a:solidFill>
                <a:latin typeface="Arial" panose="020B0604020202020204" pitchFamily="34" charset="0"/>
                <a:cs typeface="Arial" panose="020B0604020202020204" pitchFamily="34" charset="0"/>
              </a:rPr>
              <a:t>3</a:t>
            </a:r>
            <a:r>
              <a:rPr lang="en-US" sz="2400" b="1">
                <a:solidFill>
                  <a:srgbClr val="FF0000"/>
                </a:solidFill>
                <a:latin typeface="Arial" panose="020B0604020202020204" pitchFamily="34" charset="0"/>
                <a:cs typeface="Arial" panose="020B0604020202020204" pitchFamily="34" charset="0"/>
              </a:rPr>
              <a:t> + 3HCl → AlCl</a:t>
            </a:r>
            <a:r>
              <a:rPr lang="en-US" sz="2400" b="1" baseline="-25000">
                <a:solidFill>
                  <a:srgbClr val="FF0000"/>
                </a:solidFill>
                <a:latin typeface="Arial" panose="020B0604020202020204" pitchFamily="34" charset="0"/>
                <a:cs typeface="Arial" panose="020B0604020202020204" pitchFamily="34" charset="0"/>
              </a:rPr>
              <a:t>3</a:t>
            </a:r>
            <a:r>
              <a:rPr lang="en-US" sz="2400" b="1">
                <a:solidFill>
                  <a:srgbClr val="FF0000"/>
                </a:solidFill>
                <a:latin typeface="Arial" panose="020B0604020202020204" pitchFamily="34" charset="0"/>
                <a:cs typeface="Arial" panose="020B0604020202020204" pitchFamily="34" charset="0"/>
              </a:rPr>
              <a:t> + 3H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O</a:t>
            </a:r>
          </a:p>
          <a:p>
            <a:pPr indent="0"/>
            <a:r>
              <a:rPr lang="en-US" sz="2400" b="1">
                <a:solidFill>
                  <a:srgbClr val="FF0000"/>
                </a:solidFill>
                <a:latin typeface="Arial" panose="020B0604020202020204" pitchFamily="34" charset="0"/>
                <a:cs typeface="Arial" panose="020B0604020202020204" pitchFamily="34" charset="0"/>
              </a:rPr>
              <a:t>            Mg(OH)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 + 2HCl → MgCl</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 + 2H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O.</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图片 46086" descr="1-44"/>
          <p:cNvPicPr>
            <a:picLocks noChangeAspect="1"/>
          </p:cNvPicPr>
          <p:nvPr/>
        </p:nvPicPr>
        <p:blipFill>
          <a:blip r:embed="rId3"/>
          <a:stretch>
            <a:fillRect/>
          </a:stretch>
        </p:blipFill>
        <p:spPr>
          <a:xfrm>
            <a:off x="-103" y="248"/>
            <a:ext cx="12158450" cy="6957042"/>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8649711" y="0"/>
            <a:ext cx="3198745" cy="2647238"/>
          </a:xfrm>
          <a:prstGeom prst="rect">
            <a:avLst/>
          </a:prstGeom>
          <a:noFill/>
          <a:ln w="9525">
            <a:noFill/>
          </a:ln>
        </p:spPr>
      </p:pic>
      <p:pic>
        <p:nvPicPr>
          <p:cNvPr id="46113" name="图片 46112" descr="01"/>
          <p:cNvPicPr>
            <a:picLocks noChangeAspect="1"/>
          </p:cNvPicPr>
          <p:nvPr/>
        </p:nvPicPr>
        <p:blipFill>
          <a:blip r:embed="rId5"/>
          <a:stretch>
            <a:fillRect/>
          </a:stretch>
        </p:blipFill>
        <p:spPr>
          <a:xfrm>
            <a:off x="3883660" y="1089025"/>
            <a:ext cx="4658995" cy="1237615"/>
          </a:xfrm>
          <a:prstGeom prst="rect">
            <a:avLst/>
          </a:prstGeom>
          <a:noFill/>
          <a:ln w="9525">
            <a:noFill/>
          </a:ln>
        </p:spPr>
      </p:pic>
      <p:pic>
        <p:nvPicPr>
          <p:cNvPr id="46115" name="图片 46114" descr="02"/>
          <p:cNvPicPr>
            <a:picLocks noChangeAspect="1"/>
          </p:cNvPicPr>
          <p:nvPr/>
        </p:nvPicPr>
        <p:blipFill>
          <a:blip r:embed="rId6"/>
          <a:stretch>
            <a:fillRect/>
          </a:stretch>
        </p:blipFill>
        <p:spPr>
          <a:xfrm>
            <a:off x="3851910" y="2072005"/>
            <a:ext cx="4798060" cy="1264920"/>
          </a:xfrm>
          <a:prstGeom prst="rect">
            <a:avLst/>
          </a:prstGeom>
          <a:noFill/>
          <a:ln w="9525">
            <a:noFill/>
          </a:ln>
        </p:spPr>
      </p:pic>
      <p:pic>
        <p:nvPicPr>
          <p:cNvPr id="46117" name="图片 46116" descr="03"/>
          <p:cNvPicPr>
            <a:picLocks noChangeAspect="1"/>
          </p:cNvPicPr>
          <p:nvPr/>
        </p:nvPicPr>
        <p:blipFill>
          <a:blip r:embed="rId7"/>
          <a:stretch>
            <a:fillRect/>
          </a:stretch>
        </p:blipFill>
        <p:spPr>
          <a:xfrm>
            <a:off x="3851910" y="3014980"/>
            <a:ext cx="4860925" cy="1148080"/>
          </a:xfrm>
          <a:prstGeom prst="rect">
            <a:avLst/>
          </a:prstGeom>
          <a:noFill/>
          <a:ln w="9525">
            <a:noFill/>
          </a:ln>
        </p:spPr>
      </p:pic>
      <p:pic>
        <p:nvPicPr>
          <p:cNvPr id="46118" name="图片 46117" descr="04"/>
          <p:cNvPicPr>
            <a:picLocks noChangeAspect="1"/>
          </p:cNvPicPr>
          <p:nvPr/>
        </p:nvPicPr>
        <p:blipFill>
          <a:blip r:embed="rId8"/>
          <a:stretch>
            <a:fillRect/>
          </a:stretch>
        </p:blipFill>
        <p:spPr>
          <a:xfrm>
            <a:off x="3919855" y="3901440"/>
            <a:ext cx="4661535" cy="1143000"/>
          </a:xfrm>
          <a:prstGeom prst="rect">
            <a:avLst/>
          </a:prstGeom>
          <a:noFill/>
          <a:ln w="9525">
            <a:noFill/>
          </a:ln>
        </p:spPr>
      </p:pic>
      <p:grpSp>
        <p:nvGrpSpPr>
          <p:cNvPr id="46121" name="组合 46120"/>
          <p:cNvGrpSpPr/>
          <p:nvPr/>
        </p:nvGrpSpPr>
        <p:grpSpPr>
          <a:xfrm>
            <a:off x="3919220" y="3916680"/>
            <a:ext cx="1092200" cy="1044575"/>
            <a:chOff x="1433" y="3080"/>
            <a:chExt cx="568" cy="568"/>
          </a:xfrm>
        </p:grpSpPr>
        <p:pic>
          <p:nvPicPr>
            <p:cNvPr id="46122"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46123"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4</a:t>
              </a:r>
            </a:p>
          </p:txBody>
        </p:sp>
      </p:grpSp>
      <p:grpSp>
        <p:nvGrpSpPr>
          <p:cNvPr id="46124" name="组合 46123"/>
          <p:cNvGrpSpPr/>
          <p:nvPr/>
        </p:nvGrpSpPr>
        <p:grpSpPr>
          <a:xfrm>
            <a:off x="3789045" y="1212850"/>
            <a:ext cx="1262380" cy="975995"/>
            <a:chOff x="1440" y="1056"/>
            <a:chExt cx="568" cy="522"/>
          </a:xfrm>
        </p:grpSpPr>
        <p:pic>
          <p:nvPicPr>
            <p:cNvPr id="46125"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46126"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1</a:t>
              </a:r>
            </a:p>
          </p:txBody>
        </p:sp>
      </p:grpSp>
      <p:grpSp>
        <p:nvGrpSpPr>
          <p:cNvPr id="46127" name="组合 46126"/>
          <p:cNvGrpSpPr/>
          <p:nvPr/>
        </p:nvGrpSpPr>
        <p:grpSpPr>
          <a:xfrm>
            <a:off x="3883660" y="2132965"/>
            <a:ext cx="1128395" cy="1042670"/>
            <a:chOff x="1430" y="1744"/>
            <a:chExt cx="568" cy="568"/>
          </a:xfrm>
        </p:grpSpPr>
        <p:pic>
          <p:nvPicPr>
            <p:cNvPr id="46128" name="图片 46127" descr="png-0731"/>
            <p:cNvPicPr>
              <a:picLocks noChangeAspect="1"/>
            </p:cNvPicPr>
            <p:nvPr/>
          </p:nvPicPr>
          <p:blipFill>
            <a:blip r:embed="rId9"/>
            <a:stretch>
              <a:fillRect/>
            </a:stretch>
          </p:blipFill>
          <p:spPr>
            <a:xfrm>
              <a:off x="1430" y="1744"/>
              <a:ext cx="568" cy="568"/>
            </a:xfrm>
            <a:prstGeom prst="rect">
              <a:avLst/>
            </a:prstGeom>
            <a:noFill/>
            <a:ln w="9525">
              <a:noFill/>
            </a:ln>
          </p:spPr>
        </p:pic>
        <p:sp>
          <p:nvSpPr>
            <p:cNvPr id="46129" name="矩形 46128"/>
            <p:cNvSpPr/>
            <p:nvPr/>
          </p:nvSpPr>
          <p:spPr>
            <a:xfrm>
              <a:off x="1606" y="1902"/>
              <a:ext cx="234" cy="251"/>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2</a:t>
              </a:r>
            </a:p>
          </p:txBody>
        </p:sp>
      </p:grpSp>
      <p:grpSp>
        <p:nvGrpSpPr>
          <p:cNvPr id="46130" name="组合 46129"/>
          <p:cNvGrpSpPr/>
          <p:nvPr/>
        </p:nvGrpSpPr>
        <p:grpSpPr>
          <a:xfrm>
            <a:off x="3851910" y="3002915"/>
            <a:ext cx="1096645" cy="1160145"/>
            <a:chOff x="1320" y="2305"/>
            <a:chExt cx="689" cy="815"/>
          </a:xfrm>
        </p:grpSpPr>
        <p:pic>
          <p:nvPicPr>
            <p:cNvPr id="46131" name="图片 46130" descr="png-0731副本"/>
            <p:cNvPicPr>
              <a:picLocks noChangeAspect="1"/>
            </p:cNvPicPr>
            <p:nvPr/>
          </p:nvPicPr>
          <p:blipFill>
            <a:blip r:embed="rId11"/>
            <a:stretch>
              <a:fillRect/>
            </a:stretch>
          </p:blipFill>
          <p:spPr>
            <a:xfrm>
              <a:off x="1320" y="2305"/>
              <a:ext cx="689" cy="815"/>
            </a:xfrm>
            <a:prstGeom prst="rect">
              <a:avLst/>
            </a:prstGeom>
            <a:noFill/>
            <a:ln w="9525">
              <a:noFill/>
            </a:ln>
          </p:spPr>
        </p:pic>
        <p:sp>
          <p:nvSpPr>
            <p:cNvPr id="46132" name="矩形 46131"/>
            <p:cNvSpPr/>
            <p:nvPr/>
          </p:nvSpPr>
          <p:spPr>
            <a:xfrm>
              <a:off x="1572" y="2544"/>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3</a:t>
              </a:r>
            </a:p>
          </p:txBody>
        </p:sp>
      </p:grpSp>
      <p:pic>
        <p:nvPicPr>
          <p:cNvPr id="22530" name="Picture 2" descr="F:\1-原创素材\1_mm1102\PPT\PPT_014\materaials\pageimg_g17.png"/>
          <p:cNvPicPr>
            <a:picLocks noGrp="1" noChangeAspect="1" noChangeArrowheads="1"/>
          </p:cNvPicPr>
          <p:nvPr>
            <p:ph idx="1"/>
          </p:nvPr>
        </p:nvPicPr>
        <p:blipFill>
          <a:blip r:embed="rId12">
            <a:extLst>
              <a:ext uri="{28A0092B-C50C-407E-A947-70E740481C1C}">
                <a14:useLocalDpi xmlns:a14="http://schemas.microsoft.com/office/drawing/2010/main" val="0"/>
              </a:ext>
            </a:extLst>
          </a:blip>
          <a:srcRect/>
          <a:stretch>
            <a:fillRect/>
          </a:stretch>
        </p:blipFill>
        <p:spPr bwMode="auto">
          <a:xfrm>
            <a:off x="68580" y="143510"/>
            <a:ext cx="3815080" cy="44831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753745" y="2759710"/>
            <a:ext cx="2444115" cy="583565"/>
          </a:xfrm>
          <a:prstGeom prst="rect">
            <a:avLst/>
          </a:prstGeom>
          <a:noFill/>
        </p:spPr>
        <p:txBody>
          <a:bodyPr wrap="square" rtlCol="0">
            <a:spAutoFit/>
          </a:bodyPr>
          <a:lstStyle/>
          <a:p>
            <a:r>
              <a:rPr lang="en-US" sz="3200" b="1">
                <a:solidFill>
                  <a:srgbClr val="FF0000"/>
                </a:solidFill>
              </a:rPr>
              <a:t>KẾT QUẢ</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3134360" y="857885"/>
            <a:ext cx="5923280" cy="768350"/>
          </a:xfrm>
          <a:prstGeom prst="rect">
            <a:avLst/>
          </a:prstGeom>
          <a:noFill/>
        </p:spPr>
        <p:txBody>
          <a:bodyPr wrap="square" rtlCol="0">
            <a:spAutoFit/>
          </a:bodyPr>
          <a:lstStyle/>
          <a:p>
            <a:r>
              <a:rPr lang="en-US" sz="4400" b="1">
                <a:solidFill>
                  <a:srgbClr val="FF0000"/>
                </a:solidFill>
                <a:latin typeface="Agency FB" panose="020B0503020202020204" charset="0"/>
                <a:cs typeface="Agency FB" panose="020B0503020202020204" charset="0"/>
              </a:rPr>
              <a:t>HOẠT ĐỘNG 4: VẬN DỤNG</a:t>
            </a:r>
          </a:p>
        </p:txBody>
      </p:sp>
      <p:sp>
        <p:nvSpPr>
          <p:cNvPr id="2" name="Text Box 1"/>
          <p:cNvSpPr txBox="1"/>
          <p:nvPr/>
        </p:nvSpPr>
        <p:spPr>
          <a:xfrm>
            <a:off x="2120900" y="1626235"/>
            <a:ext cx="8335010" cy="2306955"/>
          </a:xfrm>
          <a:prstGeom prst="rect">
            <a:avLst/>
          </a:prstGeom>
          <a:noFill/>
          <a:ln w="9525">
            <a:noFill/>
          </a:ln>
        </p:spPr>
        <p:txBody>
          <a:bodyPr wrap="square">
            <a:spAutoFit/>
          </a:bodyPr>
          <a:lstStyle/>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p>
          <a:p>
            <a:pPr indent="457200"/>
            <a:r>
              <a:rPr lang="en-US" sz="2400" b="1">
                <a:solidFill>
                  <a:schemeClr val="accent6">
                    <a:lumMod val="50000"/>
                  </a:schemeClr>
                </a:solidFill>
                <a:latin typeface="Arial" panose="020B0604020202020204" pitchFamily="34" charset="0"/>
                <a:cs typeface="Arial" panose="020B0604020202020204" pitchFamily="34" charset="0"/>
              </a:rPr>
              <a:t>-  Tìm hiểu sự thay đổi màu PH  các loại nước ngọt hay sử dụng, từ đó kết luận ảnh hưởng của các loại nước ngọt đó đến sức khỏe nếu sử dụng quá nhiều. </a:t>
            </a:r>
          </a:p>
          <a:p>
            <a:pPr indent="457200"/>
            <a:r>
              <a:rPr lang="en-US" sz="2400" b="1">
                <a:solidFill>
                  <a:schemeClr val="accent6">
                    <a:lumMod val="50000"/>
                  </a:schemeClr>
                </a:solidFill>
                <a:latin typeface="Arial" panose="020B0604020202020204" pitchFamily="34" charset="0"/>
                <a:cs typeface="Arial" panose="020B0604020202020204" pitchFamily="34" charset="0"/>
              </a:rPr>
              <a:t>- Chụp hình và thực hiện bài báo cáo dưới dạng Power Point vào tiết sau</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55" y="0"/>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3134360" y="857885"/>
            <a:ext cx="5923280" cy="768350"/>
          </a:xfrm>
          <a:prstGeom prst="rect">
            <a:avLst/>
          </a:prstGeom>
          <a:noFill/>
        </p:spPr>
        <p:txBody>
          <a:bodyPr wrap="square" rtlCol="0">
            <a:spAutoFit/>
          </a:bodyPr>
          <a:lstStyle/>
          <a:p>
            <a:r>
              <a:rPr lang="en-US" sz="4400" b="1">
                <a:solidFill>
                  <a:srgbClr val="FF0000"/>
                </a:solidFill>
                <a:latin typeface="Agency FB" panose="020B0503020202020204" charset="0"/>
                <a:cs typeface="Agency FB" panose="020B0503020202020204" charset="0"/>
              </a:rPr>
              <a:t>HOẠT ĐỘNG 4: VẬN DỤNG</a:t>
            </a:r>
          </a:p>
        </p:txBody>
      </p:sp>
      <p:sp>
        <p:nvSpPr>
          <p:cNvPr id="5" name="Text Box 4"/>
          <p:cNvSpPr txBox="1"/>
          <p:nvPr/>
        </p:nvSpPr>
        <p:spPr>
          <a:xfrm>
            <a:off x="3255010" y="2247265"/>
            <a:ext cx="6917055" cy="583565"/>
          </a:xfrm>
          <a:prstGeom prst="rect">
            <a:avLst/>
          </a:prstGeom>
          <a:noFill/>
        </p:spPr>
        <p:txBody>
          <a:bodyPr wrap="square" rtlCol="0">
            <a:spAutoFit/>
          </a:bodyPr>
          <a:lstStyle/>
          <a:p>
            <a:r>
              <a:rPr lang="en-US" sz="3200" b="1">
                <a:solidFill>
                  <a:schemeClr val="accent1"/>
                </a:solidFill>
                <a:effectLst>
                  <a:outerShdw blurRad="38100" dist="25400" dir="5400000" algn="ctr" rotWithShape="0">
                    <a:srgbClr val="6E747A">
                      <a:alpha val="43000"/>
                    </a:srgbClr>
                  </a:outerShdw>
                </a:effectLst>
              </a:rPr>
              <a:t>BÁO CÁO, THẢO LUẬN</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zh-CN" altLang="en-US" sz="2400" b="1">
                <a:solidFill>
                  <a:srgbClr val="FFFF00"/>
                </a:solidFill>
              </a:rPr>
              <a:t>Các loại thức uống trong thị trường, gần gũi với</a:t>
            </a:r>
            <a:r>
              <a:rPr lang="en-US" altLang="zh-CN" sz="2400" b="1">
                <a:solidFill>
                  <a:srgbClr val="FFFF00"/>
                </a:solidFill>
              </a:rPr>
              <a:t> các em</a:t>
            </a:r>
            <a:r>
              <a:rPr lang="zh-CN" altLang="en-US" sz="2400" b="1">
                <a:solidFill>
                  <a:srgbClr val="FFFF00"/>
                </a:solidFill>
              </a:rPr>
              <a:t> phần lớn đều có môi trường axit. Nếu uống nhiều sẽ không tốt cho sức khỏe nếu không biết sử dụng một cách điều độ chưa kể đến còn ảnh hưởng đến kinh tế và nạp vào cơ thể một hàm lượng đường khá cao có thể gây ra tiểu đường.</a:t>
            </a:r>
            <a:endParaRPr lang="zh-CN" altLang="en-US" sz="2400" b="1">
              <a:solidFill>
                <a:schemeClr val="tx1"/>
              </a:solidFill>
            </a:endParaRP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46087" name="图片 46086" descr="1-44"/>
          <p:cNvPicPr>
            <a:picLocks noChangeAspect="1"/>
          </p:cNvPicPr>
          <p:nvPr/>
        </p:nvPicPr>
        <p:blipFill>
          <a:blip r:embed="rId3"/>
          <a:stretch>
            <a:fillRect/>
          </a:stretch>
        </p:blipFill>
        <p:spPr>
          <a:xfrm>
            <a:off x="-103" y="248"/>
            <a:ext cx="12158450" cy="6957042"/>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8649711" y="0"/>
            <a:ext cx="3198745" cy="2647238"/>
          </a:xfrm>
          <a:prstGeom prst="rect">
            <a:avLst/>
          </a:prstGeom>
          <a:noFill/>
          <a:ln w="9525">
            <a:noFill/>
          </a:ln>
        </p:spPr>
      </p:pic>
      <p:pic>
        <p:nvPicPr>
          <p:cNvPr id="46113" name="图片 46112" descr="01"/>
          <p:cNvPicPr>
            <a:picLocks noChangeAspect="1"/>
          </p:cNvPicPr>
          <p:nvPr/>
        </p:nvPicPr>
        <p:blipFill>
          <a:blip r:embed="rId5"/>
          <a:stretch>
            <a:fillRect/>
          </a:stretch>
        </p:blipFill>
        <p:spPr>
          <a:xfrm>
            <a:off x="3065780" y="452755"/>
            <a:ext cx="4658995" cy="1237615"/>
          </a:xfrm>
          <a:prstGeom prst="rect">
            <a:avLst/>
          </a:prstGeom>
          <a:noFill/>
          <a:ln w="9525">
            <a:noFill/>
          </a:ln>
        </p:spPr>
      </p:pic>
      <p:pic>
        <p:nvPicPr>
          <p:cNvPr id="46115" name="图片 46114" descr="02"/>
          <p:cNvPicPr>
            <a:picLocks noChangeAspect="1"/>
          </p:cNvPicPr>
          <p:nvPr/>
        </p:nvPicPr>
        <p:blipFill>
          <a:blip r:embed="rId6"/>
          <a:stretch>
            <a:fillRect/>
          </a:stretch>
        </p:blipFill>
        <p:spPr>
          <a:xfrm>
            <a:off x="2995930" y="1752600"/>
            <a:ext cx="4798060" cy="1264920"/>
          </a:xfrm>
          <a:prstGeom prst="rect">
            <a:avLst/>
          </a:prstGeom>
          <a:noFill/>
          <a:ln w="9525">
            <a:noFill/>
          </a:ln>
        </p:spPr>
      </p:pic>
      <p:pic>
        <p:nvPicPr>
          <p:cNvPr id="46117" name="图片 46116" descr="03"/>
          <p:cNvPicPr>
            <a:picLocks noChangeAspect="1"/>
          </p:cNvPicPr>
          <p:nvPr/>
        </p:nvPicPr>
        <p:blipFill>
          <a:blip r:embed="rId7"/>
          <a:stretch>
            <a:fillRect/>
          </a:stretch>
        </p:blipFill>
        <p:spPr>
          <a:xfrm>
            <a:off x="2863850" y="2951480"/>
            <a:ext cx="4860925" cy="1148080"/>
          </a:xfrm>
          <a:prstGeom prst="rect">
            <a:avLst/>
          </a:prstGeom>
          <a:noFill/>
          <a:ln w="9525">
            <a:noFill/>
          </a:ln>
        </p:spPr>
      </p:pic>
      <p:pic>
        <p:nvPicPr>
          <p:cNvPr id="46118" name="图片 46117" descr="04"/>
          <p:cNvPicPr>
            <a:picLocks noChangeAspect="1"/>
          </p:cNvPicPr>
          <p:nvPr/>
        </p:nvPicPr>
        <p:blipFill>
          <a:blip r:embed="rId8"/>
          <a:stretch>
            <a:fillRect/>
          </a:stretch>
        </p:blipFill>
        <p:spPr>
          <a:xfrm>
            <a:off x="2963545" y="3916680"/>
            <a:ext cx="4661535" cy="1143000"/>
          </a:xfrm>
          <a:prstGeom prst="rect">
            <a:avLst/>
          </a:prstGeom>
          <a:noFill/>
          <a:ln w="9525">
            <a:noFill/>
          </a:ln>
        </p:spPr>
      </p:pic>
      <p:grpSp>
        <p:nvGrpSpPr>
          <p:cNvPr id="46121" name="组合 46120"/>
          <p:cNvGrpSpPr/>
          <p:nvPr/>
        </p:nvGrpSpPr>
        <p:grpSpPr>
          <a:xfrm>
            <a:off x="3004185" y="3930650"/>
            <a:ext cx="1092200" cy="1044575"/>
            <a:chOff x="1433" y="3080"/>
            <a:chExt cx="568" cy="568"/>
          </a:xfrm>
        </p:grpSpPr>
        <p:pic>
          <p:nvPicPr>
            <p:cNvPr id="46122"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46123"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4</a:t>
              </a:r>
            </a:p>
          </p:txBody>
        </p:sp>
      </p:grpSp>
      <p:grpSp>
        <p:nvGrpSpPr>
          <p:cNvPr id="46124" name="组合 46123"/>
          <p:cNvGrpSpPr/>
          <p:nvPr/>
        </p:nvGrpSpPr>
        <p:grpSpPr>
          <a:xfrm>
            <a:off x="3068955" y="695325"/>
            <a:ext cx="1262380" cy="975995"/>
            <a:chOff x="1440" y="1056"/>
            <a:chExt cx="568" cy="522"/>
          </a:xfrm>
        </p:grpSpPr>
        <p:pic>
          <p:nvPicPr>
            <p:cNvPr id="46125"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46126"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1</a:t>
              </a:r>
            </a:p>
          </p:txBody>
        </p:sp>
      </p:grpSp>
      <p:grpSp>
        <p:nvGrpSpPr>
          <p:cNvPr id="46127" name="组合 46126"/>
          <p:cNvGrpSpPr/>
          <p:nvPr/>
        </p:nvGrpSpPr>
        <p:grpSpPr>
          <a:xfrm>
            <a:off x="3088640" y="1816100"/>
            <a:ext cx="1128395" cy="1042670"/>
            <a:chOff x="1430" y="1744"/>
            <a:chExt cx="568" cy="568"/>
          </a:xfrm>
        </p:grpSpPr>
        <p:pic>
          <p:nvPicPr>
            <p:cNvPr id="46128" name="图片 46127" descr="png-0731"/>
            <p:cNvPicPr>
              <a:picLocks noChangeAspect="1"/>
            </p:cNvPicPr>
            <p:nvPr/>
          </p:nvPicPr>
          <p:blipFill>
            <a:blip r:embed="rId9"/>
            <a:stretch>
              <a:fillRect/>
            </a:stretch>
          </p:blipFill>
          <p:spPr>
            <a:xfrm>
              <a:off x="1430" y="1744"/>
              <a:ext cx="568" cy="568"/>
            </a:xfrm>
            <a:prstGeom prst="rect">
              <a:avLst/>
            </a:prstGeom>
            <a:noFill/>
            <a:ln w="9525">
              <a:noFill/>
            </a:ln>
          </p:spPr>
        </p:pic>
        <p:sp>
          <p:nvSpPr>
            <p:cNvPr id="46129" name="矩形 46128"/>
            <p:cNvSpPr/>
            <p:nvPr/>
          </p:nvSpPr>
          <p:spPr>
            <a:xfrm>
              <a:off x="1606" y="1902"/>
              <a:ext cx="234" cy="251"/>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2</a:t>
              </a:r>
            </a:p>
          </p:txBody>
        </p:sp>
      </p:grpSp>
      <p:grpSp>
        <p:nvGrpSpPr>
          <p:cNvPr id="46130" name="组合 46129"/>
          <p:cNvGrpSpPr/>
          <p:nvPr/>
        </p:nvGrpSpPr>
        <p:grpSpPr>
          <a:xfrm>
            <a:off x="2963545" y="2848610"/>
            <a:ext cx="1096645" cy="1160145"/>
            <a:chOff x="1320" y="2305"/>
            <a:chExt cx="689" cy="815"/>
          </a:xfrm>
        </p:grpSpPr>
        <p:pic>
          <p:nvPicPr>
            <p:cNvPr id="46131" name="图片 46130" descr="png-0731副本"/>
            <p:cNvPicPr>
              <a:picLocks noChangeAspect="1"/>
            </p:cNvPicPr>
            <p:nvPr/>
          </p:nvPicPr>
          <p:blipFill>
            <a:blip r:embed="rId11"/>
            <a:stretch>
              <a:fillRect/>
            </a:stretch>
          </p:blipFill>
          <p:spPr>
            <a:xfrm>
              <a:off x="1320" y="2305"/>
              <a:ext cx="689" cy="815"/>
            </a:xfrm>
            <a:prstGeom prst="rect">
              <a:avLst/>
            </a:prstGeom>
            <a:noFill/>
            <a:ln w="9525">
              <a:noFill/>
            </a:ln>
          </p:spPr>
        </p:pic>
        <p:sp>
          <p:nvSpPr>
            <p:cNvPr id="46132" name="矩形 46131"/>
            <p:cNvSpPr/>
            <p:nvPr/>
          </p:nvSpPr>
          <p:spPr>
            <a:xfrm>
              <a:off x="1572" y="2544"/>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3</a:t>
              </a:r>
            </a:p>
          </p:txBody>
        </p:sp>
      </p:grpSp>
      <p:pic>
        <p:nvPicPr>
          <p:cNvPr id="22530" name="Picture 2" descr="F:\1-原创素材\1_mm1102\PPT\PPT_014\materaials\pageimg_g17.png"/>
          <p:cNvPicPr>
            <a:picLocks noGrp="1" noChangeAspect="1" noChangeArrowheads="1"/>
          </p:cNvPicPr>
          <p:nvPr>
            <p:ph sz="half" idx="1"/>
          </p:nvPr>
        </p:nvPicPr>
        <p:blipFill>
          <a:blip r:embed="rId12">
            <a:extLst>
              <a:ext uri="{28A0092B-C50C-407E-A947-70E740481C1C}">
                <a14:useLocalDpi xmlns:a14="http://schemas.microsoft.com/office/drawing/2010/main" val="0"/>
              </a:ext>
            </a:extLst>
          </a:blip>
          <a:srcRect/>
          <a:stretch>
            <a:fillRect/>
          </a:stretch>
        </p:blipFill>
        <p:spPr bwMode="auto">
          <a:xfrm>
            <a:off x="274955" y="875030"/>
            <a:ext cx="2688590" cy="376110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753745" y="2759710"/>
            <a:ext cx="2444115" cy="583565"/>
          </a:xfrm>
          <a:prstGeom prst="rect">
            <a:avLst/>
          </a:prstGeom>
          <a:noFill/>
        </p:spPr>
        <p:txBody>
          <a:bodyPr wrap="square" rtlCol="0">
            <a:spAutoFit/>
          </a:bodyPr>
          <a:lstStyle/>
          <a:p>
            <a:r>
              <a:rPr lang="en-US" sz="3200" b="1">
                <a:solidFill>
                  <a:srgbClr val="FF0000"/>
                </a:solidFill>
              </a:rPr>
              <a:t>KẾT QUẢ</a:t>
            </a:r>
          </a:p>
        </p:txBody>
      </p:sp>
      <p:pic>
        <p:nvPicPr>
          <p:cNvPr id="3" name="图片 46112" descr="01"/>
          <p:cNvPicPr>
            <a:picLocks noGrp="1" noChangeAspect="1"/>
          </p:cNvPicPr>
          <p:nvPr>
            <p:ph sz="half" idx="2"/>
          </p:nvPr>
        </p:nvPicPr>
        <p:blipFill>
          <a:blip r:embed="rId5"/>
          <a:stretch>
            <a:fillRect/>
          </a:stretch>
        </p:blipFill>
        <p:spPr>
          <a:xfrm>
            <a:off x="7552690" y="437515"/>
            <a:ext cx="4498975" cy="1315085"/>
          </a:xfrm>
          <a:prstGeom prst="rect">
            <a:avLst/>
          </a:prstGeom>
          <a:noFill/>
          <a:ln w="9525">
            <a:noFill/>
          </a:ln>
        </p:spPr>
      </p:pic>
      <p:pic>
        <p:nvPicPr>
          <p:cNvPr id="5" name="图片 46114" descr="02"/>
          <p:cNvPicPr>
            <a:picLocks noChangeAspect="1"/>
          </p:cNvPicPr>
          <p:nvPr/>
        </p:nvPicPr>
        <p:blipFill>
          <a:blip r:embed="rId6"/>
          <a:stretch>
            <a:fillRect/>
          </a:stretch>
        </p:blipFill>
        <p:spPr>
          <a:xfrm>
            <a:off x="7552690" y="1712595"/>
            <a:ext cx="4798060" cy="1264920"/>
          </a:xfrm>
          <a:prstGeom prst="rect">
            <a:avLst/>
          </a:prstGeom>
          <a:noFill/>
          <a:ln w="9525">
            <a:noFill/>
          </a:ln>
        </p:spPr>
      </p:pic>
      <p:pic>
        <p:nvPicPr>
          <p:cNvPr id="6" name="图片 46116" descr="03"/>
          <p:cNvPicPr>
            <a:picLocks noChangeAspect="1"/>
          </p:cNvPicPr>
          <p:nvPr/>
        </p:nvPicPr>
        <p:blipFill>
          <a:blip r:embed="rId7"/>
          <a:stretch>
            <a:fillRect/>
          </a:stretch>
        </p:blipFill>
        <p:spPr>
          <a:xfrm>
            <a:off x="7625080" y="2951480"/>
            <a:ext cx="4526280" cy="1148080"/>
          </a:xfrm>
          <a:prstGeom prst="rect">
            <a:avLst/>
          </a:prstGeom>
          <a:noFill/>
          <a:ln w="9525">
            <a:noFill/>
          </a:ln>
        </p:spPr>
      </p:pic>
      <p:pic>
        <p:nvPicPr>
          <p:cNvPr id="7" name="图片 46117" descr="04"/>
          <p:cNvPicPr>
            <a:picLocks noChangeAspect="1"/>
          </p:cNvPicPr>
          <p:nvPr/>
        </p:nvPicPr>
        <p:blipFill>
          <a:blip r:embed="rId8"/>
          <a:stretch>
            <a:fillRect/>
          </a:stretch>
        </p:blipFill>
        <p:spPr>
          <a:xfrm>
            <a:off x="7620635" y="3996690"/>
            <a:ext cx="4661535" cy="1143000"/>
          </a:xfrm>
          <a:prstGeom prst="rect">
            <a:avLst/>
          </a:prstGeom>
          <a:noFill/>
          <a:ln w="9525">
            <a:noFill/>
          </a:ln>
        </p:spPr>
      </p:pic>
      <p:grpSp>
        <p:nvGrpSpPr>
          <p:cNvPr id="8" name="组合 46123"/>
          <p:cNvGrpSpPr/>
          <p:nvPr/>
        </p:nvGrpSpPr>
        <p:grpSpPr>
          <a:xfrm>
            <a:off x="7557770" y="661670"/>
            <a:ext cx="1262380" cy="975995"/>
            <a:chOff x="1440" y="1056"/>
            <a:chExt cx="568" cy="522"/>
          </a:xfrm>
        </p:grpSpPr>
        <p:pic>
          <p:nvPicPr>
            <p:cNvPr id="9"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10"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5</a:t>
              </a:r>
            </a:p>
          </p:txBody>
        </p:sp>
      </p:grpSp>
      <p:pic>
        <p:nvPicPr>
          <p:cNvPr id="11" name="图片 46127" descr="png-0731"/>
          <p:cNvPicPr>
            <a:picLocks noChangeAspect="1"/>
          </p:cNvPicPr>
          <p:nvPr/>
        </p:nvPicPr>
        <p:blipFill>
          <a:blip r:embed="rId9"/>
          <a:stretch>
            <a:fillRect/>
          </a:stretch>
        </p:blipFill>
        <p:spPr>
          <a:xfrm>
            <a:off x="7669530" y="1830705"/>
            <a:ext cx="1128395" cy="1042670"/>
          </a:xfrm>
          <a:prstGeom prst="rect">
            <a:avLst/>
          </a:prstGeom>
          <a:noFill/>
          <a:ln w="9525">
            <a:noFill/>
          </a:ln>
        </p:spPr>
      </p:pic>
      <p:grpSp>
        <p:nvGrpSpPr>
          <p:cNvPr id="12" name="组合 46129"/>
          <p:cNvGrpSpPr/>
          <p:nvPr/>
        </p:nvGrpSpPr>
        <p:grpSpPr>
          <a:xfrm>
            <a:off x="7724661" y="2867115"/>
            <a:ext cx="1096645" cy="1160145"/>
            <a:chOff x="1369" y="2318"/>
            <a:chExt cx="689" cy="815"/>
          </a:xfrm>
        </p:grpSpPr>
        <p:pic>
          <p:nvPicPr>
            <p:cNvPr id="13" name="图片 46130" descr="png-0731副本"/>
            <p:cNvPicPr>
              <a:picLocks noChangeAspect="1"/>
            </p:cNvPicPr>
            <p:nvPr/>
          </p:nvPicPr>
          <p:blipFill>
            <a:blip r:embed="rId11"/>
            <a:stretch>
              <a:fillRect/>
            </a:stretch>
          </p:blipFill>
          <p:spPr>
            <a:xfrm>
              <a:off x="1369" y="2318"/>
              <a:ext cx="689" cy="815"/>
            </a:xfrm>
            <a:prstGeom prst="rect">
              <a:avLst/>
            </a:prstGeom>
            <a:noFill/>
            <a:ln w="9525">
              <a:noFill/>
            </a:ln>
          </p:spPr>
        </p:pic>
        <p:sp>
          <p:nvSpPr>
            <p:cNvPr id="14" name="矩形 46131"/>
            <p:cNvSpPr/>
            <p:nvPr/>
          </p:nvSpPr>
          <p:spPr>
            <a:xfrm>
              <a:off x="1597" y="2592"/>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7</a:t>
              </a:r>
            </a:p>
          </p:txBody>
        </p:sp>
      </p:grpSp>
      <p:grpSp>
        <p:nvGrpSpPr>
          <p:cNvPr id="15" name="组合 46120"/>
          <p:cNvGrpSpPr/>
          <p:nvPr/>
        </p:nvGrpSpPr>
        <p:grpSpPr>
          <a:xfrm>
            <a:off x="7644765" y="3996690"/>
            <a:ext cx="1092200" cy="1044575"/>
            <a:chOff x="1433" y="3080"/>
            <a:chExt cx="568" cy="568"/>
          </a:xfrm>
        </p:grpSpPr>
        <p:pic>
          <p:nvPicPr>
            <p:cNvPr id="16"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17"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8</a:t>
              </a:r>
            </a:p>
          </p:txBody>
        </p:sp>
      </p:grpSp>
      <p:sp>
        <p:nvSpPr>
          <p:cNvPr id="18" name="矩形 46131"/>
          <p:cNvSpPr/>
          <p:nvPr/>
        </p:nvSpPr>
        <p:spPr>
          <a:xfrm>
            <a:off x="8052631" y="2080497"/>
            <a:ext cx="370854" cy="460375"/>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6</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13208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974465"/>
          </a:xfrm>
          <a:prstGeom prst="rect">
            <a:avLst/>
          </a:prstGeom>
        </p:spPr>
      </p:pic>
      <p:pic>
        <p:nvPicPr>
          <p:cNvPr id="10" name="Picture 9"/>
          <p:cNvPicPr/>
          <p:nvPr/>
        </p:nvPicPr>
        <p:blipFill>
          <a:blip r:embed="rId5"/>
          <a:stretch>
            <a:fillRect/>
          </a:stretch>
        </p:blipFill>
        <p:spPr>
          <a:xfrm>
            <a:off x="1899285" y="1037590"/>
            <a:ext cx="2998470" cy="2856865"/>
          </a:xfrm>
          <a:prstGeom prst="rect">
            <a:avLst/>
          </a:prstGeom>
          <a:noFill/>
          <a:ln w="9525">
            <a:noFill/>
          </a:ln>
        </p:spPr>
      </p:pic>
      <p:pic>
        <p:nvPicPr>
          <p:cNvPr id="101" name="Picture 100"/>
          <p:cNvPicPr/>
          <p:nvPr/>
        </p:nvPicPr>
        <p:blipFill>
          <a:blip r:embed="rId6"/>
          <a:stretch>
            <a:fillRect/>
          </a:stretch>
        </p:blipFill>
        <p:spPr>
          <a:xfrm>
            <a:off x="5095240" y="988695"/>
            <a:ext cx="3395345" cy="2954020"/>
          </a:xfrm>
          <a:prstGeom prst="rect">
            <a:avLst/>
          </a:prstGeom>
          <a:noFill/>
          <a:ln w="9525">
            <a:noFill/>
          </a:ln>
        </p:spPr>
      </p:pic>
      <p:pic>
        <p:nvPicPr>
          <p:cNvPr id="102" name="Picture 101"/>
          <p:cNvPicPr/>
          <p:nvPr/>
        </p:nvPicPr>
        <p:blipFill>
          <a:blip r:embed="rId7"/>
          <a:stretch>
            <a:fillRect/>
          </a:stretch>
        </p:blipFill>
        <p:spPr>
          <a:xfrm>
            <a:off x="8688070" y="1037590"/>
            <a:ext cx="3271520" cy="2857500"/>
          </a:xfrm>
          <a:prstGeom prst="rect">
            <a:avLst/>
          </a:prstGeom>
          <a:noFill/>
          <a:ln w="9525">
            <a:noFill/>
          </a:ln>
        </p:spPr>
      </p:pic>
      <p:pic>
        <p:nvPicPr>
          <p:cNvPr id="33800" name="图片 33799" descr="1-25"/>
          <p:cNvPicPr>
            <a:picLocks noChangeAspect="1"/>
          </p:cNvPicPr>
          <p:nvPr/>
        </p:nvPicPr>
        <p:blipFill>
          <a:blip r:embed="rId8"/>
          <a:stretch>
            <a:fillRect/>
          </a:stretch>
        </p:blipFill>
        <p:spPr>
          <a:xfrm>
            <a:off x="4243070" y="4429760"/>
            <a:ext cx="4663440" cy="2428240"/>
          </a:xfrm>
          <a:prstGeom prst="rect">
            <a:avLst/>
          </a:prstGeom>
          <a:noFill/>
          <a:ln w="9525">
            <a:noFill/>
          </a:ln>
        </p:spPr>
      </p:pic>
      <p:sp>
        <p:nvSpPr>
          <p:cNvPr id="13" name="Text Box 12"/>
          <p:cNvSpPr txBox="1"/>
          <p:nvPr/>
        </p:nvSpPr>
        <p:spPr>
          <a:xfrm>
            <a:off x="5750560" y="5331460"/>
            <a:ext cx="1853565" cy="706755"/>
          </a:xfrm>
          <a:prstGeom prst="rect">
            <a:avLst/>
          </a:prstGeom>
          <a:noFill/>
        </p:spPr>
        <p:txBody>
          <a:bodyPr wrap="square" rtlCol="0">
            <a:spAutoFit/>
          </a:bodyPr>
          <a:lstStyle/>
          <a:p>
            <a:r>
              <a:rPr lang="en-US"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BASE</a:t>
            </a:r>
          </a:p>
        </p:txBody>
      </p:sp>
      <p:sp>
        <p:nvSpPr>
          <p:cNvPr id="18" name="Down Arrow 17"/>
          <p:cNvSpPr/>
          <p:nvPr/>
        </p:nvSpPr>
        <p:spPr>
          <a:xfrm>
            <a:off x="6318250" y="3954780"/>
            <a:ext cx="496570" cy="547370"/>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2" name="Down Arrow 21"/>
          <p:cNvSpPr/>
          <p:nvPr/>
        </p:nvSpPr>
        <p:spPr>
          <a:xfrm rot="2040000">
            <a:off x="8964930" y="3977640"/>
            <a:ext cx="546735" cy="13849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3" name="Down Arrow 22"/>
          <p:cNvSpPr/>
          <p:nvPr/>
        </p:nvSpPr>
        <p:spPr>
          <a:xfrm rot="18960000">
            <a:off x="3730625" y="3938270"/>
            <a:ext cx="546735" cy="13849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103" name="Picture 102"/>
          <p:cNvPicPr/>
          <p:nvPr/>
        </p:nvPicPr>
        <p:blipFill>
          <a:blip r:embed="rId3"/>
          <a:stretch>
            <a:fillRect/>
          </a:stretch>
        </p:blipFill>
        <p:spPr>
          <a:xfrm>
            <a:off x="1897380" y="989330"/>
            <a:ext cx="3245485" cy="2416175"/>
          </a:xfrm>
          <a:prstGeom prst="rect">
            <a:avLst/>
          </a:prstGeom>
          <a:noFill/>
          <a:ln w="9525">
            <a:noFill/>
          </a:ln>
        </p:spPr>
      </p:pic>
      <p:pic>
        <p:nvPicPr>
          <p:cNvPr id="44041" name="图片 44040" descr="11"/>
          <p:cNvPicPr>
            <a:picLocks noChangeAspect="1"/>
          </p:cNvPicPr>
          <p:nvPr/>
        </p:nvPicPr>
        <p:blipFill>
          <a:blip r:embed="rId4"/>
          <a:stretch>
            <a:fillRect/>
          </a:stretch>
        </p:blipFill>
        <p:spPr>
          <a:xfrm>
            <a:off x="6251575" y="2118360"/>
            <a:ext cx="5309235" cy="4839335"/>
          </a:xfrm>
          <a:prstGeom prst="rect">
            <a:avLst/>
          </a:prstGeom>
          <a:noFill/>
          <a:ln w="9525">
            <a:noFill/>
          </a:ln>
        </p:spPr>
      </p:pic>
      <p:sp>
        <p:nvSpPr>
          <p:cNvPr id="4" name="Text Box 3"/>
          <p:cNvSpPr txBox="1"/>
          <p:nvPr/>
        </p:nvSpPr>
        <p:spPr>
          <a:xfrm>
            <a:off x="7144385" y="3336290"/>
            <a:ext cx="2931160" cy="2245360"/>
          </a:xfrm>
          <a:prstGeom prst="rect">
            <a:avLst/>
          </a:prstGeom>
          <a:noFill/>
        </p:spPr>
        <p:txBody>
          <a:bodyPr wrap="square" rtlCol="0">
            <a:spAutoFit/>
          </a:bodyPr>
          <a:lstStyle/>
          <a:p>
            <a:pPr algn="l"/>
            <a:r>
              <a:rPr lang="en-US" sz="2800">
                <a:solidFill>
                  <a:srgbClr val="FF0000"/>
                </a:solidFill>
                <a:latin typeface="Bahnschrift Light" panose="020B0502040204020203" charset="0"/>
                <a:cs typeface="Bahnschrift Light" panose="020B0502040204020203" charset="0"/>
              </a:rPr>
              <a:t>T</a:t>
            </a:r>
            <a:r>
              <a:rPr lang="en-US" sz="2800" b="1">
                <a:solidFill>
                  <a:srgbClr val="FF0000"/>
                </a:solidFill>
                <a:latin typeface="Bahnschrift Light" panose="020B0502040204020203" charset="0"/>
                <a:cs typeface="Bahnschrift Light" panose="020B0502040204020203" charset="0"/>
              </a:rPr>
              <a:t>ại sao khi bị ong  hoặc kiến đốt,  người ta thường bôi vôi vào vết đốt?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874135"/>
          </a:xfrm>
          <a:prstGeom prst="rect">
            <a:avLst/>
          </a:prstGeom>
        </p:spPr>
      </p:pic>
      <p:pic>
        <p:nvPicPr>
          <p:cNvPr id="103" name="Picture 102"/>
          <p:cNvPicPr/>
          <p:nvPr/>
        </p:nvPicPr>
        <p:blipFill>
          <a:blip r:embed="rId5"/>
          <a:stretch>
            <a:fillRect/>
          </a:stretch>
        </p:blipFill>
        <p:spPr>
          <a:xfrm>
            <a:off x="1739265" y="897255"/>
            <a:ext cx="3245485" cy="2416175"/>
          </a:xfrm>
          <a:prstGeom prst="rect">
            <a:avLst/>
          </a:prstGeom>
          <a:noFill/>
          <a:ln w="9525">
            <a:noFill/>
          </a:ln>
        </p:spPr>
      </p:pic>
      <p:sp>
        <p:nvSpPr>
          <p:cNvPr id="5" name="Down Arrow 4"/>
          <p:cNvSpPr/>
          <p:nvPr/>
        </p:nvSpPr>
        <p:spPr>
          <a:xfrm rot="19380000">
            <a:off x="3268345" y="3287395"/>
            <a:ext cx="525145" cy="60007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6" name="图片 33799" descr="1-25"/>
          <p:cNvPicPr>
            <a:picLocks noChangeAspect="1"/>
          </p:cNvPicPr>
          <p:nvPr/>
        </p:nvPicPr>
        <p:blipFill>
          <a:blip r:embed="rId6"/>
          <a:stretch>
            <a:fillRect/>
          </a:stretch>
        </p:blipFill>
        <p:spPr>
          <a:xfrm>
            <a:off x="3056890" y="3608070"/>
            <a:ext cx="3303905" cy="1969135"/>
          </a:xfrm>
          <a:prstGeom prst="rect">
            <a:avLst/>
          </a:prstGeom>
          <a:noFill/>
          <a:ln w="9525">
            <a:noFill/>
          </a:ln>
        </p:spPr>
      </p:pic>
      <p:sp>
        <p:nvSpPr>
          <p:cNvPr id="7" name="Text Box 6"/>
          <p:cNvSpPr txBox="1"/>
          <p:nvPr/>
        </p:nvSpPr>
        <p:spPr>
          <a:xfrm>
            <a:off x="4013835" y="4238625"/>
            <a:ext cx="1853565" cy="706755"/>
          </a:xfrm>
          <a:prstGeom prst="rect">
            <a:avLst/>
          </a:prstGeom>
          <a:noFill/>
        </p:spPr>
        <p:txBody>
          <a:bodyPr wrap="square" rtlCol="0">
            <a:spAutoFit/>
          </a:bodyPr>
          <a:lstStyle/>
          <a:p>
            <a:r>
              <a:rPr lang="en-US" sz="4000">
                <a:ln w="12700">
                  <a:solidFill>
                    <a:schemeClr val="accent1"/>
                  </a:solidFill>
                  <a:prstDash val="solid"/>
                </a:ln>
                <a:solidFill>
                  <a:srgbClr val="FF0000"/>
                </a:solidFill>
                <a:effectLst>
                  <a:outerShdw dist="38100" dir="2640000" algn="bl" rotWithShape="0">
                    <a:schemeClr val="accent1"/>
                  </a:outerShdw>
                </a:effectLst>
              </a:rPr>
              <a:t>ACID</a:t>
            </a:r>
          </a:p>
        </p:txBody>
      </p:sp>
      <p:pic>
        <p:nvPicPr>
          <p:cNvPr id="102" name="Picture 101"/>
          <p:cNvPicPr/>
          <p:nvPr/>
        </p:nvPicPr>
        <p:blipFill>
          <a:blip r:embed="rId7"/>
          <a:stretch>
            <a:fillRect/>
          </a:stretch>
        </p:blipFill>
        <p:spPr>
          <a:xfrm>
            <a:off x="8698230" y="866140"/>
            <a:ext cx="3271520" cy="2597150"/>
          </a:xfrm>
          <a:prstGeom prst="rect">
            <a:avLst/>
          </a:prstGeom>
          <a:noFill/>
          <a:ln w="9525">
            <a:noFill/>
          </a:ln>
        </p:spPr>
      </p:pic>
      <p:sp>
        <p:nvSpPr>
          <p:cNvPr id="22" name="Down Arrow 21"/>
          <p:cNvSpPr/>
          <p:nvPr/>
        </p:nvSpPr>
        <p:spPr>
          <a:xfrm rot="1800000">
            <a:off x="9999345" y="3364865"/>
            <a:ext cx="546735" cy="5340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33800" name="图片 33799" descr="1-25"/>
          <p:cNvPicPr>
            <a:picLocks noChangeAspect="1"/>
          </p:cNvPicPr>
          <p:nvPr/>
        </p:nvPicPr>
        <p:blipFill>
          <a:blip r:embed="rId6"/>
          <a:stretch>
            <a:fillRect/>
          </a:stretch>
        </p:blipFill>
        <p:spPr>
          <a:xfrm>
            <a:off x="7459345" y="3607435"/>
            <a:ext cx="3303905" cy="1969770"/>
          </a:xfrm>
          <a:prstGeom prst="rect">
            <a:avLst/>
          </a:prstGeom>
          <a:noFill/>
          <a:ln w="9525">
            <a:noFill/>
          </a:ln>
        </p:spPr>
      </p:pic>
      <p:sp>
        <p:nvSpPr>
          <p:cNvPr id="13" name="Text Box 12"/>
          <p:cNvSpPr txBox="1"/>
          <p:nvPr/>
        </p:nvSpPr>
        <p:spPr>
          <a:xfrm>
            <a:off x="8184515" y="4207510"/>
            <a:ext cx="1853565" cy="706755"/>
          </a:xfrm>
          <a:prstGeom prst="rect">
            <a:avLst/>
          </a:prstGeom>
          <a:noFill/>
        </p:spPr>
        <p:txBody>
          <a:bodyPr wrap="square" rtlCol="0">
            <a:spAutoFit/>
          </a:bodyPr>
          <a:lstStyle/>
          <a:p>
            <a:r>
              <a:rPr lang="en-US"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BASE</a:t>
            </a:r>
          </a:p>
        </p:txBody>
      </p:sp>
      <p:pic>
        <p:nvPicPr>
          <p:cNvPr id="71688" name="图片 71687" descr="8"/>
          <p:cNvPicPr>
            <a:picLocks noChangeAspect="1"/>
          </p:cNvPicPr>
          <p:nvPr/>
        </p:nvPicPr>
        <p:blipFill>
          <a:blip r:embed="rId8"/>
          <a:stretch>
            <a:fillRect/>
          </a:stretch>
        </p:blipFill>
        <p:spPr>
          <a:xfrm>
            <a:off x="2653665" y="5557520"/>
            <a:ext cx="9709785" cy="1300480"/>
          </a:xfrm>
          <a:prstGeom prst="rect">
            <a:avLst/>
          </a:prstGeom>
          <a:noFill/>
          <a:ln w="9525">
            <a:noFill/>
          </a:ln>
        </p:spPr>
      </p:pic>
      <p:sp>
        <p:nvSpPr>
          <p:cNvPr id="104" name="Text Box 103"/>
          <p:cNvSpPr txBox="1"/>
          <p:nvPr/>
        </p:nvSpPr>
        <p:spPr>
          <a:xfrm>
            <a:off x="3056890" y="5658485"/>
            <a:ext cx="9058910" cy="953135"/>
          </a:xfrm>
          <a:prstGeom prst="rect">
            <a:avLst/>
          </a:prstGeom>
          <a:noFill/>
          <a:ln w="9525">
            <a:noFill/>
          </a:ln>
        </p:spPr>
        <p:txBody>
          <a:bodyPr wrap="square">
            <a:spAutoFit/>
          </a:bodyPr>
          <a:lstStyle/>
          <a:p>
            <a:pPr indent="342265"/>
            <a:r>
              <a:rPr lang="en-US" sz="2800" b="0">
                <a:solidFill>
                  <a:srgbClr val="000000"/>
                </a:solidFill>
                <a:latin typeface="Arial" panose="020B0604020202020204" pitchFamily="34" charset="0"/>
                <a:cs typeface="Arial" panose="020B0604020202020204" pitchFamily="34" charset="0"/>
              </a:rPr>
              <a:t>Tại sao bôi vôi vào vết cắn có thể </a:t>
            </a:r>
            <a:r>
              <a:rPr lang="en-US" sz="2800" b="0">
                <a:solidFill>
                  <a:srgbClr val="212529"/>
                </a:solidFill>
                <a:latin typeface="Arial" panose="020B0604020202020204" pitchFamily="34" charset="0"/>
                <a:cs typeface="Arial" panose="020B0604020202020204" pitchFamily="34" charset="0"/>
              </a:rPr>
              <a:t>làm cho vết phồng xẹp xuống và không còn cảm giác rát ngứa nữa?</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140970"/>
            <a:ext cx="12192000" cy="6858000"/>
          </a:xfrm>
          <a:prstGeom prst="rect">
            <a:avLst/>
          </a:prstGeom>
        </p:spPr>
      </p:pic>
      <p:sp>
        <p:nvSpPr>
          <p:cNvPr id="2" name="Text Box 1"/>
          <p:cNvSpPr txBox="1"/>
          <p:nvPr/>
        </p:nvSpPr>
        <p:spPr>
          <a:xfrm>
            <a:off x="765175" y="0"/>
            <a:ext cx="9902825"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2: Hình thành kiến thức mới</a:t>
            </a:r>
          </a:p>
        </p:txBody>
      </p:sp>
      <p:sp>
        <p:nvSpPr>
          <p:cNvPr id="4" name="Text Box 3"/>
          <p:cNvSpPr txBox="1"/>
          <p:nvPr/>
        </p:nvSpPr>
        <p:spPr>
          <a:xfrm>
            <a:off x="1254760" y="2439035"/>
            <a:ext cx="3698240" cy="521970"/>
          </a:xfrm>
          <a:prstGeom prst="rect">
            <a:avLst/>
          </a:prstGeom>
          <a:noFill/>
        </p:spPr>
        <p:txBody>
          <a:bodyPr wrap="square" rtlCol="0">
            <a:spAutoFit/>
          </a:bodyPr>
          <a:lstStyle/>
          <a:p>
            <a:r>
              <a:rPr lang="en-US" sz="2800" b="1">
                <a:highlight>
                  <a:srgbClr val="FFFF00"/>
                </a:highlight>
              </a:rPr>
              <a:t>I. KHÁI NIỆM BASE</a:t>
            </a:r>
          </a:p>
        </p:txBody>
      </p:sp>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 y="706755"/>
            <a:ext cx="5110480" cy="310261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65405" y="80327"/>
            <a:ext cx="5080000" cy="521970"/>
          </a:xfrm>
          <a:prstGeom prst="rect">
            <a:avLst/>
          </a:prstGeom>
          <a:noFill/>
          <a:ln w="9525">
            <a:noFill/>
          </a:ln>
        </p:spPr>
        <p:txBody>
          <a:bodyPr>
            <a:spAutoFit/>
            <a:scene3d>
              <a:camera prst="orthographicFront"/>
              <a:lightRig rig="threePt" dir="t"/>
            </a:scene3d>
          </a:bodyPr>
          <a:lstStyle/>
          <a:p>
            <a:pPr indent="0"/>
            <a:r>
              <a:rPr lang="en-US" sz="2800" b="1" i="1">
                <a:solidFill>
                  <a:srgbClr val="00B05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Vòng 1: Nhóm chuyên gia</a:t>
            </a:r>
          </a:p>
        </p:txBody>
      </p:sp>
      <p:sp>
        <p:nvSpPr>
          <p:cNvPr id="7" name="Text Box 6"/>
          <p:cNvSpPr txBox="1"/>
          <p:nvPr/>
        </p:nvSpPr>
        <p:spPr>
          <a:xfrm>
            <a:off x="168275" y="601980"/>
            <a:ext cx="3206750" cy="521970"/>
          </a:xfrm>
          <a:prstGeom prst="rect">
            <a:avLst/>
          </a:prstGeom>
          <a:noFill/>
          <a:ln w="9525">
            <a:noFill/>
          </a:ln>
        </p:spPr>
        <p:txBody>
          <a:bodyPr wrap="square">
            <a:spAutoFit/>
          </a:bodyPr>
          <a:lstStyle/>
          <a:p>
            <a:pPr indent="0"/>
            <a:r>
              <a:rPr lang="en-US" sz="2800" b="0">
                <a:solidFill>
                  <a:schemeClr val="accent2">
                    <a:lumMod val="75000"/>
                  </a:schemeClr>
                </a:solidFill>
                <a:latin typeface="Arial" panose="020B0604020202020204" pitchFamily="34" charset="0"/>
                <a:cs typeface="Arial" panose="020B0604020202020204" pitchFamily="34" charset="0"/>
              </a:rPr>
              <a:t>Quan sát bảng 9.1</a:t>
            </a:r>
          </a:p>
        </p:txBody>
      </p:sp>
      <p:pic>
        <p:nvPicPr>
          <p:cNvPr id="9" name="Picture 8" descr="Screenshot 2023-07-06 213306"/>
          <p:cNvPicPr>
            <a:picLocks noChangeAspect="1"/>
          </p:cNvPicPr>
          <p:nvPr/>
        </p:nvPicPr>
        <p:blipFill>
          <a:blip r:embed="rId2"/>
          <a:stretch>
            <a:fillRect/>
          </a:stretch>
        </p:blipFill>
        <p:spPr>
          <a:xfrm>
            <a:off x="3458845" y="657860"/>
            <a:ext cx="8806180" cy="6200140"/>
          </a:xfrm>
          <a:prstGeom prst="rect">
            <a:avLst/>
          </a:prstGeom>
        </p:spPr>
      </p:pic>
      <p:pic>
        <p:nvPicPr>
          <p:cNvPr id="5" name="Picture 4"/>
          <p:cNvPicPr/>
          <p:nvPr/>
        </p:nvPicPr>
        <p:blipFill>
          <a:blip r:embed="rId3"/>
          <a:stretch>
            <a:fillRect/>
          </a:stretch>
        </p:blipFill>
        <p:spPr>
          <a:xfrm>
            <a:off x="65405" y="1123950"/>
            <a:ext cx="1732280" cy="1700530"/>
          </a:xfrm>
          <a:prstGeom prst="rect">
            <a:avLst/>
          </a:prstGeom>
          <a:noFill/>
          <a:ln w="9525">
            <a:noFill/>
          </a:ln>
        </p:spPr>
      </p:pic>
      <p:sp>
        <p:nvSpPr>
          <p:cNvPr id="8" name="Text Box 7"/>
          <p:cNvSpPr txBox="1"/>
          <p:nvPr/>
        </p:nvSpPr>
        <p:spPr>
          <a:xfrm>
            <a:off x="65405" y="3169285"/>
            <a:ext cx="3393440" cy="2676525"/>
          </a:xfrm>
          <a:prstGeom prst="rect">
            <a:avLst/>
          </a:prstGeom>
          <a:noFill/>
          <a:ln w="9525">
            <a:noFill/>
          </a:ln>
        </p:spPr>
        <p:txBody>
          <a:bodyPr wrap="square">
            <a:spAutoFit/>
          </a:bodyPr>
          <a:lstStyle/>
          <a:p>
            <a:pPr indent="0"/>
            <a:r>
              <a:rPr lang="en-US" sz="2800" b="0">
                <a:solidFill>
                  <a:schemeClr val="accent2">
                    <a:lumMod val="75000"/>
                  </a:schemeClr>
                </a:solidFill>
                <a:latin typeface="Arial" panose="020B0604020202020204" pitchFamily="34" charset="0"/>
                <a:cs typeface="Arial" panose="020B0604020202020204" pitchFamily="34" charset="0"/>
              </a:rPr>
              <a:t> Thảo luận nhóm (5 phút):</a:t>
            </a:r>
          </a:p>
          <a:p>
            <a:pPr indent="0"/>
            <a:r>
              <a:rPr lang="en-US" sz="2800" b="0">
                <a:solidFill>
                  <a:schemeClr val="accent2">
                    <a:lumMod val="75000"/>
                  </a:schemeClr>
                </a:solidFill>
                <a:latin typeface="Arial" panose="020B0604020202020204" pitchFamily="34" charset="0"/>
                <a:cs typeface="Arial" panose="020B0604020202020204" pitchFamily="34" charset="0"/>
              </a:rPr>
              <a:t>Nhóm 1: CH1   Nhóm 2: CH2</a:t>
            </a:r>
          </a:p>
          <a:p>
            <a:pPr indent="0"/>
            <a:r>
              <a:rPr lang="en-US" sz="2800" b="0">
                <a:solidFill>
                  <a:schemeClr val="accent2">
                    <a:lumMod val="75000"/>
                  </a:schemeClr>
                </a:solidFill>
                <a:latin typeface="Arial" panose="020B0604020202020204" pitchFamily="34" charset="0"/>
                <a:cs typeface="Arial" panose="020B0604020202020204" pitchFamily="34" charset="0"/>
              </a:rPr>
              <a:t>Nhóm 3: CH3 </a:t>
            </a:r>
          </a:p>
          <a:p>
            <a:pPr indent="0"/>
            <a:r>
              <a:rPr lang="en-US" sz="2800" b="0">
                <a:solidFill>
                  <a:schemeClr val="accent2">
                    <a:lumMod val="75000"/>
                  </a:schemeClr>
                </a:solidFill>
                <a:latin typeface="Arial" panose="020B0604020202020204" pitchFamily="34" charset="0"/>
                <a:cs typeface="Arial" panose="020B0604020202020204" pitchFamily="34" charset="0"/>
              </a:rPr>
              <a:t>Nhóm 4: CH4</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37795" y="128587"/>
            <a:ext cx="5080000" cy="521970"/>
          </a:xfrm>
          <a:prstGeom prst="rect">
            <a:avLst/>
          </a:prstGeom>
          <a:noFill/>
          <a:ln w="9525">
            <a:noFill/>
          </a:ln>
        </p:spPr>
        <p:txBody>
          <a:bodyPr>
            <a:spAutoFit/>
          </a:bodyPr>
          <a:lstStyle/>
          <a:p>
            <a:pPr indent="0"/>
            <a:r>
              <a:rPr lang="en-US" sz="2800" b="0" i="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Vòng 2: Nhóm mảnh ghép:</a:t>
            </a:r>
          </a:p>
        </p:txBody>
      </p:sp>
      <p:pic>
        <p:nvPicPr>
          <p:cNvPr id="5" name="Picture 4"/>
          <p:cNvPicPr/>
          <p:nvPr/>
        </p:nvPicPr>
        <p:blipFill>
          <a:blip r:embed="rId2"/>
          <a:stretch>
            <a:fillRect/>
          </a:stretch>
        </p:blipFill>
        <p:spPr>
          <a:xfrm>
            <a:off x="288290" y="734695"/>
            <a:ext cx="1732280" cy="1700530"/>
          </a:xfrm>
          <a:prstGeom prst="rect">
            <a:avLst/>
          </a:prstGeom>
          <a:noFill/>
          <a:ln w="9525">
            <a:noFill/>
          </a:ln>
        </p:spPr>
      </p:pic>
      <p:sp>
        <p:nvSpPr>
          <p:cNvPr id="8" name="Text Box 7"/>
          <p:cNvSpPr txBox="1"/>
          <p:nvPr/>
        </p:nvSpPr>
        <p:spPr>
          <a:xfrm>
            <a:off x="2112010" y="734695"/>
            <a:ext cx="8351520" cy="953135"/>
          </a:xfrm>
          <a:prstGeom prst="rect">
            <a:avLst/>
          </a:prstGeom>
          <a:noFill/>
          <a:ln w="9525">
            <a:noFill/>
          </a:ln>
        </p:spPr>
        <p:txBody>
          <a:bodyPr wrap="square">
            <a:spAutoFit/>
          </a:bodyPr>
          <a:lstStyle/>
          <a:p>
            <a:pPr indent="0"/>
            <a:r>
              <a:rPr lang="en-US" sz="2800" b="0">
                <a:solidFill>
                  <a:schemeClr val="accent2">
                    <a:lumMod val="75000"/>
                  </a:schemeClr>
                </a:solidFill>
                <a:latin typeface="Arial" panose="020B0604020202020204" pitchFamily="34" charset="0"/>
                <a:cs typeface="Arial" panose="020B0604020202020204" pitchFamily="34" charset="0"/>
              </a:rPr>
              <a:t> NV1: Thảo luận nhóm (5 phút), trả lời 4 câu hỏi:</a:t>
            </a:r>
          </a:p>
          <a:p>
            <a:pPr indent="0"/>
            <a:endParaRPr lang="en-US" sz="2800" b="0">
              <a:solidFill>
                <a:schemeClr val="accent2">
                  <a:lumMod val="75000"/>
                </a:schemeClr>
              </a:solidFill>
              <a:latin typeface="Arial" panose="020B0604020202020204" pitchFamily="34" charset="0"/>
              <a:cs typeface="Arial" panose="020B0604020202020204" pitchFamily="34" charset="0"/>
            </a:endParaRPr>
          </a:p>
        </p:txBody>
      </p:sp>
      <p:pic>
        <p:nvPicPr>
          <p:cNvPr id="9" name="Picture 8" descr="Screenshot 2023-07-06 213306"/>
          <p:cNvPicPr>
            <a:picLocks noChangeAspect="1"/>
          </p:cNvPicPr>
          <p:nvPr/>
        </p:nvPicPr>
        <p:blipFill>
          <a:blip r:embed="rId3"/>
          <a:stretch>
            <a:fillRect/>
          </a:stretch>
        </p:blipFill>
        <p:spPr>
          <a:xfrm>
            <a:off x="2111375" y="1387475"/>
            <a:ext cx="10153650" cy="5470525"/>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theme/theme1.xml><?xml version="1.0" encoding="utf-8"?>
<a:theme xmlns:a="http://schemas.openxmlformats.org/drawingml/2006/main" name="1_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3911</Words>
  <Application>Microsoft Office PowerPoint</Application>
  <PresentationFormat>Màn hình rộng</PresentationFormat>
  <Paragraphs>381</Paragraphs>
  <Slides>38</Slides>
  <Notes>5</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38</vt:i4>
      </vt:variant>
    </vt:vector>
  </HeadingPairs>
  <TitlesOfParts>
    <vt:vector size="46" baseType="lpstr">
      <vt:lpstr>等线</vt:lpstr>
      <vt:lpstr>Microsoft YaHei</vt:lpstr>
      <vt:lpstr>Agency FB</vt:lpstr>
      <vt:lpstr>Arial</vt:lpstr>
      <vt:lpstr>Bahnschrift Light</vt:lpstr>
      <vt:lpstr>Calibri</vt:lpstr>
      <vt:lpstr>Times New Roman</vt:lpstr>
      <vt:lpstr>1_Blue Waves</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II. TÍNH CHẤT HÓA HỌC:</vt:lpstr>
      <vt:lpstr>Bản trình bày PowerPoint</vt:lpstr>
      <vt:lpstr>Bản trình bày PowerPoint</vt:lpstr>
      <vt:lpstr>Bản trình bày PowerPoint</vt:lpstr>
      <vt:lpstr>Bản trình bày PowerPoint</vt:lpstr>
      <vt:lpstr>Bản trình bày PowerPoint</vt:lpstr>
      <vt:lpstr>Bản trình bày PowerPoint</vt:lpstr>
      <vt:lpstr>III. THANG PH:</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TGDD-LENOVO</dc:creator>
  <cp:lastModifiedBy>phuong nguyen</cp:lastModifiedBy>
  <cp:revision>29</cp:revision>
  <dcterms:created xsi:type="dcterms:W3CDTF">2023-07-03T09:50:00Z</dcterms:created>
  <dcterms:modified xsi:type="dcterms:W3CDTF">2025-04-13T11:29:37Z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5C90845C3DE8466EA0263F88C5C1E8C1</vt:lpwstr>
  </property>
  <property fmtid="{D5CDD505-2E9C-101B-9397-08002B2CF9AE}" pid="3" name="KSOProductBuildVer">
    <vt:lpwstr>1033-11.2.0.11537</vt:lpwstr>
  </property>
</Properties>
</file>