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94" r:id="rId3"/>
    <p:sldId id="257" r:id="rId4"/>
    <p:sldId id="261" r:id="rId5"/>
    <p:sldId id="258" r:id="rId6"/>
    <p:sldId id="271" r:id="rId7"/>
    <p:sldId id="260" r:id="rId8"/>
    <p:sldId id="259" r:id="rId9"/>
    <p:sldId id="270" r:id="rId10"/>
    <p:sldId id="264" r:id="rId11"/>
    <p:sldId id="274" r:id="rId12"/>
    <p:sldId id="265" r:id="rId13"/>
    <p:sldId id="267" r:id="rId14"/>
    <p:sldId id="281" r:id="rId15"/>
    <p:sldId id="297" r:id="rId16"/>
    <p:sldId id="269" r:id="rId17"/>
    <p:sldId id="272" r:id="rId18"/>
    <p:sldId id="287" r:id="rId19"/>
    <p:sldId id="273" r:id="rId20"/>
    <p:sldId id="280" r:id="rId21"/>
    <p:sldId id="29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ebas Neue" panose="020B0604020202020204" charset="0"/>
      <p:regular r:id="rId28"/>
    </p:embeddedFont>
    <p:embeddedFont>
      <p:font typeface="IBM Plex Sans Condense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8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c2e6846a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c2e6846a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848" y="1459831"/>
            <a:ext cx="81099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CanDown">
              <a:avLst/>
            </a:prstTxWarp>
            <a:spAutoFit/>
            <a:scene3d>
              <a:camera prst="obliqueTopRight"/>
              <a:lightRig rig="threePt" dir="t"/>
            </a:scene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8 - Bài 43: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TRỌNG </a:t>
            </a:r>
            <a:r>
              <a:rPr lang="en-US" alt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LƯỢNG, LỰC </a:t>
            </a:r>
            <a:r>
              <a:rPr lang="en-US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HẤP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Google Shape;54;p12"/>
          <p:cNvSpPr txBox="1">
            <a:spLocks/>
          </p:cNvSpPr>
          <p:nvPr/>
        </p:nvSpPr>
        <p:spPr>
          <a:xfrm>
            <a:off x="374559" y="79401"/>
            <a:ext cx="8578516" cy="61816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III. TRỌNG LƯỢNG VÀ KHỐI LƯỢNG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75301" y="1599734"/>
            <a:ext cx="8029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lượng của một vật là số đo lượng chất của vật </a:t>
            </a:r>
            <a:r>
              <a:rPr lang="en-US" altLang="en-US" sz="240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đó.</a:t>
            </a:r>
            <a:endParaRPr lang="en-US" altLang="en-US" sz="240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35B86E3-75CC-4571-BFA6-0B7511CF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75" y="870230"/>
            <a:ext cx="394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Khối </a:t>
            </a:r>
            <a:r>
              <a:rPr lang="en-US" altLang="en-US" sz="2400" b="1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051EB96-C65F-4F15-A994-1094699F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81" y="2329238"/>
            <a:ext cx="8016994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40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lượng của vật càng lớn thì trọng lượng của vật càng lớn</a:t>
            </a:r>
            <a:endParaRPr lang="en-US" alt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152;p20"/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7101008" y="3332747"/>
            <a:ext cx="1577717" cy="1810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329" y="3607005"/>
            <a:ext cx="1792521" cy="103608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4329" y="399949"/>
            <a:ext cx="1923546" cy="100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2200" b="1" smtClean="0">
                <a:solidFill>
                  <a:schemeClr val="accent5">
                    <a:lumMod val="75000"/>
                  </a:schemeClr>
                </a:solidFill>
              </a:rPr>
              <a:t>Làm việc cá nhân</a:t>
            </a:r>
            <a:endParaRPr lang="en-US" sz="22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5029" y="134552"/>
            <a:ext cx="6328610" cy="49085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9000"/>
              </a:lnSpc>
            </a:pPr>
            <a:r>
              <a:rPr lang="en-US" sz="2200" b="1">
                <a:solidFill>
                  <a:schemeClr val="accent5">
                    <a:lumMod val="75000"/>
                  </a:schemeClr>
                </a:solidFill>
              </a:rPr>
              <a:t>Nhiệm vụ: </a:t>
            </a:r>
            <a:endParaRPr lang="en-US" sz="2200" b="1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solidFill>
                  <a:srgbClr val="002060"/>
                </a:solidFill>
              </a:rPr>
              <a:t>Trong các nội dung sau đây, nội dung nào phù hợp với khối lượng, với lực hút của</a:t>
            </a: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solidFill>
                  <a:srgbClr val="002060"/>
                </a:solidFill>
              </a:rPr>
              <a:t>Trái Đất, trọng lượng</a:t>
            </a:r>
            <a:r>
              <a:rPr lang="vi-VN" sz="2200" smtClean="0">
                <a:solidFill>
                  <a:srgbClr val="002060"/>
                </a:solidFill>
              </a:rPr>
              <a:t>?</a:t>
            </a:r>
            <a:endParaRPr lang="vi-VN" sz="2200">
              <a:solidFill>
                <a:srgbClr val="002060"/>
              </a:solidFill>
            </a:endParaRP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solidFill>
                  <a:srgbClr val="002060"/>
                </a:solidFill>
              </a:rPr>
              <a:t>Có </a:t>
            </a:r>
            <a:r>
              <a:rPr lang="vi-VN" sz="2200">
                <a:solidFill>
                  <a:srgbClr val="002060"/>
                </a:solidFill>
              </a:rPr>
              <a:t>đơn vị đo là </a:t>
            </a:r>
            <a:r>
              <a:rPr lang="vi-VN" sz="2200" smtClean="0">
                <a:solidFill>
                  <a:srgbClr val="002060"/>
                </a:solidFill>
              </a:rPr>
              <a:t>niutơn.</a:t>
            </a:r>
            <a:r>
              <a:rPr lang="en-GB" sz="2200" smtClean="0">
                <a:solidFill>
                  <a:srgbClr val="002060"/>
                </a:solidFill>
              </a:rPr>
              <a:t>   </a:t>
            </a: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solidFill>
                  <a:srgbClr val="002060"/>
                </a:solidFill>
              </a:rPr>
              <a:t>b</a:t>
            </a:r>
            <a:r>
              <a:rPr lang="vi-VN" sz="2200">
                <a:solidFill>
                  <a:srgbClr val="002060"/>
                </a:solidFill>
              </a:rPr>
              <a:t>) Có đơn vị đo là kilôgam</a:t>
            </a:r>
            <a:r>
              <a:rPr lang="vi-VN" sz="2200" smtClean="0">
                <a:solidFill>
                  <a:srgbClr val="002060"/>
                </a:solidFill>
              </a:rPr>
              <a:t>.</a:t>
            </a:r>
            <a:endParaRPr lang="vi-VN" sz="2200">
              <a:solidFill>
                <a:srgbClr val="002060"/>
              </a:solidFill>
            </a:endParaRP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solidFill>
                  <a:srgbClr val="002060"/>
                </a:solidFill>
              </a:rPr>
              <a:t>c) Có phương và </a:t>
            </a:r>
            <a:r>
              <a:rPr lang="vi-VN" sz="2200" smtClean="0">
                <a:solidFill>
                  <a:srgbClr val="002060"/>
                </a:solidFill>
              </a:rPr>
              <a:t>chiều.</a:t>
            </a:r>
            <a:r>
              <a:rPr lang="en-GB" sz="2200" smtClean="0">
                <a:solidFill>
                  <a:srgbClr val="002060"/>
                </a:solidFill>
              </a:rPr>
              <a:t>      </a:t>
            </a: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solidFill>
                  <a:srgbClr val="002060"/>
                </a:solidFill>
              </a:rPr>
              <a:t>d</a:t>
            </a:r>
            <a:r>
              <a:rPr lang="vi-VN" sz="2200">
                <a:solidFill>
                  <a:srgbClr val="002060"/>
                </a:solidFill>
              </a:rPr>
              <a:t>) Đo bằng lực kế</a:t>
            </a:r>
            <a:r>
              <a:rPr lang="vi-VN" sz="2200" smtClean="0">
                <a:solidFill>
                  <a:srgbClr val="002060"/>
                </a:solidFill>
              </a:rPr>
              <a:t>.</a:t>
            </a:r>
            <a:endParaRPr lang="vi-VN" sz="2200">
              <a:solidFill>
                <a:srgbClr val="002060"/>
              </a:solidFill>
            </a:endParaRP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solidFill>
                  <a:srgbClr val="002060"/>
                </a:solidFill>
              </a:rPr>
              <a:t>e) Ðo bằng </a:t>
            </a:r>
            <a:r>
              <a:rPr lang="vi-VN" sz="2200" smtClean="0">
                <a:solidFill>
                  <a:srgbClr val="002060"/>
                </a:solidFill>
              </a:rPr>
              <a:t>cân.</a:t>
            </a:r>
            <a:r>
              <a:rPr lang="en-GB" sz="2200" smtClean="0">
                <a:solidFill>
                  <a:srgbClr val="002060"/>
                </a:solidFill>
              </a:rPr>
              <a:t>             </a:t>
            </a:r>
          </a:p>
          <a:p>
            <a:pPr algn="just">
              <a:lnSpc>
                <a:spcPct val="10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solidFill>
                  <a:srgbClr val="002060"/>
                </a:solidFill>
              </a:rPr>
              <a:t>g</a:t>
            </a:r>
            <a:r>
              <a:rPr lang="vi-VN" sz="2200">
                <a:solidFill>
                  <a:srgbClr val="002060"/>
                </a:solidFill>
              </a:rPr>
              <a:t>) Không có phương và chiều.</a:t>
            </a:r>
            <a:endParaRPr lang="en-US" sz="2200">
              <a:solidFill>
                <a:srgbClr val="002060"/>
              </a:solidFill>
            </a:endParaRPr>
          </a:p>
        </p:txBody>
      </p:sp>
      <p:pic>
        <p:nvPicPr>
          <p:cNvPr id="28" name="Graphic 8">
            <a:extLst>
              <a:ext uri="{FF2B5EF4-FFF2-40B4-BE49-F238E27FC236}">
                <a16:creationId xmlns:a16="http://schemas.microsoft.com/office/drawing/2014/main" id="{96A0E7E3-845D-4751-854C-80431DBDF2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9"/>
              </a:ext>
            </a:extLst>
          </a:blip>
          <a:stretch>
            <a:fillRect/>
          </a:stretch>
        </p:blipFill>
        <p:spPr>
          <a:xfrm>
            <a:off x="566551" y="1596745"/>
            <a:ext cx="1638601" cy="16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9779" y="2438300"/>
            <a:ext cx="5134144" cy="2150562"/>
          </a:xfrm>
          <a:prstGeom prst="cloudCallout">
            <a:avLst>
              <a:gd name="adj1" fmla="val 58661"/>
              <a:gd name="adj2" fmla="val 334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9105" y="1064209"/>
            <a:ext cx="4914818" cy="956352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>
                <a:solidFill>
                  <a:schemeClr val="tx2">
                    <a:lumMod val="10000"/>
                  </a:schemeClr>
                </a:solidFill>
                <a:latin typeface="+mn-lt"/>
              </a:rPr>
              <a:t>Mọi vật có khối lượng đều hút lẫn nhau. Lực này gọi là </a:t>
            </a:r>
            <a:r>
              <a:rPr lang="en-US" altLang="en-US" sz="2200" b="1">
                <a:solidFill>
                  <a:schemeClr val="tx2">
                    <a:lumMod val="10000"/>
                  </a:schemeClr>
                </a:solidFill>
                <a:latin typeface="+mn-lt"/>
              </a:rPr>
              <a:t>lực hấp dẫn.</a:t>
            </a:r>
          </a:p>
        </p:txBody>
      </p:sp>
      <p:pic>
        <p:nvPicPr>
          <p:cNvPr id="14" name="Picture 4" descr="newton_apple_tree_hg_wht_24412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5" y="1542385"/>
            <a:ext cx="2718051" cy="309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54;p12"/>
          <p:cNvSpPr txBox="1">
            <a:spLocks/>
          </p:cNvSpPr>
          <p:nvPr/>
        </p:nvSpPr>
        <p:spPr>
          <a:xfrm>
            <a:off x="541827" y="0"/>
            <a:ext cx="3627132" cy="61816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IV. LỰC HẤP DẪN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187" y="2697974"/>
            <a:ext cx="4281327" cy="1463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+mn-lt"/>
                <a:ea typeface="Calibri" panose="020F0502020204030204" pitchFamily="34" charset="0"/>
              </a:rPr>
              <a:t>Trái đất hút quả táo thì quả táo có hút Trái Đất không? Nếu có thì lực này gọi là gì?</a:t>
            </a:r>
            <a:endParaRPr lang="en-US" sz="22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38235" y="721844"/>
            <a:ext cx="4911178" cy="956352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200">
                <a:solidFill>
                  <a:schemeClr val="tx2">
                    <a:lumMod val="10000"/>
                  </a:schemeClr>
                </a:solidFill>
                <a:latin typeface="+mn-lt"/>
              </a:rPr>
              <a:t>Độ lớn của lực hấp dẫn phụ thuộc vào khối lượng của các vật.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0967" y="2895904"/>
            <a:ext cx="5917279" cy="1658184"/>
            <a:chOff x="412518" y="2984909"/>
            <a:chExt cx="5917279" cy="1658184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8" y="2990505"/>
              <a:ext cx="1730375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152" y="2984910"/>
              <a:ext cx="2058988" cy="1658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140" y="2984909"/>
              <a:ext cx="2163657" cy="1658184"/>
            </a:xfrm>
            <a:prstGeom prst="rect">
              <a:avLst/>
            </a:prstGeom>
          </p:spPr>
        </p:pic>
      </p:grpSp>
      <p:pic>
        <p:nvPicPr>
          <p:cNvPr id="29" name="Google Shape;240;p27"/>
          <p:cNvPicPr preferRelativeResize="0"/>
          <p:nvPr/>
        </p:nvPicPr>
        <p:blipFill rotWithShape="1">
          <a:blip r:embed="rId6">
            <a:alphaModFix/>
          </a:blip>
          <a:srcRect r="-4679" b="-3874"/>
          <a:stretch/>
        </p:blipFill>
        <p:spPr>
          <a:xfrm>
            <a:off x="6738201" y="1363887"/>
            <a:ext cx="2405799" cy="319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" y="386198"/>
            <a:ext cx="3679904" cy="1918054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93" y="286809"/>
            <a:ext cx="3152078" cy="2241478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93" y="2971800"/>
            <a:ext cx="3237853" cy="19427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" y="2971800"/>
            <a:ext cx="3445615" cy="19427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6345045" y="1929161"/>
            <a:ext cx="2798956" cy="32143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95" y="1363600"/>
            <a:ext cx="5784839" cy="314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8925" indent="-288925"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Lực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hút của các vật có khối lượng gọi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GB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p dẫn.</a:t>
            </a:r>
            <a:endParaRPr lang="en-GB" alt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Trọng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lượng của vật là độ lớn lực hút của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Trái 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GB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tác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dụng lên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alt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altLang="en-US" sz="2200">
                <a:latin typeface="Arial" panose="020B0604020202020204" pitchFamily="34" charset="0"/>
                <a:cs typeface="Arial" panose="020B0604020202020204" pitchFamily="34" charset="0"/>
              </a:rPr>
              <a:t>lượng của vật là số đo lượng chất của vật.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4" y="844380"/>
            <a:ext cx="1804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4" name="Picture 2" descr="ag0043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5" y="115490"/>
            <a:ext cx="1996679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gray">
          <a:xfrm>
            <a:off x="1403908" y="1759017"/>
            <a:ext cx="7274817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vi-VN" altLang="en-US" sz="2400" b="1" kern="120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Cách chơi </a:t>
            </a:r>
          </a:p>
          <a:p>
            <a:pPr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vi-VN" altLang="en-US" sz="24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M</a:t>
            </a:r>
            <a:r>
              <a:rPr lang="en-US" altLang="en-US" sz="2400" kern="120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ỗ</a:t>
            </a:r>
            <a:r>
              <a:rPr lang="vi-VN" altLang="en-US" sz="24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i tổ </a:t>
            </a:r>
            <a:r>
              <a:rPr lang="en-US" altLang="en-US" sz="2400" kern="120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là một đội. </a:t>
            </a:r>
          </a:p>
          <a:p>
            <a:pPr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altLang="en-US" sz="2400" kern="120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Các đội giơ tay giành quyền trả lời.</a:t>
            </a:r>
            <a:endParaRPr lang="vi-VN" altLang="en-US" sz="2400" kern="120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vi-VN" altLang="en-US" sz="24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Mỗi câu trả lời đúng sẽ được 20 điểm</a:t>
            </a:r>
            <a:r>
              <a:rPr lang="en-US" altLang="en-US" sz="24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vi-VN" altLang="en-US" sz="2400" kern="120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vi-VN" altLang="en-US" sz="2400" kern="120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Đội thắng cuộc là đội dành được nhiều điểm nhất.</a:t>
            </a:r>
          </a:p>
        </p:txBody>
      </p:sp>
      <p:sp>
        <p:nvSpPr>
          <p:cNvPr id="16" name="WordArt 4" descr="Narrow vertical"/>
          <p:cNvSpPr>
            <a:spLocks noChangeArrowheads="1" noChangeShapeType="1" noTextEdit="1"/>
          </p:cNvSpPr>
          <p:nvPr/>
        </p:nvSpPr>
        <p:spPr bwMode="gray">
          <a:xfrm>
            <a:off x="2478358" y="115490"/>
            <a:ext cx="4914900" cy="1885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700" kern="1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Vượt qua thử thách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700" kern="1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694696" y="212767"/>
            <a:ext cx="6229350" cy="103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US" altLang="en-US" sz="2400" b="1" kern="1200">
                <a:latin typeface="+mn-lt"/>
                <a:ea typeface="+mn-ea"/>
                <a:cs typeface="Arial" panose="020B0604020202020204" pitchFamily="34" charset="0"/>
              </a:rPr>
              <a:t>Trọng lực tác dụng vào vật nào trong các vật sau đây?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30972" y="4235147"/>
            <a:ext cx="3592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Tất cả các vật trên.</a:t>
            </a:r>
          </a:p>
        </p:txBody>
      </p:sp>
      <p:pic>
        <p:nvPicPr>
          <p:cNvPr id="33" name="Picture 9" descr="j01577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7" y="1460810"/>
            <a:ext cx="2318085" cy="23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j0211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31" y="1879429"/>
            <a:ext cx="2449761" cy="15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DONGXINH\Desktop\themes\ve-may-bay-tu-ha-noi-den-da-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59" y="1897289"/>
            <a:ext cx="3138290" cy="18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4C14EE7B-1D64-47A0-9926-67AFFFCB3090}"/>
              </a:ext>
            </a:extLst>
          </p:cNvPr>
          <p:cNvSpPr/>
          <p:nvPr/>
        </p:nvSpPr>
        <p:spPr>
          <a:xfrm>
            <a:off x="5057775" y="4434930"/>
            <a:ext cx="400050" cy="400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1350" kern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33" name="Google Shape;533;p42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28750" y="319841"/>
            <a:ext cx="6259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Quả táo rụng xuống sẽ chuyển động theo phương nào?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434951" y="4363617"/>
            <a:ext cx="40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249216" y="4383882"/>
            <a:ext cx="40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057775" y="4389835"/>
            <a:ext cx="40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590110" y="4404123"/>
            <a:ext cx="40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4925616" y="2114550"/>
          <a:ext cx="571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616" y="2114550"/>
                        <a:ext cx="571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/>
          <p:cNvGraphicFramePr>
            <a:graphicFrameLocks noChangeAspect="1"/>
          </p:cNvGraphicFramePr>
          <p:nvPr/>
        </p:nvGraphicFramePr>
        <p:xfrm>
          <a:off x="1428750" y="2057400"/>
          <a:ext cx="571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lip" r:id="rId6" imgW="0" imgH="0" progId="MS_ClipArt_Gallery.2">
                  <p:embed/>
                </p:oleObj>
              </mc:Choice>
              <mc:Fallback>
                <p:oleObj name="Clip" r:id="rId6" imgW="0" imgH="0" progId="MS_ClipArt_Gallery.2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057400"/>
                        <a:ext cx="571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/>
        </p:nvGraphicFramePr>
        <p:xfrm>
          <a:off x="3143250" y="2114550"/>
          <a:ext cx="571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7" imgW="0" imgH="0" progId="MS_ClipArt_Gallery.2">
                  <p:embed/>
                </p:oleObj>
              </mc:Choice>
              <mc:Fallback>
                <p:oleObj name="Clip" r:id="rId7" imgW="0" imgH="0" progId="MS_ClipArt_Gallery.2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114550"/>
                        <a:ext cx="571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/>
        </p:nvGraphicFramePr>
        <p:xfrm>
          <a:off x="6515100" y="2171700"/>
          <a:ext cx="571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8" imgW="0" imgH="0" progId="MS_ClipArt_Gallery.2">
                  <p:embed/>
                </p:oleObj>
              </mc:Choice>
              <mc:Fallback>
                <p:oleObj name="Clip" r:id="rId8" imgW="0" imgH="0" progId="MS_ClipArt_Gallery.2">
                  <p:embed/>
                  <p:pic>
                    <p:nvPicPr>
                      <p:cNvPr id="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171700"/>
                        <a:ext cx="571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0093 L 0.0 0.278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0.03246 -0.02662 0.0651 -0.05324 0.07864 -0.00601 C 0.09218 0.04121 0.08697 0.16204 0.08177 0.28287 " pathEditMode="relative" ptsTypes="a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/>
      <p:bldP spid="2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82651" y="558564"/>
            <a:ext cx="6515100" cy="103489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35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Có bạn viết 10kg = 100N. Bạn đó viết đúng hay sai? Vì sao?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168787" y="2862722"/>
            <a:ext cx="5342828" cy="116647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35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Sai. Vì kg là đơn vị đo khối lượng.</a:t>
            </a:r>
          </a:p>
          <a:p>
            <a:pPr defTabSz="685800" fontAlgn="base">
              <a:lnSpc>
                <a:spcPct val="135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1F497D"/>
                </a:solidFill>
                <a:latin typeface="+mn-lt"/>
                <a:ea typeface="+mn-ea"/>
                <a:cs typeface="Arial" panose="020B0604020202020204" pitchFamily="34" charset="0"/>
              </a:rPr>
              <a:t>            N là đơn vị đo lực.</a:t>
            </a:r>
          </a:p>
        </p:txBody>
      </p:sp>
      <p:grpSp>
        <p:nvGrpSpPr>
          <p:cNvPr id="32" name="Google Shape;317;p30"/>
          <p:cNvGrpSpPr/>
          <p:nvPr/>
        </p:nvGrpSpPr>
        <p:grpSpPr>
          <a:xfrm>
            <a:off x="6197527" y="1389561"/>
            <a:ext cx="2714848" cy="3653541"/>
            <a:chOff x="6092896" y="1233444"/>
            <a:chExt cx="2714848" cy="3653541"/>
          </a:xfrm>
        </p:grpSpPr>
        <p:pic>
          <p:nvPicPr>
            <p:cNvPr id="33" name="Google Shape;31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1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4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49" name="Picture 4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065" y="248519"/>
            <a:ext cx="5233740" cy="3665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5287" y="4190452"/>
            <a:ext cx="5149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em, hiện tượng này đã làm ông nảy sinh ý tưởng gì về lực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225" y="759800"/>
            <a:ext cx="1077782" cy="9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77" name="Google Shape;37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/>
          <p:nvPr/>
        </p:nvSpPr>
        <p:spPr>
          <a:xfrm>
            <a:off x="6695975" y="986975"/>
            <a:ext cx="396295" cy="396311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gradFill>
            <a:gsLst>
              <a:gs pos="0">
                <a:srgbClr val="FF9F4D"/>
              </a:gs>
              <a:gs pos="58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983847" y="205802"/>
            <a:ext cx="4618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000" b="1">
                <a:solidFill>
                  <a:srgbClr val="FF0000"/>
                </a:solidFill>
                <a:latin typeface="+mn-lt"/>
              </a:rPr>
              <a:t>NHIỆM VỤ VỀ NHÀ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gray">
          <a:xfrm>
            <a:off x="666863" y="1727700"/>
            <a:ext cx="5688362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400" kern="1200" smtClean="0">
                <a:latin typeface="+mn-lt"/>
                <a:ea typeface="+mn-ea"/>
                <a:cs typeface="Arial" panose="020B0604020202020204" pitchFamily="34" charset="0"/>
              </a:rPr>
              <a:t>Học thuộc ghi nhớ</a:t>
            </a:r>
          </a:p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400" kern="1200" smtClean="0">
                <a:latin typeface="+mn-lt"/>
                <a:ea typeface="+mn-ea"/>
                <a:cs typeface="Arial" panose="020B0604020202020204" pitchFamily="34" charset="0"/>
              </a:rPr>
              <a:t>Hoàn thành các bài tập trong SBT</a:t>
            </a:r>
          </a:p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400" kern="1200" smtClean="0">
                <a:latin typeface="+mn-lt"/>
                <a:ea typeface="+mn-ea"/>
                <a:cs typeface="Arial" panose="020B0604020202020204" pitchFamily="34" charset="0"/>
              </a:rPr>
              <a:t>Đọc trước bài mới: Bài 44 – Lực ma sát</a:t>
            </a:r>
            <a:endParaRPr lang="vi-VN" altLang="en-US" sz="2400" kern="120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33" y="1461656"/>
            <a:ext cx="931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CẢM ƠN CÁC EM ĐÃ LẮNG NGHE!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770" y="2772231"/>
            <a:ext cx="818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HẸN GẶP LẠI VÀO TIẾT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770022" y="112802"/>
            <a:ext cx="7593300" cy="6181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I. LỰC HÚT CỦA TRÁI ĐẤT</a:t>
            </a: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70022" y="1300050"/>
            <a:ext cx="72911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thả một vật đang cầm trên tay thì vật đó rơi xuống do chịu tác dụng bởi lực hút </a:t>
            </a:r>
            <a:r>
              <a:rPr lang="en-GB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rái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34716" y="3404937"/>
            <a:ext cx="938463" cy="5293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41994" y="3069466"/>
            <a:ext cx="620660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dự đoán về phương và chiều của lực hút của Trái Đất?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601341" y="215373"/>
            <a:ext cx="2300984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178050" algn="l"/>
              </a:tabLst>
            </a:pP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" sz="2800" b="1" smtClean="0">
                <a:latin typeface="Arial" panose="020B0604020202020204" pitchFamily="34" charset="0"/>
                <a:cs typeface="Arial" panose="020B0604020202020204" pitchFamily="34" charset="0"/>
              </a:rPr>
              <a:t>í nghiệm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075" y="78098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sự tồn tại của lực hút 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Đất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6053496" y="1576931"/>
            <a:ext cx="1641475" cy="3382962"/>
            <a:chOff x="5864225" y="1676400"/>
            <a:chExt cx="1641475" cy="3382170"/>
          </a:xfrm>
        </p:grpSpPr>
        <p:pic>
          <p:nvPicPr>
            <p:cNvPr id="12" name="Picture 6" descr="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9113" y="2667000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loxodo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81232">
              <a:off x="6654801" y="2881312"/>
              <a:ext cx="952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 rot="2700000" flipV="1">
              <a:off x="7161213" y="45513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 rot="2700000" flipV="1">
              <a:off x="5864225" y="4384675"/>
              <a:ext cx="69850" cy="698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A1E2716E-B7B8-40EA-8E62-076EA4A46C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065846" y="1693808"/>
              <a:ext cx="79356" cy="438150"/>
            </a:xfrm>
            <a:prstGeom prst="can">
              <a:avLst>
                <a:gd name="adj" fmla="val 713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rot="2700000" flipV="1">
              <a:off x="6218238" y="1881188"/>
              <a:ext cx="265112" cy="1746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 rot="2700000" flipV="1">
              <a:off x="6648450" y="48815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 rot="2700000" flipV="1">
              <a:off x="5940425" y="4068763"/>
              <a:ext cx="1189038" cy="790575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2C2C2C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144122" flipV="1">
              <a:off x="6121400" y="4175125"/>
              <a:ext cx="350838" cy="2667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8000000" lon="2069996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BC7B6B88-CE90-4F43-9D9F-13EC267D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175" y="4066615"/>
              <a:ext cx="146050" cy="290444"/>
            </a:xfrm>
            <a:prstGeom prst="can">
              <a:avLst>
                <a:gd name="adj" fmla="val 7433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" name="AutoShape 16">
              <a:extLst>
                <a:ext uri="{FF2B5EF4-FFF2-40B4-BE49-F238E27FC236}">
                  <a16:creationId xmlns:a16="http://schemas.microsoft.com/office/drawing/2014/main" id="{75284F7C-8287-476B-9AE5-C0C4341A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1676400"/>
              <a:ext cx="80962" cy="2461636"/>
            </a:xfrm>
            <a:prstGeom prst="can">
              <a:avLst>
                <a:gd name="adj" fmla="val 5519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" name="AutoShape 17">
              <a:extLst>
                <a:ext uri="{FF2B5EF4-FFF2-40B4-BE49-F238E27FC236}">
                  <a16:creationId xmlns:a16="http://schemas.microsoft.com/office/drawing/2014/main" id="{C41D0C2B-FA0A-4DF2-9534-392C97490D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764346" y="1849295"/>
              <a:ext cx="79356" cy="876300"/>
            </a:xfrm>
            <a:prstGeom prst="can">
              <a:avLst>
                <a:gd name="adj" fmla="val 6644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 rot="2700000" flipV="1">
              <a:off x="6103938" y="1982788"/>
              <a:ext cx="263525" cy="88900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7200000">
              <a:off x="6135688" y="2062163"/>
              <a:ext cx="131762" cy="87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 rot="-7140000">
              <a:off x="6118225" y="2066925"/>
              <a:ext cx="85725" cy="123825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 rot="2700000" flipV="1">
              <a:off x="7148513" y="2363788"/>
              <a:ext cx="147637" cy="1492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381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" name="AutoShape 22">
              <a:extLst>
                <a:ext uri="{FF2B5EF4-FFF2-40B4-BE49-F238E27FC236}">
                  <a16:creationId xmlns:a16="http://schemas.microsoft.com/office/drawing/2014/main" id="{F89EE294-7A07-4F81-B3B9-F1A5F2E9E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7334259" y="2452474"/>
              <a:ext cx="79356" cy="263525"/>
            </a:xfrm>
            <a:prstGeom prst="can">
              <a:avLst>
                <a:gd name="adj" fmla="val 7188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 rot="-7200000">
              <a:off x="7105651" y="2490787"/>
              <a:ext cx="131762" cy="87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30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7525" y="2670175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25"/>
            <p:cNvSpPr>
              <a:spLocks/>
            </p:cNvSpPr>
            <p:nvPr/>
          </p:nvSpPr>
          <p:spPr bwMode="auto">
            <a:xfrm flipH="1" flipV="1">
              <a:off x="7069138" y="2400300"/>
              <a:ext cx="80962" cy="361950"/>
            </a:xfrm>
            <a:custGeom>
              <a:avLst/>
              <a:gdLst>
                <a:gd name="T0" fmla="*/ 2147483646 w 51"/>
                <a:gd name="T1" fmla="*/ 2147483646 h 228"/>
                <a:gd name="T2" fmla="*/ 2147483646 w 51"/>
                <a:gd name="T3" fmla="*/ 2147483646 h 228"/>
                <a:gd name="T4" fmla="*/ 2147483646 w 51"/>
                <a:gd name="T5" fmla="*/ 2147483646 h 228"/>
                <a:gd name="T6" fmla="*/ 2147483646 w 51"/>
                <a:gd name="T7" fmla="*/ 2147483646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28"/>
                <a:gd name="T14" fmla="*/ 51 w 51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28">
                  <a:moveTo>
                    <a:pt x="51" y="26"/>
                  </a:moveTo>
                  <a:cubicBezTo>
                    <a:pt x="45" y="25"/>
                    <a:pt x="22" y="0"/>
                    <a:pt x="15" y="17"/>
                  </a:cubicBezTo>
                  <a:cubicBezTo>
                    <a:pt x="0" y="23"/>
                    <a:pt x="10" y="85"/>
                    <a:pt x="9" y="128"/>
                  </a:cubicBezTo>
                  <a:lnTo>
                    <a:pt x="12" y="228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26"/>
            <p:cNvSpPr>
              <a:spLocks noChangeArrowheads="1"/>
            </p:cNvSpPr>
            <p:nvPr/>
          </p:nvSpPr>
          <p:spPr bwMode="auto">
            <a:xfrm rot="-7140000">
              <a:off x="7085807" y="2496344"/>
              <a:ext cx="88900" cy="122237"/>
            </a:xfrm>
            <a:prstGeom prst="can">
              <a:avLst>
                <a:gd name="adj" fmla="val 68750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7092950" y="3590202"/>
              <a:ext cx="109538" cy="192088"/>
            </a:xfrm>
            <a:custGeom>
              <a:avLst/>
              <a:gdLst>
                <a:gd name="T0" fmla="*/ 2147483646 w 69"/>
                <a:gd name="T1" fmla="*/ 2147483646 h 121"/>
                <a:gd name="T2" fmla="*/ 2147483646 w 69"/>
                <a:gd name="T3" fmla="*/ 2147483646 h 121"/>
                <a:gd name="T4" fmla="*/ 2147483646 w 69"/>
                <a:gd name="T5" fmla="*/ 2147483646 h 121"/>
                <a:gd name="T6" fmla="*/ 2147483646 w 69"/>
                <a:gd name="T7" fmla="*/ 2147483646 h 121"/>
                <a:gd name="T8" fmla="*/ 2147483646 w 6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21"/>
                <a:gd name="T17" fmla="*/ 69 w 69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21">
                  <a:moveTo>
                    <a:pt x="12" y="73"/>
                  </a:moveTo>
                  <a:cubicBezTo>
                    <a:pt x="0" y="120"/>
                    <a:pt x="39" y="119"/>
                    <a:pt x="48" y="120"/>
                  </a:cubicBezTo>
                  <a:cubicBezTo>
                    <a:pt x="57" y="121"/>
                    <a:pt x="69" y="94"/>
                    <a:pt x="66" y="81"/>
                  </a:cubicBezTo>
                  <a:cubicBezTo>
                    <a:pt x="57" y="57"/>
                    <a:pt x="38" y="56"/>
                    <a:pt x="32" y="42"/>
                  </a:cubicBezTo>
                  <a:cubicBezTo>
                    <a:pt x="26" y="28"/>
                    <a:pt x="31" y="9"/>
                    <a:pt x="30" y="0"/>
                  </a:cubicBez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6611938" y="4038606"/>
              <a:ext cx="609600" cy="695326"/>
              <a:chOff x="4368" y="2544"/>
              <a:chExt cx="384" cy="438"/>
            </a:xfrm>
          </p:grpSpPr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4410" y="2615"/>
                <a:ext cx="342" cy="367"/>
              </a:xfrm>
              <a:custGeom>
                <a:avLst/>
                <a:gdLst>
                  <a:gd name="T0" fmla="*/ 14 w 342"/>
                  <a:gd name="T1" fmla="*/ 94 h 367"/>
                  <a:gd name="T2" fmla="*/ 62 w 342"/>
                  <a:gd name="T3" fmla="*/ 34 h 367"/>
                  <a:gd name="T4" fmla="*/ 153 w 342"/>
                  <a:gd name="T5" fmla="*/ 9 h 367"/>
                  <a:gd name="T6" fmla="*/ 312 w 342"/>
                  <a:gd name="T7" fmla="*/ 92 h 367"/>
                  <a:gd name="T8" fmla="*/ 335 w 342"/>
                  <a:gd name="T9" fmla="*/ 200 h 367"/>
                  <a:gd name="T10" fmla="*/ 301 w 342"/>
                  <a:gd name="T11" fmla="*/ 285 h 367"/>
                  <a:gd name="T12" fmla="*/ 201 w 342"/>
                  <a:gd name="T13" fmla="*/ 305 h 367"/>
                  <a:gd name="T14" fmla="*/ 158 w 342"/>
                  <a:gd name="T15" fmla="*/ 345 h 367"/>
                  <a:gd name="T16" fmla="*/ 54 w 342"/>
                  <a:gd name="T17" fmla="*/ 360 h 367"/>
                  <a:gd name="T18" fmla="*/ 14 w 342"/>
                  <a:gd name="T19" fmla="*/ 300 h 367"/>
                  <a:gd name="T20" fmla="*/ 0 w 342"/>
                  <a:gd name="T21" fmla="*/ 179 h 367"/>
                  <a:gd name="T22" fmla="*/ 14 w 342"/>
                  <a:gd name="T23" fmla="*/ 94 h 3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2"/>
                  <a:gd name="T37" fmla="*/ 0 h 367"/>
                  <a:gd name="T38" fmla="*/ 342 w 342"/>
                  <a:gd name="T39" fmla="*/ 367 h 3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2" h="367">
                    <a:moveTo>
                      <a:pt x="14" y="94"/>
                    </a:moveTo>
                    <a:cubicBezTo>
                      <a:pt x="32" y="68"/>
                      <a:pt x="39" y="48"/>
                      <a:pt x="62" y="34"/>
                    </a:cubicBezTo>
                    <a:cubicBezTo>
                      <a:pt x="85" y="20"/>
                      <a:pt x="112" y="0"/>
                      <a:pt x="153" y="9"/>
                    </a:cubicBezTo>
                    <a:cubicBezTo>
                      <a:pt x="195" y="18"/>
                      <a:pt x="281" y="60"/>
                      <a:pt x="312" y="92"/>
                    </a:cubicBezTo>
                    <a:cubicBezTo>
                      <a:pt x="342" y="124"/>
                      <a:pt x="336" y="168"/>
                      <a:pt x="335" y="200"/>
                    </a:cubicBezTo>
                    <a:cubicBezTo>
                      <a:pt x="333" y="231"/>
                      <a:pt x="324" y="267"/>
                      <a:pt x="301" y="285"/>
                    </a:cubicBezTo>
                    <a:cubicBezTo>
                      <a:pt x="279" y="302"/>
                      <a:pt x="225" y="295"/>
                      <a:pt x="201" y="305"/>
                    </a:cubicBezTo>
                    <a:cubicBezTo>
                      <a:pt x="177" y="315"/>
                      <a:pt x="182" y="336"/>
                      <a:pt x="158" y="345"/>
                    </a:cubicBezTo>
                    <a:cubicBezTo>
                      <a:pt x="134" y="354"/>
                      <a:pt x="78" y="367"/>
                      <a:pt x="54" y="360"/>
                    </a:cubicBezTo>
                    <a:cubicBezTo>
                      <a:pt x="30" y="353"/>
                      <a:pt x="23" y="330"/>
                      <a:pt x="14" y="300"/>
                    </a:cubicBezTo>
                    <a:cubicBezTo>
                      <a:pt x="5" y="270"/>
                      <a:pt x="0" y="214"/>
                      <a:pt x="0" y="179"/>
                    </a:cubicBezTo>
                    <a:cubicBezTo>
                      <a:pt x="0" y="145"/>
                      <a:pt x="11" y="112"/>
                      <a:pt x="14" y="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777777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4516" y="2622"/>
                <a:ext cx="162" cy="296"/>
              </a:xfrm>
              <a:custGeom>
                <a:avLst/>
                <a:gdLst>
                  <a:gd name="T0" fmla="*/ 226 w 157"/>
                  <a:gd name="T1" fmla="*/ 3263 h 259"/>
                  <a:gd name="T2" fmla="*/ 144 w 157"/>
                  <a:gd name="T3" fmla="*/ 951 h 259"/>
                  <a:gd name="T4" fmla="*/ 0 w 157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259"/>
                  <a:gd name="T11" fmla="*/ 157 w 157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259">
                    <a:moveTo>
                      <a:pt x="125" y="259"/>
                    </a:moveTo>
                    <a:cubicBezTo>
                      <a:pt x="157" y="258"/>
                      <a:pt x="100" y="118"/>
                      <a:pt x="79" y="75"/>
                    </a:cubicBezTo>
                    <a:cubicBezTo>
                      <a:pt x="58" y="32"/>
                      <a:pt x="16" y="16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4368" y="2647"/>
                <a:ext cx="281" cy="247"/>
              </a:xfrm>
              <a:custGeom>
                <a:avLst/>
                <a:gdLst>
                  <a:gd name="T0" fmla="*/ 97 w 272"/>
                  <a:gd name="T1" fmla="*/ 2749 h 216"/>
                  <a:gd name="T2" fmla="*/ 313 w 272"/>
                  <a:gd name="T3" fmla="*/ 595 h 216"/>
                  <a:gd name="T4" fmla="*/ 505 w 272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216"/>
                  <a:gd name="T11" fmla="*/ 272 w 2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216">
                    <a:moveTo>
                      <a:pt x="52" y="216"/>
                    </a:moveTo>
                    <a:cubicBezTo>
                      <a:pt x="0" y="189"/>
                      <a:pt x="131" y="82"/>
                      <a:pt x="168" y="46"/>
                    </a:cubicBezTo>
                    <a:cubicBezTo>
                      <a:pt x="205" y="10"/>
                      <a:pt x="250" y="9"/>
                      <a:pt x="272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4559" y="2544"/>
                <a:ext cx="40" cy="132"/>
              </a:xfrm>
              <a:custGeom>
                <a:avLst/>
                <a:gdLst>
                  <a:gd name="T0" fmla="*/ 1 w 55"/>
                  <a:gd name="T1" fmla="*/ 7 h 156"/>
                  <a:gd name="T2" fmla="*/ 1 w 55"/>
                  <a:gd name="T3" fmla="*/ 3 h 156"/>
                  <a:gd name="T4" fmla="*/ 1 w 55"/>
                  <a:gd name="T5" fmla="*/ 3 h 156"/>
                  <a:gd name="T6" fmla="*/ 1 w 55"/>
                  <a:gd name="T7" fmla="*/ 7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56"/>
                  <a:gd name="T14" fmla="*/ 55 w 55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56">
                    <a:moveTo>
                      <a:pt x="25" y="156"/>
                    </a:moveTo>
                    <a:cubicBezTo>
                      <a:pt x="33" y="156"/>
                      <a:pt x="55" y="46"/>
                      <a:pt x="52" y="24"/>
                    </a:cubicBezTo>
                    <a:cubicBezTo>
                      <a:pt x="52" y="0"/>
                      <a:pt x="8" y="2"/>
                      <a:pt x="4" y="24"/>
                    </a:cubicBezTo>
                    <a:cubicBezTo>
                      <a:pt x="0" y="46"/>
                      <a:pt x="17" y="156"/>
                      <a:pt x="25" y="156"/>
                    </a:cubicBez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4511201" y="2533262"/>
            <a:ext cx="1752722" cy="430887"/>
            <a:chOff x="1066678" y="1491597"/>
            <a:chExt cx="1752722" cy="43088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3B06DB1-F440-406D-9D93-ED738F90CD4E}"/>
                </a:ext>
              </a:extLst>
            </p:cNvPr>
            <p:cNvCxnSpPr/>
            <p:nvPr/>
          </p:nvCxnSpPr>
          <p:spPr>
            <a:xfrm>
              <a:off x="2322785" y="1754188"/>
              <a:ext cx="49661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38"/>
            <p:cNvSpPr txBox="1">
              <a:spLocks noChangeArrowheads="1"/>
            </p:cNvSpPr>
            <p:nvPr/>
          </p:nvSpPr>
          <p:spPr bwMode="auto">
            <a:xfrm>
              <a:off x="1066678" y="1491597"/>
              <a:ext cx="1193770" cy="430887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Arial" panose="020B0604020202020204" pitchFamily="34" charset="0"/>
                  <a:cs typeface="Arial" panose="020B0604020202020204" pitchFamily="34" charset="0"/>
                </a:rPr>
                <a:t>Giá đỡ</a:t>
              </a:r>
            </a:p>
          </p:txBody>
        </p:sp>
      </p:grp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7516572" y="2728444"/>
            <a:ext cx="1549414" cy="430887"/>
            <a:chOff x="7306825" y="2572850"/>
            <a:chExt cx="1549414" cy="36187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EDCA997-FCDD-4C64-92E2-CCDCCCD30C7A}"/>
                </a:ext>
              </a:extLst>
            </p:cNvPr>
            <p:cNvCxnSpPr/>
            <p:nvPr/>
          </p:nvCxnSpPr>
          <p:spPr>
            <a:xfrm flipH="1" flipV="1">
              <a:off x="7306825" y="2795972"/>
              <a:ext cx="556063" cy="108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1"/>
            <p:cNvSpPr txBox="1">
              <a:spLocks noChangeArrowheads="1"/>
            </p:cNvSpPr>
            <p:nvPr/>
          </p:nvSpPr>
          <p:spPr bwMode="auto">
            <a:xfrm>
              <a:off x="7914577" y="2572850"/>
              <a:ext cx="941662" cy="36187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Arial" panose="020B0604020202020204" pitchFamily="34" charset="0"/>
                  <a:cs typeface="Arial" panose="020B0604020202020204" pitchFamily="34" charset="0"/>
                </a:rPr>
                <a:t>Lò xo</a:t>
              </a:r>
            </a:p>
          </p:txBody>
        </p: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4685192" y="4488735"/>
            <a:ext cx="2186515" cy="430887"/>
            <a:chOff x="4514323" y="4561401"/>
            <a:chExt cx="2186515" cy="43088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59B8706-FCDA-40FC-BF01-9188C4B38C7D}"/>
                </a:ext>
              </a:extLst>
            </p:cNvPr>
            <p:cNvCxnSpPr/>
            <p:nvPr/>
          </p:nvCxnSpPr>
          <p:spPr>
            <a:xfrm flipV="1">
              <a:off x="6019800" y="4627563"/>
              <a:ext cx="681038" cy="173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4"/>
            <p:cNvSpPr txBox="1">
              <a:spLocks noChangeArrowheads="1"/>
            </p:cNvSpPr>
            <p:nvPr/>
          </p:nvSpPr>
          <p:spPr bwMode="auto">
            <a:xfrm>
              <a:off x="4514323" y="4561401"/>
              <a:ext cx="1502127" cy="430887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Arial" panose="020B0604020202020204" pitchFamily="34" charset="0"/>
                  <a:cs typeface="Arial" panose="020B0604020202020204" pitchFamily="34" charset="0"/>
                </a:rPr>
                <a:t>Quả nặng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62589" y="2236787"/>
            <a:ext cx="3577129" cy="1771254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Chuẩn bị:</a:t>
            </a:r>
            <a:endParaRPr lang="en-US" altLang="en-US" sz="2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Bộ </a:t>
            </a: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TN như hình bên.</a:t>
            </a:r>
          </a:p>
          <a:p>
            <a:pPr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Viên phấn.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31" y="3049081"/>
            <a:ext cx="1497679" cy="865667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4976" y="1294665"/>
            <a:ext cx="1537178" cy="15371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945" y="646540"/>
            <a:ext cx="274332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Thảo luận nhóm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97949" y="1520246"/>
            <a:ext cx="5469325" cy="239450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5794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8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Nhiệm vụ:</a:t>
            </a:r>
            <a:endParaRPr lang="en-US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hành: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treo quả nặng vào lò xo, thả rơi viên phấn.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thành bảng kết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FF031D3-B1B2-40F1-BDAC-71BE2E656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56188"/>
              </p:ext>
            </p:extLst>
          </p:nvPr>
        </p:nvGraphicFramePr>
        <p:xfrm>
          <a:off x="352872" y="581982"/>
          <a:ext cx="8791129" cy="437791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4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1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 tượng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lực tác dụng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yếu tố của lực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343"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Treo </a:t>
                      </a: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 nặng vào lò xo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343">
                <a:tc row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Thả rơi viên phấn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27026" marR="270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Phương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27026" marR="2702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3802" y="56239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KẾT QUẢ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9830" y="1583741"/>
            <a:ext cx="2556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 </a:t>
            </a: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 bị biến dạng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49830" y="2771867"/>
            <a:ext cx="2430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 đứng yên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73893" y="3832267"/>
            <a:ext cx="25085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 </a:t>
            </a:r>
            <a:r>
              <a:rPr lang="en-US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phấn vừa biến đổi chuyển động, vừa biến dạng.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06540" y="1579997"/>
            <a:ext cx="16769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kéo của lò xo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36329" y="2715005"/>
            <a:ext cx="18859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hút của Trái Đất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39627" y="3996762"/>
            <a:ext cx="188595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hút của Trái Đất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96631" y="1440672"/>
            <a:ext cx="189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 đứng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71829" y="2067043"/>
            <a:ext cx="23446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dưới lên trên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972300" y="2681120"/>
            <a:ext cx="206792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 đứng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42183" y="3207359"/>
            <a:ext cx="26228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trên xuống dưới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18037" y="3832267"/>
            <a:ext cx="217502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 đứng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671829" y="4478453"/>
            <a:ext cx="27865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trên xuống dưới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98" y="1693778"/>
            <a:ext cx="4876402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8925" indent="-288925"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8925" indent="-288925"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4" y="961019"/>
            <a:ext cx="1804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2"/>
          <p:cNvSpPr txBox="1">
            <a:spLocks/>
          </p:cNvSpPr>
          <p:nvPr/>
        </p:nvSpPr>
        <p:spPr>
          <a:xfrm>
            <a:off x="445168" y="96253"/>
            <a:ext cx="8578516" cy="618161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II. TRỌNG LƯỢNG VÀ LỰC HÚT CỦA TRÁI ĐẤT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4744" y="875586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hái </a:t>
            </a:r>
            <a:r>
              <a:rPr lang="vi-VN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 trọng lượng 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3610" y="1960090"/>
            <a:ext cx="6063916" cy="218598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vi-VN" alt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 lượng của vật là độ lớn lực hút của Trái Đất tác dụng lên vật.</a:t>
            </a:r>
          </a:p>
          <a:p>
            <a:pPr algn="just" eaLnBrk="1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</a:t>
            </a:r>
            <a:r>
              <a:rPr lang="vi-VN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hiệu: P		</a:t>
            </a:r>
            <a:endParaRPr lang="en-GB" altLang="en-US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vi-VN" alt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vị: N</a:t>
            </a:r>
          </a:p>
        </p:txBody>
      </p:sp>
      <p:pic>
        <p:nvPicPr>
          <p:cNvPr id="12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491" y="1737360"/>
            <a:ext cx="2479193" cy="307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ctrTitle" idx="4294967295"/>
          </p:nvPr>
        </p:nvSpPr>
        <p:spPr>
          <a:xfrm>
            <a:off x="855300" y="51454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Arial" panose="020B0604020202020204" pitchFamily="34" charset="0"/>
                <a:cs typeface="Arial" panose="020B0604020202020204" pitchFamily="34" charset="0"/>
              </a:rPr>
              <a:t>Hãy dự đoán trọng </a:t>
            </a:r>
            <a:r>
              <a:rPr lang="en" sz="2600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" sz="2400" smtClean="0">
                <a:latin typeface="Arial" panose="020B0604020202020204" pitchFamily="34" charset="0"/>
                <a:cs typeface="Arial" panose="020B0604020202020204" pitchFamily="34" charset="0"/>
              </a:rPr>
              <a:t> của một số vật quanh em rồi dùng lực kế để kiểm tra.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2850725" y="2453498"/>
            <a:ext cx="3442550" cy="2690001"/>
            <a:chOff x="5503605" y="983607"/>
            <a:chExt cx="3588232" cy="2803836"/>
          </a:xfrm>
        </p:grpSpPr>
        <p:pic>
          <p:nvPicPr>
            <p:cNvPr id="215" name="Google Shape;215;p25"/>
            <p:cNvPicPr preferRelativeResize="0"/>
            <p:nvPr/>
          </p:nvPicPr>
          <p:blipFill rotWithShape="1">
            <a:blip r:embed="rId3">
              <a:alphaModFix/>
            </a:blip>
            <a:srcRect b="41934"/>
            <a:stretch/>
          </p:blipFill>
          <p:spPr>
            <a:xfrm>
              <a:off x="5503605" y="983607"/>
              <a:ext cx="3588232" cy="2803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705</Words>
  <Application>Microsoft Office PowerPoint</Application>
  <PresentationFormat>On-screen Show (16:9)</PresentationFormat>
  <Paragraphs>113</Paragraphs>
  <Slides>21</Slides>
  <Notes>21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Wingdings</vt:lpstr>
      <vt:lpstr>Bebas Neue</vt:lpstr>
      <vt:lpstr>Arial</vt:lpstr>
      <vt:lpstr>IBM Plex Sans Condensed</vt:lpstr>
      <vt:lpstr>Times New Roman</vt:lpstr>
      <vt:lpstr>Flavius template</vt:lpstr>
      <vt:lpstr>Clip</vt:lpstr>
      <vt:lpstr>PowerPoint Presentation</vt:lpstr>
      <vt:lpstr>PowerPoint Presentation</vt:lpstr>
      <vt:lpstr>I. LỰC HÚT CỦA TRÁI ĐẤT</vt:lpstr>
      <vt:lpstr>Thí nghiệm</vt:lpstr>
      <vt:lpstr>PowerPoint Presentation</vt:lpstr>
      <vt:lpstr>PowerPoint Presentation</vt:lpstr>
      <vt:lpstr>PowerPoint Presentation</vt:lpstr>
      <vt:lpstr>PowerPoint Presentation</vt:lpstr>
      <vt:lpstr>Hãy dự đoán trọng lượng của một số vật quanh em rồi dùng lực kế để kiểm tra.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15</cp:revision>
  <dcterms:modified xsi:type="dcterms:W3CDTF">2021-07-27T06:25:58Z</dcterms:modified>
</cp:coreProperties>
</file>