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9" r:id="rId2"/>
    <p:sldId id="261" r:id="rId3"/>
    <p:sldId id="260" r:id="rId4"/>
    <p:sldId id="257" r:id="rId5"/>
    <p:sldId id="294" r:id="rId6"/>
    <p:sldId id="267" r:id="rId7"/>
    <p:sldId id="268" r:id="rId8"/>
    <p:sldId id="281" r:id="rId9"/>
    <p:sldId id="282" r:id="rId10"/>
    <p:sldId id="266" r:id="rId11"/>
    <p:sldId id="262" r:id="rId12"/>
    <p:sldId id="264" r:id="rId13"/>
    <p:sldId id="269" r:id="rId14"/>
    <p:sldId id="272" r:id="rId15"/>
    <p:sldId id="284" r:id="rId16"/>
    <p:sldId id="285" r:id="rId17"/>
    <p:sldId id="293" r:id="rId18"/>
    <p:sldId id="273"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32367-384A-4F21-801B-AFA68727D01D}" type="datetimeFigureOut">
              <a:rPr lang="vi-VN" smtClean="0"/>
              <a:t>12/02/2025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E4EDD-2E53-402A-8F11-F80EEE322A1D}" type="slidenum">
              <a:rPr lang="vi-VN" smtClean="0"/>
              <a:t>‹#›</a:t>
            </a:fld>
            <a:endParaRPr lang="vi-VN"/>
          </a:p>
        </p:txBody>
      </p:sp>
    </p:spTree>
    <p:extLst>
      <p:ext uri="{BB962C8B-B14F-4D97-AF65-F5344CB8AC3E}">
        <p14:creationId xmlns:p14="http://schemas.microsoft.com/office/powerpoint/2010/main" val="17089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52E4EDD-2E53-402A-8F11-F80EEE322A1D}" type="slidenum">
              <a:rPr lang="vi-VN" smtClean="0"/>
              <a:t>6</a:t>
            </a:fld>
            <a:endParaRPr lang="vi-VN"/>
          </a:p>
        </p:txBody>
      </p:sp>
    </p:spTree>
    <p:extLst>
      <p:ext uri="{BB962C8B-B14F-4D97-AF65-F5344CB8AC3E}">
        <p14:creationId xmlns:p14="http://schemas.microsoft.com/office/powerpoint/2010/main" val="374456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52E4EDD-2E53-402A-8F11-F80EEE322A1D}" type="slidenum">
              <a:rPr lang="vi-VN" smtClean="0"/>
              <a:t>16</a:t>
            </a:fld>
            <a:endParaRPr lang="vi-VN"/>
          </a:p>
        </p:txBody>
      </p:sp>
    </p:spTree>
    <p:extLst>
      <p:ext uri="{BB962C8B-B14F-4D97-AF65-F5344CB8AC3E}">
        <p14:creationId xmlns:p14="http://schemas.microsoft.com/office/powerpoint/2010/main" val="374456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36.png"/><Relationship Id="rId4" Type="http://schemas.openxmlformats.org/officeDocument/2006/relationships/image" Target="../media/image15.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7.jpe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2.svg"/><Relationship Id="rId5" Type="http://schemas.openxmlformats.org/officeDocument/2006/relationships/image" Target="../media/image41.svg"/><Relationship Id="rId10" Type="http://schemas.openxmlformats.org/officeDocument/2006/relationships/image" Target="../media/image31.png"/><Relationship Id="rId4" Type="http://schemas.openxmlformats.org/officeDocument/2006/relationships/image" Target="../media/image40.png"/><Relationship Id="rId9" Type="http://schemas.openxmlformats.org/officeDocument/2006/relationships/image" Target="../media/image45.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5" name="TextBox 4"/>
          <p:cNvSpPr txBox="1"/>
          <p:nvPr/>
        </p:nvSpPr>
        <p:spPr>
          <a:xfrm>
            <a:off x="1905000" y="758254"/>
            <a:ext cx="15087600" cy="1107996"/>
          </a:xfrm>
          <a:prstGeom prst="rect">
            <a:avLst/>
          </a:prstGeom>
        </p:spPr>
        <p:txBody>
          <a:bodyPr wrap="square" lIns="0" tIns="0" rIns="0" bIns="0" rtlCol="0" anchor="t">
            <a:spAutoFit/>
          </a:bodyPr>
          <a:lstStyle/>
          <a:p>
            <a:pPr algn="just">
              <a:lnSpc>
                <a:spcPct val="150000"/>
              </a:lnSpc>
            </a:pPr>
            <a:r>
              <a:rPr lang="en-US" sz="4800" b="1">
                <a:solidFill>
                  <a:srgbClr val="191919"/>
                </a:solidFill>
                <a:latin typeface="Arial" pitchFamily="34" charset="0"/>
                <a:cs typeface="Arial" pitchFamily="34" charset="0"/>
              </a:rPr>
              <a:t>Nghe và cảm nhận bài hát “Bài ca người lao động”</a:t>
            </a:r>
          </a:p>
        </p:txBody>
      </p:sp>
      <p:pic>
        <p:nvPicPr>
          <p:cNvPr id="6" name="BaiCaNguoiLaoDong-ThaiMinhNguyen-311275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66825" y="8475183"/>
            <a:ext cx="1276350" cy="1276350"/>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861" y="3067032"/>
            <a:ext cx="6569739" cy="604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460" y="3066166"/>
            <a:ext cx="7842539" cy="520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85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98567" fill="hold"/>
                                        <p:tgtEl>
                                          <p:spTgt spid="6"/>
                                        </p:tgtEl>
                                      </p:cBhvr>
                                    </p:cmd>
                                  </p:childTnLst>
                                </p:cTn>
                              </p:par>
                            </p:childTnLst>
                          </p:cTn>
                        </p:par>
                      </p:childTnLst>
                    </p:cTn>
                  </p:par>
                </p:childTnLst>
              </p:cTn>
              <p:nextCondLst>
                <p:cond evt="onClick" delay="0">
                  <p:tgtEl>
                    <p:spTgt spid="6"/>
                  </p:tgtEl>
                </p:cond>
              </p:nextCondLst>
            </p:seq>
            <p:audio>
              <p:cMediaNode vol="100000">
                <p:cTn id="27"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24154" y="1332113"/>
            <a:ext cx="1054171" cy="1168940"/>
          </a:xfrm>
          <a:prstGeom prst="rect">
            <a:avLst/>
          </a:prstGeom>
        </p:spPr>
      </p:pic>
      <p:sp>
        <p:nvSpPr>
          <p:cNvPr id="15" name="Rectangle 14"/>
          <p:cNvSpPr/>
          <p:nvPr/>
        </p:nvSpPr>
        <p:spPr>
          <a:xfrm>
            <a:off x="7772400" y="723900"/>
            <a:ext cx="10066238" cy="4157870"/>
          </a:xfrm>
          <a:prstGeom prst="rect">
            <a:avLst/>
          </a:prstGeom>
          <a:noFill/>
        </p:spPr>
        <p:txBody>
          <a:bodyPr wrap="square">
            <a:spAutoFit/>
          </a:bodyPr>
          <a:lstStyle/>
          <a:p>
            <a:pPr algn="just">
              <a:lnSpc>
                <a:spcPct val="150000"/>
              </a:lnSpc>
            </a:pPr>
            <a:r>
              <a:rPr lang="nl-NL" sz="3600">
                <a:latin typeface="Arial" pitchFamily="34" charset="0"/>
                <a:cs typeface="Arial" pitchFamily="34" charset="0"/>
              </a:rPr>
              <a:t>Nghề là hoạt động lao động mà trong đó, nhờ được đào tạo, con người có được những kiến thức, kĩ năng để làm ra các loại sản phẩm vật chất hay tinh thần nào đó, đáp ứng được những nhu cầu của xã hội, mang lại lợi ích cho xã hội.</a:t>
            </a:r>
            <a:endParaRPr lang="vi-VN" sz="3600">
              <a:latin typeface="Arial" pitchFamily="34" charset="0"/>
              <a:cs typeface="Arial" pitchFamily="34" charset="0"/>
            </a:endParaRPr>
          </a:p>
        </p:txBody>
      </p:sp>
      <p:pic>
        <p:nvPicPr>
          <p:cNvPr id="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3000" y="-3233652"/>
            <a:ext cx="7835013" cy="7543800"/>
          </a:xfrm>
          <a:prstGeom prst="rect">
            <a:avLst/>
          </a:prstGeom>
        </p:spPr>
      </p:pic>
      <p:sp>
        <p:nvSpPr>
          <p:cNvPr id="3" name="TextBox 3"/>
          <p:cNvSpPr txBox="1"/>
          <p:nvPr/>
        </p:nvSpPr>
        <p:spPr>
          <a:xfrm>
            <a:off x="209656" y="1115493"/>
            <a:ext cx="5416515" cy="1335237"/>
          </a:xfrm>
          <a:prstGeom prst="rect">
            <a:avLst/>
          </a:prstGeom>
        </p:spPr>
        <p:txBody>
          <a:bodyPr wrap="square" lIns="0" tIns="0" rIns="0" bIns="0" rtlCol="0" anchor="t">
            <a:spAutoFit/>
          </a:bodyPr>
          <a:lstStyle/>
          <a:p>
            <a:pPr algn="ctr">
              <a:lnSpc>
                <a:spcPct val="150000"/>
              </a:lnSpc>
            </a:pPr>
            <a:r>
              <a:rPr lang="en-US" sz="6600" b="1">
                <a:solidFill>
                  <a:schemeClr val="bg1"/>
                </a:solidFill>
                <a:latin typeface="Arial" pitchFamily="34" charset="0"/>
                <a:cs typeface="Arial" pitchFamily="34" charset="0"/>
              </a:rPr>
              <a:t>KẾT LUẬN</a:t>
            </a:r>
          </a:p>
        </p:txBody>
      </p:sp>
      <p:sp>
        <p:nvSpPr>
          <p:cNvPr id="2" name="Rectangle 1"/>
          <p:cNvSpPr/>
          <p:nvPr/>
        </p:nvSpPr>
        <p:spPr>
          <a:xfrm>
            <a:off x="5626170" y="5141774"/>
            <a:ext cx="11595029" cy="1754326"/>
          </a:xfrm>
          <a:prstGeom prst="rect">
            <a:avLst/>
          </a:prstGeom>
        </p:spPr>
        <p:txBody>
          <a:bodyPr wrap="square">
            <a:spAutoFit/>
          </a:bodyPr>
          <a:lstStyle/>
          <a:p>
            <a:pPr algn="just">
              <a:lnSpc>
                <a:spcPct val="150000"/>
              </a:lnSpc>
            </a:pPr>
            <a:r>
              <a:rPr lang="nl-NL" sz="3600">
                <a:latin typeface="Arial" pitchFamily="34" charset="0"/>
                <a:cs typeface="Arial" pitchFamily="34" charset="0"/>
              </a:rPr>
              <a:t>Nghề là việc làm có tính ổn định, đem lại thu nhập để duy trì và phát triển cuộc sống cho mỗi người.</a:t>
            </a:r>
            <a:endParaRPr lang="vi-VN" sz="3600">
              <a:latin typeface="Arial" pitchFamily="34" charset="0"/>
              <a:cs typeface="Arial" pitchFamily="34" charset="0"/>
            </a:endParaRPr>
          </a:p>
        </p:txBody>
      </p:sp>
      <p:pic>
        <p:nvPicPr>
          <p:cNvPr id="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67200" y="5420634"/>
            <a:ext cx="1054171" cy="1168940"/>
          </a:xfrm>
          <a:prstGeom prst="rect">
            <a:avLst/>
          </a:prstGeom>
        </p:spPr>
      </p:pic>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90827" y="7878579"/>
            <a:ext cx="1054171" cy="1168940"/>
          </a:xfrm>
          <a:prstGeom prst="rect">
            <a:avLst/>
          </a:prstGeom>
        </p:spPr>
      </p:pic>
      <p:sp>
        <p:nvSpPr>
          <p:cNvPr id="4" name="Rectangle 3"/>
          <p:cNvSpPr/>
          <p:nvPr/>
        </p:nvSpPr>
        <p:spPr>
          <a:xfrm>
            <a:off x="3200400" y="7170388"/>
            <a:ext cx="14638238" cy="2585323"/>
          </a:xfrm>
          <a:prstGeom prst="rect">
            <a:avLst/>
          </a:prstGeom>
        </p:spPr>
        <p:txBody>
          <a:bodyPr wrap="square">
            <a:spAutoFit/>
          </a:bodyPr>
          <a:lstStyle/>
          <a:p>
            <a:pPr algn="just">
              <a:lnSpc>
                <a:spcPct val="150000"/>
              </a:lnSpc>
            </a:pPr>
            <a:r>
              <a:rPr lang="nl-NL" sz="3600">
                <a:latin typeface="Arial" pitchFamily="34" charset="0"/>
                <a:cs typeface="Arial" pitchFamily="34" charset="0"/>
              </a:rPr>
              <a:t>Hoạt động nghề nghiệp ra đời và phát triển nhằm thoả mãn các nhụ cầu về vật chất và tinh thần cho con người. Xã hội càng phát triển thì thế giới nghề nghiệp càng đa dạng, phong phú. </a:t>
            </a:r>
            <a:endParaRPr lang="vi-VN" sz="360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70726" y="7448621"/>
            <a:ext cx="2936412" cy="282727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72590" y="9352232"/>
            <a:ext cx="4634548" cy="396043"/>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326" y="-723900"/>
            <a:ext cx="2088676" cy="4000500"/>
          </a:xfrm>
          <a:prstGeom prst="rect">
            <a:avLst/>
          </a:prstGeom>
        </p:spPr>
      </p:pic>
      <p:sp>
        <p:nvSpPr>
          <p:cNvPr id="2" name="Rectangle 1"/>
          <p:cNvSpPr/>
          <p:nvPr/>
        </p:nvSpPr>
        <p:spPr>
          <a:xfrm>
            <a:off x="2427004" y="6155959"/>
            <a:ext cx="11212796" cy="2585323"/>
          </a:xfrm>
          <a:prstGeom prst="rect">
            <a:avLst/>
          </a:prstGeom>
        </p:spPr>
        <p:txBody>
          <a:bodyPr wrap="square">
            <a:spAutoFit/>
          </a:bodyPr>
          <a:lstStyle/>
          <a:p>
            <a:pPr algn="just">
              <a:lnSpc>
                <a:spcPct val="150000"/>
              </a:lnSpc>
            </a:pPr>
            <a:r>
              <a:rPr lang="nl-NL" sz="3600">
                <a:latin typeface="Arial" pitchFamily="34" charset="0"/>
                <a:cs typeface="Arial" pitchFamily="34" charset="0"/>
              </a:rPr>
              <a:t>Nghề nào cũng quý và cần được tôn trọng. Hoạt động nghề nghiệp làm cho cuộc sống của chúng ta ngày càng đầy đủ, tiện nghi và hạnh phúc hơn.</a:t>
            </a:r>
            <a:endParaRPr lang="vi-VN" sz="3600">
              <a:latin typeface="Arial" pitchFamily="34" charset="0"/>
              <a:cs typeface="Arial" pitchFamily="34" charset="0"/>
            </a:endParaRPr>
          </a:p>
        </p:txBody>
      </p:sp>
      <p:sp>
        <p:nvSpPr>
          <p:cNvPr id="5" name="Rectangle 4"/>
          <p:cNvSpPr/>
          <p:nvPr/>
        </p:nvSpPr>
        <p:spPr>
          <a:xfrm>
            <a:off x="4572000" y="1598559"/>
            <a:ext cx="11729720" cy="4247317"/>
          </a:xfrm>
          <a:prstGeom prst="rect">
            <a:avLst/>
          </a:prstGeom>
        </p:spPr>
        <p:txBody>
          <a:bodyPr wrap="square">
            <a:spAutoFit/>
          </a:bodyPr>
          <a:lstStyle/>
          <a:p>
            <a:pPr lvl="0" algn="just">
              <a:lnSpc>
                <a:spcPct val="150000"/>
              </a:lnSpc>
            </a:pPr>
            <a:r>
              <a:rPr lang="nl-NL" sz="3600">
                <a:solidFill>
                  <a:prstClr val="black"/>
                </a:solidFill>
                <a:latin typeface="Arial" pitchFamily="34" charset="0"/>
                <a:cs typeface="Arial" pitchFamily="34" charset="0"/>
              </a:rPr>
              <a:t>Người ta ví thế giới nghề nghiệp giống như một cơ thể vì nó luôn được sinh ra và phát triển không ngừng. Nó sẽ bị mất </a:t>
            </a:r>
            <a:r>
              <a:rPr lang="vi-VN" sz="3600">
                <a:solidFill>
                  <a:prstClr val="black"/>
                </a:solidFill>
                <a:latin typeface="Arial" pitchFamily="34" charset="0"/>
                <a:cs typeface="Arial" pitchFamily="34" charset="0"/>
              </a:rPr>
              <a:t>đ</a:t>
            </a:r>
            <a:r>
              <a:rPr lang="nl-NL" sz="3600">
                <a:solidFill>
                  <a:prstClr val="black"/>
                </a:solidFill>
                <a:latin typeface="Arial" pitchFamily="34" charset="0"/>
                <a:cs typeface="Arial" pitchFamily="34" charset="0"/>
              </a:rPr>
              <a:t>i khi không còn phù hợp với sự phát triển của xã hội và nhu cầu của con người. Mỗi nghề đều có giá trị riêng và đem lại lợi ích cho con người, xã hội. </a:t>
            </a:r>
            <a:endParaRPr lang="vi-VN" sz="3600">
              <a:solidFill>
                <a:prstClr val="black"/>
              </a:solidFill>
              <a:latin typeface="Arial" pitchFamily="34" charset="0"/>
              <a:cs typeface="Arial" pitchFamily="34" charset="0"/>
            </a:endParaRPr>
          </a:p>
        </p:txBody>
      </p:sp>
      <p:pic>
        <p:nvPicPr>
          <p:cNvPr id="11"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13029" y="2107660"/>
            <a:ext cx="1054171" cy="1168940"/>
          </a:xfrm>
          <a:prstGeom prst="rect">
            <a:avLst/>
          </a:prstGeom>
        </p:spPr>
      </p:pic>
      <p:pic>
        <p:nvPicPr>
          <p:cNvPr id="12"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7179" y="6709639"/>
            <a:ext cx="1054171" cy="116894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36794" y="6591300"/>
            <a:ext cx="3308426" cy="318545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5334" y="3124251"/>
            <a:ext cx="2576860" cy="1180671"/>
          </a:xfrm>
          <a:prstGeom prst="rect">
            <a:avLst/>
          </a:prstGeom>
        </p:spPr>
      </p:pic>
      <p:pic>
        <p:nvPicPr>
          <p:cNvPr id="1026" name="Picture 2" descr="RUNG CHUÔNG VÀNG LỚP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64"/>
            <a:ext cx="18288000" cy="10270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14" name="TextBox 4"/>
          <p:cNvSpPr txBox="1"/>
          <p:nvPr/>
        </p:nvSpPr>
        <p:spPr>
          <a:xfrm>
            <a:off x="-82076" y="1257283"/>
            <a:ext cx="7209474" cy="3385542"/>
          </a:xfrm>
          <a:prstGeom prst="rect">
            <a:avLst/>
          </a:prstGeom>
        </p:spPr>
        <p:txBody>
          <a:bodyPr wrap="square" lIns="0" tIns="0" rIns="0" bIns="0" rtlCol="0" anchor="t">
            <a:spAutoFit/>
          </a:bodyPr>
          <a:lstStyle/>
          <a:p>
            <a:pPr algn="ctr">
              <a:lnSpc>
                <a:spcPct val="250000"/>
              </a:lnSpc>
            </a:pPr>
            <a:r>
              <a:rPr lang="en-US" sz="4400" b="1">
                <a:solidFill>
                  <a:srgbClr val="FF0000"/>
                </a:solidFill>
                <a:latin typeface="Arial" pitchFamily="34" charset="0"/>
                <a:cs typeface="Arial" pitchFamily="34" charset="0"/>
              </a:rPr>
              <a:t>TRÒ CHƠI:</a:t>
            </a:r>
          </a:p>
          <a:p>
            <a:pPr algn="ctr">
              <a:lnSpc>
                <a:spcPct val="250000"/>
              </a:lnSpc>
            </a:pPr>
            <a:r>
              <a:rPr lang="en-US" sz="4400" b="1">
                <a:solidFill>
                  <a:srgbClr val="FF0000"/>
                </a:solidFill>
                <a:latin typeface="Arial" pitchFamily="34" charset="0"/>
                <a:cs typeface="Arial" pitchFamily="34" charset="0"/>
              </a:rPr>
              <a:t>RUNG CHUÔNG VÀNG</a:t>
            </a:r>
          </a:p>
        </p:txBody>
      </p:sp>
      <p:sp>
        <p:nvSpPr>
          <p:cNvPr id="2" name="Rectangle 1"/>
          <p:cNvSpPr/>
          <p:nvPr/>
        </p:nvSpPr>
        <p:spPr>
          <a:xfrm>
            <a:off x="7543800" y="607029"/>
            <a:ext cx="9906000" cy="9233297"/>
          </a:xfrm>
          <a:prstGeom prst="rect">
            <a:avLst/>
          </a:prstGeom>
        </p:spPr>
        <p:txBody>
          <a:bodyPr wrap="square">
            <a:spAutoFit/>
          </a:bodyPr>
          <a:lstStyle/>
          <a:p>
            <a:pPr algn="just">
              <a:lnSpc>
                <a:spcPct val="150000"/>
              </a:lnSpc>
            </a:pPr>
            <a:r>
              <a:rPr lang="nl-NL" sz="3600" b="1" u="sng">
                <a:latin typeface="Arial" pitchFamily="34" charset="0"/>
                <a:cs typeface="Arial" pitchFamily="34" charset="0"/>
              </a:rPr>
              <a:t>Cách chơi: </a:t>
            </a:r>
            <a:r>
              <a:rPr lang="nl-NL" sz="3600">
                <a:latin typeface="Arial" pitchFamily="34" charset="0"/>
                <a:cs typeface="Arial" pitchFamily="34" charset="0"/>
              </a:rPr>
              <a:t>Quản trò sẽ đọc lần lượt từng câu hỏi và ba phương án trả lời. Các em chú ý lắng nghe câu hỏi, sau đó nhanh chóng chọn phương án đúng và ghi tên nghề hoặc lợi ích, giá trị của nghề mà mình đã chọn vào bảng con. Khi có hiệu lệnh của quản trò, tất cả mọi người giơ đáp án đã chọn của mình. Quản trò nêu đáp án đúng. Ai có câu trả lời không đúng với đáp án sẽ dừng cuộc thi. Ai trả lời đúng tiếp tục thi. Những bạn trả lời đúng đến câu hỏi cuối cùng là người thắng cuộc và được thưởng </a:t>
            </a:r>
            <a:endParaRPr lang="vi-VN" sz="3600">
              <a:latin typeface="Arial" pitchFamily="34" charset="0"/>
              <a:cs typeface="Arial" pitchFamily="34" charset="0"/>
            </a:endParaRPr>
          </a:p>
        </p:txBody>
      </p:sp>
      <p:pic>
        <p:nvPicPr>
          <p:cNvPr id="2050" name="Picture 2" descr="C:\Users\DELL\Downloads\kisspng-bell-gold-golden-bells-5aa6e42cef5533.88921978152088682898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216057"/>
            <a:ext cx="3431382" cy="3751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37413">
            <a:off x="14795672" y="6898055"/>
            <a:ext cx="6020989" cy="8116529"/>
          </a:xfrm>
          <a:prstGeom prst="rect">
            <a:avLst/>
          </a:prstGeom>
        </p:spPr>
      </p:pic>
      <p:pic>
        <p:nvPicPr>
          <p:cNvPr id="6"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1200" y="-1646496"/>
            <a:ext cx="6752589" cy="6501608"/>
          </a:xfrm>
          <a:prstGeom prst="rect">
            <a:avLst/>
          </a:prstGeom>
        </p:spPr>
      </p:pic>
      <p:pic>
        <p:nvPicPr>
          <p:cNvPr id="9"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21346" y="9258300"/>
            <a:ext cx="1713950" cy="785301"/>
          </a:xfrm>
          <a:prstGeom prst="rect">
            <a:avLst/>
          </a:prstGeom>
        </p:spPr>
      </p:pic>
      <p:sp>
        <p:nvSpPr>
          <p:cNvPr id="13" name="Rectangle 12"/>
          <p:cNvSpPr/>
          <p:nvPr/>
        </p:nvSpPr>
        <p:spPr>
          <a:xfrm>
            <a:off x="7119563" y="5580082"/>
            <a:ext cx="14203565" cy="923330"/>
          </a:xfrm>
          <a:prstGeom prst="rect">
            <a:avLst/>
          </a:prstGeom>
          <a:noFill/>
        </p:spPr>
        <p:txBody>
          <a:bodyPr wrap="square">
            <a:spAutoFit/>
          </a:bodyPr>
          <a:lstStyle/>
          <a:p>
            <a:pPr algn="just">
              <a:lnSpc>
                <a:spcPct val="150000"/>
              </a:lnSpc>
            </a:pPr>
            <a:r>
              <a:rPr lang="vi-VN" sz="3600"/>
              <a:t>A. Tiếp viên hàng không</a:t>
            </a:r>
          </a:p>
        </p:txBody>
      </p:sp>
      <p:sp>
        <p:nvSpPr>
          <p:cNvPr id="14" name="Rectangle 13"/>
          <p:cNvSpPr/>
          <p:nvPr/>
        </p:nvSpPr>
        <p:spPr>
          <a:xfrm>
            <a:off x="7119564" y="7107813"/>
            <a:ext cx="12877800" cy="923330"/>
          </a:xfrm>
          <a:prstGeom prst="rect">
            <a:avLst/>
          </a:prstGeom>
        </p:spPr>
        <p:txBody>
          <a:bodyPr wrap="square">
            <a:spAutoFit/>
          </a:bodyPr>
          <a:lstStyle/>
          <a:p>
            <a:pPr lvl="0" algn="just">
              <a:lnSpc>
                <a:spcPct val="150000"/>
              </a:lnSpc>
            </a:pPr>
            <a:r>
              <a:rPr lang="vi-VN" sz="3600">
                <a:solidFill>
                  <a:prstClr val="black"/>
                </a:solidFill>
              </a:rPr>
              <a:t>B. Hướng dẫn viên</a:t>
            </a:r>
          </a:p>
        </p:txBody>
      </p:sp>
      <p:sp>
        <p:nvSpPr>
          <p:cNvPr id="15" name="Rectangle 14"/>
          <p:cNvSpPr/>
          <p:nvPr/>
        </p:nvSpPr>
        <p:spPr>
          <a:xfrm>
            <a:off x="7119564" y="8670063"/>
            <a:ext cx="12877800" cy="923330"/>
          </a:xfrm>
          <a:prstGeom prst="rect">
            <a:avLst/>
          </a:prstGeom>
        </p:spPr>
        <p:txBody>
          <a:bodyPr wrap="square">
            <a:spAutoFit/>
          </a:bodyPr>
          <a:lstStyle/>
          <a:p>
            <a:pPr lvl="0" algn="just">
              <a:lnSpc>
                <a:spcPct val="150000"/>
              </a:lnSpc>
            </a:pPr>
            <a:r>
              <a:rPr lang="vi-VN" sz="3600">
                <a:solidFill>
                  <a:prstClr val="black"/>
                </a:solidFill>
              </a:rPr>
              <a:t>C. Giáo viên (lịch sử)</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13413" y="7178147"/>
            <a:ext cx="690321" cy="765477"/>
          </a:xfrm>
          <a:prstGeom prst="rect">
            <a:avLst/>
          </a:prstGeom>
        </p:spPr>
      </p:pic>
      <p:sp>
        <p:nvSpPr>
          <p:cNvPr id="19" name="TextBox 4"/>
          <p:cNvSpPr txBox="1"/>
          <p:nvPr/>
        </p:nvSpPr>
        <p:spPr>
          <a:xfrm>
            <a:off x="517174" y="800100"/>
            <a:ext cx="3597626" cy="971100"/>
          </a:xfrm>
          <a:prstGeom prst="rect">
            <a:avLst/>
          </a:prstGeom>
        </p:spPr>
        <p:txBody>
          <a:bodyPr wrap="square" lIns="0" tIns="0" rIns="0" bIns="0" rtlCol="0" anchor="t">
            <a:spAutoFit/>
          </a:bodyPr>
          <a:lstStyle/>
          <a:p>
            <a:pPr algn="ctr">
              <a:lnSpc>
                <a:spcPct val="150000"/>
              </a:lnSpc>
            </a:pPr>
            <a:r>
              <a:rPr lang="en-US" sz="4800" b="1">
                <a:solidFill>
                  <a:schemeClr val="bg1"/>
                </a:solidFill>
                <a:latin typeface="Arial" pitchFamily="34" charset="0"/>
                <a:cs typeface="Arial" pitchFamily="34" charset="0"/>
              </a:rPr>
              <a:t>CÂU 1</a:t>
            </a:r>
          </a:p>
        </p:txBody>
      </p:sp>
      <p:sp>
        <p:nvSpPr>
          <p:cNvPr id="20" name="Rectangle 19"/>
          <p:cNvSpPr/>
          <p:nvPr/>
        </p:nvSpPr>
        <p:spPr>
          <a:xfrm>
            <a:off x="5155295" y="495300"/>
            <a:ext cx="12751705" cy="4352410"/>
          </a:xfrm>
          <a:prstGeom prst="rect">
            <a:avLst/>
          </a:prstGeom>
        </p:spPr>
        <p:txBody>
          <a:bodyPr wrap="square">
            <a:spAutoFit/>
          </a:bodyPr>
          <a:lstStyle/>
          <a:p>
            <a:pPr algn="just">
              <a:lnSpc>
                <a:spcPct val="200000"/>
              </a:lnSpc>
            </a:pPr>
            <a:r>
              <a:rPr lang="vi-VN" sz="3600" b="1"/>
              <a:t>... là người sử dụng ngôn ngữ đã lựa chọn để giới thiệu và giải thích cho du khách các di sản văn hóa cũng như thiên nhiên của một vùng cụ thể được các cơ quan liên quan công nhận</a:t>
            </a:r>
            <a:endParaRPr lang="vi-VN" sz="3600" b="1">
              <a:latin typeface="Arial" pitchFamily="34" charset="0"/>
              <a:cs typeface="Arial" pitchFamily="34" charset="0"/>
            </a:endParaRPr>
          </a:p>
        </p:txBody>
      </p:sp>
      <p:pic>
        <p:nvPicPr>
          <p:cNvPr id="11" name="Picture 2" descr="C:\Users\DELL\Downloads\kisspng-bell-gold-golden-bells-5aa6e42cef5533.88921978152088682898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37278">
            <a:off x="13815648" y="6730670"/>
            <a:ext cx="3431382" cy="375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33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37413">
            <a:off x="14795672" y="6898055"/>
            <a:ext cx="6020989" cy="8116529"/>
          </a:xfrm>
          <a:prstGeom prst="rect">
            <a:avLst/>
          </a:prstGeom>
        </p:spPr>
      </p:pic>
      <p:pic>
        <p:nvPicPr>
          <p:cNvPr id="15"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1200" y="-1646496"/>
            <a:ext cx="6752589" cy="6501608"/>
          </a:xfrm>
          <a:prstGeom prst="rect">
            <a:avLst/>
          </a:prstGeom>
        </p:spPr>
      </p:pic>
      <p:pic>
        <p:nvPicPr>
          <p:cNvPr id="16"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21346" y="9258300"/>
            <a:ext cx="1713950" cy="78530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76294" y="7839014"/>
            <a:ext cx="690321" cy="765477"/>
          </a:xfrm>
          <a:prstGeom prst="rect">
            <a:avLst/>
          </a:prstGeom>
        </p:spPr>
      </p:pic>
      <p:sp>
        <p:nvSpPr>
          <p:cNvPr id="19" name="Rectangle 18"/>
          <p:cNvSpPr/>
          <p:nvPr/>
        </p:nvSpPr>
        <p:spPr>
          <a:xfrm>
            <a:off x="7782445" y="4644226"/>
            <a:ext cx="14203565" cy="1015663"/>
          </a:xfrm>
          <a:prstGeom prst="rect">
            <a:avLst/>
          </a:prstGeom>
          <a:noFill/>
        </p:spPr>
        <p:txBody>
          <a:bodyPr wrap="square">
            <a:spAutoFit/>
          </a:bodyPr>
          <a:lstStyle/>
          <a:p>
            <a:pPr algn="just">
              <a:lnSpc>
                <a:spcPct val="150000"/>
              </a:lnSpc>
            </a:pPr>
            <a:r>
              <a:rPr lang="vi-VN" sz="4000"/>
              <a:t>A. Điều dưỡng</a:t>
            </a:r>
          </a:p>
        </p:txBody>
      </p:sp>
      <p:sp>
        <p:nvSpPr>
          <p:cNvPr id="20" name="Rectangle 19"/>
          <p:cNvSpPr/>
          <p:nvPr/>
        </p:nvSpPr>
        <p:spPr>
          <a:xfrm>
            <a:off x="7782446" y="6171957"/>
            <a:ext cx="12877800" cy="1015663"/>
          </a:xfrm>
          <a:prstGeom prst="rect">
            <a:avLst/>
          </a:prstGeom>
        </p:spPr>
        <p:txBody>
          <a:bodyPr wrap="square">
            <a:spAutoFit/>
          </a:bodyPr>
          <a:lstStyle/>
          <a:p>
            <a:pPr lvl="0" algn="just">
              <a:lnSpc>
                <a:spcPct val="150000"/>
              </a:lnSpc>
            </a:pPr>
            <a:r>
              <a:rPr lang="vi-VN" sz="4000">
                <a:solidFill>
                  <a:prstClr val="black"/>
                </a:solidFill>
              </a:rPr>
              <a:t>B. Dược sĩ</a:t>
            </a:r>
          </a:p>
        </p:txBody>
      </p:sp>
      <p:sp>
        <p:nvSpPr>
          <p:cNvPr id="21" name="Rectangle 20"/>
          <p:cNvSpPr/>
          <p:nvPr/>
        </p:nvSpPr>
        <p:spPr>
          <a:xfrm>
            <a:off x="7782446" y="7734207"/>
            <a:ext cx="12877800" cy="1015663"/>
          </a:xfrm>
          <a:prstGeom prst="rect">
            <a:avLst/>
          </a:prstGeom>
        </p:spPr>
        <p:txBody>
          <a:bodyPr wrap="square">
            <a:spAutoFit/>
          </a:bodyPr>
          <a:lstStyle/>
          <a:p>
            <a:pPr lvl="0" algn="just">
              <a:lnSpc>
                <a:spcPct val="150000"/>
              </a:lnSpc>
            </a:pPr>
            <a:r>
              <a:rPr lang="vi-VN" sz="4000">
                <a:solidFill>
                  <a:prstClr val="black"/>
                </a:solidFill>
              </a:rPr>
              <a:t>C. Bác sĩ</a:t>
            </a:r>
          </a:p>
        </p:txBody>
      </p:sp>
      <p:sp>
        <p:nvSpPr>
          <p:cNvPr id="23" name="TextBox 4"/>
          <p:cNvSpPr txBox="1"/>
          <p:nvPr/>
        </p:nvSpPr>
        <p:spPr>
          <a:xfrm>
            <a:off x="0" y="2207560"/>
            <a:ext cx="3597626" cy="971100"/>
          </a:xfrm>
          <a:prstGeom prst="rect">
            <a:avLst/>
          </a:prstGeom>
        </p:spPr>
        <p:txBody>
          <a:bodyPr wrap="square" lIns="0" tIns="0" rIns="0" bIns="0" rtlCol="0" anchor="t">
            <a:spAutoFit/>
          </a:bodyPr>
          <a:lstStyle/>
          <a:p>
            <a:pPr algn="ctr">
              <a:lnSpc>
                <a:spcPct val="150000"/>
              </a:lnSpc>
            </a:pPr>
            <a:r>
              <a:rPr lang="en-US" sz="4800" b="1">
                <a:solidFill>
                  <a:schemeClr val="bg1"/>
                </a:solidFill>
                <a:latin typeface="Arial" pitchFamily="34" charset="0"/>
                <a:cs typeface="Arial" pitchFamily="34" charset="0"/>
              </a:rPr>
              <a:t>CÂU 2</a:t>
            </a:r>
          </a:p>
        </p:txBody>
      </p:sp>
      <p:sp>
        <p:nvSpPr>
          <p:cNvPr id="24" name="Rectangle 23"/>
          <p:cNvSpPr/>
          <p:nvPr/>
        </p:nvSpPr>
        <p:spPr>
          <a:xfrm>
            <a:off x="5097383" y="1511344"/>
            <a:ext cx="12751705" cy="2554545"/>
          </a:xfrm>
          <a:prstGeom prst="rect">
            <a:avLst/>
          </a:prstGeom>
        </p:spPr>
        <p:txBody>
          <a:bodyPr wrap="square">
            <a:spAutoFit/>
          </a:bodyPr>
          <a:lstStyle/>
          <a:p>
            <a:pPr>
              <a:lnSpc>
                <a:spcPct val="200000"/>
              </a:lnSpc>
            </a:pPr>
            <a:r>
              <a:rPr lang="en-US" sz="4000" b="1">
                <a:latin typeface="Arial" pitchFamily="34" charset="0"/>
                <a:cs typeface="Arial" pitchFamily="34" charset="0"/>
              </a:rPr>
              <a:t>Những cụm từ sau liên quan đến ngành nghề nào:</a:t>
            </a:r>
          </a:p>
          <a:p>
            <a:pPr>
              <a:lnSpc>
                <a:spcPct val="200000"/>
              </a:lnSpc>
            </a:pPr>
            <a:r>
              <a:rPr lang="en-US" sz="4000" b="1" i="1">
                <a:latin typeface="Arial" pitchFamily="34" charset="0"/>
                <a:cs typeface="Arial" pitchFamily="34" charset="0"/>
              </a:rPr>
              <a:t>Chuyên khoa, đa khoa, phẫu thuật, chuyên sâu</a:t>
            </a:r>
            <a:endParaRPr lang="vi-VN" sz="4000" b="1" i="1">
              <a:latin typeface="Arial" pitchFamily="34" charset="0"/>
              <a:cs typeface="Arial" pitchFamily="34" charset="0"/>
            </a:endParaRPr>
          </a:p>
        </p:txBody>
      </p:sp>
      <p:pic>
        <p:nvPicPr>
          <p:cNvPr id="11" name="Picture 2" descr="C:\Users\DELL\Downloads\kisspng-bell-gold-golden-bells-5aa6e42cef5533.88921978152088682898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37278">
            <a:off x="13815648" y="6730670"/>
            <a:ext cx="3431382" cy="375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07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37413">
            <a:off x="14795672" y="6898055"/>
            <a:ext cx="6020989" cy="8116529"/>
          </a:xfrm>
          <a:prstGeom prst="rect">
            <a:avLst/>
          </a:prstGeom>
        </p:spPr>
      </p:pic>
      <p:pic>
        <p:nvPicPr>
          <p:cNvPr id="21"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81200" y="-1646496"/>
            <a:ext cx="6752589" cy="6501608"/>
          </a:xfrm>
          <a:prstGeom prst="rect">
            <a:avLst/>
          </a:prstGeom>
        </p:spPr>
      </p:pic>
      <p:pic>
        <p:nvPicPr>
          <p:cNvPr id="22"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21346" y="9258300"/>
            <a:ext cx="1713950" cy="785301"/>
          </a:xfrm>
          <a:prstGeom prst="rect">
            <a:avLst/>
          </a:prstGeom>
        </p:spPr>
      </p:pic>
      <p:pic>
        <p:nvPicPr>
          <p:cNvPr id="23"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556274" y="3381327"/>
            <a:ext cx="690321" cy="765477"/>
          </a:xfrm>
          <a:prstGeom prst="rect">
            <a:avLst/>
          </a:prstGeom>
        </p:spPr>
      </p:pic>
      <p:sp>
        <p:nvSpPr>
          <p:cNvPr id="25" name="Rectangle 24"/>
          <p:cNvSpPr/>
          <p:nvPr/>
        </p:nvSpPr>
        <p:spPr>
          <a:xfrm>
            <a:off x="9496395" y="3327381"/>
            <a:ext cx="14203565" cy="1015663"/>
          </a:xfrm>
          <a:prstGeom prst="rect">
            <a:avLst/>
          </a:prstGeom>
          <a:noFill/>
        </p:spPr>
        <p:txBody>
          <a:bodyPr wrap="square">
            <a:spAutoFit/>
          </a:bodyPr>
          <a:lstStyle/>
          <a:p>
            <a:pPr algn="just">
              <a:lnSpc>
                <a:spcPct val="150000"/>
              </a:lnSpc>
            </a:pPr>
            <a:r>
              <a:rPr lang="vi-VN" sz="4000"/>
              <a:t>A. Lễ tân khách sạn</a:t>
            </a:r>
          </a:p>
        </p:txBody>
      </p:sp>
      <p:sp>
        <p:nvSpPr>
          <p:cNvPr id="26" name="Rectangle 25"/>
          <p:cNvSpPr/>
          <p:nvPr/>
        </p:nvSpPr>
        <p:spPr>
          <a:xfrm>
            <a:off x="9496396" y="4855112"/>
            <a:ext cx="12877800" cy="1015663"/>
          </a:xfrm>
          <a:prstGeom prst="rect">
            <a:avLst/>
          </a:prstGeom>
        </p:spPr>
        <p:txBody>
          <a:bodyPr wrap="square">
            <a:spAutoFit/>
          </a:bodyPr>
          <a:lstStyle/>
          <a:p>
            <a:pPr lvl="0" algn="just">
              <a:lnSpc>
                <a:spcPct val="150000"/>
              </a:lnSpc>
            </a:pPr>
            <a:r>
              <a:rPr lang="vi-VN" sz="4000">
                <a:solidFill>
                  <a:prstClr val="black"/>
                </a:solidFill>
              </a:rPr>
              <a:t>B. Phục vụ nhà hàng</a:t>
            </a:r>
          </a:p>
        </p:txBody>
      </p:sp>
      <p:sp>
        <p:nvSpPr>
          <p:cNvPr id="27" name="Rectangle 26"/>
          <p:cNvSpPr/>
          <p:nvPr/>
        </p:nvSpPr>
        <p:spPr>
          <a:xfrm>
            <a:off x="9496396" y="6417362"/>
            <a:ext cx="12877800" cy="1015663"/>
          </a:xfrm>
          <a:prstGeom prst="rect">
            <a:avLst/>
          </a:prstGeom>
        </p:spPr>
        <p:txBody>
          <a:bodyPr wrap="square">
            <a:spAutoFit/>
          </a:bodyPr>
          <a:lstStyle/>
          <a:p>
            <a:pPr lvl="0" algn="just">
              <a:lnSpc>
                <a:spcPct val="150000"/>
              </a:lnSpc>
            </a:pPr>
            <a:r>
              <a:rPr lang="vi-VN" sz="4000">
                <a:solidFill>
                  <a:prstClr val="black"/>
                </a:solidFill>
              </a:rPr>
              <a:t>C. Kế toán</a:t>
            </a:r>
          </a:p>
        </p:txBody>
      </p:sp>
      <p:sp>
        <p:nvSpPr>
          <p:cNvPr id="29" name="TextBox 4"/>
          <p:cNvSpPr txBox="1"/>
          <p:nvPr/>
        </p:nvSpPr>
        <p:spPr>
          <a:xfrm>
            <a:off x="0" y="2207560"/>
            <a:ext cx="3597626" cy="971100"/>
          </a:xfrm>
          <a:prstGeom prst="rect">
            <a:avLst/>
          </a:prstGeom>
        </p:spPr>
        <p:txBody>
          <a:bodyPr wrap="square" lIns="0" tIns="0" rIns="0" bIns="0" rtlCol="0" anchor="t">
            <a:spAutoFit/>
          </a:bodyPr>
          <a:lstStyle/>
          <a:p>
            <a:pPr algn="ctr">
              <a:lnSpc>
                <a:spcPct val="150000"/>
              </a:lnSpc>
            </a:pPr>
            <a:r>
              <a:rPr lang="en-US" sz="4800" b="1">
                <a:solidFill>
                  <a:schemeClr val="bg1"/>
                </a:solidFill>
                <a:latin typeface="Arial" pitchFamily="34" charset="0"/>
                <a:cs typeface="Arial" pitchFamily="34" charset="0"/>
              </a:rPr>
              <a:t>CÂU 3</a:t>
            </a:r>
          </a:p>
        </p:txBody>
      </p:sp>
      <p:sp>
        <p:nvSpPr>
          <p:cNvPr id="30" name="Rectangle 29"/>
          <p:cNvSpPr/>
          <p:nvPr/>
        </p:nvSpPr>
        <p:spPr>
          <a:xfrm>
            <a:off x="5097383" y="1123438"/>
            <a:ext cx="12751705" cy="1132426"/>
          </a:xfrm>
          <a:prstGeom prst="rect">
            <a:avLst/>
          </a:prstGeom>
        </p:spPr>
        <p:txBody>
          <a:bodyPr wrap="square">
            <a:spAutoFit/>
          </a:bodyPr>
          <a:lstStyle/>
          <a:p>
            <a:pPr>
              <a:lnSpc>
                <a:spcPct val="200000"/>
              </a:lnSpc>
            </a:pPr>
            <a:r>
              <a:rPr lang="en-US" sz="4000" b="1">
                <a:latin typeface="Arial" pitchFamily="34" charset="0"/>
                <a:cs typeface="Arial" pitchFamily="34" charset="0"/>
              </a:rPr>
              <a:t>Hình ảnh sau mô tả ngành/nghề nào</a:t>
            </a:r>
            <a:endParaRPr lang="vi-VN" sz="4000" b="1">
              <a:latin typeface="Arial" pitchFamily="34" charset="0"/>
              <a:cs typeface="Arial" pitchFamily="34" charset="0"/>
            </a:endParaRPr>
          </a:p>
        </p:txBody>
      </p:sp>
      <p:pic>
        <p:nvPicPr>
          <p:cNvPr id="2050" name="Picture 2" descr="Lễ Tân nên làm gì khi phục vụ những vị khách lắm chiêu trong khách sạ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5094" y="5082809"/>
            <a:ext cx="5758728" cy="3644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ELL\Downloads\kisspng-bell-gold-golden-bells-5aa6e42cef5533.889219781520886828980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37278">
            <a:off x="13815648" y="6730670"/>
            <a:ext cx="3431382" cy="375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71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0" y="-3062621"/>
            <a:ext cx="6361694" cy="612524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10460" y="523628"/>
            <a:ext cx="1631476" cy="322774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18409" y="6647999"/>
            <a:ext cx="10410242" cy="1002331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34943" y="9104898"/>
            <a:ext cx="3590255" cy="306804"/>
          </a:xfrm>
          <a:prstGeom prst="rect">
            <a:avLst/>
          </a:prstGeom>
        </p:spPr>
      </p:pic>
      <p:pic>
        <p:nvPicPr>
          <p:cNvPr id="13"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5101" y="3029174"/>
            <a:ext cx="690321" cy="765477"/>
          </a:xfrm>
          <a:prstGeom prst="rect">
            <a:avLst/>
          </a:prstGeom>
        </p:spPr>
      </p:pic>
      <p:sp>
        <p:nvSpPr>
          <p:cNvPr id="15" name="Rectangle 14"/>
          <p:cNvSpPr/>
          <p:nvPr/>
        </p:nvSpPr>
        <p:spPr>
          <a:xfrm>
            <a:off x="2847465" y="3105038"/>
            <a:ext cx="12800195" cy="1754326"/>
          </a:xfrm>
          <a:prstGeom prst="rect">
            <a:avLst/>
          </a:prstGeom>
          <a:noFill/>
        </p:spPr>
        <p:txBody>
          <a:bodyPr wrap="square">
            <a:spAutoFit/>
          </a:bodyPr>
          <a:lstStyle/>
          <a:p>
            <a:pPr lvl="0">
              <a:lnSpc>
                <a:spcPct val="150000"/>
              </a:lnSpc>
            </a:pPr>
            <a:r>
              <a:rPr lang="vi-VN" sz="3600"/>
              <a:t>Tìm hiểu thế giới nghề nghiệp qua sách, báo, Internet và những người lớn sống quanh em.</a:t>
            </a:r>
            <a:endParaRPr lang="vi-VN" sz="3600">
              <a:latin typeface="Arial" pitchFamily="34" charset="0"/>
              <a:cs typeface="Arial" pitchFamily="34" charset="0"/>
            </a:endParaRPr>
          </a:p>
        </p:txBody>
      </p:sp>
      <p:sp>
        <p:nvSpPr>
          <p:cNvPr id="16" name="TextBox 4"/>
          <p:cNvSpPr txBox="1"/>
          <p:nvPr/>
        </p:nvSpPr>
        <p:spPr>
          <a:xfrm>
            <a:off x="12050034" y="0"/>
            <a:ext cx="3597626" cy="971100"/>
          </a:xfrm>
          <a:prstGeom prst="rect">
            <a:avLst/>
          </a:prstGeom>
        </p:spPr>
        <p:txBody>
          <a:bodyPr wrap="square" lIns="0" tIns="0" rIns="0" bIns="0" rtlCol="0" anchor="t">
            <a:spAutoFit/>
          </a:bodyPr>
          <a:lstStyle/>
          <a:p>
            <a:pPr algn="ctr">
              <a:lnSpc>
                <a:spcPct val="150000"/>
              </a:lnSpc>
            </a:pPr>
            <a:r>
              <a:rPr lang="en-US" sz="4800" b="1">
                <a:solidFill>
                  <a:schemeClr val="bg1"/>
                </a:solidFill>
                <a:latin typeface="Arial" pitchFamily="34" charset="0"/>
                <a:cs typeface="Arial" pitchFamily="34" charset="0"/>
              </a:rPr>
              <a:t>VẬN DỤNG</a:t>
            </a:r>
          </a:p>
        </p:txBody>
      </p:sp>
      <p:pic>
        <p:nvPicPr>
          <p:cNvPr id="18"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62371" y="5439424"/>
            <a:ext cx="690321" cy="765477"/>
          </a:xfrm>
          <a:prstGeom prst="rect">
            <a:avLst/>
          </a:prstGeom>
        </p:spPr>
      </p:pic>
      <p:sp>
        <p:nvSpPr>
          <p:cNvPr id="19" name="Rectangle 18"/>
          <p:cNvSpPr/>
          <p:nvPr/>
        </p:nvSpPr>
        <p:spPr>
          <a:xfrm>
            <a:off x="4105771" y="5355872"/>
            <a:ext cx="13436165" cy="1754326"/>
          </a:xfrm>
          <a:prstGeom prst="rect">
            <a:avLst/>
          </a:prstGeom>
          <a:noFill/>
        </p:spPr>
        <p:txBody>
          <a:bodyPr wrap="square">
            <a:spAutoFit/>
          </a:bodyPr>
          <a:lstStyle/>
          <a:p>
            <a:pPr lvl="0">
              <a:lnSpc>
                <a:spcPct val="150000"/>
              </a:lnSpc>
            </a:pPr>
            <a:r>
              <a:rPr lang="vi-VN" sz="3600"/>
              <a:t>Ghi chép thông tin và lưu lại hình ảnh mà em thu thập được qua tìm hiểu nghề để giới thiệu với các bạn.</a:t>
            </a:r>
            <a:endParaRPr lang="vi-VN" sz="3600">
              <a:latin typeface="Arial" pitchFamily="34" charset="0"/>
              <a:cs typeface="Arial" pitchFamily="34" charset="0"/>
            </a:endParaRPr>
          </a:p>
        </p:txBody>
      </p:sp>
    </p:spTree>
    <p:extLst>
      <p:ext uri="{BB962C8B-B14F-4D97-AF65-F5344CB8AC3E}">
        <p14:creationId xmlns:p14="http://schemas.microsoft.com/office/powerpoint/2010/main" val="3356236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458977" y="6545998"/>
            <a:ext cx="2530957" cy="3453439"/>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864031" y="6701446"/>
            <a:ext cx="2670831" cy="3644294"/>
          </a:xfrm>
          <a:prstGeom prst="rect">
            <a:avLst/>
          </a:prstGeom>
        </p:spPr>
      </p:pic>
      <p:pic>
        <p:nvPicPr>
          <p:cNvPr id="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23072" y="7526278"/>
            <a:ext cx="1747801" cy="2725531"/>
          </a:xfrm>
          <a:prstGeom prst="rect">
            <a:avLst/>
          </a:prstGeom>
        </p:spPr>
      </p:pic>
      <p:sp>
        <p:nvSpPr>
          <p:cNvPr id="9" name="Rectangle 8"/>
          <p:cNvSpPr/>
          <p:nvPr/>
        </p:nvSpPr>
        <p:spPr>
          <a:xfrm>
            <a:off x="2286068" y="2365106"/>
            <a:ext cx="13121093" cy="4154984"/>
          </a:xfrm>
          <a:prstGeom prst="rect">
            <a:avLst/>
          </a:prstGeom>
        </p:spPr>
        <p:txBody>
          <a:bodyPr wrap="square">
            <a:spAutoFit/>
          </a:bodyPr>
          <a:lstStyle/>
          <a:p>
            <a:pPr marL="571500" lvl="0" indent="-571500" algn="just">
              <a:lnSpc>
                <a:spcPct val="200000"/>
              </a:lnSpc>
              <a:buFontTx/>
              <a:buChar char="-"/>
            </a:pPr>
            <a:r>
              <a:rPr lang="en-US" sz="4400">
                <a:latin typeface="Arial" pitchFamily="34" charset="0"/>
                <a:cs typeface="Arial" pitchFamily="34" charset="0"/>
              </a:rPr>
              <a:t>Thể hiện sự tôn trọng với tất cả các ngành nghề </a:t>
            </a:r>
          </a:p>
          <a:p>
            <a:pPr marL="571500" lvl="0" indent="-571500" algn="just">
              <a:lnSpc>
                <a:spcPct val="200000"/>
              </a:lnSpc>
              <a:buFontTx/>
              <a:buChar char="-"/>
            </a:pPr>
            <a:r>
              <a:rPr lang="en-US" sz="4400">
                <a:latin typeface="Arial" pitchFamily="34" charset="0"/>
                <a:cs typeface="Arial" pitchFamily="34" charset="0"/>
              </a:rPr>
              <a:t>Chuẩn bị tiết học sau: Khám phá nghề truyền thống ở nước ta</a:t>
            </a:r>
            <a:endParaRPr lang="vi-VN" sz="4400">
              <a:latin typeface="Arial" pitchFamily="34" charset="0"/>
              <a:cs typeface="Arial" pitchFamily="34" charset="0"/>
            </a:endParaRPr>
          </a:p>
        </p:txBody>
      </p:sp>
      <p:sp>
        <p:nvSpPr>
          <p:cNvPr id="10" name="Rectangle 9"/>
          <p:cNvSpPr/>
          <p:nvPr/>
        </p:nvSpPr>
        <p:spPr>
          <a:xfrm>
            <a:off x="4672505" y="812668"/>
            <a:ext cx="7162798" cy="982513"/>
          </a:xfrm>
          <a:prstGeom prst="rect">
            <a:avLst/>
          </a:prstGeom>
        </p:spPr>
        <p:txBody>
          <a:bodyPr wrap="square">
            <a:spAutoFit/>
          </a:bodyPr>
          <a:lstStyle/>
          <a:p>
            <a:pPr lvl="0" algn="ctr">
              <a:lnSpc>
                <a:spcPct val="150000"/>
              </a:lnSpc>
            </a:pPr>
            <a:r>
              <a:rPr lang="en-US" sz="4400" b="1">
                <a:solidFill>
                  <a:srgbClr val="FF0000"/>
                </a:solidFill>
                <a:latin typeface="Arial" pitchFamily="34" charset="0"/>
                <a:cs typeface="Arial" pitchFamily="34" charset="0"/>
              </a:rPr>
              <a:t>HƯỚNG DẪN VỀ NHÀ</a:t>
            </a:r>
            <a:endParaRPr lang="vi-VN" sz="4400" b="1">
              <a:solidFill>
                <a:srgbClr val="FF0000"/>
              </a:solidFill>
              <a:latin typeface="Arial" pitchFamily="34" charset="0"/>
              <a:cs typeface="Arial" pitchFamily="34" charset="0"/>
            </a:endParaRPr>
          </a:p>
        </p:txBody>
      </p:sp>
      <p:pic>
        <p:nvPicPr>
          <p:cNvPr id="11"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711463" y="747107"/>
            <a:ext cx="1411225" cy="1780726"/>
          </a:xfrm>
          <a:prstGeom prst="rect">
            <a:avLst/>
          </a:prstGeom>
        </p:spPr>
      </p:pic>
      <p:pic>
        <p:nvPicPr>
          <p:cNvPr id="15"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43331" y="5960372"/>
            <a:ext cx="6781906" cy="6529835"/>
          </a:xfrm>
          <a:prstGeom prst="rect">
            <a:avLst/>
          </a:prstGeom>
        </p:spPr>
      </p:pic>
      <p:pic>
        <p:nvPicPr>
          <p:cNvPr id="16"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76813" y="7703286"/>
            <a:ext cx="2991384" cy="1473936"/>
          </a:xfrm>
          <a:prstGeom prst="rect">
            <a:avLst/>
          </a:prstGeom>
        </p:spPr>
      </p:pic>
    </p:spTree>
    <p:extLst>
      <p:ext uri="{BB962C8B-B14F-4D97-AF65-F5344CB8AC3E}">
        <p14:creationId xmlns:p14="http://schemas.microsoft.com/office/powerpoint/2010/main" val="4023449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7" name="Rectangle 6"/>
          <p:cNvSpPr/>
          <p:nvPr/>
        </p:nvSpPr>
        <p:spPr>
          <a:xfrm>
            <a:off x="2343150" y="495300"/>
            <a:ext cx="13525500" cy="1651671"/>
          </a:xfrm>
          <a:prstGeom prst="rect">
            <a:avLst/>
          </a:prstGeom>
        </p:spPr>
        <p:txBody>
          <a:bodyPr wrap="square">
            <a:spAutoFit/>
          </a:bodyPr>
          <a:lstStyle/>
          <a:p>
            <a:pPr algn="ctr">
              <a:lnSpc>
                <a:spcPct val="150000"/>
              </a:lnSpc>
            </a:pPr>
            <a:r>
              <a:rPr lang="vi-VN" sz="3600" b="1">
                <a:latin typeface="Arial" pitchFamily="34" charset="0"/>
                <a:cs typeface="Arial" pitchFamily="34" charset="0"/>
              </a:rPr>
              <a:t>Trong những nghề dưới đây, kể tên các nghề đã góp phần làm nên ngôi nhà của gia đình em</a:t>
            </a:r>
          </a:p>
        </p:txBody>
      </p:sp>
      <p:pic>
        <p:nvPicPr>
          <p:cNvPr id="2050" name="Picture 2" descr="20210721053649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17305" t="16210" r="8589" b="52830"/>
          <a:stretch/>
        </p:blipFill>
        <p:spPr bwMode="auto">
          <a:xfrm>
            <a:off x="2286000" y="2366218"/>
            <a:ext cx="13738860" cy="7577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3009900"/>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2889849" y="3944428"/>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2895600" y="5736059"/>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12573000" y="3924300"/>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2895600" y="4838700"/>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4288766" y="7658100"/>
            <a:ext cx="32004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3462068" y="8648700"/>
            <a:ext cx="48437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6124755" y="3924300"/>
            <a:ext cx="2786332"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72" y="599765"/>
            <a:ext cx="8890000" cy="853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79631" y="2705100"/>
            <a:ext cx="6040163" cy="3416320"/>
          </a:xfrm>
          <a:prstGeom prst="rect">
            <a:avLst/>
          </a:prstGeom>
          <a:noFill/>
        </p:spPr>
        <p:txBody>
          <a:bodyPr wrap="square" rtlCol="0">
            <a:spAutoFit/>
          </a:bodyPr>
          <a:lstStyle/>
          <a:p>
            <a:pPr algn="ctr">
              <a:lnSpc>
                <a:spcPct val="150000"/>
              </a:lnSpc>
            </a:pPr>
            <a:r>
              <a:rPr lang="en-US" sz="4800" b="1">
                <a:latin typeface="Arial" pitchFamily="34" charset="0"/>
                <a:cs typeface="Arial" pitchFamily="34" charset="0"/>
              </a:rPr>
              <a:t>CHỦ ĐỀ 8: </a:t>
            </a:r>
          </a:p>
          <a:p>
            <a:pPr algn="ctr">
              <a:lnSpc>
                <a:spcPct val="150000"/>
              </a:lnSpc>
            </a:pPr>
            <a:r>
              <a:rPr lang="en-US" sz="4800" b="1">
                <a:latin typeface="Arial" pitchFamily="34" charset="0"/>
                <a:cs typeface="Arial" pitchFamily="34" charset="0"/>
              </a:rPr>
              <a:t>KHÁM PHÁ THẾ GIỚI NGHỀ NGHIỆP</a:t>
            </a:r>
            <a:endParaRPr lang="vi-VN" sz="4800" b="1">
              <a:latin typeface="Arial" pitchFamily="34" charset="0"/>
              <a:cs typeface="Arial"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574468"/>
            <a:ext cx="2264435" cy="218027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9993" y="448247"/>
            <a:ext cx="1502456" cy="2306492"/>
          </a:xfrm>
          <a:prstGeom prst="rect">
            <a:avLst/>
          </a:prstGeom>
        </p:spPr>
      </p:pic>
      <p:sp>
        <p:nvSpPr>
          <p:cNvPr id="9" name="TextBox 10"/>
          <p:cNvSpPr txBox="1"/>
          <p:nvPr/>
        </p:nvSpPr>
        <p:spPr>
          <a:xfrm>
            <a:off x="3713939" y="1203594"/>
            <a:ext cx="12031569" cy="3371757"/>
          </a:xfrm>
          <a:prstGeom prst="rect">
            <a:avLst/>
          </a:prstGeom>
        </p:spPr>
        <p:txBody>
          <a:bodyPr wrap="square" lIns="0" tIns="0" rIns="0" bIns="0" rtlCol="0" anchor="t">
            <a:spAutoFit/>
          </a:bodyPr>
          <a:lstStyle/>
          <a:p>
            <a:pPr algn="just">
              <a:lnSpc>
                <a:spcPct val="250000"/>
              </a:lnSpc>
            </a:pPr>
            <a:r>
              <a:rPr lang="en-US" sz="4800" b="1"/>
              <a:t>TIẾT 87 – HĐGDTCĐ:</a:t>
            </a:r>
          </a:p>
          <a:p>
            <a:pPr algn="just">
              <a:lnSpc>
                <a:spcPct val="250000"/>
              </a:lnSpc>
            </a:pPr>
            <a:r>
              <a:rPr lang="vi-VN" sz="4800" b="1"/>
              <a:t>THẾ GIỚI NGHỀ NGHIỆP QUANH TA</a:t>
            </a: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1221" y="8921495"/>
            <a:ext cx="4634548" cy="396043"/>
          </a:xfrm>
          <a:prstGeom prst="rect">
            <a:avLst/>
          </a:prstGeom>
        </p:spPr>
      </p:pic>
      <p:sp>
        <p:nvSpPr>
          <p:cNvPr id="2" name="Rectangle 1"/>
          <p:cNvSpPr/>
          <p:nvPr/>
        </p:nvSpPr>
        <p:spPr>
          <a:xfrm>
            <a:off x="957696" y="4381500"/>
            <a:ext cx="16415904" cy="3464090"/>
          </a:xfrm>
          <a:prstGeom prst="rect">
            <a:avLst/>
          </a:prstGeom>
        </p:spPr>
        <p:txBody>
          <a:bodyPr wrap="none">
            <a:spAutoFit/>
          </a:bodyPr>
          <a:lstStyle/>
          <a:p>
            <a:pPr algn="ctr">
              <a:lnSpc>
                <a:spcPct val="250000"/>
              </a:lnSpc>
            </a:pPr>
            <a:r>
              <a:rPr lang="nl-NL" sz="4800" b="1">
                <a:latin typeface="Arial" pitchFamily="34" charset="0"/>
                <a:cs typeface="Arial" pitchFamily="34" charset="0"/>
              </a:rPr>
              <a:t>HOẠT ĐỘNG 1</a:t>
            </a:r>
            <a:endParaRPr lang="vi-VN" sz="4800" b="1">
              <a:latin typeface="Arial" pitchFamily="34" charset="0"/>
              <a:cs typeface="Arial" pitchFamily="34" charset="0"/>
            </a:endParaRPr>
          </a:p>
          <a:p>
            <a:pPr algn="ctr">
              <a:lnSpc>
                <a:spcPct val="250000"/>
              </a:lnSpc>
            </a:pPr>
            <a:r>
              <a:rPr lang="nl-NL" sz="4800" b="1">
                <a:latin typeface="Arial" pitchFamily="34" charset="0"/>
                <a:cs typeface="Arial" pitchFamily="34" charset="0"/>
              </a:rPr>
              <a:t>CHIA SẺ NHỮNG HIỂU BIẾT CỦA EM VỀ NGHỀ NGHIỆP</a:t>
            </a:r>
            <a:endParaRPr lang="vi-VN" sz="480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13388" t="51840" r="62242" b="33880"/>
          <a:stretch/>
        </p:blipFill>
        <p:spPr bwMode="auto">
          <a:xfrm>
            <a:off x="1385063" y="1455201"/>
            <a:ext cx="4392168" cy="3612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40785" t="53172" r="36841" b="33591"/>
          <a:stretch/>
        </p:blipFill>
        <p:spPr bwMode="auto">
          <a:xfrm>
            <a:off x="7086600" y="1719072"/>
            <a:ext cx="4032504" cy="33482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68386" t="52418" r="8868" b="33302"/>
          <a:stretch/>
        </p:blipFill>
        <p:spPr bwMode="auto">
          <a:xfrm>
            <a:off x="13094208" y="1455201"/>
            <a:ext cx="4099560" cy="36120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13936" t="66852" r="63345" b="18868"/>
          <a:stretch/>
        </p:blipFill>
        <p:spPr bwMode="auto">
          <a:xfrm>
            <a:off x="1682495" y="5981700"/>
            <a:ext cx="4094735" cy="3612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40377" t="66852" r="35253" b="20068"/>
          <a:stretch/>
        </p:blipFill>
        <p:spPr bwMode="auto">
          <a:xfrm>
            <a:off x="7086600" y="5981701"/>
            <a:ext cx="4392168" cy="3308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0210517082313_wm_shs-hoat-dong-trai-nghiem-huong-nghiep-6"/>
          <p:cNvPicPr>
            <a:picLocks noChangeAspect="1" noChangeArrowheads="1"/>
          </p:cNvPicPr>
          <p:nvPr/>
        </p:nvPicPr>
        <p:blipFill rotWithShape="1">
          <a:blip r:embed="rId2">
            <a:extLst>
              <a:ext uri="{28A0092B-C50C-407E-A947-70E740481C1C}">
                <a14:useLocalDpi xmlns:a14="http://schemas.microsoft.com/office/drawing/2010/main" val="0"/>
              </a:ext>
            </a:extLst>
          </a:blip>
          <a:srcRect l="67574" t="66852" r="8056" b="18868"/>
          <a:stretch/>
        </p:blipFill>
        <p:spPr bwMode="auto">
          <a:xfrm>
            <a:off x="12801600" y="5981700"/>
            <a:ext cx="4392168" cy="3612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9862" y="342900"/>
            <a:ext cx="10801355" cy="646331"/>
          </a:xfrm>
          <a:prstGeom prst="rect">
            <a:avLst/>
          </a:prstGeom>
          <a:noFill/>
        </p:spPr>
        <p:txBody>
          <a:bodyPr wrap="none" rtlCol="0">
            <a:spAutoFit/>
          </a:bodyPr>
          <a:lstStyle/>
          <a:p>
            <a:r>
              <a:rPr lang="en-US" sz="3600" b="1">
                <a:latin typeface="Arial" pitchFamily="34" charset="0"/>
                <a:cs typeface="Arial" pitchFamily="34" charset="0"/>
              </a:rPr>
              <a:t>Xác định những nghề trong các hình dưới đây:</a:t>
            </a:r>
            <a:endParaRPr lang="vi-VN" sz="3600" b="1">
              <a:latin typeface="Arial" pitchFamily="34" charset="0"/>
              <a:cs typeface="Arial" pitchFamily="34" charset="0"/>
            </a:endParaRPr>
          </a:p>
        </p:txBody>
      </p:sp>
      <p:sp>
        <p:nvSpPr>
          <p:cNvPr id="11" name="TextBox 10"/>
          <p:cNvSpPr txBox="1"/>
          <p:nvPr/>
        </p:nvSpPr>
        <p:spPr>
          <a:xfrm>
            <a:off x="2567087" y="5125826"/>
            <a:ext cx="2028119"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Giáo viên</a:t>
            </a:r>
            <a:endParaRPr lang="vi-VN" sz="3200" b="1">
              <a:solidFill>
                <a:srgbClr val="FF0000"/>
              </a:solidFill>
              <a:latin typeface="Arial" pitchFamily="34" charset="0"/>
              <a:cs typeface="Arial" pitchFamily="34" charset="0"/>
            </a:endParaRPr>
          </a:p>
        </p:txBody>
      </p:sp>
      <p:sp>
        <p:nvSpPr>
          <p:cNvPr id="13" name="TextBox 12"/>
          <p:cNvSpPr txBox="1"/>
          <p:nvPr/>
        </p:nvSpPr>
        <p:spPr>
          <a:xfrm>
            <a:off x="8088792" y="5067300"/>
            <a:ext cx="2073003"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Nông dân</a:t>
            </a:r>
            <a:endParaRPr lang="vi-VN" sz="3200" b="1">
              <a:solidFill>
                <a:srgbClr val="FF0000"/>
              </a:solidFill>
              <a:latin typeface="Arial" pitchFamily="34" charset="0"/>
              <a:cs typeface="Arial" pitchFamily="34" charset="0"/>
            </a:endParaRPr>
          </a:p>
        </p:txBody>
      </p:sp>
      <p:sp>
        <p:nvSpPr>
          <p:cNvPr id="14" name="TextBox 13"/>
          <p:cNvSpPr txBox="1"/>
          <p:nvPr/>
        </p:nvSpPr>
        <p:spPr>
          <a:xfrm>
            <a:off x="14129928" y="5050537"/>
            <a:ext cx="1164101"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Ca sĩ</a:t>
            </a:r>
            <a:endParaRPr lang="vi-VN" sz="3200" b="1">
              <a:solidFill>
                <a:srgbClr val="FF0000"/>
              </a:solidFill>
              <a:latin typeface="Arial" pitchFamily="34" charset="0"/>
              <a:cs typeface="Arial" pitchFamily="34" charset="0"/>
            </a:endParaRPr>
          </a:p>
        </p:txBody>
      </p:sp>
      <p:sp>
        <p:nvSpPr>
          <p:cNvPr id="15" name="TextBox 14"/>
          <p:cNvSpPr txBox="1"/>
          <p:nvPr/>
        </p:nvSpPr>
        <p:spPr>
          <a:xfrm>
            <a:off x="13983624" y="9432946"/>
            <a:ext cx="1391728"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Bác sĩ</a:t>
            </a:r>
            <a:endParaRPr lang="vi-VN" sz="3200" b="1">
              <a:solidFill>
                <a:srgbClr val="FF0000"/>
              </a:solidFill>
              <a:latin typeface="Arial" pitchFamily="34" charset="0"/>
              <a:cs typeface="Arial" pitchFamily="34" charset="0"/>
            </a:endParaRPr>
          </a:p>
        </p:txBody>
      </p:sp>
      <p:sp>
        <p:nvSpPr>
          <p:cNvPr id="16" name="TextBox 15"/>
          <p:cNvSpPr txBox="1"/>
          <p:nvPr/>
        </p:nvSpPr>
        <p:spPr>
          <a:xfrm>
            <a:off x="8116479" y="9290305"/>
            <a:ext cx="1822935"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Công an</a:t>
            </a:r>
            <a:endParaRPr lang="vi-VN" sz="3200" b="1">
              <a:solidFill>
                <a:srgbClr val="FF0000"/>
              </a:solidFill>
              <a:latin typeface="Arial" pitchFamily="34" charset="0"/>
              <a:cs typeface="Arial" pitchFamily="34" charset="0"/>
            </a:endParaRPr>
          </a:p>
        </p:txBody>
      </p:sp>
      <p:sp>
        <p:nvSpPr>
          <p:cNvPr id="17" name="TextBox 16"/>
          <p:cNvSpPr txBox="1"/>
          <p:nvPr/>
        </p:nvSpPr>
        <p:spPr>
          <a:xfrm>
            <a:off x="2667000" y="9356746"/>
            <a:ext cx="1773242" cy="739754"/>
          </a:xfrm>
          <a:prstGeom prst="rect">
            <a:avLst/>
          </a:prstGeom>
          <a:noFill/>
          <a:ln>
            <a:solidFill>
              <a:srgbClr val="FF0000"/>
            </a:solidFill>
          </a:ln>
        </p:spPr>
        <p:txBody>
          <a:bodyPr wrap="none" rtlCol="0">
            <a:spAutoFit/>
          </a:bodyPr>
          <a:lstStyle/>
          <a:p>
            <a:pPr>
              <a:lnSpc>
                <a:spcPct val="150000"/>
              </a:lnSpc>
            </a:pPr>
            <a:r>
              <a:rPr lang="en-US" sz="3200" b="1">
                <a:solidFill>
                  <a:srgbClr val="FF0000"/>
                </a:solidFill>
                <a:latin typeface="Arial" pitchFamily="34" charset="0"/>
                <a:cs typeface="Arial" pitchFamily="34" charset="0"/>
              </a:rPr>
              <a:t>Thợ xây</a:t>
            </a:r>
            <a:endParaRPr lang="vi-VN"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81998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37413">
            <a:off x="14795672" y="6898055"/>
            <a:ext cx="6020989" cy="8116529"/>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7910" y="-1419372"/>
            <a:ext cx="6752589" cy="6501608"/>
          </a:xfrm>
          <a:prstGeom prst="rect">
            <a:avLst/>
          </a:prstGeom>
        </p:spPr>
      </p:pic>
      <p:pic>
        <p:nvPicPr>
          <p:cNvPr id="20"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21346" y="9258300"/>
            <a:ext cx="1713950" cy="785301"/>
          </a:xfrm>
          <a:prstGeom prst="rect">
            <a:avLst/>
          </a:prstGeom>
        </p:spPr>
      </p:pic>
      <p:sp>
        <p:nvSpPr>
          <p:cNvPr id="2" name="Rectangle 1"/>
          <p:cNvSpPr/>
          <p:nvPr/>
        </p:nvSpPr>
        <p:spPr>
          <a:xfrm>
            <a:off x="5943600" y="3695700"/>
            <a:ext cx="11871846" cy="4524315"/>
          </a:xfrm>
          <a:prstGeom prst="rect">
            <a:avLst/>
          </a:prstGeom>
        </p:spPr>
        <p:txBody>
          <a:bodyPr wrap="square">
            <a:spAutoFit/>
          </a:bodyPr>
          <a:lstStyle/>
          <a:p>
            <a:pPr algn="just">
              <a:lnSpc>
                <a:spcPct val="200000"/>
              </a:lnSpc>
            </a:pPr>
            <a:r>
              <a:rPr lang="nl-NL" sz="3600">
                <a:latin typeface="Arial" pitchFamily="34" charset="0"/>
                <a:cs typeface="Arial" pitchFamily="34" charset="0"/>
              </a:rPr>
              <a:t>Nghề thợ mộc</a:t>
            </a:r>
            <a:r>
              <a:rPr lang="vi-VN" sz="3600">
                <a:latin typeface="Arial" pitchFamily="34" charset="0"/>
                <a:cs typeface="Arial" pitchFamily="34" charset="0"/>
              </a:rPr>
              <a:t>                         </a:t>
            </a:r>
            <a:r>
              <a:rPr lang="nl-NL" sz="3600">
                <a:latin typeface="Arial" pitchFamily="34" charset="0"/>
                <a:cs typeface="Arial" pitchFamily="34" charset="0"/>
              </a:rPr>
              <a:t> Nghề </a:t>
            </a:r>
            <a:r>
              <a:rPr lang="vi-VN" sz="3600">
                <a:latin typeface="Arial" pitchFamily="34" charset="0"/>
                <a:cs typeface="Arial" pitchFamily="34" charset="0"/>
              </a:rPr>
              <a:t>thiết kế </a:t>
            </a:r>
          </a:p>
          <a:p>
            <a:pPr algn="just">
              <a:lnSpc>
                <a:spcPct val="200000"/>
              </a:lnSpc>
            </a:pPr>
            <a:r>
              <a:rPr lang="nl-NL" sz="3600">
                <a:latin typeface="Arial" pitchFamily="34" charset="0"/>
                <a:cs typeface="Arial" pitchFamily="34" charset="0"/>
              </a:rPr>
              <a:t>Nghề bác sĩ</a:t>
            </a:r>
            <a:r>
              <a:rPr lang="vi-VN" sz="3600">
                <a:latin typeface="Arial" pitchFamily="34" charset="0"/>
                <a:cs typeface="Arial" pitchFamily="34" charset="0"/>
              </a:rPr>
              <a:t>                             </a:t>
            </a:r>
            <a:r>
              <a:rPr lang="nl-NL" sz="3600">
                <a:latin typeface="Arial" pitchFamily="34" charset="0"/>
                <a:cs typeface="Arial" pitchFamily="34" charset="0"/>
              </a:rPr>
              <a:t> </a:t>
            </a:r>
            <a:r>
              <a:rPr lang="vi-VN" sz="3600">
                <a:latin typeface="Arial" pitchFamily="34" charset="0"/>
                <a:cs typeface="Arial" pitchFamily="34" charset="0"/>
              </a:rPr>
              <a:t>Đầu bếp</a:t>
            </a:r>
            <a:endParaRPr lang="nl-NL" sz="3600">
              <a:latin typeface="Arial" pitchFamily="34" charset="0"/>
              <a:cs typeface="Arial" pitchFamily="34" charset="0"/>
            </a:endParaRPr>
          </a:p>
          <a:p>
            <a:pPr algn="just">
              <a:lnSpc>
                <a:spcPct val="200000"/>
              </a:lnSpc>
            </a:pPr>
            <a:r>
              <a:rPr lang="nl-NL" sz="3600">
                <a:latin typeface="Arial" pitchFamily="34" charset="0"/>
                <a:cs typeface="Arial" pitchFamily="34" charset="0"/>
              </a:rPr>
              <a:t>Nghề công nhân</a:t>
            </a:r>
            <a:r>
              <a:rPr lang="vi-VN" sz="3600">
                <a:latin typeface="Arial" pitchFamily="34" charset="0"/>
                <a:cs typeface="Arial" pitchFamily="34" charset="0"/>
              </a:rPr>
              <a:t>                      </a:t>
            </a:r>
            <a:r>
              <a:rPr lang="nl-NL" sz="3600">
                <a:latin typeface="Arial" pitchFamily="34" charset="0"/>
                <a:cs typeface="Arial" pitchFamily="34" charset="0"/>
              </a:rPr>
              <a:t> Nghề may</a:t>
            </a:r>
            <a:endParaRPr lang="vi-VN" sz="3600">
              <a:latin typeface="Arial" pitchFamily="34" charset="0"/>
              <a:cs typeface="Arial" pitchFamily="34" charset="0"/>
            </a:endParaRPr>
          </a:p>
          <a:p>
            <a:pPr algn="just">
              <a:lnSpc>
                <a:spcPct val="200000"/>
              </a:lnSpc>
            </a:pPr>
            <a:r>
              <a:rPr lang="nl-NL" sz="3600">
                <a:latin typeface="Arial" pitchFamily="34" charset="0"/>
                <a:cs typeface="Arial" pitchFamily="34" charset="0"/>
              </a:rPr>
              <a:t>Nghề lái xe</a:t>
            </a:r>
            <a:r>
              <a:rPr lang="vi-VN" sz="3600">
                <a:latin typeface="Arial" pitchFamily="34" charset="0"/>
                <a:cs typeface="Arial" pitchFamily="34" charset="0"/>
              </a:rPr>
              <a:t>                               </a:t>
            </a:r>
            <a:r>
              <a:rPr lang="nl-NL" sz="3600">
                <a:latin typeface="Arial" pitchFamily="34" charset="0"/>
                <a:cs typeface="Arial" pitchFamily="34" charset="0"/>
              </a:rPr>
              <a:t>Nghề nhà báo,…</a:t>
            </a:r>
            <a:endParaRPr lang="vi-VN" sz="3600">
              <a:latin typeface="Arial" pitchFamily="34" charset="0"/>
              <a:cs typeface="Arial" pitchFamily="34" charset="0"/>
            </a:endParaRPr>
          </a:p>
        </p:txBody>
      </p:sp>
      <p:pic>
        <p:nvPicPr>
          <p:cNvPr id="9"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091599" y="4125591"/>
            <a:ext cx="690321" cy="76547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024679" y="6286500"/>
            <a:ext cx="690321" cy="76547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029200" y="5143500"/>
            <a:ext cx="690321" cy="765477"/>
          </a:xfrm>
          <a:prstGeom prst="rect">
            <a:avLst/>
          </a:prstGeom>
        </p:spPr>
      </p:pic>
      <p:pic>
        <p:nvPicPr>
          <p:cNvPr id="12"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029200" y="7321609"/>
            <a:ext cx="690321" cy="76547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236360" y="5270773"/>
            <a:ext cx="690321" cy="76547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232718" y="4125590"/>
            <a:ext cx="690321" cy="76547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232718" y="6286499"/>
            <a:ext cx="690321" cy="76547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297462" y="7321609"/>
            <a:ext cx="690321" cy="765477"/>
          </a:xfrm>
          <a:prstGeom prst="rect">
            <a:avLst/>
          </a:prstGeom>
        </p:spPr>
      </p:pic>
      <p:sp>
        <p:nvSpPr>
          <p:cNvPr id="3" name="Rectangle 2"/>
          <p:cNvSpPr/>
          <p:nvPr/>
        </p:nvSpPr>
        <p:spPr>
          <a:xfrm>
            <a:off x="5564588" y="1102544"/>
            <a:ext cx="12033863" cy="2308324"/>
          </a:xfrm>
          <a:prstGeom prst="rect">
            <a:avLst/>
          </a:prstGeom>
        </p:spPr>
        <p:txBody>
          <a:bodyPr wrap="square">
            <a:spAutoFit/>
          </a:bodyPr>
          <a:lstStyle/>
          <a:p>
            <a:pPr lvl="0" algn="just">
              <a:lnSpc>
                <a:spcPct val="200000"/>
              </a:lnSpc>
            </a:pPr>
            <a:r>
              <a:rPr lang="nl-NL" sz="3600">
                <a:solidFill>
                  <a:prstClr val="black"/>
                </a:solidFill>
                <a:latin typeface="Arial" pitchFamily="34" charset="0"/>
                <a:cs typeface="Arial" pitchFamily="34" charset="0"/>
              </a:rPr>
              <a:t>Trong xã hội có rất nhi</a:t>
            </a:r>
            <a:r>
              <a:rPr lang="vi-VN" sz="3600">
                <a:solidFill>
                  <a:prstClr val="black"/>
                </a:solidFill>
                <a:latin typeface="Arial" pitchFamily="34" charset="0"/>
                <a:cs typeface="Arial" pitchFamily="34" charset="0"/>
              </a:rPr>
              <a:t>ề</a:t>
            </a:r>
            <a:r>
              <a:rPr lang="nl-NL" sz="3600">
                <a:solidFill>
                  <a:prstClr val="black"/>
                </a:solidFill>
                <a:latin typeface="Arial" pitchFamily="34" charset="0"/>
                <a:cs typeface="Arial" pitchFamily="34" charset="0"/>
              </a:rPr>
              <a:t>u nghề khác nhau, </a:t>
            </a:r>
            <a:r>
              <a:rPr lang="vi-VN" sz="3600">
                <a:solidFill>
                  <a:prstClr val="black"/>
                </a:solidFill>
                <a:latin typeface="Arial" pitchFamily="34" charset="0"/>
                <a:cs typeface="Arial" pitchFamily="34" charset="0"/>
              </a:rPr>
              <a:t>m</a:t>
            </a:r>
            <a:r>
              <a:rPr lang="nl-NL" sz="3600">
                <a:solidFill>
                  <a:prstClr val="black"/>
                </a:solidFill>
                <a:latin typeface="Arial" pitchFamily="34" charset="0"/>
                <a:cs typeface="Arial" pitchFamily="34" charset="0"/>
              </a:rPr>
              <a:t>ỗi nghề đều có vị trí riêng và đóng góp cho sự phát triển của xã hội.</a:t>
            </a:r>
            <a:endParaRPr lang="vi-VN" sz="3600">
              <a:solidFill>
                <a:prstClr val="black"/>
              </a:solidFill>
              <a:latin typeface="Arial" pitchFamily="34" charset="0"/>
              <a:cs typeface="Arial" pitchFamily="34" charset="0"/>
            </a:endParaRPr>
          </a:p>
        </p:txBody>
      </p:sp>
      <p:grpSp>
        <p:nvGrpSpPr>
          <p:cNvPr id="7" name="Group 6"/>
          <p:cNvGrpSpPr/>
          <p:nvPr/>
        </p:nvGrpSpPr>
        <p:grpSpPr>
          <a:xfrm>
            <a:off x="5024679" y="4125591"/>
            <a:ext cx="11506200" cy="3429000"/>
            <a:chOff x="13716000" y="-800100"/>
            <a:chExt cx="11506200" cy="3429000"/>
          </a:xfrm>
        </p:grpSpPr>
        <p:sp>
          <p:nvSpPr>
            <p:cNvPr id="6" name="Rectangle 5"/>
            <p:cNvSpPr/>
            <p:nvPr/>
          </p:nvSpPr>
          <p:spPr>
            <a:xfrm>
              <a:off x="13716000" y="-800100"/>
              <a:ext cx="115062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14377452" y="-190500"/>
              <a:ext cx="10235148" cy="2363532"/>
            </a:xfrm>
            <a:prstGeom prst="rect">
              <a:avLst/>
            </a:prstGeom>
          </p:spPr>
          <p:txBody>
            <a:bodyPr wrap="square">
              <a:spAutoFit/>
            </a:bodyPr>
            <a:lstStyle/>
            <a:p>
              <a:pPr algn="just">
                <a:lnSpc>
                  <a:spcPct val="200000"/>
                </a:lnSpc>
              </a:pPr>
              <a:r>
                <a:rPr lang="nl-NL" sz="4000" b="1" i="1">
                  <a:latin typeface="Arial" pitchFamily="34" charset="0"/>
                  <a:cs typeface="Arial" pitchFamily="34" charset="0"/>
                </a:rPr>
                <a:t>Ngoài những nghề vừa nêu, em còn biết những nghề nào khác?</a:t>
              </a:r>
              <a:endParaRPr lang="vi-VN" sz="4000" b="1" i="1">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0" y="-3062621"/>
            <a:ext cx="6361694" cy="612524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10460" y="523628"/>
            <a:ext cx="1631476" cy="322774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18409" y="6647999"/>
            <a:ext cx="10410242" cy="1002331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34943" y="9104898"/>
            <a:ext cx="3590255" cy="306804"/>
          </a:xfrm>
          <a:prstGeom prst="rect">
            <a:avLst/>
          </a:prstGeom>
        </p:spPr>
      </p:pic>
      <p:pic>
        <p:nvPicPr>
          <p:cNvPr id="13"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93918" y="3368630"/>
            <a:ext cx="690321" cy="765477"/>
          </a:xfrm>
          <a:prstGeom prst="rect">
            <a:avLst/>
          </a:prstGeom>
        </p:spPr>
      </p:pic>
      <p:sp>
        <p:nvSpPr>
          <p:cNvPr id="16" name="TextBox 4"/>
          <p:cNvSpPr txBox="1"/>
          <p:nvPr/>
        </p:nvSpPr>
        <p:spPr>
          <a:xfrm>
            <a:off x="12050034" y="0"/>
            <a:ext cx="3597626" cy="2215991"/>
          </a:xfrm>
          <a:prstGeom prst="rect">
            <a:avLst/>
          </a:prstGeom>
        </p:spPr>
        <p:txBody>
          <a:bodyPr wrap="square" lIns="0" tIns="0" rIns="0" bIns="0" rtlCol="0" anchor="t">
            <a:spAutoFit/>
          </a:bodyPr>
          <a:lstStyle/>
          <a:p>
            <a:pPr algn="ctr">
              <a:lnSpc>
                <a:spcPct val="150000"/>
              </a:lnSpc>
            </a:pPr>
            <a:r>
              <a:rPr lang="en-US" sz="4800" b="1">
                <a:solidFill>
                  <a:schemeClr val="bg1"/>
                </a:solidFill>
                <a:latin typeface="Arial" pitchFamily="34" charset="0"/>
                <a:cs typeface="Arial" pitchFamily="34" charset="0"/>
              </a:rPr>
              <a:t>THẢO LUẬN NHÓM</a:t>
            </a:r>
          </a:p>
        </p:txBody>
      </p:sp>
      <p:sp>
        <p:nvSpPr>
          <p:cNvPr id="17" name="Rectangle 16"/>
          <p:cNvSpPr/>
          <p:nvPr/>
        </p:nvSpPr>
        <p:spPr>
          <a:xfrm>
            <a:off x="3828847" y="2940316"/>
            <a:ext cx="11258753" cy="2123658"/>
          </a:xfrm>
          <a:prstGeom prst="rect">
            <a:avLst/>
          </a:prstGeom>
        </p:spPr>
        <p:txBody>
          <a:bodyPr wrap="square">
            <a:spAutoFit/>
          </a:bodyPr>
          <a:lstStyle/>
          <a:p>
            <a:pPr>
              <a:lnSpc>
                <a:spcPct val="150000"/>
              </a:lnSpc>
            </a:pPr>
            <a:r>
              <a:rPr lang="nl-NL" sz="4400" b="1" i="1">
                <a:latin typeface="Arial" pitchFamily="34" charset="0"/>
                <a:cs typeface="Arial" pitchFamily="34" charset="0"/>
              </a:rPr>
              <a:t>Ngoài những nghề vừa nêu, em còn biết những nghề nào khác?</a:t>
            </a:r>
            <a:endParaRPr lang="vi-VN" sz="4400" b="1" i="1">
              <a:latin typeface="Arial" pitchFamily="34" charset="0"/>
              <a:cs typeface="Arial" pitchFamily="34" charset="0"/>
            </a:endParaRPr>
          </a:p>
        </p:txBody>
      </p:sp>
      <p:pic>
        <p:nvPicPr>
          <p:cNvPr id="18"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93917" y="5526606"/>
            <a:ext cx="690321" cy="765477"/>
          </a:xfrm>
          <a:prstGeom prst="rect">
            <a:avLst/>
          </a:prstGeom>
        </p:spPr>
      </p:pic>
      <p:sp>
        <p:nvSpPr>
          <p:cNvPr id="2" name="Rectangle 1"/>
          <p:cNvSpPr/>
          <p:nvPr/>
        </p:nvSpPr>
        <p:spPr>
          <a:xfrm>
            <a:off x="3834943" y="5724678"/>
            <a:ext cx="13856678" cy="769441"/>
          </a:xfrm>
          <a:prstGeom prst="rect">
            <a:avLst/>
          </a:prstGeom>
        </p:spPr>
        <p:txBody>
          <a:bodyPr wrap="none">
            <a:spAutoFit/>
          </a:bodyPr>
          <a:lstStyle/>
          <a:p>
            <a:r>
              <a:rPr lang="nl-NL" sz="4400" b="1" i="1">
                <a:latin typeface="Arial" pitchFamily="34" charset="0"/>
                <a:cs typeface="Arial" pitchFamily="34" charset="0"/>
              </a:rPr>
              <a:t>Nêu lợi ích, giá trị của một nghề cụ thể mà em biết.</a:t>
            </a:r>
            <a:endParaRPr lang="vi-VN" sz="4400" b="1" i="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1203029" y="2493107"/>
            <a:ext cx="8550571" cy="5832658"/>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6"/>
          <p:cNvSpPr txBox="1"/>
          <p:nvPr/>
        </p:nvSpPr>
        <p:spPr>
          <a:xfrm>
            <a:off x="1752600" y="2723390"/>
            <a:ext cx="7543800" cy="5539978"/>
          </a:xfrm>
          <a:prstGeom prst="rect">
            <a:avLst/>
          </a:prstGeom>
        </p:spPr>
        <p:txBody>
          <a:bodyPr wrap="square" lIns="0" tIns="0" rIns="0" bIns="0" rtlCol="0" anchor="t">
            <a:spAutoFit/>
          </a:bodyPr>
          <a:lstStyle/>
          <a:p>
            <a:pPr lvl="0" algn="just">
              <a:lnSpc>
                <a:spcPct val="150000"/>
              </a:lnSpc>
            </a:pPr>
            <a:r>
              <a:rPr lang="fr-FR" sz="4000">
                <a:latin typeface="Arial" pitchFamily="34" charset="0"/>
                <a:cs typeface="Arial" pitchFamily="34" charset="0"/>
              </a:rPr>
              <a:t>Thợ mộc là những người sử dụng các dụng cụ chuyên nghiệp để tác động lên gỗ và tạo nên các vật dụng được sử dụng trong cuộc sống hằng ngày như: giường, tủ, bàn, ghế,...</a:t>
            </a:r>
            <a:endParaRPr lang="vi-VN" sz="4000">
              <a:latin typeface="Arial" pitchFamily="34" charset="0"/>
              <a:cs typeface="Arial" pitchFamily="34" charset="0"/>
            </a:endParaRPr>
          </a:p>
        </p:txBody>
      </p:sp>
      <p:sp>
        <p:nvSpPr>
          <p:cNvPr id="6" name="Rectangle 5"/>
          <p:cNvSpPr/>
          <p:nvPr/>
        </p:nvSpPr>
        <p:spPr>
          <a:xfrm>
            <a:off x="4031199" y="830501"/>
            <a:ext cx="3139001" cy="1063433"/>
          </a:xfrm>
          <a:prstGeom prst="rect">
            <a:avLst/>
          </a:prstGeom>
        </p:spPr>
        <p:txBody>
          <a:bodyPr wrap="none">
            <a:spAutoFit/>
          </a:bodyPr>
          <a:lstStyle/>
          <a:p>
            <a:pPr lvl="0" algn="just">
              <a:lnSpc>
                <a:spcPct val="150000"/>
              </a:lnSpc>
            </a:pPr>
            <a:r>
              <a:rPr lang="en-US" sz="4800" b="1">
                <a:solidFill>
                  <a:srgbClr val="FF0000"/>
                </a:solidFill>
                <a:latin typeface="Arial" pitchFamily="34" charset="0"/>
                <a:cs typeface="Arial" pitchFamily="34" charset="0"/>
              </a:rPr>
              <a:t>THỢ MỘC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513080"/>
            <a:ext cx="6858000" cy="432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401699"/>
            <a:ext cx="6848856" cy="442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10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59974" y="1895564"/>
            <a:ext cx="9242226" cy="7362735"/>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6"/>
          <p:cNvSpPr txBox="1"/>
          <p:nvPr/>
        </p:nvSpPr>
        <p:spPr>
          <a:xfrm>
            <a:off x="9001923" y="2182416"/>
            <a:ext cx="7958328" cy="6771084"/>
          </a:xfrm>
          <a:prstGeom prst="rect">
            <a:avLst/>
          </a:prstGeom>
        </p:spPr>
        <p:txBody>
          <a:bodyPr wrap="square" lIns="0" tIns="0" rIns="0" bIns="0" rtlCol="0" anchor="t">
            <a:spAutoFit/>
          </a:bodyPr>
          <a:lstStyle/>
          <a:p>
            <a:pPr algn="just"/>
            <a:r>
              <a:rPr lang="fr-FR" sz="4400">
                <a:latin typeface="Arial" pitchFamily="34" charset="0"/>
                <a:cs typeface="Arial" pitchFamily="34" charset="0"/>
              </a:rPr>
              <a:t>Kiến trúc sư là người chịu trách nhiệm cho việc lên kế hoạch, thiết kế, giám sát dự án kiến trúc cho công trình từ lúc bắt đầu khởi công đến khi dự án hoàn thành để đảm bảo công trình xây dựng đó được hoàn thiện theo đúng như bản thiết kế, đạt được đúng kĩ thuật và thấm mĩ đã đặt ra.</a:t>
            </a:r>
            <a:endParaRPr lang="en-US" sz="4400">
              <a:latin typeface="Arial" pitchFamily="34" charset="0"/>
              <a:cs typeface="Arial" pitchFamily="34" charset="0"/>
            </a:endParaRPr>
          </a:p>
        </p:txBody>
      </p:sp>
      <p:sp>
        <p:nvSpPr>
          <p:cNvPr id="5" name="Rectangle 4"/>
          <p:cNvSpPr/>
          <p:nvPr/>
        </p:nvSpPr>
        <p:spPr>
          <a:xfrm>
            <a:off x="10736088" y="303276"/>
            <a:ext cx="4628190" cy="1200329"/>
          </a:xfrm>
          <a:prstGeom prst="rect">
            <a:avLst/>
          </a:prstGeom>
        </p:spPr>
        <p:txBody>
          <a:bodyPr wrap="none">
            <a:spAutoFit/>
          </a:bodyPr>
          <a:lstStyle/>
          <a:p>
            <a:pPr lvl="0" algn="just">
              <a:lnSpc>
                <a:spcPct val="150000"/>
              </a:lnSpc>
            </a:pPr>
            <a:r>
              <a:rPr lang="en-US" sz="4800" b="1">
                <a:solidFill>
                  <a:srgbClr val="FF0000"/>
                </a:solidFill>
                <a:latin typeface="Arial" pitchFamily="34" charset="0"/>
                <a:cs typeface="Arial" pitchFamily="34" charset="0"/>
              </a:rPr>
              <a:t>KIẾN TRÚC SƯ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0893"/>
            <a:ext cx="6091356" cy="461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 y="5576931"/>
            <a:ext cx="6972300" cy="40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527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864</Words>
  <Application>Microsoft Office PowerPoint</Application>
  <PresentationFormat>Custom</PresentationFormat>
  <Paragraphs>61</Paragraphs>
  <Slides>18</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Nâu và Cam Tinh tế Trung lập Hữu cơ Thời trang Bài thuyết trình Tiếp thị</dc:title>
  <dc:creator>DELL</dc:creator>
  <cp:lastModifiedBy>hoa pham</cp:lastModifiedBy>
  <cp:revision>46</cp:revision>
  <dcterms:created xsi:type="dcterms:W3CDTF">2006-08-16T00:00:00Z</dcterms:created>
  <dcterms:modified xsi:type="dcterms:W3CDTF">2025-02-12T07:53:31Z</dcterms:modified>
  <dc:identifier>DAEncMHE528</dc:identifier>
</cp:coreProperties>
</file>