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79" r:id="rId3"/>
    <p:sldId id="258" r:id="rId4"/>
    <p:sldId id="259" r:id="rId5"/>
    <p:sldId id="260" r:id="rId6"/>
    <p:sldId id="261" r:id="rId7"/>
    <p:sldId id="262" r:id="rId8"/>
    <p:sldId id="277" r:id="rId9"/>
    <p:sldId id="264" r:id="rId10"/>
    <p:sldId id="263" r:id="rId11"/>
    <p:sldId id="265" r:id="rId12"/>
    <p:sldId id="266" r:id="rId13"/>
    <p:sldId id="268" r:id="rId14"/>
    <p:sldId id="267" r:id="rId15"/>
    <p:sldId id="278" r:id="rId1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41"/>
          <a:stretch>
            <a:fillRect/>
          </a:stretch>
        </p:blipFill>
        <p:spPr>
          <a:xfrm>
            <a:off x="998220" y="1485900"/>
            <a:ext cx="9974580" cy="73351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NonNuocHuuTinh-NgocHa_34se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288294" y="7374854"/>
            <a:ext cx="1065212" cy="1065212"/>
          </a:xfrm>
          <a:prstGeom prst="rect">
            <a:avLst/>
          </a:prstGeom>
        </p:spPr>
      </p:pic>
      <p:sp>
        <p:nvSpPr>
          <p:cNvPr id="4" name="TextBox 3"/>
          <p:cNvSpPr txBox="1"/>
          <p:nvPr/>
        </p:nvSpPr>
        <p:spPr>
          <a:xfrm>
            <a:off x="11963400" y="2879657"/>
            <a:ext cx="5715000" cy="3785652"/>
          </a:xfrm>
          <a:prstGeom prst="rect">
            <a:avLst/>
          </a:prstGeom>
          <a:noFill/>
        </p:spPr>
        <p:txBody>
          <a:bodyPr wrap="square" rtlCol="0">
            <a:spAutoFit/>
          </a:bodyPr>
          <a:lstStyle/>
          <a:p>
            <a:pPr algn="just">
              <a:lnSpc>
                <a:spcPct val="150000"/>
              </a:lnSpc>
            </a:pPr>
            <a:r>
              <a:rPr lang="en-US" sz="4000" b="1">
                <a:latin typeface="Arial" pitchFamily="34" charset="0"/>
                <a:cs typeface="Arial" pitchFamily="34" charset="0"/>
              </a:rPr>
              <a:t>Lắng nghe và cảm nhận bài hát “Non nước hữu tình” – Nhạc sĩ Thanh Sơn</a:t>
            </a:r>
            <a:endParaRPr lang="vi-VN" sz="4000" b="1">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630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089" b="7089"/>
          <a:stretch>
            <a:fillRect/>
          </a:stretch>
        </p:blipFill>
        <p:spPr>
          <a:xfrm>
            <a:off x="0" y="0"/>
            <a:ext cx="18288000" cy="4531956"/>
          </a:xfrm>
          <a:prstGeom prst="rect">
            <a:avLst/>
          </a:prstGeom>
        </p:spPr>
      </p:pic>
      <p:sp>
        <p:nvSpPr>
          <p:cNvPr id="3" name="TextBox 3"/>
          <p:cNvSpPr txBox="1"/>
          <p:nvPr/>
        </p:nvSpPr>
        <p:spPr>
          <a:xfrm>
            <a:off x="145904" y="2781300"/>
            <a:ext cx="14580049" cy="1618520"/>
          </a:xfrm>
          <a:prstGeom prst="rect">
            <a:avLst/>
          </a:prstGeom>
        </p:spPr>
        <p:txBody>
          <a:bodyPr lIns="0" tIns="0" rIns="0" bIns="0" rtlCol="0" anchor="t">
            <a:spAutoFit/>
          </a:bodyPr>
          <a:lstStyle/>
          <a:p>
            <a:pPr algn="just">
              <a:lnSpc>
                <a:spcPct val="150000"/>
              </a:lnSpc>
            </a:pPr>
            <a:r>
              <a:rPr lang="en-US" sz="8000" b="1" spc="-95">
                <a:solidFill>
                  <a:schemeClr val="bg1"/>
                </a:solidFill>
                <a:latin typeface="Arial" pitchFamily="34" charset="0"/>
                <a:cs typeface="Arial" pitchFamily="34" charset="0"/>
              </a:rPr>
              <a:t>KẾT LUẬN</a:t>
            </a:r>
          </a:p>
        </p:txBody>
      </p:sp>
      <p:sp>
        <p:nvSpPr>
          <p:cNvPr id="4" name="TextBox 4"/>
          <p:cNvSpPr txBox="1"/>
          <p:nvPr/>
        </p:nvSpPr>
        <p:spPr>
          <a:xfrm>
            <a:off x="609600" y="4925854"/>
            <a:ext cx="6388408" cy="5170646"/>
          </a:xfrm>
          <a:prstGeom prst="rect">
            <a:avLst/>
          </a:prstGeom>
        </p:spPr>
        <p:txBody>
          <a:bodyPr wrap="square" lIns="0" tIns="0" rIns="0" bIns="0" rtlCol="0" anchor="t">
            <a:spAutoFit/>
          </a:bodyPr>
          <a:lstStyle/>
          <a:p>
            <a:pPr algn="just">
              <a:lnSpc>
                <a:spcPct val="150000"/>
              </a:lnSpc>
            </a:pPr>
            <a:r>
              <a:rPr lang="en-US" sz="3200">
                <a:solidFill>
                  <a:srgbClr val="141414"/>
                </a:solidFill>
                <a:latin typeface="Arial" pitchFamily="34" charset="0"/>
                <a:cs typeface="Arial" pitchFamily="34" charset="0"/>
              </a:rPr>
              <a:t>Môi trường tự nhiên là một phần không thể thiếu đối với sự sống của con người. Mỗi miên quê hương, đất nước đêu có những cảnh quan thiên nhiên tươi đẹp nổi tiếng, thu hút nhiêu khách du lịch trong và ngoài nước .</a:t>
            </a:r>
          </a:p>
        </p:txBody>
      </p:sp>
      <p:sp>
        <p:nvSpPr>
          <p:cNvPr id="5" name="TextBox 5"/>
          <p:cNvSpPr txBox="1"/>
          <p:nvPr/>
        </p:nvSpPr>
        <p:spPr>
          <a:xfrm>
            <a:off x="7772400" y="4909845"/>
            <a:ext cx="4405678" cy="4340740"/>
          </a:xfrm>
          <a:prstGeom prst="rect">
            <a:avLst/>
          </a:prstGeom>
        </p:spPr>
        <p:txBody>
          <a:bodyPr lIns="0" tIns="0" rIns="0" bIns="0" rtlCol="0" anchor="t">
            <a:spAutoFit/>
          </a:bodyPr>
          <a:lstStyle/>
          <a:p>
            <a:pPr algn="just">
              <a:lnSpc>
                <a:spcPct val="150000"/>
              </a:lnSpc>
            </a:pPr>
            <a:r>
              <a:rPr lang="en-US" sz="3200">
                <a:solidFill>
                  <a:srgbClr val="141414"/>
                </a:solidFill>
                <a:latin typeface="Arial" pitchFamily="34" charset="0"/>
                <a:cs typeface="Arial" pitchFamily="34" charset="0"/>
              </a:rPr>
              <a:t>Cảnh quan thiên nhiên là niêm tự hào, là món quà vô giá mà thiên nhiên ban tặng nên chúng ta cẩn trân trọng và bảo vệ. </a:t>
            </a:r>
          </a:p>
        </p:txBody>
      </p:sp>
      <p:sp>
        <p:nvSpPr>
          <p:cNvPr id="6" name="TextBox 6"/>
          <p:cNvSpPr txBox="1"/>
          <p:nvPr/>
        </p:nvSpPr>
        <p:spPr>
          <a:xfrm>
            <a:off x="12954000" y="4911369"/>
            <a:ext cx="4572000" cy="3693319"/>
          </a:xfrm>
          <a:prstGeom prst="rect">
            <a:avLst/>
          </a:prstGeom>
        </p:spPr>
        <p:txBody>
          <a:bodyPr wrap="square" lIns="0" tIns="0" rIns="0" bIns="0" rtlCol="0" anchor="t">
            <a:spAutoFit/>
          </a:bodyPr>
          <a:lstStyle/>
          <a:p>
            <a:pPr algn="just">
              <a:lnSpc>
                <a:spcPct val="150000"/>
              </a:lnSpc>
            </a:pPr>
            <a:r>
              <a:rPr lang="en-US" sz="3200">
                <a:solidFill>
                  <a:srgbClr val="141414"/>
                </a:solidFill>
                <a:latin typeface="Arial" pitchFamily="34" charset="0"/>
                <a:cs typeface="Arial" pitchFamily="34" charset="0"/>
              </a:rPr>
              <a:t>Mỗi chúng ta hãy tự khám phá để có nhiêu hiểu biết hơn về cảnh quan thiên nhiên của đất nước, quê hưởng mình.</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30344" b="3215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62332" y="4392613"/>
            <a:ext cx="10763336" cy="1587500"/>
          </a:xfrm>
          <a:prstGeom prst="rect">
            <a:avLst/>
          </a:prstGeom>
        </p:spPr>
        <p:txBody>
          <a:bodyPr lIns="0" tIns="0" rIns="0" bIns="0" rtlCol="0" anchor="t">
            <a:spAutoFit/>
          </a:bodyPr>
          <a:lstStyle/>
          <a:p>
            <a:pPr algn="ctr">
              <a:lnSpc>
                <a:spcPts val="12100"/>
              </a:lnSpc>
            </a:pPr>
            <a:r>
              <a:rPr lang="en-US" sz="11000" b="1" spc="-110">
                <a:solidFill>
                  <a:srgbClr val="141414"/>
                </a:solidFill>
                <a:latin typeface="Arial" pitchFamily="34" charset="0"/>
                <a:cs typeface="Arial" pitchFamily="34" charset="0"/>
              </a:rPr>
              <a:t>LUYỆN TẬP</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38" b="3838"/>
          <a:stretch>
            <a:fillRect/>
          </a:stretch>
        </p:blipFill>
        <p:spPr>
          <a:xfrm>
            <a:off x="2036164" y="2200916"/>
            <a:ext cx="6104215" cy="3754688"/>
          </a:xfrm>
          <a:prstGeom prst="rect">
            <a:avLst/>
          </a:prstGeom>
        </p:spPr>
      </p:pic>
      <p:sp>
        <p:nvSpPr>
          <p:cNvPr id="3" name="TextBox 3"/>
          <p:cNvSpPr txBox="1"/>
          <p:nvPr/>
        </p:nvSpPr>
        <p:spPr>
          <a:xfrm>
            <a:off x="1626293" y="908929"/>
            <a:ext cx="15321120" cy="728341"/>
          </a:xfrm>
          <a:prstGeom prst="rect">
            <a:avLst/>
          </a:prstGeom>
        </p:spPr>
        <p:txBody>
          <a:bodyPr lIns="0" tIns="0" rIns="0" bIns="0" rtlCol="0" anchor="t">
            <a:spAutoFit/>
          </a:bodyPr>
          <a:lstStyle/>
          <a:p>
            <a:pPr algn="ctr">
              <a:lnSpc>
                <a:spcPct val="150000"/>
              </a:lnSpc>
            </a:pPr>
            <a:r>
              <a:rPr lang="en-US" sz="3600" b="1" spc="-54">
                <a:solidFill>
                  <a:srgbClr val="141414"/>
                </a:solidFill>
                <a:latin typeface="Arial" pitchFamily="34" charset="0"/>
                <a:cs typeface="Arial" pitchFamily="34" charset="0"/>
              </a:rPr>
              <a:t>VẼ TRANH HOẶC VIẾT BÀI GIỚI THIỆU VỀ CẢNH ĐẸP QUÊ HƯƠNG EM</a:t>
            </a:r>
          </a:p>
        </p:txBody>
      </p:sp>
      <p:sp>
        <p:nvSpPr>
          <p:cNvPr id="4" name="TextBox 4"/>
          <p:cNvSpPr txBox="1"/>
          <p:nvPr/>
        </p:nvSpPr>
        <p:spPr>
          <a:xfrm>
            <a:off x="1905000" y="6644179"/>
            <a:ext cx="6678068" cy="2863413"/>
          </a:xfrm>
          <a:prstGeom prst="rect">
            <a:avLst/>
          </a:prstGeom>
        </p:spPr>
        <p:txBody>
          <a:bodyPr wrap="square" lIns="0" tIns="0" rIns="0" bIns="0" rtlCol="0" anchor="t">
            <a:spAutoFit/>
          </a:bodyPr>
          <a:lstStyle/>
          <a:p>
            <a:pPr algn="just">
              <a:lnSpc>
                <a:spcPct val="150000"/>
              </a:lnSpc>
              <a:spcBef>
                <a:spcPct val="0"/>
              </a:spcBef>
            </a:pPr>
            <a:r>
              <a:rPr lang="en-US" sz="3200">
                <a:solidFill>
                  <a:srgbClr val="141414"/>
                </a:solidFill>
                <a:latin typeface="Arial" pitchFamily="34" charset="0"/>
                <a:cs typeface="Arial" pitchFamily="34" charset="0"/>
              </a:rPr>
              <a:t>Hãy lựa chon một trong hai hình thức: vẽ tranh hoặc viết một bài giới thiệu ngắn về một cảnh đẹp quê hương mà em yêu thích</a:t>
            </a:r>
          </a:p>
        </p:txBody>
      </p:sp>
      <p:sp>
        <p:nvSpPr>
          <p:cNvPr id="5" name="TextBox 5"/>
          <p:cNvSpPr txBox="1"/>
          <p:nvPr/>
        </p:nvSpPr>
        <p:spPr>
          <a:xfrm>
            <a:off x="10047038" y="6644179"/>
            <a:ext cx="6104215" cy="2124749"/>
          </a:xfrm>
          <a:prstGeom prst="rect">
            <a:avLst/>
          </a:prstGeom>
        </p:spPr>
        <p:txBody>
          <a:bodyPr lIns="0" tIns="0" rIns="0" bIns="0" rtlCol="0" anchor="t">
            <a:spAutoFit/>
          </a:bodyPr>
          <a:lstStyle/>
          <a:p>
            <a:pPr algn="just">
              <a:lnSpc>
                <a:spcPct val="150000"/>
              </a:lnSpc>
              <a:spcBef>
                <a:spcPct val="0"/>
              </a:spcBef>
            </a:pPr>
            <a:r>
              <a:rPr lang="en-US" sz="3200">
                <a:solidFill>
                  <a:srgbClr val="141414"/>
                </a:solidFill>
                <a:latin typeface="Arial" pitchFamily="34" charset="0"/>
                <a:cs typeface="Arial" pitchFamily="34" charset="0"/>
              </a:rPr>
              <a:t>Giới thiệu ý tưởng của em về bức tranh hoặc bài viết về cảnh đẹp quê hương</a:t>
            </a:r>
          </a:p>
        </p:txBody>
      </p:sp>
      <p:pic>
        <p:nvPicPr>
          <p:cNvPr id="6" name="Picture 6"/>
          <p:cNvPicPr>
            <a:picLocks noChangeAspect="1"/>
          </p:cNvPicPr>
          <p:nvPr/>
        </p:nvPicPr>
        <p:blipFill>
          <a:blip r:embed="rId3"/>
          <a:srcRect t="9027" b="9027"/>
          <a:stretch>
            <a:fillRect/>
          </a:stretch>
        </p:blipFill>
        <p:spPr>
          <a:xfrm>
            <a:off x="10074470" y="2200916"/>
            <a:ext cx="6104215" cy="37546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05919"/>
            <a:ext cx="4876800" cy="1213922"/>
          </a:xfrm>
          <a:prstGeom prst="rect">
            <a:avLst/>
          </a:prstGeom>
        </p:spPr>
        <p:txBody>
          <a:bodyPr wrap="square" lIns="0" tIns="0" rIns="0" bIns="0" rtlCol="0" anchor="t">
            <a:spAutoFit/>
          </a:bodyPr>
          <a:lstStyle/>
          <a:p>
            <a:pPr algn="just">
              <a:lnSpc>
                <a:spcPct val="150000"/>
              </a:lnSpc>
            </a:pPr>
            <a:r>
              <a:rPr lang="en-US" sz="6000" b="1" spc="-80">
                <a:solidFill>
                  <a:srgbClr val="FF0000"/>
                </a:solidFill>
                <a:latin typeface="Arial" pitchFamily="34" charset="0"/>
                <a:cs typeface="Arial" pitchFamily="34" charset="0"/>
              </a:rPr>
              <a:t>VẬN DỤNG</a:t>
            </a:r>
          </a:p>
        </p:txBody>
      </p:sp>
      <p:sp>
        <p:nvSpPr>
          <p:cNvPr id="3" name="TextBox 3"/>
          <p:cNvSpPr txBox="1"/>
          <p:nvPr/>
        </p:nvSpPr>
        <p:spPr>
          <a:xfrm>
            <a:off x="7696200" y="869663"/>
            <a:ext cx="9499744" cy="1661993"/>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Tiếp tục hoàn thiện bức tranh hoặc bài giới thiệu của mình về cảnh đẹp quê hương.</a:t>
            </a:r>
          </a:p>
        </p:txBody>
      </p:sp>
      <p:sp>
        <p:nvSpPr>
          <p:cNvPr id="4" name="TextBox 4"/>
          <p:cNvSpPr txBox="1"/>
          <p:nvPr/>
        </p:nvSpPr>
        <p:spPr>
          <a:xfrm>
            <a:off x="7667548" y="3594752"/>
            <a:ext cx="9499744" cy="1661993"/>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Chia sẻ với cha mẹ và người thân về bức tranh hoặc bài giới thiệu em đã thự hiện</a:t>
            </a:r>
          </a:p>
        </p:txBody>
      </p:sp>
      <p:sp>
        <p:nvSpPr>
          <p:cNvPr id="5" name="TextBox 5"/>
          <p:cNvSpPr txBox="1"/>
          <p:nvPr/>
        </p:nvSpPr>
        <p:spPr>
          <a:xfrm>
            <a:off x="7696200" y="6319841"/>
            <a:ext cx="9499744" cy="2492990"/>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Sưu tầm, tìm hiểu những bài hát, bài thơ, bài báo, tranh, ảnh về những cảnh quan thiên nhiên của quê hương, đất nước.</a:t>
            </a:r>
          </a:p>
        </p:txBody>
      </p:sp>
      <p:pic>
        <p:nvPicPr>
          <p:cNvPr id="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70554" y="1332734"/>
            <a:ext cx="355131" cy="284105"/>
          </a:xfrm>
          <a:prstGeom prst="rect">
            <a:avLst/>
          </a:prstGeom>
        </p:spPr>
      </p:pic>
      <p:pic>
        <p:nvPicPr>
          <p:cNvPr id="7"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81964" y="4283695"/>
            <a:ext cx="355131" cy="284105"/>
          </a:xfrm>
          <a:prstGeom prst="rect">
            <a:avLst/>
          </a:prstGeom>
        </p:spPr>
      </p:pic>
      <p:pic>
        <p:nvPicPr>
          <p:cNvPr id="8"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93374" y="7282231"/>
            <a:ext cx="355131" cy="284105"/>
          </a:xfrm>
          <a:prstGeom prst="rect">
            <a:avLst/>
          </a:prstGeom>
        </p:spPr>
      </p:pic>
      <p:pic>
        <p:nvPicPr>
          <p:cNvPr id="9"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57400" y="2186604"/>
            <a:ext cx="1636120" cy="24586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839" r="17974"/>
          <a:stretch>
            <a:fillRect/>
          </a:stretch>
        </p:blipFill>
        <p:spPr>
          <a:xfrm>
            <a:off x="0" y="0"/>
            <a:ext cx="9144000" cy="10287000"/>
          </a:xfrm>
          <a:prstGeom prst="rect">
            <a:avLst/>
          </a:prstGeom>
        </p:spPr>
      </p:pic>
      <p:sp>
        <p:nvSpPr>
          <p:cNvPr id="3" name="TextBox 3"/>
          <p:cNvSpPr txBox="1"/>
          <p:nvPr/>
        </p:nvSpPr>
        <p:spPr>
          <a:xfrm>
            <a:off x="10104358" y="1263228"/>
            <a:ext cx="7595135" cy="971100"/>
          </a:xfrm>
          <a:prstGeom prst="rect">
            <a:avLst/>
          </a:prstGeom>
        </p:spPr>
        <p:txBody>
          <a:bodyPr lIns="0" tIns="0" rIns="0" bIns="0" rtlCol="0" anchor="t">
            <a:spAutoFit/>
          </a:bodyPr>
          <a:lstStyle/>
          <a:p>
            <a:pPr algn="ctr">
              <a:lnSpc>
                <a:spcPct val="150000"/>
              </a:lnSpc>
            </a:pPr>
            <a:r>
              <a:rPr lang="en-US" sz="4800" spc="-67">
                <a:solidFill>
                  <a:srgbClr val="FF0000"/>
                </a:solidFill>
                <a:latin typeface="Arial" pitchFamily="34" charset="0"/>
                <a:cs typeface="Arial" pitchFamily="34" charset="0"/>
              </a:rPr>
              <a:t>KẾT LUẬN CHUNG</a:t>
            </a:r>
          </a:p>
        </p:txBody>
      </p:sp>
      <p:sp>
        <p:nvSpPr>
          <p:cNvPr id="4" name="TextBox 4"/>
          <p:cNvSpPr txBox="1"/>
          <p:nvPr/>
        </p:nvSpPr>
        <p:spPr>
          <a:xfrm>
            <a:off x="10104357" y="2628900"/>
            <a:ext cx="7595135" cy="6545318"/>
          </a:xfrm>
          <a:prstGeom prst="rect">
            <a:avLst/>
          </a:prstGeom>
        </p:spPr>
        <p:txBody>
          <a:bodyPr lIns="0" tIns="0" rIns="0" bIns="0" rtlCol="0" anchor="t">
            <a:spAutoFit/>
          </a:bodyPr>
          <a:lstStyle/>
          <a:p>
            <a:pPr algn="just">
              <a:lnSpc>
                <a:spcPct val="150000"/>
              </a:lnSpc>
              <a:spcBef>
                <a:spcPct val="0"/>
              </a:spcBef>
            </a:pPr>
            <a:r>
              <a:rPr lang="en-US" sz="3600">
                <a:solidFill>
                  <a:srgbClr val="141414"/>
                </a:solidFill>
                <a:latin typeface="Arial" pitchFamily="34" charset="0"/>
                <a:cs typeface="Arial" pitchFamily="34" charset="0"/>
              </a:rPr>
              <a:t>Đất nước, quê hương chúng ta rất đẹp với nhiễu cảnh quan thiên nhiên nổi tiếng. Tự hào về đất nước, quê hương, mỗi chúng ta cần tham gia chăm sóc, tôn tạo để góp phần làm cho cảnh quan thiên nhiên của quê hương, đất nước ngày càng phát triển và trường tồn.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213" y="1709319"/>
            <a:ext cx="7137962" cy="6917334"/>
          </a:xfrm>
          <a:prstGeom prst="rect">
            <a:avLst/>
          </a:prstGeom>
        </p:spPr>
      </p:pic>
      <p:grpSp>
        <p:nvGrpSpPr>
          <p:cNvPr id="3" name="Group 2"/>
          <p:cNvGrpSpPr/>
          <p:nvPr/>
        </p:nvGrpSpPr>
        <p:grpSpPr>
          <a:xfrm>
            <a:off x="9123576" y="2858986"/>
            <a:ext cx="7255732" cy="1349580"/>
            <a:chOff x="10519708" y="982550"/>
            <a:chExt cx="7255732" cy="1349580"/>
          </a:xfrm>
        </p:grpSpPr>
        <p:grpSp>
          <p:nvGrpSpPr>
            <p:cNvPr id="4" name="Group 3"/>
            <p:cNvGrpSpPr/>
            <p:nvPr/>
          </p:nvGrpSpPr>
          <p:grpSpPr>
            <a:xfrm>
              <a:off x="10519708" y="982550"/>
              <a:ext cx="6734377" cy="1349580"/>
              <a:chOff x="0" y="0"/>
              <a:chExt cx="10499395" cy="1799441"/>
            </a:xfrm>
            <a:noFill/>
          </p:grpSpPr>
          <p:sp>
            <p:nvSpPr>
              <p:cNvPr id="6" name="AutoShape 4"/>
              <p:cNvSpPr/>
              <p:nvPr/>
            </p:nvSpPr>
            <p:spPr>
              <a:xfrm>
                <a:off x="0" y="0"/>
                <a:ext cx="10499395" cy="1799441"/>
              </a:xfrm>
              <a:prstGeom prst="rect">
                <a:avLst/>
              </a:prstGeom>
              <a:grpFill/>
              <a:ln>
                <a:noFill/>
              </a:ln>
            </p:spPr>
          </p:sp>
          <p:sp>
            <p:nvSpPr>
              <p:cNvPr id="7"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5"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học</a:t>
              </a:r>
            </a:p>
          </p:txBody>
        </p:sp>
      </p:grpSp>
      <p:grpSp>
        <p:nvGrpSpPr>
          <p:cNvPr id="8" name="Group 7"/>
          <p:cNvGrpSpPr/>
          <p:nvPr/>
        </p:nvGrpSpPr>
        <p:grpSpPr>
          <a:xfrm>
            <a:off x="9152353" y="6626415"/>
            <a:ext cx="8522222" cy="2044086"/>
            <a:chOff x="10744200" y="7566222"/>
            <a:chExt cx="11624610" cy="2044086"/>
          </a:xfrm>
        </p:grpSpPr>
        <p:grpSp>
          <p:nvGrpSpPr>
            <p:cNvPr id="9" name="Group 6"/>
            <p:cNvGrpSpPr/>
            <p:nvPr/>
          </p:nvGrpSpPr>
          <p:grpSpPr>
            <a:xfrm>
              <a:off x="10744200" y="7619402"/>
              <a:ext cx="11624608" cy="1349580"/>
              <a:chOff x="0" y="0"/>
              <a:chExt cx="10499395" cy="1799441"/>
            </a:xfrm>
            <a:noFill/>
          </p:grpSpPr>
          <p:sp>
            <p:nvSpPr>
              <p:cNvPr id="11" name="AutoShape 7"/>
              <p:cNvSpPr/>
              <p:nvPr/>
            </p:nvSpPr>
            <p:spPr>
              <a:xfrm>
                <a:off x="0" y="0"/>
                <a:ext cx="10499395" cy="1799441"/>
              </a:xfrm>
              <a:prstGeom prst="rect">
                <a:avLst/>
              </a:prstGeom>
              <a:grpFill/>
            </p:spPr>
          </p:sp>
          <p:sp>
            <p:nvSpPr>
              <p:cNvPr id="12"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10" name="TextBox 9"/>
            <p:cNvSpPr txBox="1"/>
            <p:nvPr/>
          </p:nvSpPr>
          <p:spPr>
            <a:xfrm>
              <a:off x="12345779" y="7566222"/>
              <a:ext cx="10023031" cy="2044086"/>
            </a:xfrm>
            <a:prstGeom prst="rect">
              <a:avLst/>
            </a:prstGeom>
          </p:spPr>
          <p:txBody>
            <a:bodyPr wrap="square" lIns="0" tIns="0" rIns="0" bIns="0" rtlCol="0" anchor="t">
              <a:spAutoFit/>
            </a:bodyPr>
            <a:lstStyle/>
            <a:p>
              <a:pPr>
                <a:lnSpc>
                  <a:spcPct val="200000"/>
                </a:lnSpc>
              </a:pPr>
              <a:r>
                <a:rPr lang="en-US" sz="3600">
                  <a:latin typeface="Arial" pitchFamily="34" charset="0"/>
                  <a:cs typeface="Arial" pitchFamily="34" charset="0"/>
                </a:rPr>
                <a:t>Chuẩn bị tiết học sau: Ứng phó với biến đổi khí hậu</a:t>
              </a:r>
            </a:p>
          </p:txBody>
        </p:sp>
      </p:grpSp>
      <p:grpSp>
        <p:nvGrpSpPr>
          <p:cNvPr id="13" name="Group 12"/>
          <p:cNvGrpSpPr/>
          <p:nvPr/>
        </p:nvGrpSpPr>
        <p:grpSpPr>
          <a:xfrm>
            <a:off x="8991600" y="4521198"/>
            <a:ext cx="8750460" cy="1909600"/>
            <a:chOff x="10744200" y="5832886"/>
            <a:chExt cx="11624608" cy="1909600"/>
          </a:xfrm>
        </p:grpSpPr>
        <p:grpSp>
          <p:nvGrpSpPr>
            <p:cNvPr id="14" name="Group 9"/>
            <p:cNvGrpSpPr/>
            <p:nvPr/>
          </p:nvGrpSpPr>
          <p:grpSpPr>
            <a:xfrm>
              <a:off x="10744200" y="5832886"/>
              <a:ext cx="11624608" cy="1349580"/>
              <a:chOff x="0" y="0"/>
              <a:chExt cx="10499395" cy="1799441"/>
            </a:xfrm>
            <a:noFill/>
          </p:grpSpPr>
          <p:sp>
            <p:nvSpPr>
              <p:cNvPr id="16" name="AutoShape 10"/>
              <p:cNvSpPr/>
              <p:nvPr/>
            </p:nvSpPr>
            <p:spPr>
              <a:xfrm>
                <a:off x="0" y="0"/>
                <a:ext cx="10499395" cy="1799441"/>
              </a:xfrm>
              <a:prstGeom prst="rect">
                <a:avLst/>
              </a:prstGeom>
              <a:grpFill/>
            </p:spPr>
          </p:sp>
          <p:sp>
            <p:nvSpPr>
              <p:cNvPr id="17"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15"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Chia sẻ lại bài học cho gia đình, bạn bè</a:t>
              </a:r>
            </a:p>
          </p:txBody>
        </p:sp>
      </p:grpSp>
      <p:sp>
        <p:nvSpPr>
          <p:cNvPr id="18"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Tree>
    <p:extLst>
      <p:ext uri="{BB962C8B-B14F-4D97-AF65-F5344CB8AC3E}">
        <p14:creationId xmlns:p14="http://schemas.microsoft.com/office/powerpoint/2010/main" val="1490364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ịnh Hạ Long - Danh lam thắng cảnh với kiến trúc thiên nhiên hùng v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27699"/>
            <a:ext cx="18288000" cy="11447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1028700" y="3009900"/>
            <a:ext cx="16230600" cy="3785652"/>
          </a:xfrm>
          <a:prstGeom prst="rect">
            <a:avLst/>
          </a:prstGeom>
          <a:noFill/>
        </p:spPr>
        <p:txBody>
          <a:bodyPr wrap="square" rtlCol="0">
            <a:spAutoFit/>
          </a:bodyPr>
          <a:lstStyle/>
          <a:p>
            <a:pPr algn="ctr"/>
            <a:r>
              <a:rPr lang="en-US" b="1" dirty="0">
                <a:solidFill>
                  <a:schemeClr val="bg1"/>
                </a:solidFill>
              </a:rPr>
              <a:t>	</a:t>
            </a:r>
            <a:r>
              <a:rPr lang="en-US" sz="6000" b="1" dirty="0">
                <a:solidFill>
                  <a:schemeClr val="bg1"/>
                </a:solidFill>
                <a:latin typeface="Times New Roman" panose="02020603050405020304" pitchFamily="18" charset="0"/>
                <a:cs typeface="Times New Roman" panose="02020603050405020304" pitchFamily="18" charset="0"/>
              </a:rPr>
              <a:t>CHỦ ĐỀ 7</a:t>
            </a:r>
          </a:p>
          <a:p>
            <a:pPr algn="ctr"/>
            <a:r>
              <a:rPr lang="en-US" sz="6000" b="1" dirty="0">
                <a:solidFill>
                  <a:schemeClr val="bg1"/>
                </a:solidFill>
                <a:latin typeface="Times New Roman" panose="02020603050405020304" pitchFamily="18" charset="0"/>
                <a:cs typeface="Times New Roman" panose="02020603050405020304" pitchFamily="18" charset="0"/>
              </a:rPr>
              <a:t> EM VỚI THIÊN NHIÊN VÀ </a:t>
            </a:r>
            <a:r>
              <a:rPr lang="en-US" sz="6000" b="1">
                <a:solidFill>
                  <a:schemeClr val="bg1"/>
                </a:solidFill>
                <a:latin typeface="Times New Roman" panose="02020603050405020304" pitchFamily="18" charset="0"/>
                <a:cs typeface="Times New Roman" panose="02020603050405020304" pitchFamily="18" charset="0"/>
              </a:rPr>
              <a:t>MÔI TRƯỜNG</a:t>
            </a:r>
          </a:p>
          <a:p>
            <a:pPr algn="ctr"/>
            <a:r>
              <a:rPr lang="en-US" sz="6000" b="1">
                <a:solidFill>
                  <a:schemeClr val="bg1"/>
                </a:solidFill>
                <a:latin typeface="Times New Roman" panose="02020603050405020304" pitchFamily="18" charset="0"/>
                <a:cs typeface="Times New Roman" panose="02020603050405020304" pitchFamily="18" charset="0"/>
              </a:rPr>
              <a:t>TIẾT 75 – HĐGDTCĐ:</a:t>
            </a:r>
          </a:p>
          <a:p>
            <a:pPr algn="ctr"/>
            <a:r>
              <a:rPr lang="en-US" sz="6000" b="1">
                <a:solidFill>
                  <a:schemeClr val="bg1"/>
                </a:solidFill>
                <a:latin typeface="Times New Roman" panose="02020603050405020304" pitchFamily="18" charset="0"/>
                <a:cs typeface="Times New Roman" panose="02020603050405020304" pitchFamily="18" charset="0"/>
              </a:rPr>
              <a:t>KHÁM PHÁ CẢNH QUAN THIÊN NHIÊN</a:t>
            </a:r>
            <a:endParaRPr lang="en-US" sz="6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28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533400" y="3009900"/>
            <a:ext cx="10820400" cy="4062651"/>
          </a:xfrm>
          <a:prstGeom prst="rect">
            <a:avLst/>
          </a:prstGeom>
        </p:spPr>
        <p:txBody>
          <a:bodyPr wrap="square" lIns="0" tIns="0" rIns="0" bIns="0" rtlCol="0" anchor="t">
            <a:spAutoFit/>
          </a:bodyPr>
          <a:lstStyle/>
          <a:p>
            <a:pPr algn="just">
              <a:lnSpc>
                <a:spcPct val="150000"/>
              </a:lnSpc>
            </a:pPr>
            <a:r>
              <a:rPr lang="en-US" sz="4400" b="1" spc="-31" dirty="0">
                <a:solidFill>
                  <a:srgbClr val="FFFFFF"/>
                </a:solidFill>
                <a:latin typeface="Arial" pitchFamily="34" charset="0"/>
                <a:cs typeface="Arial" pitchFamily="34" charset="0"/>
              </a:rPr>
              <a:t>HOẠT ĐỘNG 1: TÌM HIỂU NHỮNG CẢNH QUAN THIÊN NHIÊN CỦA QUÊ HƯƠNG, ĐẤT NƯỚC</a:t>
            </a:r>
          </a:p>
          <a:p>
            <a:pPr algn="just">
              <a:lnSpc>
                <a:spcPct val="150000"/>
              </a:lnSpc>
            </a:pPr>
            <a:endParaRPr lang="en-US" sz="4400" b="1" spc="-31" dirty="0">
              <a:solidFill>
                <a:srgbClr val="FFFFFF"/>
              </a:solidFill>
              <a:latin typeface="Arial" pitchFamily="34" charset="0"/>
              <a:cs typeface="Arial" pitchFamily="34" charset="0"/>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149096" y="1877026"/>
            <a:ext cx="6568559" cy="1107996"/>
          </a:xfrm>
          <a:prstGeom prst="rect">
            <a:avLst/>
          </a:prstGeom>
        </p:spPr>
        <p:txBody>
          <a:bodyPr lIns="0" tIns="0" rIns="0" bIns="0" rtlCol="0" anchor="t">
            <a:spAutoFit/>
          </a:bodyPr>
          <a:lstStyle/>
          <a:p>
            <a:pPr algn="just">
              <a:lnSpc>
                <a:spcPct val="150000"/>
              </a:lnSpc>
            </a:pPr>
            <a:r>
              <a:rPr lang="en-US" sz="4800" b="1" spc="-95" dirty="0">
                <a:solidFill>
                  <a:srgbClr val="141414"/>
                </a:solidFill>
                <a:latin typeface="Arial" pitchFamily="34" charset="0"/>
                <a:cs typeface="Arial" pitchFamily="34" charset="0"/>
              </a:rPr>
              <a:t>THẢO LUẬN NHÓM </a:t>
            </a:r>
          </a:p>
        </p:txBody>
      </p:sp>
      <p:sp>
        <p:nvSpPr>
          <p:cNvPr id="4" name="TextBox 4"/>
          <p:cNvSpPr txBox="1"/>
          <p:nvPr/>
        </p:nvSpPr>
        <p:spPr>
          <a:xfrm>
            <a:off x="1143000" y="4010417"/>
            <a:ext cx="6568559" cy="2954655"/>
          </a:xfrm>
          <a:prstGeom prst="rect">
            <a:avLst/>
          </a:prstGeom>
        </p:spPr>
        <p:txBody>
          <a:bodyPr lIns="0" tIns="0" rIns="0" bIns="0" rtlCol="0" anchor="t">
            <a:spAutoFit/>
          </a:bodyPr>
          <a:lstStyle/>
          <a:p>
            <a:pPr algn="just">
              <a:lnSpc>
                <a:spcPct val="150000"/>
              </a:lnSpc>
              <a:spcBef>
                <a:spcPct val="0"/>
              </a:spcBef>
            </a:pPr>
            <a:r>
              <a:rPr lang="en-US" sz="3200" dirty="0">
                <a:solidFill>
                  <a:srgbClr val="141414"/>
                </a:solidFill>
                <a:latin typeface="Arial" pitchFamily="34" charset="0"/>
                <a:cs typeface="Arial" pitchFamily="34" charset="0"/>
              </a:rPr>
              <a:t>HS </a:t>
            </a:r>
            <a:r>
              <a:rPr lang="en-US" sz="3200" dirty="0" err="1">
                <a:solidFill>
                  <a:srgbClr val="141414"/>
                </a:solidFill>
                <a:latin typeface="Arial" pitchFamily="34" charset="0"/>
                <a:cs typeface="Arial" pitchFamily="34" charset="0"/>
              </a:rPr>
              <a:t>quan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sát</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các</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ảnh</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về</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cảnh</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quan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thiên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nhiên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của</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quê</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hương</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đất</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nước</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trong</a:t>
            </a:r>
            <a:r>
              <a:rPr lang="en-US" sz="3200" dirty="0">
                <a:solidFill>
                  <a:srgbClr val="141414"/>
                </a:solidFill>
                <a:latin typeface="Arial" pitchFamily="34" charset="0"/>
                <a:cs typeface="Arial" pitchFamily="34" charset="0"/>
              </a:rPr>
              <a:t> SGK.  </a:t>
            </a:r>
            <a:r>
              <a:rPr lang="en-US" sz="3200" dirty="0" err="1">
                <a:solidFill>
                  <a:srgbClr val="141414"/>
                </a:solidFill>
                <a:latin typeface="Arial" pitchFamily="34" charset="0"/>
                <a:cs typeface="Arial" pitchFamily="34" charset="0"/>
              </a:rPr>
              <a:t>Sau</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đó</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thảo</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luận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với</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bạn</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theo</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các</a:t>
            </a:r>
            <a:r>
              <a:rPr lang="en-US" sz="3200" dirty="0">
                <a:solidFill>
                  <a:srgbClr val="141414"/>
                </a:solidFill>
                <a:latin typeface="Arial" pitchFamily="34" charset="0"/>
                <a:cs typeface="Arial" pitchFamily="34" charset="0"/>
              </a:rPr>
              <a:t> </a:t>
            </a:r>
            <a:r>
              <a:rPr lang="en-US" sz="3200" dirty="0" err="1">
                <a:solidFill>
                  <a:srgbClr val="141414"/>
                </a:solidFill>
                <a:latin typeface="Arial" pitchFamily="34" charset="0"/>
                <a:cs typeface="Arial" pitchFamily="34" charset="0"/>
              </a:rPr>
              <a:t>gợi</a:t>
            </a:r>
            <a:r>
              <a:rPr lang="en-US" sz="3200" dirty="0">
                <a:solidFill>
                  <a:srgbClr val="141414"/>
                </a:solidFill>
                <a:latin typeface="Arial" pitchFamily="34" charset="0"/>
                <a:cs typeface="Arial" pitchFamily="34" charset="0"/>
              </a:rPr>
              <a:t> ý:</a:t>
            </a:r>
          </a:p>
        </p:txBody>
      </p:sp>
      <p:grpSp>
        <p:nvGrpSpPr>
          <p:cNvPr id="5" name="Group 5"/>
          <p:cNvGrpSpPr/>
          <p:nvPr/>
        </p:nvGrpSpPr>
        <p:grpSpPr>
          <a:xfrm>
            <a:off x="8763000" y="704435"/>
            <a:ext cx="8686801" cy="1684218"/>
            <a:chOff x="0" y="19050"/>
            <a:chExt cx="9752117" cy="2245623"/>
          </a:xfrm>
        </p:grpSpPr>
        <p:sp>
          <p:nvSpPr>
            <p:cNvPr id="6" name="TextBox 6"/>
            <p:cNvSpPr txBox="1"/>
            <p:nvPr/>
          </p:nvSpPr>
          <p:spPr>
            <a:xfrm>
              <a:off x="1033423" y="48683"/>
              <a:ext cx="8718694" cy="2215990"/>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Tên cảnh quan thiên nhiên trong các bức ảnh;</a:t>
              </a:r>
            </a:p>
          </p:txBody>
        </p:sp>
        <p:sp>
          <p:nvSpPr>
            <p:cNvPr id="7" name="TextBox 7"/>
            <p:cNvSpPr txBox="1"/>
            <p:nvPr/>
          </p:nvSpPr>
          <p:spPr>
            <a:xfrm>
              <a:off x="0" y="19050"/>
              <a:ext cx="1033423" cy="984885"/>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01</a:t>
              </a:r>
            </a:p>
          </p:txBody>
        </p:sp>
      </p:grpSp>
      <p:grpSp>
        <p:nvGrpSpPr>
          <p:cNvPr id="8" name="Group 8"/>
          <p:cNvGrpSpPr/>
          <p:nvPr/>
        </p:nvGrpSpPr>
        <p:grpSpPr>
          <a:xfrm>
            <a:off x="8763000" y="2444243"/>
            <a:ext cx="8686801" cy="750566"/>
            <a:chOff x="0" y="19050"/>
            <a:chExt cx="9752117" cy="1000754"/>
          </a:xfrm>
        </p:grpSpPr>
        <p:sp>
          <p:nvSpPr>
            <p:cNvPr id="9" name="TextBox 9"/>
            <p:cNvSpPr txBox="1"/>
            <p:nvPr/>
          </p:nvSpPr>
          <p:spPr>
            <a:xfrm>
              <a:off x="1033424" y="48683"/>
              <a:ext cx="8718693" cy="971121"/>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Cảnh quan thiên nhiên đó ở đâu?</a:t>
              </a:r>
            </a:p>
          </p:txBody>
        </p:sp>
        <p:sp>
          <p:nvSpPr>
            <p:cNvPr id="10" name="TextBox 10"/>
            <p:cNvSpPr txBox="1"/>
            <p:nvPr/>
          </p:nvSpPr>
          <p:spPr>
            <a:xfrm>
              <a:off x="0" y="19050"/>
              <a:ext cx="1033423" cy="863227"/>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02</a:t>
              </a:r>
            </a:p>
          </p:txBody>
        </p:sp>
      </p:grpSp>
      <p:grpSp>
        <p:nvGrpSpPr>
          <p:cNvPr id="11" name="Group 11"/>
          <p:cNvGrpSpPr/>
          <p:nvPr/>
        </p:nvGrpSpPr>
        <p:grpSpPr>
          <a:xfrm>
            <a:off x="8763000" y="3326193"/>
            <a:ext cx="8686800" cy="1588707"/>
            <a:chOff x="0" y="19050"/>
            <a:chExt cx="9752116" cy="2118275"/>
          </a:xfrm>
        </p:grpSpPr>
        <p:sp>
          <p:nvSpPr>
            <p:cNvPr id="12" name="TextBox 12"/>
            <p:cNvSpPr txBox="1"/>
            <p:nvPr/>
          </p:nvSpPr>
          <p:spPr>
            <a:xfrm>
              <a:off x="1033424" y="58209"/>
              <a:ext cx="8718692" cy="2079116"/>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Quê hương em có những cảnh quan thiên nhiên nào?</a:t>
              </a:r>
            </a:p>
          </p:txBody>
        </p:sp>
        <p:sp>
          <p:nvSpPr>
            <p:cNvPr id="13" name="TextBox 13"/>
            <p:cNvSpPr txBox="1"/>
            <p:nvPr/>
          </p:nvSpPr>
          <p:spPr>
            <a:xfrm>
              <a:off x="0" y="19050"/>
              <a:ext cx="1033423" cy="863228"/>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03</a:t>
              </a:r>
            </a:p>
          </p:txBody>
        </p:sp>
      </p:grpSp>
      <p:grpSp>
        <p:nvGrpSpPr>
          <p:cNvPr id="14" name="Group 14"/>
          <p:cNvGrpSpPr/>
          <p:nvPr/>
        </p:nvGrpSpPr>
        <p:grpSpPr>
          <a:xfrm>
            <a:off x="8763000" y="5009796"/>
            <a:ext cx="8686800" cy="2419704"/>
            <a:chOff x="0" y="19050"/>
            <a:chExt cx="9752116" cy="3226271"/>
          </a:xfrm>
        </p:grpSpPr>
        <p:sp>
          <p:nvSpPr>
            <p:cNvPr id="15" name="TextBox 15"/>
            <p:cNvSpPr txBox="1"/>
            <p:nvPr/>
          </p:nvSpPr>
          <p:spPr>
            <a:xfrm>
              <a:off x="1033424" y="58209"/>
              <a:ext cx="8718692" cy="3187112"/>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Em yêu thích nhất cảnh quan thiên nhiên nào? Hãy mô tả cảnh quan thiên nhiên mà em yêu thích nhất.</a:t>
              </a:r>
            </a:p>
          </p:txBody>
        </p:sp>
        <p:sp>
          <p:nvSpPr>
            <p:cNvPr id="16" name="TextBox 16"/>
            <p:cNvSpPr txBox="1"/>
            <p:nvPr/>
          </p:nvSpPr>
          <p:spPr>
            <a:xfrm>
              <a:off x="0" y="19050"/>
              <a:ext cx="1033423" cy="863228"/>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04</a:t>
              </a:r>
            </a:p>
          </p:txBody>
        </p:sp>
      </p:grpSp>
      <p:grpSp>
        <p:nvGrpSpPr>
          <p:cNvPr id="17" name="Group 17"/>
          <p:cNvGrpSpPr/>
          <p:nvPr/>
        </p:nvGrpSpPr>
        <p:grpSpPr>
          <a:xfrm>
            <a:off x="8763000" y="7547375"/>
            <a:ext cx="8686800" cy="3250700"/>
            <a:chOff x="0" y="19050"/>
            <a:chExt cx="9752116" cy="4334264"/>
          </a:xfrm>
        </p:grpSpPr>
        <p:sp>
          <p:nvSpPr>
            <p:cNvPr id="18" name="TextBox 18"/>
            <p:cNvSpPr txBox="1"/>
            <p:nvPr/>
          </p:nvSpPr>
          <p:spPr>
            <a:xfrm>
              <a:off x="1033424" y="58209"/>
              <a:ext cx="8718692" cy="4295105"/>
            </a:xfrm>
            <a:prstGeom prst="rect">
              <a:avLst/>
            </a:prstGeom>
          </p:spPr>
          <p:txBody>
            <a:bodyPr wrap="square" lIns="0" tIns="0" rIns="0" bIns="0" rtlCol="0" anchor="t">
              <a:spAutoFit/>
            </a:bodyPr>
            <a:lstStyle/>
            <a:p>
              <a:pPr algn="just">
                <a:lnSpc>
                  <a:spcPct val="150000"/>
                </a:lnSpc>
              </a:pPr>
              <a:r>
                <a:rPr lang="en-US" sz="3600">
                  <a:solidFill>
                    <a:srgbClr val="141414"/>
                  </a:solidFill>
                  <a:latin typeface="Arial" pitchFamily="34" charset="0"/>
                  <a:cs typeface="Arial" pitchFamily="34" charset="0"/>
                </a:rPr>
                <a:t>Nêu cảm nhận của em về cảnh quan thiên nhiên trong bức ảnh và tranh thiên nhiên của quê hương em?</a:t>
              </a:r>
            </a:p>
            <a:p>
              <a:pPr algn="just">
                <a:lnSpc>
                  <a:spcPct val="150000"/>
                </a:lnSpc>
              </a:pPr>
              <a:endParaRPr lang="en-US" sz="3600">
                <a:solidFill>
                  <a:srgbClr val="141414"/>
                </a:solidFill>
                <a:latin typeface="Arial" pitchFamily="34" charset="0"/>
                <a:cs typeface="Arial" pitchFamily="34" charset="0"/>
              </a:endParaRPr>
            </a:p>
          </p:txBody>
        </p:sp>
        <p:sp>
          <p:nvSpPr>
            <p:cNvPr id="19" name="TextBox 19"/>
            <p:cNvSpPr txBox="1"/>
            <p:nvPr/>
          </p:nvSpPr>
          <p:spPr>
            <a:xfrm>
              <a:off x="0" y="19050"/>
              <a:ext cx="1033423" cy="863227"/>
            </a:xfrm>
            <a:prstGeom prst="rect">
              <a:avLst/>
            </a:prstGeom>
          </p:spPr>
          <p:txBody>
            <a:bodyPr lIns="0" tIns="0" rIns="0" bIns="0" rtlCol="0" anchor="t">
              <a:spAutoFit/>
            </a:bodyPr>
            <a:lstStyle/>
            <a:p>
              <a:pPr algn="just">
                <a:lnSpc>
                  <a:spcPct val="150000"/>
                </a:lnSpc>
              </a:pPr>
              <a:r>
                <a:rPr lang="en-US" sz="3200" b="1" u="sng" spc="-35">
                  <a:solidFill>
                    <a:srgbClr val="141414"/>
                  </a:solidFill>
                  <a:latin typeface="Arial" pitchFamily="34" charset="0"/>
                  <a:cs typeface="Arial" pitchFamily="34" charset="0"/>
                </a:rPr>
                <a:t>05</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683" t="53278" r="7631" b="7068"/>
          <a:stretch>
            <a:fillRect/>
          </a:stretch>
        </p:blipFill>
        <p:spPr>
          <a:xfrm>
            <a:off x="3590758" y="1562100"/>
            <a:ext cx="10963442" cy="7469550"/>
          </a:xfrm>
          <a:prstGeom prst="rect">
            <a:avLst/>
          </a:prstGeom>
        </p:spPr>
      </p:pic>
      <p:sp>
        <p:nvSpPr>
          <p:cNvPr id="4" name="Line Callout 1 3"/>
          <p:cNvSpPr/>
          <p:nvPr/>
        </p:nvSpPr>
        <p:spPr>
          <a:xfrm>
            <a:off x="15087600" y="472440"/>
            <a:ext cx="2890348"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Line Callout 1 4"/>
          <p:cNvSpPr/>
          <p:nvPr/>
        </p:nvSpPr>
        <p:spPr>
          <a:xfrm>
            <a:off x="15087600" y="5402030"/>
            <a:ext cx="2890348" cy="1711213"/>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a:p>
        </p:txBody>
      </p:sp>
      <p:sp>
        <p:nvSpPr>
          <p:cNvPr id="6" name="Line Callout 1 5"/>
          <p:cNvSpPr/>
          <p:nvPr/>
        </p:nvSpPr>
        <p:spPr>
          <a:xfrm flipH="1">
            <a:off x="607286" y="661416"/>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Line Callout 1 6"/>
          <p:cNvSpPr/>
          <p:nvPr/>
        </p:nvSpPr>
        <p:spPr>
          <a:xfrm flipH="1">
            <a:off x="547060" y="5344119"/>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15683823" y="600246"/>
            <a:ext cx="1697901" cy="923330"/>
          </a:xfrm>
          <a:prstGeom prst="rect">
            <a:avLst/>
          </a:prstGeom>
        </p:spPr>
        <p:txBody>
          <a:bodyPr wrap="none">
            <a:spAutoFit/>
          </a:bodyPr>
          <a:lstStyle/>
          <a:p>
            <a:pPr lvl="0" algn="just">
              <a:lnSpc>
                <a:spcPct val="150000"/>
              </a:lnSpc>
              <a:spcBef>
                <a:spcPct val="0"/>
              </a:spcBef>
            </a:pPr>
            <a:r>
              <a:rPr lang="en-US" sz="3600" b="1">
                <a:solidFill>
                  <a:srgbClr val="000000"/>
                </a:solidFill>
                <a:latin typeface="Arial" pitchFamily="34" charset="0"/>
                <a:cs typeface="Arial" pitchFamily="34" charset="0"/>
              </a:rPr>
              <a:t>2. Biển</a:t>
            </a:r>
          </a:p>
        </p:txBody>
      </p:sp>
      <p:sp>
        <p:nvSpPr>
          <p:cNvPr id="9" name="Rectangle 8"/>
          <p:cNvSpPr/>
          <p:nvPr/>
        </p:nvSpPr>
        <p:spPr>
          <a:xfrm>
            <a:off x="1089917" y="768310"/>
            <a:ext cx="1930337" cy="923330"/>
          </a:xfrm>
          <a:prstGeom prst="rect">
            <a:avLst/>
          </a:prstGeom>
        </p:spPr>
        <p:txBody>
          <a:bodyPr wrap="none">
            <a:spAutoFit/>
          </a:bodyPr>
          <a:lstStyle/>
          <a:p>
            <a:pPr lvl="0" algn="just">
              <a:lnSpc>
                <a:spcPct val="150000"/>
              </a:lnSpc>
              <a:spcBef>
                <a:spcPct val="0"/>
              </a:spcBef>
            </a:pPr>
            <a:r>
              <a:rPr lang="en-US" sz="3600" b="1">
                <a:solidFill>
                  <a:srgbClr val="000000"/>
                </a:solidFill>
                <a:latin typeface="Arial" pitchFamily="34" charset="0"/>
                <a:cs typeface="Arial" pitchFamily="34" charset="0"/>
              </a:rPr>
              <a:t>1. Rừng</a:t>
            </a:r>
          </a:p>
        </p:txBody>
      </p:sp>
      <p:sp>
        <p:nvSpPr>
          <p:cNvPr id="10" name="Rectangle 9"/>
          <p:cNvSpPr/>
          <p:nvPr/>
        </p:nvSpPr>
        <p:spPr>
          <a:xfrm>
            <a:off x="1089917" y="5492054"/>
            <a:ext cx="1851789" cy="923330"/>
          </a:xfrm>
          <a:prstGeom prst="rect">
            <a:avLst/>
          </a:prstGeom>
        </p:spPr>
        <p:txBody>
          <a:bodyPr wrap="none">
            <a:spAutoFit/>
          </a:bodyPr>
          <a:lstStyle/>
          <a:p>
            <a:pPr lvl="0" algn="just">
              <a:lnSpc>
                <a:spcPct val="150000"/>
              </a:lnSpc>
              <a:spcBef>
                <a:spcPct val="0"/>
              </a:spcBef>
            </a:pPr>
            <a:r>
              <a:rPr lang="en-US" sz="3600" b="1">
                <a:solidFill>
                  <a:srgbClr val="000000"/>
                </a:solidFill>
                <a:latin typeface="Arial" pitchFamily="34" charset="0"/>
                <a:cs typeface="Arial" pitchFamily="34" charset="0"/>
              </a:rPr>
              <a:t>3. Sông</a:t>
            </a:r>
          </a:p>
        </p:txBody>
      </p:sp>
      <p:sp>
        <p:nvSpPr>
          <p:cNvPr id="3" name="TextBox 3"/>
          <p:cNvSpPr txBox="1"/>
          <p:nvPr/>
        </p:nvSpPr>
        <p:spPr>
          <a:xfrm>
            <a:off x="15385711" y="5451251"/>
            <a:ext cx="2294124" cy="1559338"/>
          </a:xfrm>
          <a:prstGeom prst="rect">
            <a:avLst/>
          </a:prstGeom>
        </p:spPr>
        <p:txBody>
          <a:bodyPr wrap="square" lIns="0" tIns="0" rIns="0" bIns="0" rtlCol="0" anchor="t">
            <a:spAutoFit/>
          </a:bodyPr>
          <a:lstStyle/>
          <a:p>
            <a:pPr algn="ctr">
              <a:lnSpc>
                <a:spcPct val="150000"/>
              </a:lnSpc>
              <a:spcBef>
                <a:spcPct val="0"/>
              </a:spcBef>
            </a:pPr>
            <a:r>
              <a:rPr lang="en-US" sz="3600" b="1">
                <a:solidFill>
                  <a:srgbClr val="000000"/>
                </a:solidFill>
                <a:latin typeface="Arial" pitchFamily="34" charset="0"/>
                <a:cs typeface="Arial" pitchFamily="34" charset="0"/>
              </a:rPr>
              <a:t>4. Cánh đồng lúa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592" t="6051" r="9920" b="52741"/>
          <a:stretch>
            <a:fillRect/>
          </a:stretch>
        </p:blipFill>
        <p:spPr>
          <a:xfrm>
            <a:off x="3499871" y="859366"/>
            <a:ext cx="11288258" cy="8662692"/>
          </a:xfrm>
          <a:prstGeom prst="rect">
            <a:avLst/>
          </a:prstGeom>
        </p:spPr>
      </p:pic>
      <p:sp>
        <p:nvSpPr>
          <p:cNvPr id="4" name="Line Callout 1 3"/>
          <p:cNvSpPr/>
          <p:nvPr/>
        </p:nvSpPr>
        <p:spPr>
          <a:xfrm flipH="1">
            <a:off x="68590" y="1057486"/>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5" name="Line Callout 1 4"/>
          <p:cNvSpPr/>
          <p:nvPr/>
        </p:nvSpPr>
        <p:spPr>
          <a:xfrm flipH="1">
            <a:off x="68590" y="5467350"/>
            <a:ext cx="2895600"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6" name="Line Callout 1 5"/>
          <p:cNvSpPr/>
          <p:nvPr/>
        </p:nvSpPr>
        <p:spPr>
          <a:xfrm>
            <a:off x="15111984" y="856148"/>
            <a:ext cx="2890348"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7" name="Line Callout 1 6"/>
          <p:cNvSpPr/>
          <p:nvPr/>
        </p:nvSpPr>
        <p:spPr>
          <a:xfrm>
            <a:off x="15264384" y="5266572"/>
            <a:ext cx="2890348" cy="1219200"/>
          </a:xfrm>
          <a:prstGeom prst="borderCallout1">
            <a:avLst/>
          </a:prstGeom>
          <a:solidFill>
            <a:schemeClr val="accent6">
              <a:lumMod val="20000"/>
              <a:lumOff val="8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b="1"/>
          </a:p>
        </p:txBody>
      </p:sp>
      <p:sp>
        <p:nvSpPr>
          <p:cNvPr id="8" name="Rectangle 7"/>
          <p:cNvSpPr/>
          <p:nvPr/>
        </p:nvSpPr>
        <p:spPr>
          <a:xfrm>
            <a:off x="232631" y="1104900"/>
            <a:ext cx="2434370" cy="1077218"/>
          </a:xfrm>
          <a:prstGeom prst="rect">
            <a:avLst/>
          </a:prstGeom>
        </p:spPr>
        <p:txBody>
          <a:bodyPr wrap="square">
            <a:spAutoFit/>
          </a:bodyPr>
          <a:lstStyle/>
          <a:p>
            <a:pPr lvl="0" algn="ctr">
              <a:spcBef>
                <a:spcPct val="0"/>
              </a:spcBef>
            </a:pPr>
            <a:r>
              <a:rPr lang="en-US" sz="3200" b="1">
                <a:solidFill>
                  <a:srgbClr val="000000"/>
                </a:solidFill>
                <a:latin typeface="Arial" pitchFamily="34" charset="0"/>
                <a:cs typeface="Arial" pitchFamily="34" charset="0"/>
              </a:rPr>
              <a:t>5. Vườn quốc gia</a:t>
            </a:r>
          </a:p>
        </p:txBody>
      </p:sp>
      <p:sp>
        <p:nvSpPr>
          <p:cNvPr id="9" name="Rectangle 8"/>
          <p:cNvSpPr/>
          <p:nvPr/>
        </p:nvSpPr>
        <p:spPr>
          <a:xfrm>
            <a:off x="15435072" y="876300"/>
            <a:ext cx="2167128" cy="1077218"/>
          </a:xfrm>
          <a:prstGeom prst="rect">
            <a:avLst/>
          </a:prstGeom>
        </p:spPr>
        <p:txBody>
          <a:bodyPr wrap="square">
            <a:spAutoFit/>
          </a:bodyPr>
          <a:lstStyle/>
          <a:p>
            <a:pPr lvl="0" algn="ctr">
              <a:spcBef>
                <a:spcPct val="0"/>
              </a:spcBef>
            </a:pPr>
            <a:r>
              <a:rPr lang="en-US" sz="3200" b="1">
                <a:solidFill>
                  <a:srgbClr val="000000"/>
                </a:solidFill>
                <a:latin typeface="Arial" pitchFamily="34" charset="0"/>
                <a:cs typeface="Arial" pitchFamily="34" charset="0"/>
              </a:rPr>
              <a:t>6. Rừng ngập mặn</a:t>
            </a:r>
          </a:p>
        </p:txBody>
      </p:sp>
      <p:sp>
        <p:nvSpPr>
          <p:cNvPr id="10" name="Rectangle 9"/>
          <p:cNvSpPr/>
          <p:nvPr/>
        </p:nvSpPr>
        <p:spPr>
          <a:xfrm>
            <a:off x="308830" y="5524500"/>
            <a:ext cx="2434370" cy="1077218"/>
          </a:xfrm>
          <a:prstGeom prst="rect">
            <a:avLst/>
          </a:prstGeom>
        </p:spPr>
        <p:txBody>
          <a:bodyPr wrap="square">
            <a:spAutoFit/>
          </a:bodyPr>
          <a:lstStyle/>
          <a:p>
            <a:pPr lvl="0" algn="ctr">
              <a:spcBef>
                <a:spcPct val="0"/>
              </a:spcBef>
            </a:pPr>
            <a:r>
              <a:rPr lang="en-US" sz="3200" b="1">
                <a:solidFill>
                  <a:srgbClr val="000000"/>
                </a:solidFill>
                <a:latin typeface="Arial" pitchFamily="34" charset="0"/>
                <a:cs typeface="Arial" pitchFamily="34" charset="0"/>
              </a:rPr>
              <a:t>7. Ruộng bậc thang</a:t>
            </a:r>
          </a:p>
        </p:txBody>
      </p:sp>
      <p:sp>
        <p:nvSpPr>
          <p:cNvPr id="3" name="TextBox 3"/>
          <p:cNvSpPr txBox="1"/>
          <p:nvPr/>
        </p:nvSpPr>
        <p:spPr>
          <a:xfrm>
            <a:off x="15587472" y="5372100"/>
            <a:ext cx="2167128" cy="984885"/>
          </a:xfrm>
          <a:prstGeom prst="rect">
            <a:avLst/>
          </a:prstGeom>
        </p:spPr>
        <p:txBody>
          <a:bodyPr wrap="square" lIns="0" tIns="0" rIns="0" bIns="0" rtlCol="0" anchor="t">
            <a:spAutoFit/>
          </a:bodyPr>
          <a:lstStyle/>
          <a:p>
            <a:pPr algn="ctr">
              <a:spcBef>
                <a:spcPct val="0"/>
              </a:spcBef>
            </a:pPr>
            <a:r>
              <a:rPr lang="en-US" sz="3200" b="1">
                <a:solidFill>
                  <a:srgbClr val="000000"/>
                </a:solidFill>
                <a:latin typeface="Arial" pitchFamily="34" charset="0"/>
                <a:cs typeface="Arial" pitchFamily="34" charset="0"/>
              </a:rPr>
              <a:t>8. Thác nước</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60904" y="844295"/>
            <a:ext cx="13195667" cy="538609"/>
          </a:xfrm>
          <a:prstGeom prst="rect">
            <a:avLst/>
          </a:prstGeom>
        </p:spPr>
        <p:txBody>
          <a:bodyPr lIns="0" tIns="0" rIns="0" bIns="0" rtlCol="0" anchor="t">
            <a:spAutoFit/>
          </a:bodyPr>
          <a:lstStyle/>
          <a:p>
            <a:pPr algn="ctr">
              <a:lnSpc>
                <a:spcPts val="4200"/>
              </a:lnSpc>
              <a:spcBef>
                <a:spcPct val="0"/>
              </a:spcBef>
            </a:pPr>
            <a:r>
              <a:rPr lang="en-US" sz="4000" b="1" i="1">
                <a:solidFill>
                  <a:srgbClr val="FF0000"/>
                </a:solidFill>
                <a:latin typeface="Arial" pitchFamily="34" charset="0"/>
                <a:cs typeface="Arial" pitchFamily="34" charset="0"/>
              </a:rPr>
              <a:t>Đất nước Việt Nam còn có những cảnh quan khác:</a:t>
            </a:r>
          </a:p>
        </p:txBody>
      </p:sp>
      <p:sp>
        <p:nvSpPr>
          <p:cNvPr id="3" name="TextBox 3"/>
          <p:cNvSpPr txBox="1"/>
          <p:nvPr/>
        </p:nvSpPr>
        <p:spPr>
          <a:xfrm>
            <a:off x="2221992" y="2506765"/>
            <a:ext cx="4234389" cy="436017"/>
          </a:xfrm>
          <a:prstGeom prst="rect">
            <a:avLst/>
          </a:prstGeom>
        </p:spPr>
        <p:txBody>
          <a:bodyPr lIns="0" tIns="0" rIns="0" bIns="0" rtlCol="0" anchor="t">
            <a:spAutoFit/>
          </a:bodyPr>
          <a:lstStyle/>
          <a:p>
            <a:pPr algn="ctr">
              <a:lnSpc>
                <a:spcPts val="3449"/>
              </a:lnSpc>
            </a:pPr>
            <a:r>
              <a:rPr lang="en-US" sz="3600" b="1">
                <a:solidFill>
                  <a:srgbClr val="141414"/>
                </a:solidFill>
                <a:latin typeface="Arial" pitchFamily="34" charset="0"/>
                <a:cs typeface="Arial" pitchFamily="34" charset="0"/>
              </a:rPr>
              <a:t>Hồ (Hồ Tây)</a:t>
            </a:r>
          </a:p>
        </p:txBody>
      </p:sp>
      <p:sp>
        <p:nvSpPr>
          <p:cNvPr id="5" name="TextBox 5"/>
          <p:cNvSpPr txBox="1"/>
          <p:nvPr/>
        </p:nvSpPr>
        <p:spPr>
          <a:xfrm>
            <a:off x="12127992" y="2578470"/>
            <a:ext cx="4234389" cy="436017"/>
          </a:xfrm>
          <a:prstGeom prst="rect">
            <a:avLst/>
          </a:prstGeom>
        </p:spPr>
        <p:txBody>
          <a:bodyPr lIns="0" tIns="0" rIns="0" bIns="0" rtlCol="0" anchor="t">
            <a:spAutoFit/>
          </a:bodyPr>
          <a:lstStyle/>
          <a:p>
            <a:pPr marL="0" lvl="0" indent="0" algn="ctr">
              <a:lnSpc>
                <a:spcPts val="3449"/>
              </a:lnSpc>
              <a:spcBef>
                <a:spcPct val="0"/>
              </a:spcBef>
            </a:pPr>
            <a:r>
              <a:rPr lang="en-US" sz="3600" b="1">
                <a:solidFill>
                  <a:srgbClr val="141414"/>
                </a:solidFill>
                <a:latin typeface="Arial" pitchFamily="34" charset="0"/>
                <a:cs typeface="Arial" pitchFamily="34" charset="0"/>
              </a:rPr>
              <a:t>Đồi núi (Tây Bắc)</a:t>
            </a:r>
          </a:p>
        </p:txBody>
      </p:sp>
      <p:pic>
        <p:nvPicPr>
          <p:cNvPr id="1028" name="Picture 4" descr="Lịch sử hồ Tây - Nhịp sống Hà N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16" y="3625152"/>
            <a:ext cx="8012983" cy="50532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ỉnh nào miền Bắc không có núi?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926" y="3625152"/>
            <a:ext cx="7680202" cy="5115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1000"/>
                                        <p:tgtEl>
                                          <p:spTgt spid="1032"/>
                                        </p:tgtEl>
                                      </p:cBhvr>
                                    </p:animEffect>
                                    <p:anim calcmode="lin" valueType="num">
                                      <p:cBhvr>
                                        <p:cTn id="32" dur="1000" fill="hold"/>
                                        <p:tgtEl>
                                          <p:spTgt spid="1032"/>
                                        </p:tgtEl>
                                        <p:attrNameLst>
                                          <p:attrName>ppt_x</p:attrName>
                                        </p:attrNameLst>
                                      </p:cBhvr>
                                      <p:tavLst>
                                        <p:tav tm="0">
                                          <p:val>
                                            <p:strVal val="#ppt_x"/>
                                          </p:val>
                                        </p:tav>
                                        <p:tav tm="100000">
                                          <p:val>
                                            <p:strVal val="#ppt_x"/>
                                          </p:val>
                                        </p:tav>
                                      </p:tavLst>
                                    </p:anim>
                                    <p:anim calcmode="lin" valueType="num">
                                      <p:cBhvr>
                                        <p:cTn id="33"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457200" y="416677"/>
            <a:ext cx="4648200" cy="1661993"/>
          </a:xfrm>
          <a:prstGeom prst="rect">
            <a:avLst/>
          </a:prstGeom>
        </p:spPr>
        <p:txBody>
          <a:bodyPr wrap="square" lIns="0" tIns="0" rIns="0" bIns="0" rtlCol="0" anchor="t">
            <a:spAutoFit/>
          </a:bodyPr>
          <a:lstStyle/>
          <a:p>
            <a:pPr algn="ctr">
              <a:lnSpc>
                <a:spcPct val="150000"/>
              </a:lnSpc>
            </a:pPr>
            <a:r>
              <a:rPr lang="en-US" sz="3600" b="1">
                <a:solidFill>
                  <a:srgbClr val="141414"/>
                </a:solidFill>
                <a:latin typeface="Arial" pitchFamily="34" charset="0"/>
                <a:cs typeface="Arial" pitchFamily="34" charset="0"/>
              </a:rPr>
              <a:t>Hang động</a:t>
            </a:r>
          </a:p>
          <a:p>
            <a:pPr algn="ctr">
              <a:lnSpc>
                <a:spcPct val="150000"/>
              </a:lnSpc>
            </a:pPr>
            <a:r>
              <a:rPr lang="en-US" sz="3600" b="1">
                <a:solidFill>
                  <a:srgbClr val="141414"/>
                </a:solidFill>
                <a:latin typeface="Arial" pitchFamily="34" charset="0"/>
                <a:cs typeface="Arial" pitchFamily="34" charset="0"/>
              </a:rPr>
              <a:t>(Sơn Đòong)</a:t>
            </a:r>
          </a:p>
        </p:txBody>
      </p:sp>
      <p:sp>
        <p:nvSpPr>
          <p:cNvPr id="3" name="TextBox 7"/>
          <p:cNvSpPr txBox="1"/>
          <p:nvPr/>
        </p:nvSpPr>
        <p:spPr>
          <a:xfrm>
            <a:off x="7772399" y="7962900"/>
            <a:ext cx="4234389" cy="1661993"/>
          </a:xfrm>
          <a:prstGeom prst="rect">
            <a:avLst/>
          </a:prstGeom>
        </p:spPr>
        <p:txBody>
          <a:bodyPr lIns="0" tIns="0" rIns="0" bIns="0" rtlCol="0" anchor="t">
            <a:spAutoFit/>
          </a:bodyPr>
          <a:lstStyle/>
          <a:p>
            <a:pPr marL="0" lvl="0" indent="0" algn="ctr">
              <a:lnSpc>
                <a:spcPct val="150000"/>
              </a:lnSpc>
              <a:spcBef>
                <a:spcPct val="0"/>
              </a:spcBef>
            </a:pPr>
            <a:r>
              <a:rPr lang="en-US" sz="3600" b="1">
                <a:solidFill>
                  <a:srgbClr val="141414"/>
                </a:solidFill>
                <a:latin typeface="Arial" pitchFamily="34" charset="0"/>
                <a:cs typeface="Arial" pitchFamily="34" charset="0"/>
              </a:rPr>
              <a:t>Vũng, vịnh</a:t>
            </a:r>
          </a:p>
          <a:p>
            <a:pPr marL="0" lvl="0" indent="0" algn="ctr">
              <a:lnSpc>
                <a:spcPct val="150000"/>
              </a:lnSpc>
              <a:spcBef>
                <a:spcPct val="0"/>
              </a:spcBef>
            </a:pPr>
            <a:r>
              <a:rPr lang="en-US" sz="3600" b="1">
                <a:solidFill>
                  <a:srgbClr val="141414"/>
                </a:solidFill>
                <a:latin typeface="Arial" pitchFamily="34" charset="0"/>
                <a:cs typeface="Arial" pitchFamily="34" charset="0"/>
              </a:rPr>
              <a:t>(Vịnh Hạ Long)</a:t>
            </a:r>
          </a:p>
        </p:txBody>
      </p:sp>
      <p:sp>
        <p:nvSpPr>
          <p:cNvPr id="4" name="TextBox 8"/>
          <p:cNvSpPr txBox="1"/>
          <p:nvPr/>
        </p:nvSpPr>
        <p:spPr>
          <a:xfrm>
            <a:off x="12703758" y="1714500"/>
            <a:ext cx="4234389" cy="1661993"/>
          </a:xfrm>
          <a:prstGeom prst="rect">
            <a:avLst/>
          </a:prstGeom>
        </p:spPr>
        <p:txBody>
          <a:bodyPr lIns="0" tIns="0" rIns="0" bIns="0" rtlCol="0" anchor="t">
            <a:spAutoFit/>
          </a:bodyPr>
          <a:lstStyle/>
          <a:p>
            <a:pPr marL="0" lvl="0" indent="0" algn="ctr">
              <a:lnSpc>
                <a:spcPct val="150000"/>
              </a:lnSpc>
              <a:spcBef>
                <a:spcPct val="0"/>
              </a:spcBef>
            </a:pPr>
            <a:r>
              <a:rPr lang="en-US" sz="3600" b="1">
                <a:solidFill>
                  <a:srgbClr val="141414"/>
                </a:solidFill>
                <a:latin typeface="Arial" pitchFamily="34" charset="0"/>
                <a:cs typeface="Arial" pitchFamily="34" charset="0"/>
              </a:rPr>
              <a:t>Đảo, quần đảo</a:t>
            </a:r>
          </a:p>
          <a:p>
            <a:pPr marL="0" lvl="0" indent="0" algn="ctr">
              <a:lnSpc>
                <a:spcPct val="150000"/>
              </a:lnSpc>
              <a:spcBef>
                <a:spcPct val="0"/>
              </a:spcBef>
            </a:pPr>
            <a:r>
              <a:rPr lang="en-US" sz="3600" b="1">
                <a:solidFill>
                  <a:srgbClr val="141414"/>
                </a:solidFill>
                <a:latin typeface="Arial" pitchFamily="34" charset="0"/>
                <a:cs typeface="Arial" pitchFamily="34" charset="0"/>
              </a:rPr>
              <a:t>(Đảo Phú Quốc)</a:t>
            </a:r>
          </a:p>
        </p:txBody>
      </p:sp>
      <p:pic>
        <p:nvPicPr>
          <p:cNvPr id="3074" name="Picture 2" descr="Thám Hiểm Sơn Đoòng 4 Ngày • Oxalis Adven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538" y="416677"/>
            <a:ext cx="4897703" cy="46506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ịnh Hạ Long - Danh lam thắng cảnh với kiến trúc thiên nhiên hùng vĩ"/>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5499695"/>
            <a:ext cx="6873240" cy="43024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hú Quốc đang trở thành &amp;#39;thiên đường du lịch nghỉ dưỡng&amp;#39;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7531" y="3894732"/>
            <a:ext cx="6687530" cy="3756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893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fade">
                                      <p:cBhvr>
                                        <p:cTn id="19" dur="1000"/>
                                        <p:tgtEl>
                                          <p:spTgt spid="3076"/>
                                        </p:tgtEl>
                                      </p:cBhvr>
                                    </p:animEffect>
                                    <p:anim calcmode="lin" valueType="num">
                                      <p:cBhvr>
                                        <p:cTn id="20" dur="1000" fill="hold"/>
                                        <p:tgtEl>
                                          <p:spTgt spid="3076"/>
                                        </p:tgtEl>
                                        <p:attrNameLst>
                                          <p:attrName>ppt_x</p:attrName>
                                        </p:attrNameLst>
                                      </p:cBhvr>
                                      <p:tavLst>
                                        <p:tav tm="0">
                                          <p:val>
                                            <p:strVal val="#ppt_x"/>
                                          </p:val>
                                        </p:tav>
                                        <p:tav tm="100000">
                                          <p:val>
                                            <p:strVal val="#ppt_x"/>
                                          </p:val>
                                        </p:tav>
                                      </p:tavLst>
                                    </p:anim>
                                    <p:anim calcmode="lin" valueType="num">
                                      <p:cBhvr>
                                        <p:cTn id="21" dur="1000" fill="hold"/>
                                        <p:tgtEl>
                                          <p:spTgt spid="307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fade">
                                      <p:cBhvr>
                                        <p:cTn id="36" dur="1000"/>
                                        <p:tgtEl>
                                          <p:spTgt spid="3078"/>
                                        </p:tgtEl>
                                      </p:cBhvr>
                                    </p:animEffect>
                                    <p:anim calcmode="lin" valueType="num">
                                      <p:cBhvr>
                                        <p:cTn id="37" dur="1000" fill="hold"/>
                                        <p:tgtEl>
                                          <p:spTgt spid="3078"/>
                                        </p:tgtEl>
                                        <p:attrNameLst>
                                          <p:attrName>ppt_x</p:attrName>
                                        </p:attrNameLst>
                                      </p:cBhvr>
                                      <p:tavLst>
                                        <p:tav tm="0">
                                          <p:val>
                                            <p:strVal val="#ppt_x"/>
                                          </p:val>
                                        </p:tav>
                                        <p:tav tm="100000">
                                          <p:val>
                                            <p:strVal val="#ppt_x"/>
                                          </p:val>
                                        </p:tav>
                                      </p:tavLst>
                                    </p:anim>
                                    <p:anim calcmode="lin" valueType="num">
                                      <p:cBhvr>
                                        <p:cTn id="38"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1270" y="1172822"/>
            <a:ext cx="355131" cy="284105"/>
          </a:xfrm>
          <a:prstGeom prst="rect">
            <a:avLst/>
          </a:prstGeom>
        </p:spPr>
      </p:pic>
      <p:sp>
        <p:nvSpPr>
          <p:cNvPr id="4" name="TextBox 4"/>
          <p:cNvSpPr txBox="1"/>
          <p:nvPr/>
        </p:nvSpPr>
        <p:spPr>
          <a:xfrm>
            <a:off x="2433043" y="1601570"/>
            <a:ext cx="15702557" cy="647421"/>
          </a:xfrm>
          <a:prstGeom prst="rect">
            <a:avLst/>
          </a:prstGeom>
        </p:spPr>
        <p:txBody>
          <a:bodyPr wrap="square" lIns="0" tIns="0" rIns="0" bIns="0" rtlCol="0" anchor="t">
            <a:spAutoFit/>
          </a:bodyPr>
          <a:lstStyle/>
          <a:p>
            <a:pPr algn="just">
              <a:lnSpc>
                <a:spcPct val="150000"/>
              </a:lnSpc>
            </a:pPr>
            <a:r>
              <a:rPr lang="en-US" sz="3200" b="1">
                <a:solidFill>
                  <a:srgbClr val="FF0000"/>
                </a:solidFill>
                <a:latin typeface="Arial" pitchFamily="34" charset="0"/>
                <a:cs typeface="Arial" pitchFamily="34" charset="0"/>
              </a:rPr>
              <a:t>Biển Nha Trang, biển Sầm Sơn, biển Đồ Sơn,...</a:t>
            </a:r>
          </a:p>
        </p:txBody>
      </p:sp>
      <p:sp>
        <p:nvSpPr>
          <p:cNvPr id="5" name="TextBox 5"/>
          <p:cNvSpPr txBox="1"/>
          <p:nvPr/>
        </p:nvSpPr>
        <p:spPr>
          <a:xfrm>
            <a:off x="2433043" y="867200"/>
            <a:ext cx="15702557" cy="647421"/>
          </a:xfrm>
          <a:prstGeom prst="rect">
            <a:avLst/>
          </a:prstGeom>
        </p:spPr>
        <p:txBody>
          <a:bodyPr wrap="square" lIns="0" tIns="0" rIns="0" bIns="0" rtlCol="0" anchor="t">
            <a:spAutoFit/>
          </a:bodyPr>
          <a:lstStyle/>
          <a:p>
            <a:pPr algn="just">
              <a:lnSpc>
                <a:spcPct val="150000"/>
              </a:lnSpc>
            </a:pPr>
            <a:r>
              <a:rPr lang="en-US" sz="3200" b="1">
                <a:solidFill>
                  <a:srgbClr val="141414"/>
                </a:solidFill>
                <a:latin typeface="Arial" pitchFamily="34" charset="0"/>
                <a:cs typeface="Arial" pitchFamily="34" charset="0"/>
              </a:rPr>
              <a:t>Em hãy kể tên một số biển nổi tiếng ở Việt Nam</a:t>
            </a:r>
          </a:p>
        </p:txBody>
      </p:sp>
      <p:sp>
        <p:nvSpPr>
          <p:cNvPr id="7" name="TextBox 7"/>
          <p:cNvSpPr txBox="1"/>
          <p:nvPr/>
        </p:nvSpPr>
        <p:spPr>
          <a:xfrm>
            <a:off x="2433042" y="3563847"/>
            <a:ext cx="16208345" cy="647421"/>
          </a:xfrm>
          <a:prstGeom prst="rect">
            <a:avLst/>
          </a:prstGeom>
        </p:spPr>
        <p:txBody>
          <a:bodyPr wrap="square" lIns="0" tIns="0" rIns="0" bIns="0" rtlCol="0" anchor="t">
            <a:spAutoFit/>
          </a:bodyPr>
          <a:lstStyle/>
          <a:p>
            <a:pPr algn="just">
              <a:lnSpc>
                <a:spcPct val="150000"/>
              </a:lnSpc>
              <a:spcBef>
                <a:spcPct val="0"/>
              </a:spcBef>
            </a:pPr>
            <a:r>
              <a:rPr lang="en-US" sz="3200" b="1">
                <a:solidFill>
                  <a:srgbClr val="FF0000"/>
                </a:solidFill>
                <a:latin typeface="Arial" pitchFamily="34" charset="0"/>
                <a:cs typeface="Arial" pitchFamily="34" charset="0"/>
              </a:rPr>
              <a:t>Phong Nha (Kẻ Bàng), Cúc Phương, Tam Đảo, Cát Tiên, Xuân Sơn…)</a:t>
            </a:r>
          </a:p>
        </p:txBody>
      </p:sp>
      <p:sp>
        <p:nvSpPr>
          <p:cNvPr id="8" name="TextBox 8"/>
          <p:cNvSpPr txBox="1"/>
          <p:nvPr/>
        </p:nvSpPr>
        <p:spPr>
          <a:xfrm>
            <a:off x="2433042" y="2732850"/>
            <a:ext cx="16208345" cy="647421"/>
          </a:xfrm>
          <a:prstGeom prst="rect">
            <a:avLst/>
          </a:prstGeom>
        </p:spPr>
        <p:txBody>
          <a:bodyPr wrap="square" lIns="0" tIns="0" rIns="0" bIns="0" rtlCol="0" anchor="t">
            <a:spAutoFit/>
          </a:bodyPr>
          <a:lstStyle/>
          <a:p>
            <a:pPr algn="just">
              <a:lnSpc>
                <a:spcPct val="150000"/>
              </a:lnSpc>
            </a:pPr>
            <a:r>
              <a:rPr lang="en-US" sz="3200" b="1">
                <a:solidFill>
                  <a:srgbClr val="141414"/>
                </a:solidFill>
                <a:latin typeface="Arial" pitchFamily="34" charset="0"/>
                <a:cs typeface="Arial" pitchFamily="34" charset="0"/>
              </a:rPr>
              <a:t>Em hãy kể tên một số vườn quốc gia ở Việt Nam</a:t>
            </a:r>
          </a:p>
        </p:txBody>
      </p:sp>
      <p:sp>
        <p:nvSpPr>
          <p:cNvPr id="10" name="TextBox 10"/>
          <p:cNvSpPr txBox="1"/>
          <p:nvPr/>
        </p:nvSpPr>
        <p:spPr>
          <a:xfrm>
            <a:off x="2433043" y="5153837"/>
            <a:ext cx="15702557" cy="1386085"/>
          </a:xfrm>
          <a:prstGeom prst="rect">
            <a:avLst/>
          </a:prstGeom>
        </p:spPr>
        <p:txBody>
          <a:bodyPr wrap="square" lIns="0" tIns="0" rIns="0" bIns="0" rtlCol="0" anchor="t">
            <a:spAutoFit/>
          </a:bodyPr>
          <a:lstStyle/>
          <a:p>
            <a:pPr algn="just">
              <a:lnSpc>
                <a:spcPct val="150000"/>
              </a:lnSpc>
              <a:spcBef>
                <a:spcPct val="0"/>
              </a:spcBef>
            </a:pPr>
            <a:endParaRPr sz="3200" b="1">
              <a:latin typeface="Arial" pitchFamily="34" charset="0"/>
              <a:cs typeface="Arial" pitchFamily="34" charset="0"/>
            </a:endParaRPr>
          </a:p>
          <a:p>
            <a:pPr algn="just">
              <a:lnSpc>
                <a:spcPct val="150000"/>
              </a:lnSpc>
              <a:spcBef>
                <a:spcPct val="0"/>
              </a:spcBef>
            </a:pPr>
            <a:r>
              <a:rPr lang="en-US" sz="3200" b="1">
                <a:solidFill>
                  <a:srgbClr val="FF0000"/>
                </a:solidFill>
                <a:latin typeface="Arial" pitchFamily="34" charset="0"/>
                <a:cs typeface="Arial" pitchFamily="34" charset="0"/>
              </a:rPr>
              <a:t>Tràng An (Ninh Bình), Sơn Đoòng, Đầu Gõ (Quảng Ninh), Hang Múa (Ninh Bình)...</a:t>
            </a:r>
          </a:p>
        </p:txBody>
      </p:sp>
      <p:sp>
        <p:nvSpPr>
          <p:cNvPr id="11" name="TextBox 11"/>
          <p:cNvSpPr txBox="1"/>
          <p:nvPr/>
        </p:nvSpPr>
        <p:spPr>
          <a:xfrm>
            <a:off x="2433043" y="4910091"/>
            <a:ext cx="15702557" cy="647421"/>
          </a:xfrm>
          <a:prstGeom prst="rect">
            <a:avLst/>
          </a:prstGeom>
        </p:spPr>
        <p:txBody>
          <a:bodyPr wrap="square" lIns="0" tIns="0" rIns="0" bIns="0" rtlCol="0" anchor="t">
            <a:spAutoFit/>
          </a:bodyPr>
          <a:lstStyle/>
          <a:p>
            <a:pPr algn="just">
              <a:lnSpc>
                <a:spcPct val="150000"/>
              </a:lnSpc>
            </a:pPr>
            <a:r>
              <a:rPr lang="en-US" sz="3200" b="1">
                <a:solidFill>
                  <a:srgbClr val="141414"/>
                </a:solidFill>
                <a:latin typeface="Arial" pitchFamily="34" charset="0"/>
                <a:cs typeface="Arial" pitchFamily="34" charset="0"/>
              </a:rPr>
              <a:t>Kể tên một số hang động mà em biết</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1270" y="2968602"/>
            <a:ext cx="355131" cy="284105"/>
          </a:xfrm>
          <a:prstGeom prst="rect">
            <a:avLst/>
          </a:prstGeom>
        </p:spPr>
      </p:pic>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1270" y="5122349"/>
            <a:ext cx="355131" cy="284105"/>
          </a:xfrm>
          <a:prstGeom prst="rect">
            <a:avLst/>
          </a:prstGeom>
        </p:spPr>
      </p:pic>
      <p:sp>
        <p:nvSpPr>
          <p:cNvPr id="15" name="TextBox 15"/>
          <p:cNvSpPr txBox="1"/>
          <p:nvPr/>
        </p:nvSpPr>
        <p:spPr>
          <a:xfrm>
            <a:off x="2433043" y="7201792"/>
            <a:ext cx="15702557" cy="2124749"/>
          </a:xfrm>
          <a:prstGeom prst="rect">
            <a:avLst/>
          </a:prstGeom>
        </p:spPr>
        <p:txBody>
          <a:bodyPr wrap="square" lIns="0" tIns="0" rIns="0" bIns="0" rtlCol="0" anchor="t">
            <a:spAutoFit/>
          </a:bodyPr>
          <a:lstStyle/>
          <a:p>
            <a:pPr algn="just">
              <a:lnSpc>
                <a:spcPct val="150000"/>
              </a:lnSpc>
              <a:spcBef>
                <a:spcPct val="0"/>
              </a:spcBef>
            </a:pPr>
            <a:endParaRPr sz="3200" b="1">
              <a:latin typeface="Arial" pitchFamily="34" charset="0"/>
              <a:cs typeface="Arial" pitchFamily="34" charset="0"/>
            </a:endParaRPr>
          </a:p>
          <a:p>
            <a:pPr algn="just">
              <a:lnSpc>
                <a:spcPct val="150000"/>
              </a:lnSpc>
              <a:spcBef>
                <a:spcPct val="0"/>
              </a:spcBef>
            </a:pPr>
            <a:r>
              <a:rPr lang="en-US" sz="3200" b="1">
                <a:solidFill>
                  <a:srgbClr val="FF0000"/>
                </a:solidFill>
                <a:latin typeface="Arial" pitchFamily="34" charset="0"/>
                <a:cs typeface="Arial" pitchFamily="34" charset="0"/>
              </a:rPr>
              <a:t>Đảo Bà Lụa (Kiên Giang), Cù Lao Chàm, Đảo Phú Quý, Đảo Cô Tô, Đảo Phú Quốc, đảo Lý Sơn…)</a:t>
            </a:r>
          </a:p>
        </p:txBody>
      </p:sp>
      <p:sp>
        <p:nvSpPr>
          <p:cNvPr id="16" name="TextBox 16"/>
          <p:cNvSpPr txBox="1"/>
          <p:nvPr/>
        </p:nvSpPr>
        <p:spPr>
          <a:xfrm>
            <a:off x="2433043" y="6958046"/>
            <a:ext cx="15702557" cy="647421"/>
          </a:xfrm>
          <a:prstGeom prst="rect">
            <a:avLst/>
          </a:prstGeom>
        </p:spPr>
        <p:txBody>
          <a:bodyPr wrap="square" lIns="0" tIns="0" rIns="0" bIns="0" rtlCol="0" anchor="t">
            <a:spAutoFit/>
          </a:bodyPr>
          <a:lstStyle/>
          <a:p>
            <a:pPr algn="just">
              <a:lnSpc>
                <a:spcPct val="150000"/>
              </a:lnSpc>
            </a:pPr>
            <a:r>
              <a:rPr lang="en-US" sz="3200" b="1">
                <a:solidFill>
                  <a:srgbClr val="141414"/>
                </a:solidFill>
                <a:latin typeface="Arial" pitchFamily="34" charset="0"/>
                <a:cs typeface="Arial" pitchFamily="34" charset="0"/>
              </a:rPr>
              <a:t>Em hãy kể tên một số đảo </a:t>
            </a: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51270" y="7170304"/>
            <a:ext cx="355131" cy="28410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barn(inVertical)">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animEffect transition="in" filter="barn(inVertical)">
                                      <p:cBhvr>
                                        <p:cTn id="65" dur="500"/>
                                        <p:tgtEl>
                                          <p:spTgt spid="10">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5">
                                            <p:txEl>
                                              <p:pRg st="1" end="1"/>
                                            </p:txEl>
                                          </p:spTgt>
                                        </p:tgtEl>
                                        <p:attrNameLst>
                                          <p:attrName>style.visibility</p:attrName>
                                        </p:attrNameLst>
                                      </p:cBhvr>
                                      <p:to>
                                        <p:strVal val="visible"/>
                                      </p:to>
                                    </p:set>
                                    <p:animEffect transition="in" filter="barn(inVertical)">
                                      <p:cBhvr>
                                        <p:cTn id="7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1"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701</Words>
  <Application>Microsoft Office PowerPoint</Application>
  <PresentationFormat>Custom</PresentationFormat>
  <Paragraphs>66</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Trắng Ảnh trung tâm Phong cách sống Kế hoạch Kinh doanh Bản thuyết trình</dc:title>
  <dc:creator>DELL</dc:creator>
  <cp:lastModifiedBy>hoa pham</cp:lastModifiedBy>
  <cp:revision>10</cp:revision>
  <dcterms:created xsi:type="dcterms:W3CDTF">2006-08-16T00:00:00Z</dcterms:created>
  <dcterms:modified xsi:type="dcterms:W3CDTF">2025-02-12T07:45:06Z</dcterms:modified>
  <dc:identifier>DAEq0eEkOs0</dc:identifier>
</cp:coreProperties>
</file>