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7" r:id="rId2"/>
    <p:sldId id="258" r:id="rId3"/>
    <p:sldId id="259" r:id="rId4"/>
    <p:sldId id="262" r:id="rId5"/>
    <p:sldId id="263" r:id="rId6"/>
    <p:sldId id="264" r:id="rId7"/>
    <p:sldId id="261" r:id="rId8"/>
    <p:sldId id="279" r:id="rId9"/>
    <p:sldId id="265" r:id="rId10"/>
    <p:sldId id="260" r:id="rId11"/>
    <p:sldId id="266" r:id="rId12"/>
    <p:sldId id="267" r:id="rId13"/>
    <p:sldId id="268" r:id="rId14"/>
    <p:sldId id="269" r:id="rId15"/>
    <p:sldId id="272" r:id="rId16"/>
    <p:sldId id="278"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C06ED-3743-40F2-B2D2-0250EED1146A}"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CC1E5-5C7D-418A-90F0-0DB88175D96E}" type="slidenum">
              <a:rPr lang="en-US" smtClean="0"/>
              <a:t>‹#›</a:t>
            </a:fld>
            <a:endParaRPr lang="en-US"/>
          </a:p>
        </p:txBody>
      </p:sp>
    </p:spTree>
    <p:extLst>
      <p:ext uri="{BB962C8B-B14F-4D97-AF65-F5344CB8AC3E}">
        <p14:creationId xmlns:p14="http://schemas.microsoft.com/office/powerpoint/2010/main" val="302903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9CC1E5-5C7D-418A-90F0-0DB88175D96E}" type="slidenum">
              <a:rPr lang="en-US" smtClean="0"/>
              <a:t>7</a:t>
            </a:fld>
            <a:endParaRPr lang="en-US"/>
          </a:p>
        </p:txBody>
      </p:sp>
    </p:spTree>
    <p:extLst>
      <p:ext uri="{BB962C8B-B14F-4D97-AF65-F5344CB8AC3E}">
        <p14:creationId xmlns:p14="http://schemas.microsoft.com/office/powerpoint/2010/main" val="103731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15000"/>
          </a:blip>
          <a:srcRect t="12500" b="12500"/>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3191232" y="3809365"/>
            <a:ext cx="11905537" cy="9525"/>
          </a:xfrm>
          <a:prstGeom prst="rect">
            <a:avLst/>
          </a:prstGeom>
          <a:solidFill>
            <a:srgbClr val="1A2C5A"/>
          </a:solidFill>
        </p:spPr>
      </p:sp>
      <p:sp>
        <p:nvSpPr>
          <p:cNvPr id="4" name="TextBox 4"/>
          <p:cNvSpPr txBox="1"/>
          <p:nvPr/>
        </p:nvSpPr>
        <p:spPr>
          <a:xfrm>
            <a:off x="1676400" y="7175723"/>
            <a:ext cx="13868400" cy="2339038"/>
          </a:xfrm>
          <a:prstGeom prst="rect">
            <a:avLst/>
          </a:prstGeom>
        </p:spPr>
        <p:txBody>
          <a:bodyPr wrap="square" lIns="0" tIns="0" rIns="0" bIns="0" rtlCol="0" anchor="t">
            <a:spAutoFit/>
          </a:bodyPr>
          <a:lstStyle/>
          <a:p>
            <a:pPr marL="0" lvl="0" indent="0" algn="ctr">
              <a:lnSpc>
                <a:spcPct val="150000"/>
              </a:lnSpc>
            </a:pPr>
            <a:r>
              <a:rPr lang="en-US" sz="5400">
                <a:solidFill>
                  <a:srgbClr val="252629"/>
                </a:solidFill>
                <a:latin typeface="Arial" pitchFamily="34" charset="0"/>
                <a:cs typeface="Arial" pitchFamily="34" charset="0"/>
              </a:rPr>
              <a:t>Kể tên một số lễ hội, trò chơi dân gian, món ăn đặc sản ở nơi em sống</a:t>
            </a:r>
          </a:p>
        </p:txBody>
      </p:sp>
      <p:pic>
        <p:nvPicPr>
          <p:cNvPr id="1026" name="Picture 2" descr="Lễ hội Nghinh Ông Sông Đốc là di sản văn hóa phi vật thể quốc gia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525000" cy="62666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45518" y="935153"/>
            <a:ext cx="2980969" cy="268829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2C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343" b="54964"/>
          <a:stretch>
            <a:fillRect/>
          </a:stretch>
        </p:blipFill>
        <p:spPr>
          <a:xfrm>
            <a:off x="0" y="0"/>
            <a:ext cx="18288000" cy="2781300"/>
          </a:xfrm>
          <a:prstGeom prst="rect">
            <a:avLst/>
          </a:prstGeom>
        </p:spPr>
      </p:pic>
      <p:grpSp>
        <p:nvGrpSpPr>
          <p:cNvPr id="3" name="Group 3"/>
          <p:cNvGrpSpPr/>
          <p:nvPr/>
        </p:nvGrpSpPr>
        <p:grpSpPr>
          <a:xfrm>
            <a:off x="1028700" y="4305300"/>
            <a:ext cx="15735300" cy="6066610"/>
            <a:chOff x="0" y="754791"/>
            <a:chExt cx="20980400" cy="8088813"/>
          </a:xfrm>
        </p:grpSpPr>
        <p:sp>
          <p:nvSpPr>
            <p:cNvPr id="4" name="AutoShape 4"/>
            <p:cNvSpPr/>
            <p:nvPr/>
          </p:nvSpPr>
          <p:spPr>
            <a:xfrm>
              <a:off x="0" y="8830904"/>
              <a:ext cx="18473587" cy="12700"/>
            </a:xfrm>
            <a:prstGeom prst="rect">
              <a:avLst/>
            </a:prstGeom>
            <a:solidFill>
              <a:srgbClr val="FFFFFF"/>
            </a:solidFill>
          </p:spPr>
        </p:sp>
        <p:sp>
          <p:nvSpPr>
            <p:cNvPr id="5" name="TextBox 5"/>
            <p:cNvSpPr txBox="1"/>
            <p:nvPr/>
          </p:nvSpPr>
          <p:spPr>
            <a:xfrm>
              <a:off x="0" y="754791"/>
              <a:ext cx="20980400" cy="6155531"/>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FFFFFF"/>
                  </a:solidFill>
                  <a:latin typeface="Arial" pitchFamily="34" charset="0"/>
                  <a:cs typeface="Arial" pitchFamily="34" charset="0"/>
                </a:rPr>
                <a:t>Hà Nội của chúng ta có nhiều truyền thống tốt đẹp. Mỗi địa phương thường có nhiều truyên thống khác nhau như: lễ hội truyền thống, các phong tục tốt đẹp, tạo nên bản sắc văn hoá riêng cho quê hương. Mỗi chúng ta hãy tích cực tìm hiểu để biết được các truyền thống tốt đẹp của quê hương mình và tự hào về những truyền thống đó.</a:t>
              </a:r>
            </a:p>
          </p:txBody>
        </p:sp>
      </p:grpSp>
      <p:grpSp>
        <p:nvGrpSpPr>
          <p:cNvPr id="6" name="Group 6"/>
          <p:cNvGrpSpPr/>
          <p:nvPr/>
        </p:nvGrpSpPr>
        <p:grpSpPr>
          <a:xfrm>
            <a:off x="17010927" y="1981043"/>
            <a:ext cx="1277073" cy="800257"/>
            <a:chOff x="0" y="0"/>
            <a:chExt cx="1702765" cy="1067010"/>
          </a:xfrm>
        </p:grpSpPr>
        <p:sp>
          <p:nvSpPr>
            <p:cNvPr id="7" name="AutoShape 7"/>
            <p:cNvSpPr/>
            <p:nvPr/>
          </p:nvSpPr>
          <p:spPr>
            <a:xfrm>
              <a:off x="0" y="0"/>
              <a:ext cx="1702765" cy="1067010"/>
            </a:xfrm>
            <a:prstGeom prst="rect">
              <a:avLst/>
            </a:prstGeom>
            <a:solidFill>
              <a:srgbClr val="FFFFFF"/>
            </a:solidFill>
          </p:spPr>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840" y="375094"/>
              <a:ext cx="717085" cy="316821"/>
            </a:xfrm>
            <a:prstGeom prst="rect">
              <a:avLst/>
            </a:prstGeom>
          </p:spPr>
        </p:pic>
      </p:grpSp>
      <p:sp>
        <p:nvSpPr>
          <p:cNvPr id="9" name="TextBox 9"/>
          <p:cNvSpPr txBox="1"/>
          <p:nvPr/>
        </p:nvSpPr>
        <p:spPr>
          <a:xfrm>
            <a:off x="1013460" y="942088"/>
            <a:ext cx="6592986" cy="809261"/>
          </a:xfrm>
          <a:prstGeom prst="rect">
            <a:avLst/>
          </a:prstGeom>
        </p:spPr>
        <p:txBody>
          <a:bodyPr lIns="0" tIns="0" rIns="0" bIns="0" rtlCol="0" anchor="t">
            <a:spAutoFit/>
          </a:bodyPr>
          <a:lstStyle/>
          <a:p>
            <a:pPr marL="0" lvl="0" indent="0" algn="just">
              <a:lnSpc>
                <a:spcPct val="150000"/>
              </a:lnSpc>
            </a:pPr>
            <a:r>
              <a:rPr lang="en-US" sz="4000" b="1" spc="39">
                <a:solidFill>
                  <a:srgbClr val="FF0000"/>
                </a:solidFill>
                <a:latin typeface="Arial" pitchFamily="34" charset="0"/>
                <a:cs typeface="Arial" pitchFamily="34" charset="0"/>
              </a:rPr>
              <a:t>THÀNH PHỐ HÀ NỘI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4887323"/>
            <a:ext cx="13393066" cy="4370977"/>
            <a:chOff x="0" y="0"/>
            <a:chExt cx="17857422" cy="5827969"/>
          </a:xfrm>
        </p:grpSpPr>
        <p:sp>
          <p:nvSpPr>
            <p:cNvPr id="3" name="AutoShape 3"/>
            <p:cNvSpPr/>
            <p:nvPr/>
          </p:nvSpPr>
          <p:spPr>
            <a:xfrm>
              <a:off x="0" y="0"/>
              <a:ext cx="17857422" cy="5827969"/>
            </a:xfrm>
            <a:prstGeom prst="rect">
              <a:avLst/>
            </a:prstGeom>
            <a:solidFill>
              <a:srgbClr val="FFFFFF"/>
            </a:solidFill>
          </p:spPr>
        </p:sp>
        <p:sp>
          <p:nvSpPr>
            <p:cNvPr id="4" name="TextBox 4"/>
            <p:cNvSpPr txBox="1"/>
            <p:nvPr/>
          </p:nvSpPr>
          <p:spPr>
            <a:xfrm>
              <a:off x="1727669" y="443169"/>
              <a:ext cx="14402082" cy="1422783"/>
            </a:xfrm>
            <a:prstGeom prst="rect">
              <a:avLst/>
            </a:prstGeom>
          </p:spPr>
          <p:txBody>
            <a:bodyPr lIns="0" tIns="0" rIns="0" bIns="0" rtlCol="0" anchor="t">
              <a:spAutoFit/>
            </a:bodyPr>
            <a:lstStyle/>
            <a:p>
              <a:pPr marL="0" lvl="0" indent="0" algn="ctr">
                <a:lnSpc>
                  <a:spcPct val="150000"/>
                </a:lnSpc>
                <a:spcBef>
                  <a:spcPct val="0"/>
                </a:spcBef>
              </a:pPr>
              <a:r>
                <a:rPr lang="en-US" sz="5274" b="1">
                  <a:solidFill>
                    <a:srgbClr val="FF0000"/>
                  </a:solidFill>
                  <a:latin typeface="Arial" pitchFamily="34" charset="0"/>
                  <a:cs typeface="Arial" pitchFamily="34" charset="0"/>
                </a:rPr>
                <a:t>LUYỆN TẬP</a:t>
              </a:r>
            </a:p>
          </p:txBody>
        </p:sp>
        <p:sp>
          <p:nvSpPr>
            <p:cNvPr id="5" name="TextBox 5"/>
            <p:cNvSpPr txBox="1"/>
            <p:nvPr/>
          </p:nvSpPr>
          <p:spPr>
            <a:xfrm>
              <a:off x="863600" y="2591304"/>
              <a:ext cx="15266151" cy="2079117"/>
            </a:xfrm>
            <a:prstGeom prst="rect">
              <a:avLst/>
            </a:prstGeom>
          </p:spPr>
          <p:txBody>
            <a:bodyPr wrap="square" lIns="0" tIns="0" rIns="0" bIns="0" rtlCol="0" anchor="t">
              <a:spAutoFit/>
            </a:bodyPr>
            <a:lstStyle/>
            <a:p>
              <a:pPr marL="0" lvl="0" indent="0" algn="ctr">
                <a:lnSpc>
                  <a:spcPct val="150000"/>
                </a:lnSpc>
                <a:spcBef>
                  <a:spcPct val="0"/>
                </a:spcBef>
              </a:pPr>
              <a:r>
                <a:rPr lang="en-US" sz="3600" b="1">
                  <a:latin typeface="Arial" pitchFamily="34" charset="0"/>
                  <a:cs typeface="Arial" pitchFamily="34" charset="0"/>
                </a:rPr>
                <a:t>Tìm hiểu và viết bài giới thiệu về lễ hội hoặc phong tục tốt đẹp của quê hương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t="41369" b="44967"/>
          <a:stretch>
            <a:fillRect/>
          </a:stretch>
        </p:blipFill>
        <p:spPr>
          <a:xfrm>
            <a:off x="0" y="6538912"/>
            <a:ext cx="18288000" cy="3748088"/>
          </a:xfrm>
          <a:prstGeom prst="rect">
            <a:avLst/>
          </a:prstGeom>
        </p:spPr>
      </p:pic>
      <p:pic>
        <p:nvPicPr>
          <p:cNvPr id="3" name="Picture 3"/>
          <p:cNvPicPr>
            <a:picLocks noChangeAspect="1"/>
          </p:cNvPicPr>
          <p:nvPr/>
        </p:nvPicPr>
        <p:blipFill>
          <a:blip r:embed="rId3"/>
          <a:srcRect l="6938" t="9711" r="8200" b="67415"/>
          <a:stretch>
            <a:fillRect/>
          </a:stretch>
        </p:blipFill>
        <p:spPr>
          <a:xfrm>
            <a:off x="764076" y="338908"/>
            <a:ext cx="15882551" cy="6008191"/>
          </a:xfrm>
          <a:prstGeom prst="rect">
            <a:avLst/>
          </a:prstGeom>
        </p:spPr>
      </p:pic>
      <p:sp>
        <p:nvSpPr>
          <p:cNvPr id="4" name="TextBox 4"/>
          <p:cNvSpPr txBox="1"/>
          <p:nvPr/>
        </p:nvSpPr>
        <p:spPr>
          <a:xfrm>
            <a:off x="1028700" y="7039481"/>
            <a:ext cx="16230600" cy="2655920"/>
          </a:xfrm>
          <a:prstGeom prst="rect">
            <a:avLst/>
          </a:prstGeom>
        </p:spPr>
        <p:txBody>
          <a:bodyPr lIns="0" tIns="0" rIns="0" bIns="0" rtlCol="0" anchor="t">
            <a:spAutoFit/>
          </a:bodyPr>
          <a:lstStyle/>
          <a:p>
            <a:pPr marL="0" lvl="0" indent="0" algn="just">
              <a:lnSpc>
                <a:spcPct val="150000"/>
              </a:lnSpc>
              <a:spcBef>
                <a:spcPct val="0"/>
              </a:spcBef>
            </a:pPr>
            <a:r>
              <a:rPr lang="en-US" sz="4000">
                <a:solidFill>
                  <a:srgbClr val="252629"/>
                </a:solidFill>
                <a:latin typeface="Arial" pitchFamily="34" charset="0"/>
                <a:cs typeface="Arial" pitchFamily="34" charset="0"/>
              </a:rPr>
              <a:t>Các nhóm sắm vai là phóng viên để đi phỏng vấn thầy cô và các bạn nhóm khác về lễ hội hoặc phong tục của quê hương. Để tìm hiểu về lễ hội truyền thống, HS có thể phỏng vấn theo gợi ý trên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alphaModFix amt="9999"/>
          </a:blip>
          <a:srcRect t="30851" b="30851"/>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9144000" y="10279255"/>
            <a:ext cx="8763000" cy="7745"/>
          </a:xfrm>
          <a:prstGeom prst="rect">
            <a:avLst/>
          </a:prstGeom>
          <a:solidFill>
            <a:srgbClr val="1A2C5A"/>
          </a:solidFill>
        </p:spPr>
      </p:sp>
      <p:sp>
        <p:nvSpPr>
          <p:cNvPr id="4" name="TextBox 4"/>
          <p:cNvSpPr txBox="1"/>
          <p:nvPr/>
        </p:nvSpPr>
        <p:spPr>
          <a:xfrm>
            <a:off x="8610600" y="1028700"/>
            <a:ext cx="9296400" cy="830996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Sau khi kết thúc phỏng vấn, các nhóm thảo luận để viết bài giới thiệu về lễ hội hoặc phong tục của quê hương dựa trên những thông tin đã thu thập được khi phỏng vấn. Bài giới thiệu cần đảm bảo thể hiện được những nét chủ yếu, hấp dẫn của truyền thống, đồng thời nêu được những việc các em sẽ làm để bảo tổn, phát huy truyền thống đó. Ngoài ra, bài giới thiệu cần truyền được cảm xúc tích cực về truyền thống quê hương.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68" y="5446776"/>
            <a:ext cx="6428232" cy="442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ột số lễ hội truyền thống tại Ninh Bình | Tạp chí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68" y="872133"/>
            <a:ext cx="6428232"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209800"/>
          </a:xfrm>
          <a:prstGeom prst="rect">
            <a:avLst/>
          </a:prstGeom>
          <a:solidFill>
            <a:srgbClr val="1A2C5A"/>
          </a:solidFill>
        </p:spPr>
      </p:sp>
      <p:sp>
        <p:nvSpPr>
          <p:cNvPr id="4" name="AutoShape 4"/>
          <p:cNvSpPr/>
          <p:nvPr/>
        </p:nvSpPr>
        <p:spPr>
          <a:xfrm>
            <a:off x="1028700" y="6878793"/>
            <a:ext cx="6997190" cy="9630"/>
          </a:xfrm>
          <a:prstGeom prst="rect">
            <a:avLst/>
          </a:prstGeom>
          <a:solidFill>
            <a:srgbClr val="1A2C5A"/>
          </a:solidFill>
        </p:spPr>
      </p:sp>
      <p:sp>
        <p:nvSpPr>
          <p:cNvPr id="5" name="TextBox 5"/>
          <p:cNvSpPr txBox="1"/>
          <p:nvPr/>
        </p:nvSpPr>
        <p:spPr>
          <a:xfrm>
            <a:off x="3505200" y="3034382"/>
            <a:ext cx="10932588"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Thu thập tư liệu hình ảnh minh họa cho bài viết về lẽ hội hoặc phong tục tốt đẹp quê em</a:t>
            </a:r>
          </a:p>
        </p:txBody>
      </p:sp>
      <p:grpSp>
        <p:nvGrpSpPr>
          <p:cNvPr id="6" name="Group 6"/>
          <p:cNvGrpSpPr/>
          <p:nvPr/>
        </p:nvGrpSpPr>
        <p:grpSpPr>
          <a:xfrm>
            <a:off x="1028700" y="3050130"/>
            <a:ext cx="1628550" cy="162855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7102" y="3514626"/>
            <a:ext cx="911747" cy="699559"/>
          </a:xfrm>
          <a:prstGeom prst="rect">
            <a:avLst/>
          </a:prstGeom>
        </p:spPr>
      </p:pic>
      <p:sp>
        <p:nvSpPr>
          <p:cNvPr id="10" name="AutoShape 10"/>
          <p:cNvSpPr/>
          <p:nvPr/>
        </p:nvSpPr>
        <p:spPr>
          <a:xfrm>
            <a:off x="9971288" y="6878793"/>
            <a:ext cx="6997190" cy="9630"/>
          </a:xfrm>
          <a:prstGeom prst="rect">
            <a:avLst/>
          </a:prstGeom>
          <a:solidFill>
            <a:srgbClr val="1A2C5A"/>
          </a:solidFill>
        </p:spPr>
      </p:sp>
      <p:sp>
        <p:nvSpPr>
          <p:cNvPr id="11" name="TextBox 11"/>
          <p:cNvSpPr txBox="1"/>
          <p:nvPr/>
        </p:nvSpPr>
        <p:spPr>
          <a:xfrm>
            <a:off x="3505200" y="5788662"/>
            <a:ext cx="10287000"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Chia sẻ bài viết với bố mẹ, người thân</a:t>
            </a:r>
          </a:p>
        </p:txBody>
      </p:sp>
      <p:sp>
        <p:nvSpPr>
          <p:cNvPr id="12" name="TextBox 12"/>
          <p:cNvSpPr txBox="1"/>
          <p:nvPr/>
        </p:nvSpPr>
        <p:spPr>
          <a:xfrm>
            <a:off x="6141371" y="180975"/>
            <a:ext cx="6532364" cy="1456681"/>
          </a:xfrm>
          <a:prstGeom prst="rect">
            <a:avLst/>
          </a:prstGeom>
        </p:spPr>
        <p:txBody>
          <a:bodyPr lIns="0" tIns="0" rIns="0" bIns="0" rtlCol="0" anchor="t">
            <a:spAutoFit/>
          </a:bodyPr>
          <a:lstStyle/>
          <a:p>
            <a:pPr algn="ctr">
              <a:lnSpc>
                <a:spcPct val="150000"/>
              </a:lnSpc>
            </a:pPr>
            <a:r>
              <a:rPr lang="en-US" sz="7200" b="1">
                <a:solidFill>
                  <a:srgbClr val="FFFFFF"/>
                </a:solidFill>
                <a:latin typeface="Arial" pitchFamily="34" charset="0"/>
                <a:cs typeface="Arial" pitchFamily="34" charset="0"/>
              </a:rPr>
              <a:t>VẬN DỤNG</a:t>
            </a:r>
          </a:p>
        </p:txBody>
      </p:sp>
      <p:sp>
        <p:nvSpPr>
          <p:cNvPr id="14" name="AutoShape 14"/>
          <p:cNvSpPr/>
          <p:nvPr/>
        </p:nvSpPr>
        <p:spPr>
          <a:xfrm>
            <a:off x="7440598" y="10163070"/>
            <a:ext cx="6997190" cy="9630"/>
          </a:xfrm>
          <a:prstGeom prst="rect">
            <a:avLst/>
          </a:prstGeom>
          <a:solidFill>
            <a:srgbClr val="1A2C5A"/>
          </a:solidFill>
        </p:spPr>
      </p:sp>
      <p:sp>
        <p:nvSpPr>
          <p:cNvPr id="15" name="TextBox 15"/>
          <p:cNvSpPr txBox="1"/>
          <p:nvPr/>
        </p:nvSpPr>
        <p:spPr>
          <a:xfrm>
            <a:off x="3454664" y="7939465"/>
            <a:ext cx="1351381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Tập giới thiệu về lễ hội hoặc phong tục tốt đẹp quê em để trình bày vào tiết sinh hoạt lớp</a:t>
            </a:r>
          </a:p>
        </p:txBody>
      </p:sp>
      <p:grpSp>
        <p:nvGrpSpPr>
          <p:cNvPr id="16" name="Group 6"/>
          <p:cNvGrpSpPr/>
          <p:nvPr/>
        </p:nvGrpSpPr>
        <p:grpSpPr>
          <a:xfrm>
            <a:off x="1025066" y="5600700"/>
            <a:ext cx="1628550" cy="1628550"/>
            <a:chOff x="0" y="0"/>
            <a:chExt cx="6350000" cy="6350000"/>
          </a:xfrm>
        </p:grpSpPr>
        <p:sp>
          <p:nvSpPr>
            <p:cNvPr id="1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3468" y="6065196"/>
            <a:ext cx="911747" cy="699559"/>
          </a:xfrm>
          <a:prstGeom prst="rect">
            <a:avLst/>
          </a:prstGeom>
        </p:spPr>
      </p:pic>
      <p:grpSp>
        <p:nvGrpSpPr>
          <p:cNvPr id="19" name="Group 6"/>
          <p:cNvGrpSpPr/>
          <p:nvPr/>
        </p:nvGrpSpPr>
        <p:grpSpPr>
          <a:xfrm>
            <a:off x="1177466" y="7970577"/>
            <a:ext cx="1628550" cy="1628550"/>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2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5868" y="8435073"/>
            <a:ext cx="911747" cy="699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par>
                                <p:cTn id="36" presetID="6"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545" r="12039"/>
          <a:stretch>
            <a:fillRect/>
          </a:stretch>
        </p:blipFill>
        <p:spPr>
          <a:xfrm>
            <a:off x="-248373" y="0"/>
            <a:ext cx="9168098" cy="10287000"/>
          </a:xfrm>
          <a:prstGeom prst="rect">
            <a:avLst/>
          </a:prstGeom>
        </p:spPr>
      </p:pic>
      <p:grpSp>
        <p:nvGrpSpPr>
          <p:cNvPr id="3" name="Group 3"/>
          <p:cNvGrpSpPr/>
          <p:nvPr/>
        </p:nvGrpSpPr>
        <p:grpSpPr>
          <a:xfrm>
            <a:off x="6372719" y="9486743"/>
            <a:ext cx="1277073" cy="800257"/>
            <a:chOff x="0" y="0"/>
            <a:chExt cx="1702765" cy="1067010"/>
          </a:xfrm>
        </p:grpSpPr>
        <p:sp>
          <p:nvSpPr>
            <p:cNvPr id="4" name="AutoShape 4"/>
            <p:cNvSpPr/>
            <p:nvPr/>
          </p:nvSpPr>
          <p:spPr>
            <a:xfrm>
              <a:off x="0" y="0"/>
              <a:ext cx="1702765" cy="1067010"/>
            </a:xfrm>
            <a:prstGeom prst="rect">
              <a:avLst/>
            </a:prstGeom>
            <a:solidFill>
              <a:srgbClr val="1A2C5A"/>
            </a:solidFill>
          </p:spPr>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840" y="375094"/>
              <a:ext cx="717085" cy="316821"/>
            </a:xfrm>
            <a:prstGeom prst="rect">
              <a:avLst/>
            </a:prstGeom>
          </p:spPr>
        </p:pic>
      </p:grpSp>
      <p:sp>
        <p:nvSpPr>
          <p:cNvPr id="17" name="TextBox 4"/>
          <p:cNvSpPr txBox="1"/>
          <p:nvPr/>
        </p:nvSpPr>
        <p:spPr>
          <a:xfrm>
            <a:off x="10552176" y="790544"/>
            <a:ext cx="5800830" cy="971100"/>
          </a:xfrm>
          <a:prstGeom prst="rect">
            <a:avLst/>
          </a:prstGeom>
        </p:spPr>
        <p:txBody>
          <a:bodyPr wrap="square" lIns="0" tIns="0" rIns="0" bIns="0" rtlCol="0" anchor="t">
            <a:spAutoFit/>
          </a:bodyPr>
          <a:lstStyle/>
          <a:p>
            <a:pPr marL="0" lvl="0" indent="0" algn="ctr">
              <a:lnSpc>
                <a:spcPct val="150000"/>
              </a:lnSpc>
              <a:spcBef>
                <a:spcPct val="0"/>
              </a:spcBef>
            </a:pPr>
            <a:r>
              <a:rPr lang="en-US" sz="4800" b="1">
                <a:solidFill>
                  <a:srgbClr val="FF0000"/>
                </a:solidFill>
                <a:latin typeface="Arial" pitchFamily="34" charset="0"/>
                <a:cs typeface="Arial" pitchFamily="34" charset="0"/>
              </a:rPr>
              <a:t>TỔNG KẾT</a:t>
            </a:r>
          </a:p>
        </p:txBody>
      </p:sp>
      <p:sp>
        <p:nvSpPr>
          <p:cNvPr id="18" name="TextBox 5"/>
          <p:cNvSpPr txBox="1"/>
          <p:nvPr/>
        </p:nvSpPr>
        <p:spPr>
          <a:xfrm>
            <a:off x="9935442" y="2035301"/>
            <a:ext cx="7627134" cy="8034059"/>
          </a:xfrm>
          <a:prstGeom prst="rect">
            <a:avLst/>
          </a:prstGeom>
        </p:spPr>
        <p:txBody>
          <a:bodyPr wrap="square" lIns="0" tIns="0" rIns="0" bIns="0" rtlCol="0" anchor="t">
            <a:spAutoFit/>
          </a:bodyPr>
          <a:lstStyle/>
          <a:p>
            <a:pPr algn="just">
              <a:lnSpc>
                <a:spcPct val="150000"/>
              </a:lnSpc>
            </a:pPr>
            <a:r>
              <a:rPr lang="en-US" sz="3200">
                <a:latin typeface="Arial" pitchFamily="34" charset="0"/>
                <a:cs typeface="Arial" pitchFamily="34" charset="0"/>
              </a:rPr>
              <a:t>Quê hương chúng ta có nhiều truyền thống tốt đẹp. Hiểu được các truyền thống của quê hương, chúng ta càng thêm yêu và tự hào về truyền thống của quê hương mình. Mỗi chúng ta hãy là một tuyên truyền viên tích cực để giúp cho mọi người biết đến truyền thống của quê hương, đông thời có những hành động thiết thực để góp phần bảo tôn các truyền thống tốt đẹp của quê hương.</a:t>
            </a:r>
          </a:p>
          <a:p>
            <a:pPr marL="0" lvl="0" indent="0" algn="just">
              <a:lnSpc>
                <a:spcPct val="150000"/>
              </a:lnSpc>
              <a:spcBef>
                <a:spcPct val="0"/>
              </a:spcBef>
            </a:pPr>
            <a:endParaRPr lang="en-US" sz="3200">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213" y="1709319"/>
            <a:ext cx="7137962" cy="6917334"/>
          </a:xfrm>
          <a:prstGeom prst="rect">
            <a:avLst/>
          </a:prstGeom>
        </p:spPr>
      </p:pic>
      <p:grpSp>
        <p:nvGrpSpPr>
          <p:cNvPr id="3" name="Group 2"/>
          <p:cNvGrpSpPr/>
          <p:nvPr/>
        </p:nvGrpSpPr>
        <p:grpSpPr>
          <a:xfrm>
            <a:off x="9123576" y="2858986"/>
            <a:ext cx="7255732" cy="1349580"/>
            <a:chOff x="10519708" y="982550"/>
            <a:chExt cx="7255732" cy="1349580"/>
          </a:xfrm>
        </p:grpSpPr>
        <p:grpSp>
          <p:nvGrpSpPr>
            <p:cNvPr id="4" name="Group 3"/>
            <p:cNvGrpSpPr/>
            <p:nvPr/>
          </p:nvGrpSpPr>
          <p:grpSpPr>
            <a:xfrm>
              <a:off x="10519708" y="982550"/>
              <a:ext cx="6734377" cy="1349580"/>
              <a:chOff x="0" y="0"/>
              <a:chExt cx="10499395" cy="1799441"/>
            </a:xfrm>
            <a:noFill/>
          </p:grpSpPr>
          <p:sp>
            <p:nvSpPr>
              <p:cNvPr id="6" name="AutoShape 4"/>
              <p:cNvSpPr/>
              <p:nvPr/>
            </p:nvSpPr>
            <p:spPr>
              <a:xfrm>
                <a:off x="0" y="0"/>
                <a:ext cx="10499395" cy="1799441"/>
              </a:xfrm>
              <a:prstGeom prst="rect">
                <a:avLst/>
              </a:prstGeom>
              <a:grpFill/>
              <a:ln>
                <a:noFill/>
              </a:ln>
            </p:spPr>
          </p:sp>
          <p:sp>
            <p:nvSpPr>
              <p:cNvPr id="7"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5"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học</a:t>
              </a:r>
            </a:p>
          </p:txBody>
        </p:sp>
      </p:grpSp>
      <p:grpSp>
        <p:nvGrpSpPr>
          <p:cNvPr id="8" name="Group 7"/>
          <p:cNvGrpSpPr/>
          <p:nvPr/>
        </p:nvGrpSpPr>
        <p:grpSpPr>
          <a:xfrm>
            <a:off x="9152353" y="6626415"/>
            <a:ext cx="8522222" cy="2215991"/>
            <a:chOff x="10744200" y="7566222"/>
            <a:chExt cx="11624610" cy="2215991"/>
          </a:xfrm>
        </p:grpSpPr>
        <p:grpSp>
          <p:nvGrpSpPr>
            <p:cNvPr id="9" name="Group 6"/>
            <p:cNvGrpSpPr/>
            <p:nvPr/>
          </p:nvGrpSpPr>
          <p:grpSpPr>
            <a:xfrm>
              <a:off x="10744200" y="7619402"/>
              <a:ext cx="11624608" cy="1349580"/>
              <a:chOff x="0" y="0"/>
              <a:chExt cx="10499395" cy="1799441"/>
            </a:xfrm>
            <a:noFill/>
          </p:grpSpPr>
          <p:sp>
            <p:nvSpPr>
              <p:cNvPr id="11" name="AutoShape 7"/>
              <p:cNvSpPr/>
              <p:nvPr/>
            </p:nvSpPr>
            <p:spPr>
              <a:xfrm>
                <a:off x="0" y="0"/>
                <a:ext cx="10499395" cy="1799441"/>
              </a:xfrm>
              <a:prstGeom prst="rect">
                <a:avLst/>
              </a:prstGeom>
              <a:grpFill/>
            </p:spPr>
          </p:sp>
          <p:sp>
            <p:nvSpPr>
              <p:cNvPr id="12"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10" name="TextBox 9"/>
            <p:cNvSpPr txBox="1"/>
            <p:nvPr/>
          </p:nvSpPr>
          <p:spPr>
            <a:xfrm>
              <a:off x="12345779" y="7566222"/>
              <a:ext cx="10023031" cy="2215991"/>
            </a:xfrm>
            <a:prstGeom prst="rect">
              <a:avLst/>
            </a:prstGeom>
          </p:spPr>
          <p:txBody>
            <a:bodyPr wrap="square" lIns="0" tIns="0" rIns="0" bIns="0" rtlCol="0" anchor="t">
              <a:spAutoFit/>
            </a:bodyPr>
            <a:lstStyle/>
            <a:p>
              <a:pPr>
                <a:lnSpc>
                  <a:spcPct val="200000"/>
                </a:lnSpc>
              </a:pPr>
              <a:r>
                <a:rPr lang="en-US" sz="3600">
                  <a:latin typeface="Arial" pitchFamily="34" charset="0"/>
                  <a:cs typeface="Arial" pitchFamily="34" charset="0"/>
                </a:rPr>
                <a:t>Chuẩn bị tiết học sau: Khám phá cảnh quan thiên nhiên</a:t>
              </a:r>
            </a:p>
          </p:txBody>
        </p:sp>
      </p:grpSp>
      <p:grpSp>
        <p:nvGrpSpPr>
          <p:cNvPr id="13" name="Group 12"/>
          <p:cNvGrpSpPr/>
          <p:nvPr/>
        </p:nvGrpSpPr>
        <p:grpSpPr>
          <a:xfrm>
            <a:off x="8991600" y="4521198"/>
            <a:ext cx="8750460" cy="1909600"/>
            <a:chOff x="10744200" y="5832886"/>
            <a:chExt cx="11624608" cy="1909600"/>
          </a:xfrm>
        </p:grpSpPr>
        <p:grpSp>
          <p:nvGrpSpPr>
            <p:cNvPr id="14" name="Group 9"/>
            <p:cNvGrpSpPr/>
            <p:nvPr/>
          </p:nvGrpSpPr>
          <p:grpSpPr>
            <a:xfrm>
              <a:off x="10744200" y="5832886"/>
              <a:ext cx="11624608" cy="1349580"/>
              <a:chOff x="0" y="0"/>
              <a:chExt cx="10499395" cy="1799441"/>
            </a:xfrm>
            <a:noFill/>
          </p:grpSpPr>
          <p:sp>
            <p:nvSpPr>
              <p:cNvPr id="16" name="AutoShape 10"/>
              <p:cNvSpPr/>
              <p:nvPr/>
            </p:nvSpPr>
            <p:spPr>
              <a:xfrm>
                <a:off x="0" y="0"/>
                <a:ext cx="10499395" cy="1799441"/>
              </a:xfrm>
              <a:prstGeom prst="rect">
                <a:avLst/>
              </a:prstGeom>
              <a:grpFill/>
            </p:spPr>
          </p:sp>
          <p:sp>
            <p:nvSpPr>
              <p:cNvPr id="17"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15"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Chia sẻ lại bài học cho gia đình, bạn bè</a:t>
              </a:r>
            </a:p>
          </p:txBody>
        </p:sp>
      </p:grpSp>
      <p:sp>
        <p:nvSpPr>
          <p:cNvPr id="18"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Tree>
    <p:extLst>
      <p:ext uri="{BB962C8B-B14F-4D97-AF65-F5344CB8AC3E}">
        <p14:creationId xmlns:p14="http://schemas.microsoft.com/office/powerpoint/2010/main" val="111177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224" b="722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16674" y="342900"/>
            <a:ext cx="14044652" cy="2768943"/>
            <a:chOff x="0" y="-252806"/>
            <a:chExt cx="18726202" cy="3691921"/>
          </a:xfrm>
        </p:grpSpPr>
        <p:sp>
          <p:nvSpPr>
            <p:cNvPr id="3" name="TextBox 3"/>
            <p:cNvSpPr txBox="1"/>
            <p:nvPr/>
          </p:nvSpPr>
          <p:spPr>
            <a:xfrm>
              <a:off x="6823101" y="1982392"/>
              <a:ext cx="11903101" cy="1456723"/>
            </a:xfrm>
            <a:prstGeom prst="rect">
              <a:avLst/>
            </a:prstGeom>
          </p:spPr>
          <p:txBody>
            <a:bodyPr lIns="0" tIns="0" rIns="0" bIns="0" rtlCol="0" anchor="t">
              <a:spAutoFit/>
            </a:bodyPr>
            <a:lstStyle/>
            <a:p>
              <a:pPr marL="0" lvl="0" indent="0" algn="just">
                <a:lnSpc>
                  <a:spcPct val="150000"/>
                </a:lnSpc>
              </a:pPr>
              <a:r>
                <a:rPr lang="en-US" sz="5400" b="1">
                  <a:solidFill>
                    <a:schemeClr val="bg1"/>
                  </a:solidFill>
                  <a:latin typeface="Arial" pitchFamily="34" charset="0"/>
                  <a:cs typeface="Arial" pitchFamily="34" charset="0"/>
                </a:rPr>
                <a:t>TRUYỀN THỐNG QUÊ EM</a:t>
              </a:r>
            </a:p>
          </p:txBody>
        </p:sp>
        <p:sp>
          <p:nvSpPr>
            <p:cNvPr id="4" name="TextBox 4"/>
            <p:cNvSpPr txBox="1"/>
            <p:nvPr/>
          </p:nvSpPr>
          <p:spPr>
            <a:xfrm>
              <a:off x="0" y="-252806"/>
              <a:ext cx="11903101" cy="1456723"/>
            </a:xfrm>
            <a:prstGeom prst="rect">
              <a:avLst/>
            </a:prstGeom>
          </p:spPr>
          <p:txBody>
            <a:bodyPr lIns="0" tIns="0" rIns="0" bIns="0" rtlCol="0" anchor="t">
              <a:spAutoFit/>
            </a:bodyPr>
            <a:lstStyle/>
            <a:p>
              <a:pPr marL="0" lvl="0" indent="0" algn="just">
                <a:lnSpc>
                  <a:spcPct val="150000"/>
                </a:lnSpc>
              </a:pPr>
              <a:r>
                <a:rPr lang="en-US" sz="5400" b="1" spc="34">
                  <a:solidFill>
                    <a:schemeClr val="bg1"/>
                  </a:solidFill>
                  <a:latin typeface="Arial" pitchFamily="34" charset="0"/>
                  <a:cs typeface="Arial" pitchFamily="34" charset="0"/>
                </a:rPr>
                <a:t>TIẾT 72 – HĐGDTCĐ:</a:t>
              </a:r>
            </a:p>
          </p:txBody>
        </p:sp>
      </p:grpSp>
      <p:sp>
        <p:nvSpPr>
          <p:cNvPr id="5" name="TextBox 5"/>
          <p:cNvSpPr txBox="1"/>
          <p:nvPr/>
        </p:nvSpPr>
        <p:spPr>
          <a:xfrm>
            <a:off x="12649200" y="4991100"/>
            <a:ext cx="5050536" cy="4431983"/>
          </a:xfrm>
          <a:prstGeom prst="rect">
            <a:avLst/>
          </a:prstGeom>
        </p:spPr>
        <p:txBody>
          <a:bodyPr wrap="square" lIns="0" tIns="0" rIns="0" bIns="0" rtlCol="0" anchor="t">
            <a:spAutoFit/>
          </a:bodyPr>
          <a:lstStyle/>
          <a:p>
            <a:pPr algn="ctr">
              <a:lnSpc>
                <a:spcPct val="150000"/>
              </a:lnSpc>
              <a:spcBef>
                <a:spcPct val="0"/>
              </a:spcBef>
            </a:pPr>
            <a:r>
              <a:rPr lang="en-US" sz="4800" b="1">
                <a:solidFill>
                  <a:srgbClr val="FFFFFF"/>
                </a:solidFill>
                <a:latin typeface="Arial" pitchFamily="34" charset="0"/>
                <a:cs typeface="Arial" pitchFamily="34" charset="0"/>
              </a:rPr>
              <a:t>HĐ1: Chia sẻ những hiểu biết về truyền thống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90650" y="5048318"/>
            <a:ext cx="7673230" cy="9267"/>
          </a:xfrm>
          <a:prstGeom prst="rect">
            <a:avLst/>
          </a:prstGeom>
          <a:solidFill>
            <a:srgbClr val="A19C95"/>
          </a:solidFill>
        </p:spPr>
      </p:sp>
      <p:pic>
        <p:nvPicPr>
          <p:cNvPr id="3" name="Picture 3"/>
          <p:cNvPicPr>
            <a:picLocks noChangeAspect="1"/>
          </p:cNvPicPr>
          <p:nvPr/>
        </p:nvPicPr>
        <p:blipFill>
          <a:blip r:embed="rId2"/>
          <a:srcRect l="13238" r="13238"/>
          <a:stretch>
            <a:fillRect/>
          </a:stretch>
        </p:blipFill>
        <p:spPr>
          <a:xfrm>
            <a:off x="10896600" y="-17314"/>
            <a:ext cx="7391400" cy="10304314"/>
          </a:xfrm>
          <a:prstGeom prst="rect">
            <a:avLst/>
          </a:prstGeom>
        </p:spPr>
      </p:pic>
      <p:sp>
        <p:nvSpPr>
          <p:cNvPr id="7" name="TextBox 7"/>
          <p:cNvSpPr txBox="1"/>
          <p:nvPr/>
        </p:nvSpPr>
        <p:spPr>
          <a:xfrm>
            <a:off x="2239722" y="1113835"/>
            <a:ext cx="5975087" cy="890180"/>
          </a:xfrm>
          <a:prstGeom prst="rect">
            <a:avLst/>
          </a:prstGeom>
        </p:spPr>
        <p:txBody>
          <a:bodyPr lIns="0" tIns="0" rIns="0" bIns="0" rtlCol="0" anchor="t">
            <a:spAutoFit/>
          </a:bodyPr>
          <a:lstStyle/>
          <a:p>
            <a:pPr marL="0" lvl="0" indent="0" algn="just">
              <a:lnSpc>
                <a:spcPct val="150000"/>
              </a:lnSpc>
              <a:spcBef>
                <a:spcPct val="0"/>
              </a:spcBef>
            </a:pPr>
            <a:r>
              <a:rPr lang="en-US" sz="4400" b="1">
                <a:solidFill>
                  <a:srgbClr val="FF0000"/>
                </a:solidFill>
                <a:latin typeface="Arial" pitchFamily="34" charset="0"/>
                <a:cs typeface="Arial" pitchFamily="34" charset="0"/>
              </a:rPr>
              <a:t>THẢO LUẬN NHÓM</a:t>
            </a:r>
          </a:p>
        </p:txBody>
      </p:sp>
      <p:sp>
        <p:nvSpPr>
          <p:cNvPr id="8" name="AutoShape 8"/>
          <p:cNvSpPr/>
          <p:nvPr/>
        </p:nvSpPr>
        <p:spPr>
          <a:xfrm>
            <a:off x="1390650" y="7483707"/>
            <a:ext cx="7673230" cy="9267"/>
          </a:xfrm>
          <a:prstGeom prst="rect">
            <a:avLst/>
          </a:prstGeom>
          <a:solidFill>
            <a:srgbClr val="A19C95"/>
          </a:solidFill>
        </p:spPr>
      </p:sp>
      <p:sp>
        <p:nvSpPr>
          <p:cNvPr id="9" name="TextBox 9"/>
          <p:cNvSpPr txBox="1"/>
          <p:nvPr/>
        </p:nvSpPr>
        <p:spPr>
          <a:xfrm>
            <a:off x="1174229" y="5157046"/>
            <a:ext cx="8214808" cy="1515671"/>
          </a:xfrm>
          <a:prstGeom prst="rect">
            <a:avLst/>
          </a:prstGeom>
        </p:spPr>
        <p:txBody>
          <a:bodyPr lIns="0" tIns="0" rIns="0" bIns="0" rtlCol="0" anchor="t">
            <a:spAutoFit/>
          </a:bodyPr>
          <a:lstStyle/>
          <a:p>
            <a:pPr algn="just">
              <a:lnSpc>
                <a:spcPct val="150000"/>
              </a:lnSpc>
              <a:spcBef>
                <a:spcPct val="0"/>
              </a:spcBef>
            </a:pPr>
            <a:r>
              <a:rPr lang="en-US" sz="3499" i="1">
                <a:solidFill>
                  <a:srgbClr val="000000"/>
                </a:solidFill>
                <a:latin typeface="Arial" pitchFamily="34" charset="0"/>
                <a:cs typeface="Arial" pitchFamily="34" charset="0"/>
              </a:rPr>
              <a:t>1. Địa phương em có những truyền thống nào? (gợi ý: lễ hội, phong tục,...)</a:t>
            </a:r>
          </a:p>
        </p:txBody>
      </p:sp>
      <p:sp>
        <p:nvSpPr>
          <p:cNvPr id="10" name="TextBox 10"/>
          <p:cNvSpPr txBox="1"/>
          <p:nvPr/>
        </p:nvSpPr>
        <p:spPr>
          <a:xfrm>
            <a:off x="1119861" y="6910910"/>
            <a:ext cx="9060942" cy="2390334"/>
          </a:xfrm>
          <a:prstGeom prst="rect">
            <a:avLst/>
          </a:prstGeom>
        </p:spPr>
        <p:txBody>
          <a:bodyPr wrap="square" lIns="0" tIns="0" rIns="0" bIns="0" rtlCol="0" anchor="t">
            <a:spAutoFit/>
          </a:bodyPr>
          <a:lstStyle/>
          <a:p>
            <a:pPr algn="just">
              <a:lnSpc>
                <a:spcPct val="150000"/>
              </a:lnSpc>
              <a:spcBef>
                <a:spcPct val="0"/>
              </a:spcBef>
            </a:pPr>
            <a:r>
              <a:rPr lang="en-US" sz="3600" i="1">
                <a:solidFill>
                  <a:srgbClr val="000000"/>
                </a:solidFill>
                <a:latin typeface="Arial" pitchFamily="34" charset="0"/>
                <a:cs typeface="Arial" pitchFamily="34" charset="0"/>
              </a:rPr>
              <a:t>2. Em đã tham gia hoạt động truyền thống nào? Nêu cảm nhận của em khi tham gia hoạt động truyền thống đó.</a:t>
            </a:r>
          </a:p>
        </p:txBody>
      </p:sp>
      <p:sp>
        <p:nvSpPr>
          <p:cNvPr id="11" name="TextBox 11"/>
          <p:cNvSpPr txBox="1"/>
          <p:nvPr/>
        </p:nvSpPr>
        <p:spPr>
          <a:xfrm>
            <a:off x="1119861" y="2371413"/>
            <a:ext cx="8214808" cy="2563522"/>
          </a:xfrm>
          <a:prstGeom prst="rect">
            <a:avLst/>
          </a:prstGeom>
        </p:spPr>
        <p:txBody>
          <a:bodyPr lIns="0" tIns="0" rIns="0" bIns="0" rtlCol="0" anchor="t">
            <a:spAutoFit/>
          </a:bodyPr>
          <a:lstStyle/>
          <a:p>
            <a:pPr algn="just">
              <a:lnSpc>
                <a:spcPct val="150000"/>
              </a:lnSpc>
            </a:pPr>
            <a:r>
              <a:rPr lang="en-US" sz="3861" b="1">
                <a:solidFill>
                  <a:srgbClr val="000000"/>
                </a:solidFill>
                <a:latin typeface="Arial" pitchFamily="34" charset="0"/>
                <a:cs typeface="Arial" pitchFamily="34" charset="0"/>
              </a:rPr>
              <a:t>- Thời gian: 5 phút</a:t>
            </a:r>
          </a:p>
          <a:p>
            <a:pPr algn="just">
              <a:lnSpc>
                <a:spcPct val="150000"/>
              </a:lnSpc>
              <a:spcBef>
                <a:spcPct val="0"/>
              </a:spcBef>
            </a:pPr>
            <a:r>
              <a:rPr lang="en-US" sz="3861" b="1">
                <a:solidFill>
                  <a:srgbClr val="000000"/>
                </a:solidFill>
                <a:latin typeface="Arial" pitchFamily="34" charset="0"/>
                <a:cs typeface="Arial" pitchFamily="34" charset="0"/>
              </a:rPr>
              <a:t>- Nhiệm vụ: Chia sẻ với các bạn trong nhóm theo các câu hỏi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04800" y="676639"/>
            <a:ext cx="10333902" cy="809261"/>
          </a:xfrm>
          <a:prstGeom prst="rect">
            <a:avLst/>
          </a:prstGeom>
        </p:spPr>
        <p:txBody>
          <a:bodyPr lIns="0" tIns="0" rIns="0" bIns="0" rtlCol="0" anchor="t">
            <a:spAutoFit/>
          </a:bodyPr>
          <a:lstStyle/>
          <a:p>
            <a:pPr marL="215900" lvl="1">
              <a:lnSpc>
                <a:spcPct val="150000"/>
              </a:lnSpc>
            </a:pPr>
            <a:r>
              <a:rPr lang="en-US" sz="4000" b="1" spc="30">
                <a:solidFill>
                  <a:srgbClr val="FF0000"/>
                </a:solidFill>
                <a:latin typeface="Arial" pitchFamily="34" charset="0"/>
                <a:cs typeface="Arial" pitchFamily="34" charset="0"/>
              </a:rPr>
              <a:t>KÉO CO NGỒI ĐỀN TRẤN VŨ</a:t>
            </a:r>
          </a:p>
        </p:txBody>
      </p:sp>
      <p:sp>
        <p:nvSpPr>
          <p:cNvPr id="5" name="TextBox 5"/>
          <p:cNvSpPr txBox="1"/>
          <p:nvPr/>
        </p:nvSpPr>
        <p:spPr>
          <a:xfrm>
            <a:off x="8932772" y="207308"/>
            <a:ext cx="9050428" cy="9872383"/>
          </a:xfrm>
          <a:prstGeom prst="rect">
            <a:avLst/>
          </a:prstGeom>
        </p:spPr>
        <p:txBody>
          <a:bodyPr wrap="square" lIns="0" tIns="0" rIns="0" bIns="0" rtlCol="0" anchor="t">
            <a:spAutoFit/>
          </a:bodyPr>
          <a:lstStyle/>
          <a:p>
            <a:pPr lvl="0" algn="just">
              <a:lnSpc>
                <a:spcPct val="150000"/>
              </a:lnSpc>
            </a:pPr>
            <a:r>
              <a:rPr lang="vi-VN" sz="3600" b="1">
                <a:solidFill>
                  <a:srgbClr val="002060"/>
                </a:solidFill>
                <a:latin typeface="+mj-lt"/>
              </a:rPr>
              <a:t>Hội đền Trấn Vũ phường Thạch Bàn được tổ chức thường niên vào ngày mùng ba tháng ba (Âm lịch) hàng năm với các hoạt động văn hóa, tín ngưỡng: Phần nghi lễ theo tín ngưỡng gồm: rước kiệu, dâng hương, tế lễ. Vào ngày chính hội - ngày đản sinh Đức Thánh Huyền Thiên Trấn Vũ, tại Đền tổ chức thực hành trò “Kéo co Ngồi”</a:t>
            </a:r>
            <a:r>
              <a:rPr lang="en-US" sz="3600" b="1">
                <a:solidFill>
                  <a:srgbClr val="002060"/>
                </a:solidFill>
                <a:latin typeface="+mj-lt"/>
              </a:rPr>
              <a:t>.</a:t>
            </a:r>
            <a:r>
              <a:rPr lang="en-US"/>
              <a:t> </a:t>
            </a:r>
            <a:r>
              <a:rPr lang="en-US" sz="3600" b="1">
                <a:solidFill>
                  <a:srgbClr val="002060"/>
                </a:solidFill>
                <a:latin typeface="Times New Roman" panose="02020603050405020304" pitchFamily="18" charset="0"/>
                <a:cs typeface="Times New Roman" panose="02020603050405020304" pitchFamily="18" charset="0"/>
              </a:rPr>
              <a:t>Ngày 19-12-2014, Bộ Văn hóa thể thao và du lịch đã ban hành quyết định số 4205/QĐ-BVHTTDL về việc công nhận nghi thức “Kéo co ngồi” đền Trấn Vũ là di sản văn hóa phi vật thể quốc gia.</a:t>
            </a:r>
          </a:p>
        </p:txBody>
      </p:sp>
      <p:pic>
        <p:nvPicPr>
          <p:cNvPr id="2050" name="Picture 2">
            <a:extLst>
              <a:ext uri="{FF2B5EF4-FFF2-40B4-BE49-F238E27FC236}">
                <a16:creationId xmlns:a16="http://schemas.microsoft.com/office/drawing/2014/main" id="{569DFD75-0D8A-6F9B-3F20-8DBA3DFE5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9" y="1943100"/>
            <a:ext cx="861131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81000" y="1315324"/>
            <a:ext cx="10368778" cy="8926931"/>
            <a:chOff x="0" y="-47625"/>
            <a:chExt cx="9131300" cy="11902573"/>
          </a:xfrm>
        </p:grpSpPr>
        <p:sp>
          <p:nvSpPr>
            <p:cNvPr id="6" name="AutoShape 6"/>
            <p:cNvSpPr/>
            <p:nvPr/>
          </p:nvSpPr>
          <p:spPr>
            <a:xfrm>
              <a:off x="0" y="402284"/>
              <a:ext cx="12700" cy="3243345"/>
            </a:xfrm>
            <a:prstGeom prst="rect">
              <a:avLst/>
            </a:prstGeom>
            <a:solidFill>
              <a:srgbClr val="A19C95"/>
            </a:solidFill>
          </p:spPr>
        </p:sp>
        <p:sp>
          <p:nvSpPr>
            <p:cNvPr id="7" name="TextBox 7"/>
            <p:cNvSpPr txBox="1"/>
            <p:nvPr/>
          </p:nvSpPr>
          <p:spPr>
            <a:xfrm>
              <a:off x="12700" y="-47625"/>
              <a:ext cx="9118600" cy="11902573"/>
            </a:xfrm>
            <a:prstGeom prst="rect">
              <a:avLst/>
            </a:prstGeom>
          </p:spPr>
          <p:txBody>
            <a:bodyPr wrap="square" lIns="0" tIns="0" rIns="0" bIns="0" rtlCol="0" anchor="t">
              <a:spAutoFit/>
            </a:bodyPr>
            <a:lstStyle/>
            <a:p>
              <a:pPr marL="0" lvl="0" indent="0" algn="just">
                <a:lnSpc>
                  <a:spcPct val="150000"/>
                </a:lnSpc>
                <a:spcBef>
                  <a:spcPct val="0"/>
                </a:spcBef>
              </a:pPr>
              <a:r>
                <a:rPr lang="vi-VN" sz="3000" b="1" i="0">
                  <a:solidFill>
                    <a:srgbClr val="002060"/>
                  </a:solidFill>
                  <a:effectLst/>
                  <a:latin typeface="Merriweather-Regular"/>
                </a:rPr>
                <a:t>Lễ hội làng Lệ Mật được tổ chức hằng năm, chính hội vào ngày 23 tháng Ba âm lịch, là dịp </a:t>
              </a:r>
              <a:r>
                <a:rPr lang="vi-VN" sz="3000" b="1" i="0">
                  <a:solidFill>
                    <a:srgbClr val="002060"/>
                  </a:solidFill>
                  <a:effectLst/>
                  <a:latin typeface="Merriweather-Bold"/>
                </a:rPr>
                <a:t>hội làng bày tỏ lòng biết ơn và suy tôn Thành hoàng làng, người có công đưa dân Lệ Mật sang khai hoang lập ấp, hình thành “Thập tam trại” (13 làng trại) phía tây thành Thăng Long (thuộc quận Ba Đình và Đống Đa ngày nay).</a:t>
              </a:r>
              <a:r>
                <a:rPr lang="vi-VN" sz="3000" b="1" i="0">
                  <a:solidFill>
                    <a:srgbClr val="002060"/>
                  </a:solidFill>
                  <a:effectLst/>
                  <a:latin typeface="Merriweather-Regular"/>
                </a:rPr>
                <a:t>Phần lễ truyền thống gồm: Lễ mở cửa đền; lễ rước nước; lễ dâng hương; lễ đả ngư; tế lễ của các đoàn nam quan, nữ quan, các dòng họ; lễ đón “Thập tam trại”... Phần hội gồm các trò chơi dân gian truyền thống và hiện đại, như: Biểu diễn trống hội, múa giảo long; trưng bày các sản phẩm làng nghề truyền thống nuôi rắn...; giao lưu văn nghệ...</a:t>
              </a:r>
              <a:endParaRPr lang="en-US" sz="3000" b="1" u="none">
                <a:solidFill>
                  <a:srgbClr val="002060"/>
                </a:solidFill>
                <a:latin typeface="Arial" pitchFamily="34" charset="0"/>
                <a:cs typeface="Arial" pitchFamily="34" charset="0"/>
              </a:endParaRPr>
            </a:p>
          </p:txBody>
        </p:sp>
      </p:grpSp>
      <p:sp>
        <p:nvSpPr>
          <p:cNvPr id="9" name="TextBox 9"/>
          <p:cNvSpPr txBox="1"/>
          <p:nvPr/>
        </p:nvSpPr>
        <p:spPr>
          <a:xfrm>
            <a:off x="1066800" y="235503"/>
            <a:ext cx="9067800" cy="928780"/>
          </a:xfrm>
          <a:prstGeom prst="rect">
            <a:avLst/>
          </a:prstGeom>
        </p:spPr>
        <p:txBody>
          <a:bodyPr wrap="square" lIns="0" tIns="0" rIns="0" bIns="0" rtlCol="0" anchor="t">
            <a:spAutoFit/>
          </a:bodyPr>
          <a:lstStyle/>
          <a:p>
            <a:pPr marL="0" lvl="0" indent="0" algn="l">
              <a:lnSpc>
                <a:spcPts val="8189"/>
              </a:lnSpc>
              <a:spcBef>
                <a:spcPct val="0"/>
              </a:spcBef>
            </a:pPr>
            <a:r>
              <a:rPr lang="en-US" sz="4800" b="1">
                <a:solidFill>
                  <a:srgbClr val="FF0000"/>
                </a:solidFill>
                <a:latin typeface="Arial" pitchFamily="34" charset="0"/>
                <a:cs typeface="Arial" pitchFamily="34" charset="0"/>
              </a:rPr>
              <a:t>ĐÌNH LỆ MẬT - VIỆT HƯNG </a:t>
            </a:r>
          </a:p>
        </p:txBody>
      </p:sp>
      <p:pic>
        <p:nvPicPr>
          <p:cNvPr id="4" name="Picture 3">
            <a:extLst>
              <a:ext uri="{FF2B5EF4-FFF2-40B4-BE49-F238E27FC236}">
                <a16:creationId xmlns:a16="http://schemas.microsoft.com/office/drawing/2014/main" id="{1E61A34A-9131-65BB-93F6-006BD8237217}"/>
              </a:ext>
            </a:extLst>
          </p:cNvPr>
          <p:cNvPicPr>
            <a:picLocks noChangeAspect="1"/>
          </p:cNvPicPr>
          <p:nvPr/>
        </p:nvPicPr>
        <p:blipFill>
          <a:blip r:embed="rId2"/>
          <a:stretch>
            <a:fillRect/>
          </a:stretch>
        </p:blipFill>
        <p:spPr>
          <a:xfrm>
            <a:off x="11049000" y="1315324"/>
            <a:ext cx="7239000" cy="7638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8839200" y="7063020"/>
            <a:ext cx="9525" cy="2133909"/>
          </a:xfrm>
          <a:prstGeom prst="rect">
            <a:avLst/>
          </a:prstGeom>
          <a:solidFill>
            <a:srgbClr val="FFFFFF"/>
          </a:solidFill>
        </p:spPr>
      </p:sp>
      <p:sp>
        <p:nvSpPr>
          <p:cNvPr id="7" name="TextBox 7"/>
          <p:cNvSpPr txBox="1"/>
          <p:nvPr/>
        </p:nvSpPr>
        <p:spPr>
          <a:xfrm>
            <a:off x="9119616" y="7005054"/>
            <a:ext cx="7391400" cy="897682"/>
          </a:xfrm>
          <a:prstGeom prst="rect">
            <a:avLst/>
          </a:prstGeom>
        </p:spPr>
        <p:txBody>
          <a:bodyPr wrap="square" lIns="0" tIns="0" rIns="0" bIns="0" rtlCol="0" anchor="t">
            <a:spAutoFit/>
          </a:bodyPr>
          <a:lstStyle/>
          <a:p>
            <a:pPr marL="0" lvl="0" indent="0">
              <a:lnSpc>
                <a:spcPts val="7000"/>
              </a:lnSpc>
            </a:pPr>
            <a:r>
              <a:rPr lang="en-US" sz="6000" b="1">
                <a:solidFill>
                  <a:srgbClr val="FFFFFF"/>
                </a:solidFill>
                <a:latin typeface="Arial" pitchFamily="34" charset="0"/>
                <a:cs typeface="Arial" pitchFamily="34" charset="0"/>
              </a:rPr>
              <a:t> CHÙA PHẬT TÍCH</a:t>
            </a:r>
          </a:p>
        </p:txBody>
      </p:sp>
      <p:pic>
        <p:nvPicPr>
          <p:cNvPr id="2" name="Picture 1">
            <a:extLst>
              <a:ext uri="{FF2B5EF4-FFF2-40B4-BE49-F238E27FC236}">
                <a16:creationId xmlns:a16="http://schemas.microsoft.com/office/drawing/2014/main" id="{168A4AAD-E094-C333-6F45-A4979385DF06}"/>
              </a:ext>
            </a:extLst>
          </p:cNvPr>
          <p:cNvPicPr>
            <a:picLocks noChangeAspect="1"/>
          </p:cNvPicPr>
          <p:nvPr/>
        </p:nvPicPr>
        <p:blipFill>
          <a:blip r:embed="rId2"/>
          <a:stretch>
            <a:fillRect/>
          </a:stretch>
        </p:blipFill>
        <p:spPr>
          <a:xfrm>
            <a:off x="381000" y="1409700"/>
            <a:ext cx="10127827" cy="7648128"/>
          </a:xfrm>
          <a:prstGeom prst="rect">
            <a:avLst/>
          </a:prstGeom>
        </p:spPr>
      </p:pic>
      <p:sp>
        <p:nvSpPr>
          <p:cNvPr id="9" name="TextBox 8">
            <a:extLst>
              <a:ext uri="{FF2B5EF4-FFF2-40B4-BE49-F238E27FC236}">
                <a16:creationId xmlns:a16="http://schemas.microsoft.com/office/drawing/2014/main" id="{15F92ADC-ECEC-044D-AF46-01A641E1802D}"/>
              </a:ext>
            </a:extLst>
          </p:cNvPr>
          <p:cNvSpPr txBox="1"/>
          <p:nvPr/>
        </p:nvSpPr>
        <p:spPr>
          <a:xfrm>
            <a:off x="10820400" y="1183935"/>
            <a:ext cx="6781800" cy="6863417"/>
          </a:xfrm>
          <a:prstGeom prst="rect">
            <a:avLst/>
          </a:prstGeom>
          <a:noFill/>
        </p:spPr>
        <p:txBody>
          <a:bodyPr wrap="square">
            <a:spAutoFit/>
          </a:bodyPr>
          <a:lstStyle/>
          <a:p>
            <a:pPr algn="just"/>
            <a:r>
              <a:rPr lang="en-US" sz="4000" b="1" i="0">
                <a:solidFill>
                  <a:srgbClr val="002060"/>
                </a:solidFill>
                <a:effectLst/>
                <a:latin typeface="Times New Roman" panose="02020603050405020304" pitchFamily="18" charset="0"/>
                <a:cs typeface="Times New Roman" panose="02020603050405020304" pitchFamily="18" charset="0"/>
              </a:rPr>
              <a:t>     </a:t>
            </a:r>
            <a:r>
              <a:rPr lang="vi-VN" sz="4000" b="1" i="0">
                <a:solidFill>
                  <a:srgbClr val="002060"/>
                </a:solidFill>
                <a:effectLst/>
                <a:latin typeface="Times New Roman" panose="02020603050405020304" pitchFamily="18" charset="0"/>
                <a:cs typeface="Times New Roman" panose="02020603050405020304" pitchFamily="18" charset="0"/>
              </a:rPr>
              <a:t>Lễ hội áo dài du lịch Hà Nội là một sự kiện đặc biệt thể hiện nét đẹp của tà áo dài Việt Nam và đ</a:t>
            </a:r>
            <a:r>
              <a:rPr lang="en-US" sz="4000" b="1" i="0">
                <a:solidFill>
                  <a:srgbClr val="002060"/>
                </a:solidFill>
                <a:effectLst/>
                <a:latin typeface="Times New Roman" panose="02020603050405020304" pitchFamily="18" charset="0"/>
                <a:cs typeface="Times New Roman" panose="02020603050405020304" pitchFamily="18" charset="0"/>
              </a:rPr>
              <a:t>ồ</a:t>
            </a:r>
            <a:r>
              <a:rPr lang="vi-VN" sz="4000" b="1" i="0">
                <a:solidFill>
                  <a:srgbClr val="002060"/>
                </a:solidFill>
                <a:effectLst/>
                <a:latin typeface="Times New Roman" panose="02020603050405020304" pitchFamily="18" charset="0"/>
                <a:cs typeface="Times New Roman" panose="02020603050405020304" pitchFamily="18" charset="0"/>
              </a:rPr>
              <a:t>ng thời quảng bá văn h</a:t>
            </a:r>
            <a:r>
              <a:rPr lang="en-US" sz="4000" b="1">
                <a:solidFill>
                  <a:srgbClr val="002060"/>
                </a:solidFill>
                <a:latin typeface="Times New Roman" panose="02020603050405020304" pitchFamily="18" charset="0"/>
                <a:cs typeface="Times New Roman" panose="02020603050405020304" pitchFamily="18" charset="0"/>
              </a:rPr>
              <a:t>óa</a:t>
            </a:r>
            <a:r>
              <a:rPr lang="vi-VN" sz="4000" b="1" i="0">
                <a:solidFill>
                  <a:srgbClr val="002060"/>
                </a:solidFill>
                <a:effectLst/>
                <a:latin typeface="Times New Roman" panose="02020603050405020304" pitchFamily="18" charset="0"/>
                <a:cs typeface="Times New Roman" panose="02020603050405020304" pitchFamily="18" charset="0"/>
              </a:rPr>
              <a:t> du lịch trải rộng đến các du khách quốc tế. Lễ hội áo dài du lịch ở Hà Nội sẽ thường được diễn ra 3 ngày của tháng 10, nh</a:t>
            </a:r>
            <a:r>
              <a:rPr lang="en-US" sz="4000" b="1" i="0">
                <a:solidFill>
                  <a:srgbClr val="002060"/>
                </a:solidFill>
                <a:effectLst/>
                <a:latin typeface="Times New Roman" panose="02020603050405020304" pitchFamily="18" charset="0"/>
                <a:cs typeface="Times New Roman" panose="02020603050405020304" pitchFamily="18" charset="0"/>
              </a:rPr>
              <a:t>ằm</a:t>
            </a:r>
            <a:r>
              <a:rPr lang="vi-VN" sz="4000" b="1" i="0">
                <a:solidFill>
                  <a:srgbClr val="002060"/>
                </a:solidFill>
                <a:effectLst/>
                <a:latin typeface="Times New Roman" panose="02020603050405020304" pitchFamily="18" charset="0"/>
                <a:cs typeface="Times New Roman" panose="02020603050405020304" pitchFamily="18" charset="0"/>
              </a:rPr>
              <a:t> ngày 13 đến 15/10 tại khu vực phố đi bộ hồ Hoàn Kiếm Hà Nội.</a:t>
            </a:r>
            <a:r>
              <a:rPr lang="en-US" sz="4000" b="1" i="0">
                <a:solidFill>
                  <a:srgbClr val="002060"/>
                </a:solidFill>
                <a:effectLst/>
                <a:latin typeface="Times New Roman" panose="02020603050405020304" pitchFamily="18" charset="0"/>
                <a:cs typeface="Times New Roman" panose="02020603050405020304" pitchFamily="18" charset="0"/>
              </a:rPr>
              <a:t> </a:t>
            </a:r>
            <a:endParaRPr lang="en-US" sz="4000" b="1">
              <a:solidFill>
                <a:srgbClr val="002060"/>
              </a:solidFill>
              <a:latin typeface="Times New Roman" panose="02020603050405020304" pitchFamily="18" charset="0"/>
              <a:cs typeface="Times New Roman" panose="02020603050405020304" pitchFamily="18" charset="0"/>
            </a:endParaRPr>
          </a:p>
        </p:txBody>
      </p:sp>
      <p:sp>
        <p:nvSpPr>
          <p:cNvPr id="10" name="TextBox 5">
            <a:extLst>
              <a:ext uri="{FF2B5EF4-FFF2-40B4-BE49-F238E27FC236}">
                <a16:creationId xmlns:a16="http://schemas.microsoft.com/office/drawing/2014/main" id="{DC09D0D5-37B3-1355-9805-2031B70F0AA0}"/>
              </a:ext>
            </a:extLst>
          </p:cNvPr>
          <p:cNvSpPr txBox="1"/>
          <p:nvPr/>
        </p:nvSpPr>
        <p:spPr>
          <a:xfrm>
            <a:off x="1676400" y="533885"/>
            <a:ext cx="6825740" cy="650050"/>
          </a:xfrm>
          <a:prstGeom prst="rect">
            <a:avLst/>
          </a:prstGeom>
        </p:spPr>
        <p:txBody>
          <a:bodyPr lIns="0" tIns="0" rIns="0" bIns="0" rtlCol="0" anchor="t">
            <a:spAutoFit/>
          </a:bodyPr>
          <a:lstStyle/>
          <a:p>
            <a:pPr marL="0" lvl="0" indent="0" algn="ctr">
              <a:lnSpc>
                <a:spcPts val="5370"/>
              </a:lnSpc>
              <a:spcBef>
                <a:spcPct val="0"/>
              </a:spcBef>
            </a:pPr>
            <a:r>
              <a:rPr lang="en-US" sz="4000" b="1">
                <a:solidFill>
                  <a:srgbClr val="FF0000"/>
                </a:solidFill>
                <a:latin typeface="Arial" pitchFamily="34" charset="0"/>
                <a:cs typeface="Arial" pitchFamily="34" charset="0"/>
              </a:rPr>
              <a:t>LỄ HỘI ÁO DÀI DU LỊCH</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15747" y="1562100"/>
            <a:ext cx="8502140" cy="7267101"/>
            <a:chOff x="0" y="-1366528"/>
            <a:chExt cx="11948536" cy="9689468"/>
          </a:xfrm>
        </p:grpSpPr>
        <p:sp>
          <p:nvSpPr>
            <p:cNvPr id="3" name="AutoShape 3"/>
            <p:cNvSpPr/>
            <p:nvPr/>
          </p:nvSpPr>
          <p:spPr>
            <a:xfrm>
              <a:off x="0" y="1916708"/>
              <a:ext cx="11437787" cy="12700"/>
            </a:xfrm>
            <a:prstGeom prst="rect">
              <a:avLst/>
            </a:prstGeom>
            <a:solidFill>
              <a:srgbClr val="1A2C5A"/>
            </a:solidFill>
          </p:spPr>
        </p:sp>
        <p:sp>
          <p:nvSpPr>
            <p:cNvPr id="4" name="TextBox 4"/>
            <p:cNvSpPr txBox="1"/>
            <p:nvPr/>
          </p:nvSpPr>
          <p:spPr>
            <a:xfrm>
              <a:off x="0" y="-147328"/>
              <a:ext cx="11948536" cy="8470268"/>
            </a:xfrm>
            <a:prstGeom prst="rect">
              <a:avLst/>
            </a:prstGeom>
          </p:spPr>
          <p:txBody>
            <a:bodyPr wrap="square" lIns="0" tIns="0" rIns="0" bIns="0" rtlCol="0" anchor="t">
              <a:spAutoFit/>
            </a:bodyPr>
            <a:lstStyle/>
            <a:p>
              <a:pPr marL="0" lvl="0" indent="0" algn="just">
                <a:lnSpc>
                  <a:spcPct val="150000"/>
                </a:lnSpc>
                <a:spcBef>
                  <a:spcPct val="0"/>
                </a:spcBef>
              </a:pPr>
              <a:r>
                <a:rPr lang="en-US" sz="4000" b="1">
                  <a:solidFill>
                    <a:srgbClr val="002060"/>
                  </a:solidFill>
                  <a:latin typeface="Times New Roman" panose="02020603050405020304" pitchFamily="18" charset="0"/>
                  <a:cs typeface="Times New Roman" panose="02020603050405020304" pitchFamily="18" charset="0"/>
                </a:rPr>
                <a:t>L</a:t>
              </a:r>
              <a:r>
                <a:rPr lang="vi-VN" sz="4000" b="1">
                  <a:solidFill>
                    <a:srgbClr val="002060"/>
                  </a:solidFill>
                  <a:latin typeface="Times New Roman" panose="02020603050405020304" pitchFamily="18" charset="0"/>
                  <a:cs typeface="Times New Roman" panose="02020603050405020304" pitchFamily="18" charset="0"/>
                </a:rPr>
                <a:t>ễ hội đền Cổ Loa Hà Nội thường diễn ra đều đặn hằng năm, trong khoảng 10 ngày liên tiếp, kể từ ngày mùng </a:t>
              </a:r>
              <a:r>
                <a:rPr lang="en-US" sz="4000" b="1">
                  <a:solidFill>
                    <a:srgbClr val="002060"/>
                  </a:solidFill>
                  <a:latin typeface="Times New Roman" panose="02020603050405020304" pitchFamily="18" charset="0"/>
                  <a:cs typeface="Times New Roman" panose="02020603050405020304" pitchFamily="18" charset="0"/>
                </a:rPr>
                <a:t>6 đến ngày 16 </a:t>
              </a:r>
              <a:r>
                <a:rPr lang="vi-VN" sz="4000" b="1">
                  <a:solidFill>
                    <a:srgbClr val="002060"/>
                  </a:solidFill>
                  <a:latin typeface="Times New Roman" panose="02020603050405020304" pitchFamily="18" charset="0"/>
                  <a:cs typeface="Times New Roman" panose="02020603050405020304" pitchFamily="18" charset="0"/>
                </a:rPr>
                <a:t>tháng Giêng Tết Nguyên Đán. Lễ hội được tổ chức tại chùa An Dương Vương thuộc huyện Đông Anh ở thành ph</a:t>
              </a:r>
              <a:r>
                <a:rPr lang="en-US" sz="4000" b="1">
                  <a:solidFill>
                    <a:srgbClr val="002060"/>
                  </a:solidFill>
                  <a:latin typeface="Times New Roman" panose="02020603050405020304" pitchFamily="18" charset="0"/>
                  <a:cs typeface="Times New Roman" panose="02020603050405020304" pitchFamily="18" charset="0"/>
                </a:rPr>
                <a:t>ố Hà Nội. </a:t>
              </a:r>
            </a:p>
          </p:txBody>
        </p:sp>
        <p:sp>
          <p:nvSpPr>
            <p:cNvPr id="5" name="TextBox 5"/>
            <p:cNvSpPr txBox="1"/>
            <p:nvPr/>
          </p:nvSpPr>
          <p:spPr>
            <a:xfrm>
              <a:off x="510749" y="-1366528"/>
              <a:ext cx="11437787" cy="866733"/>
            </a:xfrm>
            <a:prstGeom prst="rect">
              <a:avLst/>
            </a:prstGeom>
          </p:spPr>
          <p:txBody>
            <a:bodyPr lIns="0" tIns="0" rIns="0" bIns="0" rtlCol="0" anchor="t">
              <a:spAutoFit/>
            </a:bodyPr>
            <a:lstStyle/>
            <a:p>
              <a:pPr marL="0" lvl="0" indent="0" algn="ctr">
                <a:lnSpc>
                  <a:spcPts val="5370"/>
                </a:lnSpc>
                <a:spcBef>
                  <a:spcPct val="0"/>
                </a:spcBef>
              </a:pPr>
              <a:r>
                <a:rPr lang="en-US" sz="4000" b="1">
                  <a:solidFill>
                    <a:srgbClr val="FF0000"/>
                  </a:solidFill>
                  <a:latin typeface="Times New Roman" panose="02020603050405020304" pitchFamily="18" charset="0"/>
                  <a:cs typeface="Times New Roman" panose="02020603050405020304" pitchFamily="18" charset="0"/>
                </a:rPr>
                <a:t>LỄ HỘI ĐỀN CỔ LOA</a:t>
              </a:r>
            </a:p>
          </p:txBody>
        </p:sp>
      </p:grpSp>
      <p:pic>
        <p:nvPicPr>
          <p:cNvPr id="7" name="Picture 6">
            <a:extLst>
              <a:ext uri="{FF2B5EF4-FFF2-40B4-BE49-F238E27FC236}">
                <a16:creationId xmlns:a16="http://schemas.microsoft.com/office/drawing/2014/main" id="{A7AE59DC-F03F-8753-FA08-24971326747E}"/>
              </a:ext>
            </a:extLst>
          </p:cNvPr>
          <p:cNvPicPr>
            <a:picLocks noChangeAspect="1"/>
          </p:cNvPicPr>
          <p:nvPr/>
        </p:nvPicPr>
        <p:blipFill>
          <a:blip r:embed="rId3"/>
          <a:stretch>
            <a:fillRect/>
          </a:stretch>
        </p:blipFill>
        <p:spPr>
          <a:xfrm>
            <a:off x="381000" y="1203691"/>
            <a:ext cx="8077200" cy="7435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12913-F7BE-CA41-28F8-F36598AF7AA3}"/>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8B379015-A6A2-EF17-1065-0AA29CB2696D}"/>
              </a:ext>
            </a:extLst>
          </p:cNvPr>
          <p:cNvSpPr/>
          <p:nvPr/>
        </p:nvSpPr>
        <p:spPr>
          <a:xfrm>
            <a:off x="8839200" y="7063020"/>
            <a:ext cx="9525" cy="2133909"/>
          </a:xfrm>
          <a:prstGeom prst="rect">
            <a:avLst/>
          </a:prstGeom>
          <a:solidFill>
            <a:srgbClr val="FFFFFF"/>
          </a:solidFill>
        </p:spPr>
      </p:sp>
      <p:sp>
        <p:nvSpPr>
          <p:cNvPr id="7" name="TextBox 7">
            <a:extLst>
              <a:ext uri="{FF2B5EF4-FFF2-40B4-BE49-F238E27FC236}">
                <a16:creationId xmlns:a16="http://schemas.microsoft.com/office/drawing/2014/main" id="{42D90C2A-F0FC-D06F-38BD-6AFAAB409ACF}"/>
              </a:ext>
            </a:extLst>
          </p:cNvPr>
          <p:cNvSpPr txBox="1"/>
          <p:nvPr/>
        </p:nvSpPr>
        <p:spPr>
          <a:xfrm>
            <a:off x="9119616" y="7005054"/>
            <a:ext cx="7391400" cy="897682"/>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itchFamily="34" charset="0"/>
                <a:ea typeface="+mn-ea"/>
                <a:cs typeface="Arial" pitchFamily="34" charset="0"/>
              </a:rPr>
              <a:t> CHÙA PHẬT TÍCH</a:t>
            </a:r>
          </a:p>
        </p:txBody>
      </p:sp>
      <p:sp>
        <p:nvSpPr>
          <p:cNvPr id="9" name="TextBox 8">
            <a:extLst>
              <a:ext uri="{FF2B5EF4-FFF2-40B4-BE49-F238E27FC236}">
                <a16:creationId xmlns:a16="http://schemas.microsoft.com/office/drawing/2014/main" id="{2504ECAD-1863-C345-B820-4CC3ED10BC67}"/>
              </a:ext>
            </a:extLst>
          </p:cNvPr>
          <p:cNvSpPr txBox="1"/>
          <p:nvPr/>
        </p:nvSpPr>
        <p:spPr>
          <a:xfrm>
            <a:off x="10820400" y="1183935"/>
            <a:ext cx="6781800" cy="5632311"/>
          </a:xfrm>
          <a:prstGeom prst="rect">
            <a:avLst/>
          </a:prstGeom>
          <a:noFill/>
        </p:spPr>
        <p:txBody>
          <a:bodyPr wrap="square">
            <a:spAutoFit/>
          </a:bodyPr>
          <a:lstStyle/>
          <a:p>
            <a:pPr lvl="0" algn="just"/>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vi-VN" sz="4000" b="1">
                <a:solidFill>
                  <a:srgbClr val="002060"/>
                </a:solidFill>
                <a:latin typeface="Times New Roman" panose="02020603050405020304" pitchFamily="18" charset="0"/>
                <a:cs typeface="Times New Roman" panose="02020603050405020304" pitchFamily="18" charset="0"/>
              </a:rPr>
              <a:t>Lễ hội truyền thống diễn ra ở Đình Xuân Đỗ Hạ nhằm để tưởng nhớ và biết ơn những vị thánh có công với nước với dân làng, đã được nhân dân thờ làm Thành Hoàng làng, được tổ chức vào 2 ngày; mùng 9 và mùng 10 tháng 2 âm lịch hàng năm.</a:t>
            </a:r>
            <a:endParaRPr kumimoji="0" lang="en-US" sz="40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0" name="TextBox 5">
            <a:extLst>
              <a:ext uri="{FF2B5EF4-FFF2-40B4-BE49-F238E27FC236}">
                <a16:creationId xmlns:a16="http://schemas.microsoft.com/office/drawing/2014/main" id="{6D69C364-1B56-719C-9CEC-0C42EAEF1768}"/>
              </a:ext>
            </a:extLst>
          </p:cNvPr>
          <p:cNvSpPr txBox="1"/>
          <p:nvPr/>
        </p:nvSpPr>
        <p:spPr>
          <a:xfrm>
            <a:off x="1676400" y="533885"/>
            <a:ext cx="6825740" cy="650050"/>
          </a:xfrm>
          <a:prstGeom prst="rect">
            <a:avLst/>
          </a:prstGeom>
        </p:spPr>
        <p:txBody>
          <a:bodyPr lIns="0" tIns="0" rIns="0" bIns="0" rtlCol="0" anchor="t">
            <a:spAutoFit/>
          </a:bodyPr>
          <a:lstStyle/>
          <a:p>
            <a:pPr marL="0" marR="0" lvl="0" indent="0" algn="ctr" defTabSz="914400" rtl="0" eaLnBrk="1" fontAlgn="auto" latinLnBrk="0" hangingPunct="1">
              <a:lnSpc>
                <a:spcPts val="5370"/>
              </a:lnSpc>
              <a:spcBef>
                <a:spcPct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itchFamily="34" charset="0"/>
                <a:ea typeface="+mn-ea"/>
                <a:cs typeface="Arial" pitchFamily="34" charset="0"/>
              </a:rPr>
              <a:t>LỄ HỘI </a:t>
            </a:r>
            <a:r>
              <a:rPr lang="en-US" sz="4000" b="1">
                <a:solidFill>
                  <a:srgbClr val="FF0000"/>
                </a:solidFill>
                <a:latin typeface="Arial" pitchFamily="34" charset="0"/>
                <a:cs typeface="Arial" pitchFamily="34" charset="0"/>
              </a:rPr>
              <a:t>ĐÌNH XUÂN ĐỖ </a:t>
            </a:r>
            <a:endParaRPr kumimoji="0" lang="en-US" sz="4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pic>
        <p:nvPicPr>
          <p:cNvPr id="3" name="Picture 2">
            <a:extLst>
              <a:ext uri="{FF2B5EF4-FFF2-40B4-BE49-F238E27FC236}">
                <a16:creationId xmlns:a16="http://schemas.microsoft.com/office/drawing/2014/main" id="{E7538F26-FAD2-7A60-8962-2412307DF895}"/>
              </a:ext>
            </a:extLst>
          </p:cNvPr>
          <p:cNvPicPr>
            <a:picLocks noChangeAspect="1"/>
          </p:cNvPicPr>
          <p:nvPr/>
        </p:nvPicPr>
        <p:blipFill>
          <a:blip r:embed="rId2"/>
          <a:stretch>
            <a:fillRect/>
          </a:stretch>
        </p:blipFill>
        <p:spPr>
          <a:xfrm>
            <a:off x="707756" y="1726463"/>
            <a:ext cx="9144000" cy="7470466"/>
          </a:xfrm>
          <a:prstGeom prst="rect">
            <a:avLst/>
          </a:prstGeom>
        </p:spPr>
      </p:pic>
    </p:spTree>
    <p:extLst>
      <p:ext uri="{BB962C8B-B14F-4D97-AF65-F5344CB8AC3E}">
        <p14:creationId xmlns:p14="http://schemas.microsoft.com/office/powerpoint/2010/main" val="60036711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3901" y="549399"/>
            <a:ext cx="7562850" cy="1241301"/>
            <a:chOff x="0" y="0"/>
            <a:chExt cx="10083800" cy="1905000"/>
          </a:xfrm>
        </p:grpSpPr>
        <p:sp>
          <p:nvSpPr>
            <p:cNvPr id="3" name="AutoShape 3"/>
            <p:cNvSpPr/>
            <p:nvPr/>
          </p:nvSpPr>
          <p:spPr>
            <a:xfrm>
              <a:off x="0" y="0"/>
              <a:ext cx="10083800" cy="1905000"/>
            </a:xfrm>
            <a:prstGeom prst="rect">
              <a:avLst/>
            </a:prstGeom>
            <a:solidFill>
              <a:srgbClr val="1A2C5A"/>
            </a:solidFill>
          </p:spPr>
        </p:sp>
        <p:sp>
          <p:nvSpPr>
            <p:cNvPr id="4" name="TextBox 4"/>
            <p:cNvSpPr txBox="1"/>
            <p:nvPr/>
          </p:nvSpPr>
          <p:spPr>
            <a:xfrm>
              <a:off x="734787" y="150544"/>
              <a:ext cx="8614229" cy="1241957"/>
            </a:xfrm>
            <a:prstGeom prst="rect">
              <a:avLst/>
            </a:prstGeom>
          </p:spPr>
          <p:txBody>
            <a:bodyPr lIns="0" tIns="0" rIns="0" bIns="0" rtlCol="0" anchor="t">
              <a:spAutoFit/>
            </a:bodyPr>
            <a:lstStyle/>
            <a:p>
              <a:pPr marL="0" lvl="0" indent="0" algn="just">
                <a:lnSpc>
                  <a:spcPct val="150000"/>
                </a:lnSpc>
              </a:pPr>
              <a:r>
                <a:rPr lang="en-US" sz="4000" b="1" spc="52">
                  <a:solidFill>
                    <a:srgbClr val="FFFFFF"/>
                  </a:solidFill>
                  <a:latin typeface="Arial" pitchFamily="34" charset="0"/>
                  <a:cs typeface="Arial" pitchFamily="34" charset="0"/>
                </a:rPr>
                <a:t>ĐẶC SẢN HÀ NỘI</a:t>
              </a:r>
            </a:p>
          </p:txBody>
        </p:sp>
      </p:grpSp>
      <p:grpSp>
        <p:nvGrpSpPr>
          <p:cNvPr id="5" name="Group 5"/>
          <p:cNvGrpSpPr/>
          <p:nvPr/>
        </p:nvGrpSpPr>
        <p:grpSpPr>
          <a:xfrm>
            <a:off x="1121526" y="7092181"/>
            <a:ext cx="4590053" cy="2866169"/>
            <a:chOff x="0" y="114956"/>
            <a:chExt cx="6120070" cy="3821562"/>
          </a:xfrm>
        </p:grpSpPr>
        <p:sp>
          <p:nvSpPr>
            <p:cNvPr id="6" name="TextBox 6"/>
            <p:cNvSpPr txBox="1"/>
            <p:nvPr/>
          </p:nvSpPr>
          <p:spPr>
            <a:xfrm>
              <a:off x="1504205" y="114956"/>
              <a:ext cx="4615865" cy="3821562"/>
            </a:xfrm>
            <a:prstGeom prst="rect">
              <a:avLst/>
            </a:prstGeom>
          </p:spPr>
          <p:txBody>
            <a:bodyPr lIns="0" tIns="0" rIns="0" bIns="0" rtlCol="0" anchor="t">
              <a:spAutoFit/>
            </a:bodyPr>
            <a:lstStyle/>
            <a:p>
              <a:pPr algn="just">
                <a:lnSpc>
                  <a:spcPct val="150000"/>
                </a:lnSpc>
                <a:spcBef>
                  <a:spcPct val="0"/>
                </a:spcBef>
              </a:pPr>
              <a:r>
                <a:rPr lang="en-US" sz="3200" b="1">
                  <a:solidFill>
                    <a:srgbClr val="002060"/>
                  </a:solidFill>
                  <a:latin typeface="Times New Roman" panose="02020603050405020304" pitchFamily="18" charset="0"/>
                  <a:cs typeface="Times New Roman" panose="02020603050405020304" pitchFamily="18" charset="0"/>
                </a:rPr>
                <a:t>Giò chả Ước Lễ(làng Ước Lễ, xã Tân Ước, huyện Thanh Oai)</a:t>
              </a:r>
            </a:p>
          </p:txBody>
        </p:sp>
        <p:grpSp>
          <p:nvGrpSpPr>
            <p:cNvPr id="7" name="Group 7"/>
            <p:cNvGrpSpPr/>
            <p:nvPr/>
          </p:nvGrpSpPr>
          <p:grpSpPr>
            <a:xfrm>
              <a:off x="0" y="192126"/>
              <a:ext cx="1138055" cy="113805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9" name="TextBox 9"/>
            <p:cNvSpPr txBox="1"/>
            <p:nvPr/>
          </p:nvSpPr>
          <p:spPr>
            <a:xfrm>
              <a:off x="276928" y="290963"/>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01</a:t>
              </a:r>
            </a:p>
          </p:txBody>
        </p:sp>
      </p:grpSp>
      <p:grpSp>
        <p:nvGrpSpPr>
          <p:cNvPr id="10" name="Group 10"/>
          <p:cNvGrpSpPr/>
          <p:nvPr/>
        </p:nvGrpSpPr>
        <p:grpSpPr>
          <a:xfrm>
            <a:off x="6888967" y="6963102"/>
            <a:ext cx="4658595" cy="3224409"/>
            <a:chOff x="0" y="-267056"/>
            <a:chExt cx="6211460" cy="4299214"/>
          </a:xfrm>
        </p:grpSpPr>
        <p:sp>
          <p:nvSpPr>
            <p:cNvPr id="11" name="TextBox 11"/>
            <p:cNvSpPr txBox="1"/>
            <p:nvPr/>
          </p:nvSpPr>
          <p:spPr>
            <a:xfrm>
              <a:off x="1595595" y="-267056"/>
              <a:ext cx="4615865" cy="4299214"/>
            </a:xfrm>
            <a:prstGeom prst="rect">
              <a:avLst/>
            </a:prstGeom>
          </p:spPr>
          <p:txBody>
            <a:bodyPr lIns="0" tIns="0" rIns="0" bIns="0" rtlCol="0" anchor="t">
              <a:spAutoFit/>
            </a:bodyPr>
            <a:lstStyle/>
            <a:p>
              <a:pPr marL="0" lvl="0" indent="0" algn="just">
                <a:lnSpc>
                  <a:spcPct val="150000"/>
                </a:lnSpc>
                <a:spcBef>
                  <a:spcPct val="0"/>
                </a:spcBef>
              </a:pPr>
              <a:r>
                <a:rPr lang="en-US" sz="3600" b="1">
                  <a:solidFill>
                    <a:srgbClr val="002060"/>
                  </a:solidFill>
                  <a:latin typeface="Times New Roman" panose="02020603050405020304" pitchFamily="18" charset="0"/>
                  <a:cs typeface="Times New Roman" panose="02020603050405020304" pitchFamily="18" charset="0"/>
                </a:rPr>
                <a:t>Cốm làng vòng (phường Dịch Vọng hậu, quận Cầu Giấy)</a:t>
              </a:r>
            </a:p>
          </p:txBody>
        </p:sp>
        <p:grpSp>
          <p:nvGrpSpPr>
            <p:cNvPr id="12" name="Group 12"/>
            <p:cNvGrpSpPr/>
            <p:nvPr/>
          </p:nvGrpSpPr>
          <p:grpSpPr>
            <a:xfrm>
              <a:off x="0" y="-17780"/>
              <a:ext cx="1138055" cy="113805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14" name="TextBox 14"/>
            <p:cNvSpPr txBox="1"/>
            <p:nvPr/>
          </p:nvSpPr>
          <p:spPr>
            <a:xfrm>
              <a:off x="308607" y="81056"/>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02</a:t>
              </a:r>
            </a:p>
          </p:txBody>
        </p:sp>
      </p:grpSp>
      <p:grpSp>
        <p:nvGrpSpPr>
          <p:cNvPr id="15" name="Group 15"/>
          <p:cNvGrpSpPr/>
          <p:nvPr/>
        </p:nvGrpSpPr>
        <p:grpSpPr>
          <a:xfrm>
            <a:off x="12656409" y="6963102"/>
            <a:ext cx="4600467" cy="2393412"/>
            <a:chOff x="0" y="-267056"/>
            <a:chExt cx="6133956" cy="3191217"/>
          </a:xfrm>
        </p:grpSpPr>
        <p:sp>
          <p:nvSpPr>
            <p:cNvPr id="16" name="TextBox 16"/>
            <p:cNvSpPr txBox="1"/>
            <p:nvPr/>
          </p:nvSpPr>
          <p:spPr>
            <a:xfrm>
              <a:off x="1519055" y="-267056"/>
              <a:ext cx="4614901" cy="3191217"/>
            </a:xfrm>
            <a:prstGeom prst="rect">
              <a:avLst/>
            </a:prstGeom>
          </p:spPr>
          <p:txBody>
            <a:bodyPr lIns="0" tIns="0" rIns="0" bIns="0" rtlCol="0" anchor="t">
              <a:spAutoFit/>
            </a:bodyPr>
            <a:lstStyle/>
            <a:p>
              <a:pPr marL="0" lvl="0" indent="0" algn="just">
                <a:lnSpc>
                  <a:spcPct val="150000"/>
                </a:lnSpc>
                <a:spcBef>
                  <a:spcPct val="0"/>
                </a:spcBef>
              </a:pPr>
              <a:r>
                <a:rPr lang="en-US" sz="3600" b="1">
                  <a:solidFill>
                    <a:srgbClr val="002060"/>
                  </a:solidFill>
                  <a:latin typeface="Times New Roman" panose="02020603050405020304" pitchFamily="18" charset="0"/>
                  <a:cs typeface="Times New Roman" panose="02020603050405020304" pitchFamily="18" charset="0"/>
                </a:rPr>
                <a:t>Trà (chè) sen Hồ Tây (Nghi Tàm, Tây Hồ)</a:t>
              </a:r>
            </a:p>
          </p:txBody>
        </p:sp>
        <p:grpSp>
          <p:nvGrpSpPr>
            <p:cNvPr id="17" name="Group 17"/>
            <p:cNvGrpSpPr/>
            <p:nvPr/>
          </p:nvGrpSpPr>
          <p:grpSpPr>
            <a:xfrm>
              <a:off x="0" y="-17780"/>
              <a:ext cx="1138055" cy="113805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19" name="TextBox 19"/>
            <p:cNvSpPr txBox="1"/>
            <p:nvPr/>
          </p:nvSpPr>
          <p:spPr>
            <a:xfrm>
              <a:off x="340284" y="81056"/>
              <a:ext cx="726372" cy="677280"/>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Times New Roman" panose="02020603050405020304" pitchFamily="18" charset="0"/>
                  <a:cs typeface="Times New Roman" panose="02020603050405020304" pitchFamily="18" charset="0"/>
                </a:rPr>
                <a:t>03</a:t>
              </a:r>
            </a:p>
          </p:txBody>
        </p:sp>
      </p:grpSp>
      <p:pic>
        <p:nvPicPr>
          <p:cNvPr id="24" name="Picture 23">
            <a:extLst>
              <a:ext uri="{FF2B5EF4-FFF2-40B4-BE49-F238E27FC236}">
                <a16:creationId xmlns:a16="http://schemas.microsoft.com/office/drawing/2014/main" id="{0180DFC4-3311-3EB8-364A-1C8EE80A7587}"/>
              </a:ext>
            </a:extLst>
          </p:cNvPr>
          <p:cNvPicPr>
            <a:picLocks noChangeAspect="1"/>
          </p:cNvPicPr>
          <p:nvPr/>
        </p:nvPicPr>
        <p:blipFill>
          <a:blip r:embed="rId2"/>
          <a:stretch>
            <a:fillRect/>
          </a:stretch>
        </p:blipFill>
        <p:spPr>
          <a:xfrm>
            <a:off x="914400" y="2419571"/>
            <a:ext cx="5174499" cy="3561527"/>
          </a:xfrm>
          <a:prstGeom prst="rect">
            <a:avLst/>
          </a:prstGeom>
        </p:spPr>
      </p:pic>
      <p:pic>
        <p:nvPicPr>
          <p:cNvPr id="26" name="Picture 25">
            <a:extLst>
              <a:ext uri="{FF2B5EF4-FFF2-40B4-BE49-F238E27FC236}">
                <a16:creationId xmlns:a16="http://schemas.microsoft.com/office/drawing/2014/main" id="{6B6B0DBB-CBC8-3668-C409-FBF600197DA2}"/>
              </a:ext>
            </a:extLst>
          </p:cNvPr>
          <p:cNvPicPr>
            <a:picLocks noChangeAspect="1"/>
          </p:cNvPicPr>
          <p:nvPr/>
        </p:nvPicPr>
        <p:blipFill>
          <a:blip r:embed="rId3"/>
          <a:stretch>
            <a:fillRect/>
          </a:stretch>
        </p:blipFill>
        <p:spPr>
          <a:xfrm>
            <a:off x="6556750" y="2419570"/>
            <a:ext cx="5174499" cy="3561527"/>
          </a:xfrm>
          <a:prstGeom prst="rect">
            <a:avLst/>
          </a:prstGeom>
        </p:spPr>
      </p:pic>
      <p:pic>
        <p:nvPicPr>
          <p:cNvPr id="28" name="Picture 18" descr="Trà sen • Sản phẩm trà sen Tây Hồ &amp; Tất tần tật kiến thức">
            <a:extLst>
              <a:ext uri="{FF2B5EF4-FFF2-40B4-BE49-F238E27FC236}">
                <a16:creationId xmlns:a16="http://schemas.microsoft.com/office/drawing/2014/main" id="{883E7E37-13ED-6BA1-1E44-86388B195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5800" y="2419569"/>
            <a:ext cx="5453575" cy="35615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1105</Words>
  <Application>Microsoft Office PowerPoint</Application>
  <PresentationFormat>Custom</PresentationFormat>
  <Paragraphs>48</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Merriweather-Regular</vt:lpstr>
      <vt:lpstr>Arial</vt:lpstr>
      <vt:lpstr>Calibri</vt:lpstr>
      <vt:lpstr>Times New Roman</vt:lpstr>
      <vt:lpstr>Merriweather-Bold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và Xám Cách điều hành Truyền thống Đề xuất Bất động sản Bản thuyết trình Sứ mệnh và Mục tiêu</dc:title>
  <dc:creator>DELL</dc:creator>
  <cp:lastModifiedBy>hoa pham</cp:lastModifiedBy>
  <cp:revision>11</cp:revision>
  <dcterms:created xsi:type="dcterms:W3CDTF">2006-08-16T00:00:00Z</dcterms:created>
  <dcterms:modified xsi:type="dcterms:W3CDTF">2025-02-26T08:20:58Z</dcterms:modified>
  <dc:identifier>DAEq0HtDbyU</dc:identifier>
</cp:coreProperties>
</file>