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7" r:id="rId2"/>
    <p:sldId id="274" r:id="rId3"/>
    <p:sldId id="258" r:id="rId4"/>
    <p:sldId id="259" r:id="rId5"/>
    <p:sldId id="260" r:id="rId6"/>
    <p:sldId id="261" r:id="rId7"/>
    <p:sldId id="262" r:id="rId8"/>
    <p:sldId id="263" r:id="rId9"/>
    <p:sldId id="264" r:id="rId10"/>
    <p:sldId id="265" r:id="rId11"/>
    <p:sldId id="266" r:id="rId12"/>
    <p:sldId id="271" r:id="rId13"/>
    <p:sldId id="267" r:id="rId14"/>
    <p:sldId id="268" r:id="rId15"/>
    <p:sldId id="269" r:id="rId16"/>
    <p:sldId id="270" r:id="rId17"/>
    <p:sldId id="272" r:id="rId18"/>
    <p:sldId id="273"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C32CF-7F5C-4D70-9011-4315DE70CFCC}" type="datetimeFigureOut">
              <a:rPr lang="vi-VN" smtClean="0"/>
              <a:t>12/02/2025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75863-EB9D-4AFA-8F0F-3931CD110E87}" type="slidenum">
              <a:rPr lang="vi-VN" smtClean="0"/>
              <a:t>‹#›</a:t>
            </a:fld>
            <a:endParaRPr lang="vi-VN"/>
          </a:p>
        </p:txBody>
      </p:sp>
    </p:spTree>
    <p:extLst>
      <p:ext uri="{BB962C8B-B14F-4D97-AF65-F5344CB8AC3E}">
        <p14:creationId xmlns:p14="http://schemas.microsoft.com/office/powerpoint/2010/main" val="161235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6A75863-EB9D-4AFA-8F0F-3931CD110E87}" type="slidenum">
              <a:rPr lang="vi-VN" smtClean="0"/>
              <a:t>12</a:t>
            </a:fld>
            <a:endParaRPr lang="vi-VN"/>
          </a:p>
        </p:txBody>
      </p:sp>
    </p:spTree>
    <p:extLst>
      <p:ext uri="{BB962C8B-B14F-4D97-AF65-F5344CB8AC3E}">
        <p14:creationId xmlns:p14="http://schemas.microsoft.com/office/powerpoint/2010/main" val="306731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27176" y="723900"/>
            <a:ext cx="16459200" cy="657424"/>
          </a:xfrm>
          <a:prstGeom prst="rect">
            <a:avLst/>
          </a:prstGeom>
        </p:spPr>
        <p:txBody>
          <a:bodyPr wrap="square" lIns="0" tIns="0" rIns="0" bIns="0" rtlCol="0" anchor="t">
            <a:spAutoFit/>
          </a:bodyPr>
          <a:lstStyle/>
          <a:p>
            <a:pPr marL="0" lvl="0" indent="0" algn="ctr">
              <a:lnSpc>
                <a:spcPts val="5500"/>
              </a:lnSpc>
              <a:spcBef>
                <a:spcPct val="0"/>
              </a:spcBef>
            </a:pPr>
            <a:r>
              <a:rPr lang="en-US" sz="4400" b="1">
                <a:solidFill>
                  <a:srgbClr val="132020"/>
                </a:solidFill>
                <a:latin typeface="Arial" pitchFamily="34" charset="0"/>
                <a:cs typeface="Arial" pitchFamily="34" charset="0"/>
              </a:rPr>
              <a:t>Hành vi/việc làm nào dưới đây là nên hay không nên làm?</a:t>
            </a:r>
          </a:p>
        </p:txBody>
      </p:sp>
      <p:graphicFrame>
        <p:nvGraphicFramePr>
          <p:cNvPr id="5" name="Table 4"/>
          <p:cNvGraphicFramePr>
            <a:graphicFrameLocks noGrp="1"/>
          </p:cNvGraphicFramePr>
          <p:nvPr>
            <p:extLst>
              <p:ext uri="{D42A27DB-BD31-4B8C-83A1-F6EECF244321}">
                <p14:modId xmlns:p14="http://schemas.microsoft.com/office/powerpoint/2010/main" val="645405676"/>
              </p:ext>
            </p:extLst>
          </p:nvPr>
        </p:nvGraphicFramePr>
        <p:xfrm>
          <a:off x="1485900" y="2019300"/>
          <a:ext cx="15582901" cy="7551419"/>
        </p:xfrm>
        <a:graphic>
          <a:graphicData uri="http://schemas.openxmlformats.org/drawingml/2006/table">
            <a:tbl>
              <a:tblPr firstRow="1" bandRow="1">
                <a:tableStyleId>{00A15C55-8517-42AA-B614-E9B94910E393}</a:tableStyleId>
              </a:tblPr>
              <a:tblGrid>
                <a:gridCol w="12039490">
                  <a:extLst>
                    <a:ext uri="{9D8B030D-6E8A-4147-A177-3AD203B41FA5}">
                      <a16:colId xmlns:a16="http://schemas.microsoft.com/office/drawing/2014/main" val="20000"/>
                    </a:ext>
                  </a:extLst>
                </a:gridCol>
                <a:gridCol w="1714610">
                  <a:extLst>
                    <a:ext uri="{9D8B030D-6E8A-4147-A177-3AD203B41FA5}">
                      <a16:colId xmlns:a16="http://schemas.microsoft.com/office/drawing/2014/main" val="20001"/>
                    </a:ext>
                  </a:extLst>
                </a:gridCol>
                <a:gridCol w="1828801">
                  <a:extLst>
                    <a:ext uri="{9D8B030D-6E8A-4147-A177-3AD203B41FA5}">
                      <a16:colId xmlns:a16="http://schemas.microsoft.com/office/drawing/2014/main" val="20002"/>
                    </a:ext>
                  </a:extLst>
                </a:gridCol>
              </a:tblGrid>
              <a:tr h="973330">
                <a:tc>
                  <a:txBody>
                    <a:bodyPr/>
                    <a:lstStyle/>
                    <a:p>
                      <a:pPr algn="ctr">
                        <a:lnSpc>
                          <a:spcPct val="150000"/>
                        </a:lnSpc>
                      </a:pPr>
                      <a:r>
                        <a:rPr lang="en-US" sz="3600">
                          <a:latin typeface="Arial" pitchFamily="34" charset="0"/>
                          <a:cs typeface="Arial" pitchFamily="34" charset="0"/>
                        </a:rPr>
                        <a:t>Hành</a:t>
                      </a:r>
                      <a:r>
                        <a:rPr lang="en-US" sz="3600" baseline="0">
                          <a:latin typeface="Arial" pitchFamily="34" charset="0"/>
                          <a:cs typeface="Arial" pitchFamily="34" charset="0"/>
                        </a:rPr>
                        <a:t> vi/việc làm</a:t>
                      </a:r>
                      <a:endParaRPr lang="vi-VN" sz="3600">
                        <a:latin typeface="Arial" pitchFamily="34" charset="0"/>
                        <a:cs typeface="Arial" pitchFamily="34" charset="0"/>
                      </a:endParaRPr>
                    </a:p>
                  </a:txBody>
                  <a:tcPr/>
                </a:tc>
                <a:tc>
                  <a:txBody>
                    <a:bodyPr/>
                    <a:lstStyle/>
                    <a:p>
                      <a:pPr algn="ctr">
                        <a:lnSpc>
                          <a:spcPct val="150000"/>
                        </a:lnSpc>
                      </a:pPr>
                      <a:r>
                        <a:rPr lang="en-US" sz="3600">
                          <a:latin typeface="Arial" pitchFamily="34" charset="0"/>
                          <a:cs typeface="Arial" pitchFamily="34" charset="0"/>
                        </a:rPr>
                        <a:t>Nên</a:t>
                      </a:r>
                      <a:endParaRPr lang="vi-VN" sz="3600">
                        <a:latin typeface="Arial" pitchFamily="34" charset="0"/>
                        <a:cs typeface="Arial" pitchFamily="34" charset="0"/>
                      </a:endParaRPr>
                    </a:p>
                  </a:txBody>
                  <a:tcPr/>
                </a:tc>
                <a:tc>
                  <a:txBody>
                    <a:bodyPr/>
                    <a:lstStyle/>
                    <a:p>
                      <a:pPr algn="ctr">
                        <a:lnSpc>
                          <a:spcPct val="150000"/>
                        </a:lnSpc>
                      </a:pPr>
                      <a:r>
                        <a:rPr lang="en-US" sz="3600" baseline="0">
                          <a:latin typeface="Arial" pitchFamily="34" charset="0"/>
                          <a:cs typeface="Arial" pitchFamily="34" charset="0"/>
                        </a:rPr>
                        <a:t>K.nên</a:t>
                      </a:r>
                      <a:endParaRPr lang="vi-VN" sz="3600">
                        <a:latin typeface="Arial" pitchFamily="34" charset="0"/>
                        <a:cs typeface="Arial" pitchFamily="34" charset="0"/>
                      </a:endParaRPr>
                    </a:p>
                  </a:txBody>
                  <a:tcPr/>
                </a:tc>
                <a:extLst>
                  <a:ext uri="{0D108BD9-81ED-4DB2-BD59-A6C34878D82A}">
                    <a16:rowId xmlns:a16="http://schemas.microsoft.com/office/drawing/2014/main" val="10000"/>
                  </a:ext>
                </a:extLst>
              </a:tr>
              <a:tr h="1030108">
                <a:tc>
                  <a:txBody>
                    <a:bodyPr/>
                    <a:lstStyle/>
                    <a:p>
                      <a:pPr>
                        <a:lnSpc>
                          <a:spcPct val="150000"/>
                        </a:lnSpc>
                      </a:pPr>
                      <a:r>
                        <a:rPr lang="en-US" sz="3600">
                          <a:latin typeface="Arial" pitchFamily="34" charset="0"/>
                          <a:cs typeface="Arial" pitchFamily="34" charset="0"/>
                        </a:rPr>
                        <a:t>Hay nói</a:t>
                      </a:r>
                      <a:r>
                        <a:rPr lang="en-US" sz="3600" baseline="0">
                          <a:latin typeface="Arial" pitchFamily="34" charset="0"/>
                          <a:cs typeface="Arial" pitchFamily="34" charset="0"/>
                        </a:rPr>
                        <a:t> chuyện riêng hoặc làm việc riêng trong thư viện</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1"/>
                  </a:ext>
                </a:extLst>
              </a:tr>
              <a:tr h="1849327">
                <a:tc>
                  <a:txBody>
                    <a:bodyPr/>
                    <a:lstStyle/>
                    <a:p>
                      <a:pPr>
                        <a:lnSpc>
                          <a:spcPct val="150000"/>
                        </a:lnSpc>
                      </a:pPr>
                      <a:r>
                        <a:rPr lang="en-US" sz="3600">
                          <a:latin typeface="Arial" pitchFamily="34" charset="0"/>
                          <a:cs typeface="Arial" pitchFamily="34" charset="0"/>
                        </a:rPr>
                        <a:t>Nhường</a:t>
                      </a:r>
                      <a:r>
                        <a:rPr lang="en-US" sz="3600" baseline="0">
                          <a:latin typeface="Arial" pitchFamily="34" charset="0"/>
                          <a:cs typeface="Arial" pitchFamily="34" charset="0"/>
                        </a:rPr>
                        <a:t> ghế cho người già, em nhỏ, phụ nữ mang thai, người khuyết tật khi đi xe buýt</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2"/>
                  </a:ext>
                </a:extLst>
              </a:tr>
              <a:tr h="1849327">
                <a:tc>
                  <a:txBody>
                    <a:bodyPr/>
                    <a:lstStyle/>
                    <a:p>
                      <a:pPr>
                        <a:lnSpc>
                          <a:spcPct val="150000"/>
                        </a:lnSpc>
                      </a:pPr>
                      <a:r>
                        <a:rPr lang="en-US" sz="3600">
                          <a:latin typeface="Arial" pitchFamily="34" charset="0"/>
                          <a:cs typeface="Arial" pitchFamily="34" charset="0"/>
                        </a:rPr>
                        <a:t>Trong giờ</a:t>
                      </a:r>
                      <a:r>
                        <a:rPr lang="en-US" sz="3600" baseline="0">
                          <a:latin typeface="Arial" pitchFamily="34" charset="0"/>
                          <a:cs typeface="Arial" pitchFamily="34" charset="0"/>
                        </a:rPr>
                        <a:t> sinh hoạt dưới cờ, nhóm học sinh thường xuyên nói chuyện, cười đùa</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3"/>
                  </a:ext>
                </a:extLst>
              </a:tr>
              <a:tr h="1849327">
                <a:tc>
                  <a:txBody>
                    <a:bodyPr/>
                    <a:lstStyle/>
                    <a:p>
                      <a:pPr>
                        <a:lnSpc>
                          <a:spcPct val="150000"/>
                        </a:lnSpc>
                      </a:pPr>
                      <a:r>
                        <a:rPr lang="en-US" sz="3600">
                          <a:latin typeface="Arial" pitchFamily="34" charset="0"/>
                          <a:cs typeface="Arial" pitchFamily="34" charset="0"/>
                        </a:rPr>
                        <a:t>Các</a:t>
                      </a:r>
                      <a:r>
                        <a:rPr lang="en-US" sz="3600" baseline="0">
                          <a:latin typeface="Arial" pitchFamily="34" charset="0"/>
                          <a:cs typeface="Arial" pitchFamily="34" charset="0"/>
                        </a:rPr>
                        <a:t> bạn trong xóm đi bóc những tờ quảng cáo dán ở các cột điện, bức tường của khu phố nhà Mạnh</a:t>
                      </a: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tc>
                  <a:txBody>
                    <a:bodyPr/>
                    <a:lstStyle/>
                    <a:p>
                      <a:pPr>
                        <a:lnSpc>
                          <a:spcPct val="150000"/>
                        </a:lnSpc>
                      </a:pPr>
                      <a:endParaRPr lang="vi-VN" sz="3600">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flipH="1">
            <a:off x="15697200" y="3147620"/>
            <a:ext cx="9144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7" name="TextBox 6"/>
          <p:cNvSpPr txBox="1"/>
          <p:nvPr/>
        </p:nvSpPr>
        <p:spPr>
          <a:xfrm flipH="1">
            <a:off x="14020800" y="4355152"/>
            <a:ext cx="4572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8" name="TextBox 7"/>
          <p:cNvSpPr txBox="1"/>
          <p:nvPr/>
        </p:nvSpPr>
        <p:spPr>
          <a:xfrm flipH="1">
            <a:off x="15709392" y="6334864"/>
            <a:ext cx="9144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9" name="TextBox 8"/>
          <p:cNvSpPr txBox="1"/>
          <p:nvPr/>
        </p:nvSpPr>
        <p:spPr>
          <a:xfrm flipH="1">
            <a:off x="14020800" y="8199360"/>
            <a:ext cx="4572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 y="5086350"/>
            <a:ext cx="4219846" cy="4355250"/>
            <a:chOff x="0" y="-76200"/>
            <a:chExt cx="5626462" cy="5807000"/>
          </a:xfrm>
        </p:grpSpPr>
        <p:sp>
          <p:nvSpPr>
            <p:cNvPr id="3" name="TextBox 3"/>
            <p:cNvSpPr txBox="1"/>
            <p:nvPr/>
          </p:nvSpPr>
          <p:spPr>
            <a:xfrm>
              <a:off x="0" y="-76200"/>
              <a:ext cx="3101411" cy="1186907"/>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1</a:t>
              </a:r>
            </a:p>
          </p:txBody>
        </p:sp>
        <p:sp>
          <p:nvSpPr>
            <p:cNvPr id="4" name="TextBox 4"/>
            <p:cNvSpPr txBox="1"/>
            <p:nvPr/>
          </p:nvSpPr>
          <p:spPr>
            <a:xfrm>
              <a:off x="0" y="1435692"/>
              <a:ext cx="5626462" cy="429510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rạp chiếu phim, rạp hát.</a:t>
              </a: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6495315" y="5086350"/>
            <a:ext cx="4629886" cy="5288903"/>
            <a:chOff x="0" y="-76200"/>
            <a:chExt cx="6173182" cy="7051870"/>
          </a:xfrm>
        </p:grpSpPr>
        <p:sp>
          <p:nvSpPr>
            <p:cNvPr id="7" name="TextBox 7"/>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2</a:t>
              </a:r>
            </a:p>
          </p:txBody>
        </p:sp>
        <p:sp>
          <p:nvSpPr>
            <p:cNvPr id="8" name="TextBox 8"/>
            <p:cNvSpPr txBox="1"/>
            <p:nvPr/>
          </p:nvSpPr>
          <p:spPr>
            <a:xfrm>
              <a:off x="0" y="1435692"/>
              <a:ext cx="6173182" cy="5539978"/>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khu vui chơi, công viên.</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10" name="Group 10"/>
          <p:cNvGrpSpPr/>
          <p:nvPr/>
        </p:nvGrpSpPr>
        <p:grpSpPr>
          <a:xfrm>
            <a:off x="12354904" y="4867526"/>
            <a:ext cx="5018696" cy="5186247"/>
            <a:chOff x="0" y="-76200"/>
            <a:chExt cx="6691595" cy="6914995"/>
          </a:xfrm>
        </p:grpSpPr>
        <p:sp>
          <p:nvSpPr>
            <p:cNvPr id="11" name="TextBox 11"/>
            <p:cNvSpPr txBox="1"/>
            <p:nvPr/>
          </p:nvSpPr>
          <p:spPr>
            <a:xfrm>
              <a:off x="0" y="-76200"/>
              <a:ext cx="3101411" cy="1186906"/>
            </a:xfrm>
            <a:prstGeom prst="rect">
              <a:avLst/>
            </a:prstGeom>
          </p:spPr>
          <p:txBody>
            <a:bodyPr lIns="0" tIns="0" rIns="0" bIns="0" rtlCol="0" anchor="t">
              <a:spAutoFit/>
            </a:bodyPr>
            <a:lstStyle/>
            <a:p>
              <a:pPr algn="just">
                <a:lnSpc>
                  <a:spcPct val="150000"/>
                </a:lnSpc>
              </a:pPr>
              <a:r>
                <a:rPr lang="en-US" sz="4400">
                  <a:solidFill>
                    <a:srgbClr val="132020"/>
                  </a:solidFill>
                  <a:latin typeface="Arial" pitchFamily="34" charset="0"/>
                  <a:cs typeface="Arial" pitchFamily="34" charset="0"/>
                </a:rPr>
                <a:t>Nhóm 3</a:t>
              </a:r>
            </a:p>
          </p:txBody>
        </p:sp>
        <p:sp>
          <p:nvSpPr>
            <p:cNvPr id="12" name="TextBox 12"/>
            <p:cNvSpPr txBox="1"/>
            <p:nvPr/>
          </p:nvSpPr>
          <p:spPr>
            <a:xfrm>
              <a:off x="12700" y="1435692"/>
              <a:ext cx="6678895" cy="5403103"/>
            </a:xfrm>
            <a:prstGeom prst="rect">
              <a:avLst/>
            </a:prstGeom>
          </p:spPr>
          <p:txBody>
            <a:bodyPr wrap="square" lIns="0" tIns="0" rIns="0" bIns="0" rtlCol="0" anchor="t">
              <a:spAutoFit/>
            </a:bodyPr>
            <a:lstStyle/>
            <a:p>
              <a:pPr marL="0" lvl="1" indent="0" algn="just">
                <a:lnSpc>
                  <a:spcPct val="150000"/>
                </a:lnSpc>
                <a:spcBef>
                  <a:spcPct val="0"/>
                </a:spcBef>
              </a:pPr>
              <a:r>
                <a:rPr lang="en-US" sz="3600">
                  <a:solidFill>
                    <a:srgbClr val="132020"/>
                  </a:solidFill>
                  <a:latin typeface="Arial" pitchFamily="34" charset="0"/>
                  <a:cs typeface="Arial" pitchFamily="34" charset="0"/>
                </a:rPr>
                <a:t>Xác định những biểu hiện của hành vi có văn hoá ở bến tàu, xe; trên tàu, xe.</a:t>
              </a:r>
            </a:p>
            <a:p>
              <a:pPr algn="just">
                <a:lnSpc>
                  <a:spcPct val="150000"/>
                </a:lnSpc>
                <a:spcBef>
                  <a:spcPct val="0"/>
                </a:spcBef>
              </a:pPr>
              <a:endParaRPr lang="en-US" sz="3600">
                <a:solidFill>
                  <a:srgbClr val="132020"/>
                </a:solidFill>
                <a:latin typeface="Arial" pitchFamily="34" charset="0"/>
                <a:cs typeface="Arial" pitchFamily="34" charset="0"/>
              </a:endParaRPr>
            </a:p>
          </p:txBody>
        </p:sp>
        <p:sp>
          <p:nvSpPr>
            <p:cNvPr id="13" name="AutoShape 13"/>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4" name="Picture 14"/>
          <p:cNvPicPr>
            <a:picLocks noChangeAspect="1"/>
          </p:cNvPicPr>
          <p:nvPr/>
        </p:nvPicPr>
        <p:blipFill>
          <a:blip r:embed="rId2"/>
          <a:srcRect l="1066" r="1066"/>
          <a:stretch>
            <a:fillRect/>
          </a:stretch>
        </p:blipFill>
        <p:spPr>
          <a:xfrm>
            <a:off x="668232" y="793618"/>
            <a:ext cx="4900785" cy="3339447"/>
          </a:xfrm>
          <a:prstGeom prst="rect">
            <a:avLst/>
          </a:prstGeom>
        </p:spPr>
      </p:pic>
      <p:pic>
        <p:nvPicPr>
          <p:cNvPr id="15" name="Picture 15"/>
          <p:cNvPicPr>
            <a:picLocks noChangeAspect="1"/>
          </p:cNvPicPr>
          <p:nvPr/>
        </p:nvPicPr>
        <p:blipFill>
          <a:blip r:embed="rId3"/>
          <a:srcRect/>
          <a:stretch>
            <a:fillRect/>
          </a:stretch>
        </p:blipFill>
        <p:spPr>
          <a:xfrm>
            <a:off x="6495315" y="793618"/>
            <a:ext cx="5021725" cy="3339447"/>
          </a:xfrm>
          <a:prstGeom prst="rect">
            <a:avLst/>
          </a:prstGeom>
        </p:spPr>
      </p:pic>
      <p:pic>
        <p:nvPicPr>
          <p:cNvPr id="16" name="Picture 16"/>
          <p:cNvPicPr>
            <a:picLocks noChangeAspect="1"/>
          </p:cNvPicPr>
          <p:nvPr/>
        </p:nvPicPr>
        <p:blipFill>
          <a:blip r:embed="rId4"/>
          <a:srcRect/>
          <a:stretch>
            <a:fillRect/>
          </a:stretch>
        </p:blipFill>
        <p:spPr>
          <a:xfrm>
            <a:off x="12354904" y="793618"/>
            <a:ext cx="5009171" cy="3339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7870" y="5753100"/>
            <a:ext cx="5728730" cy="4713169"/>
            <a:chOff x="0" y="-76200"/>
            <a:chExt cx="7638307" cy="6284225"/>
          </a:xfrm>
        </p:grpSpPr>
        <p:sp>
          <p:nvSpPr>
            <p:cNvPr id="3" name="TextBox 3"/>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4</a:t>
              </a:r>
            </a:p>
          </p:txBody>
        </p:sp>
        <p:sp>
          <p:nvSpPr>
            <p:cNvPr id="4" name="TextBox 4"/>
            <p:cNvSpPr txBox="1"/>
            <p:nvPr/>
          </p:nvSpPr>
          <p:spPr>
            <a:xfrm>
              <a:off x="0" y="1435692"/>
              <a:ext cx="763830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thư viện.</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5" name="AutoShape 5"/>
            <p:cNvSpPr/>
            <p:nvPr/>
          </p:nvSpPr>
          <p:spPr>
            <a:xfrm>
              <a:off x="0" y="1091438"/>
              <a:ext cx="3101411"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9890313" y="5905500"/>
            <a:ext cx="6187887" cy="4713169"/>
            <a:chOff x="-1" y="-76200"/>
            <a:chExt cx="8250517" cy="6284225"/>
          </a:xfrm>
        </p:grpSpPr>
        <p:sp>
          <p:nvSpPr>
            <p:cNvPr id="7" name="TextBox 7"/>
            <p:cNvSpPr txBox="1"/>
            <p:nvPr/>
          </p:nvSpPr>
          <p:spPr>
            <a:xfrm>
              <a:off x="0" y="-76200"/>
              <a:ext cx="3101411" cy="1294800"/>
            </a:xfrm>
            <a:prstGeom prst="rect">
              <a:avLst/>
            </a:prstGeom>
          </p:spPr>
          <p:txBody>
            <a:bodyPr lIns="0" tIns="0" rIns="0" bIns="0" rtlCol="0" anchor="t">
              <a:spAutoFit/>
            </a:bodyPr>
            <a:lstStyle/>
            <a:p>
              <a:pPr algn="just">
                <a:lnSpc>
                  <a:spcPct val="150000"/>
                </a:lnSpc>
              </a:pPr>
              <a:r>
                <a:rPr lang="en-US" sz="4800">
                  <a:solidFill>
                    <a:srgbClr val="132020"/>
                  </a:solidFill>
                  <a:latin typeface="Arial" pitchFamily="34" charset="0"/>
                  <a:cs typeface="Arial" pitchFamily="34" charset="0"/>
                </a:rPr>
                <a:t>Nhóm 5</a:t>
              </a:r>
            </a:p>
          </p:txBody>
        </p:sp>
        <p:sp>
          <p:nvSpPr>
            <p:cNvPr id="8" name="TextBox 8"/>
            <p:cNvSpPr txBox="1"/>
            <p:nvPr/>
          </p:nvSpPr>
          <p:spPr>
            <a:xfrm>
              <a:off x="-1" y="1435692"/>
              <a:ext cx="8250517" cy="4772333"/>
            </a:xfrm>
            <a:prstGeom prst="rect">
              <a:avLst/>
            </a:prstGeom>
          </p:spPr>
          <p:txBody>
            <a:bodyPr wrap="square" lIns="0" tIns="0" rIns="0" bIns="0" rtlCol="0" anchor="t">
              <a:spAutoFit/>
            </a:bodyPr>
            <a:lstStyle/>
            <a:p>
              <a:pPr marL="0" lvl="1" indent="0" algn="just">
                <a:lnSpc>
                  <a:spcPct val="150000"/>
                </a:lnSpc>
                <a:spcBef>
                  <a:spcPct val="0"/>
                </a:spcBef>
              </a:pPr>
              <a:r>
                <a:rPr lang="en-US" sz="4000">
                  <a:solidFill>
                    <a:srgbClr val="132020"/>
                  </a:solidFill>
                  <a:latin typeface="Arial" pitchFamily="34" charset="0"/>
                  <a:cs typeface="Arial" pitchFamily="34" charset="0"/>
                </a:rPr>
                <a:t>Xác định những biểu hiện của hành vi có văn hoá ở quán cà phê, nhà hàng.</a:t>
              </a:r>
            </a:p>
            <a:p>
              <a:pPr algn="just">
                <a:lnSpc>
                  <a:spcPct val="150000"/>
                </a:lnSpc>
                <a:spcBef>
                  <a:spcPct val="0"/>
                </a:spcBef>
              </a:pPr>
              <a:endParaRPr lang="en-US" sz="4000">
                <a:solidFill>
                  <a:srgbClr val="132020"/>
                </a:solidFill>
                <a:latin typeface="Arial" pitchFamily="34" charset="0"/>
                <a:cs typeface="Arial" pitchFamily="34" charset="0"/>
              </a:endParaRPr>
            </a:p>
          </p:txBody>
        </p:sp>
        <p:sp>
          <p:nvSpPr>
            <p:cNvPr id="9" name="AutoShape 9"/>
            <p:cNvSpPr/>
            <p:nvPr/>
          </p:nvSpPr>
          <p:spPr>
            <a:xfrm>
              <a:off x="0" y="1091438"/>
              <a:ext cx="3101411" cy="0"/>
            </a:xfrm>
            <a:prstGeom prst="line">
              <a:avLst/>
            </a:prstGeom>
            <a:ln w="12700" cap="rnd">
              <a:solidFill>
                <a:srgbClr val="132020"/>
              </a:solidFill>
              <a:prstDash val="solid"/>
              <a:headEnd type="none" w="sm" len="sm"/>
              <a:tailEnd type="none" w="sm" len="sm"/>
            </a:ln>
          </p:spPr>
        </p:sp>
      </p:grpSp>
      <p:pic>
        <p:nvPicPr>
          <p:cNvPr id="10" name="Picture 10"/>
          <p:cNvPicPr>
            <a:picLocks noChangeAspect="1"/>
          </p:cNvPicPr>
          <p:nvPr/>
        </p:nvPicPr>
        <p:blipFill>
          <a:blip r:embed="rId2"/>
          <a:srcRect/>
          <a:stretch>
            <a:fillRect/>
          </a:stretch>
        </p:blipFill>
        <p:spPr>
          <a:xfrm>
            <a:off x="1357870" y="1251032"/>
            <a:ext cx="6176060" cy="4114800"/>
          </a:xfrm>
          <a:prstGeom prst="rect">
            <a:avLst/>
          </a:prstGeom>
        </p:spPr>
      </p:pic>
      <p:pic>
        <p:nvPicPr>
          <p:cNvPr id="11" name="Picture 11"/>
          <p:cNvPicPr>
            <a:picLocks noChangeAspect="1"/>
          </p:cNvPicPr>
          <p:nvPr/>
        </p:nvPicPr>
        <p:blipFill>
          <a:blip r:embed="rId3"/>
          <a:srcRect b="6714"/>
          <a:stretch>
            <a:fillRect/>
          </a:stretch>
        </p:blipFill>
        <p:spPr>
          <a:xfrm>
            <a:off x="9585513" y="1251032"/>
            <a:ext cx="6614402" cy="41148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570954662"/>
              </p:ext>
            </p:extLst>
          </p:nvPr>
        </p:nvGraphicFramePr>
        <p:xfrm>
          <a:off x="914400" y="38100"/>
          <a:ext cx="16764001" cy="10246680"/>
        </p:xfrm>
        <a:graphic>
          <a:graphicData uri="http://schemas.openxmlformats.org/drawingml/2006/table">
            <a:tbl>
              <a:tblPr firstRow="1" bandRow="1">
                <a:tableStyleId>{1E171933-4619-4E11-9A3F-F7608DF75F80}</a:tableStyleId>
              </a:tblPr>
              <a:tblGrid>
                <a:gridCol w="5943600">
                  <a:extLst>
                    <a:ext uri="{9D8B030D-6E8A-4147-A177-3AD203B41FA5}">
                      <a16:colId xmlns:a16="http://schemas.microsoft.com/office/drawing/2014/main" val="20000"/>
                    </a:ext>
                  </a:extLst>
                </a:gridCol>
                <a:gridCol w="10820401">
                  <a:extLst>
                    <a:ext uri="{9D8B030D-6E8A-4147-A177-3AD203B41FA5}">
                      <a16:colId xmlns:a16="http://schemas.microsoft.com/office/drawing/2014/main" val="20001"/>
                    </a:ext>
                  </a:extLst>
                </a:gridCol>
              </a:tblGrid>
              <a:tr h="683727">
                <a:tc>
                  <a:txBody>
                    <a:bodyPr/>
                    <a:lstStyle/>
                    <a:p>
                      <a:pPr algn="ctr">
                        <a:lnSpc>
                          <a:spcPct val="150000"/>
                        </a:lnSpc>
                      </a:pPr>
                      <a:r>
                        <a:rPr lang="en-US" sz="3200">
                          <a:latin typeface="Arial" pitchFamily="34" charset="0"/>
                          <a:cs typeface="Arial" pitchFamily="34" charset="0"/>
                        </a:rPr>
                        <a:t>Tên</a:t>
                      </a:r>
                      <a:r>
                        <a:rPr lang="en-US" sz="3200" baseline="0">
                          <a:latin typeface="Arial" pitchFamily="34" charset="0"/>
                          <a:cs typeface="Arial" pitchFamily="34" charset="0"/>
                        </a:rPr>
                        <a:t> địa điểm công cộng</a:t>
                      </a:r>
                      <a:endParaRPr lang="vi-VN" sz="3200">
                        <a:latin typeface="Arial" pitchFamily="34" charset="0"/>
                        <a:cs typeface="Arial" pitchFamily="34" charset="0"/>
                      </a:endParaRPr>
                    </a:p>
                  </a:txBody>
                  <a:tcPr/>
                </a:tc>
                <a:tc>
                  <a:txBody>
                    <a:bodyPr/>
                    <a:lstStyle/>
                    <a:p>
                      <a:pPr algn="ctr">
                        <a:lnSpc>
                          <a:spcPct val="150000"/>
                        </a:lnSpc>
                      </a:pPr>
                      <a:r>
                        <a:rPr lang="en-US" sz="3200">
                          <a:latin typeface="Arial" pitchFamily="34" charset="0"/>
                          <a:cs typeface="Arial" pitchFamily="34" charset="0"/>
                        </a:rPr>
                        <a:t>Biểu</a:t>
                      </a:r>
                      <a:r>
                        <a:rPr lang="en-US" sz="3200" baseline="0">
                          <a:latin typeface="Arial" pitchFamily="34" charset="0"/>
                          <a:cs typeface="Arial" pitchFamily="34" charset="0"/>
                        </a:rPr>
                        <a:t> hiện hành vi có văn hóa</a:t>
                      </a:r>
                      <a:endParaRPr lang="vi-VN" sz="3200">
                        <a:latin typeface="Arial" pitchFamily="34" charset="0"/>
                        <a:cs typeface="Arial" pitchFamily="34" charset="0"/>
                      </a:endParaRPr>
                    </a:p>
                  </a:txBody>
                  <a:tcPr/>
                </a:tc>
                <a:extLst>
                  <a:ext uri="{0D108BD9-81ED-4DB2-BD59-A6C34878D82A}">
                    <a16:rowId xmlns:a16="http://schemas.microsoft.com/office/drawing/2014/main" val="10000"/>
                  </a:ext>
                </a:extLst>
              </a:tr>
              <a:tr h="2731883">
                <a:tc>
                  <a:txBody>
                    <a:bodyPr/>
                    <a:lstStyle/>
                    <a:p>
                      <a:pPr>
                        <a:lnSpc>
                          <a:spcPct val="150000"/>
                        </a:lnSpc>
                      </a:pPr>
                      <a:r>
                        <a:rPr lang="en-US" sz="3200">
                          <a:latin typeface="Arial" pitchFamily="34" charset="0"/>
                          <a:cs typeface="Arial" pitchFamily="34" charset="0"/>
                        </a:rPr>
                        <a:t>Trong rạp</a:t>
                      </a:r>
                      <a:r>
                        <a:rPr lang="en-US" sz="3200" baseline="0">
                          <a:latin typeface="Arial" pitchFamily="34" charset="0"/>
                          <a:cs typeface="Arial" pitchFamily="34" charset="0"/>
                        </a:rPr>
                        <a:t> chiếu phim, nhà hát</a:t>
                      </a:r>
                      <a:endParaRPr lang="vi-VN" sz="3200">
                        <a:latin typeface="Arial" pitchFamily="34" charset="0"/>
                        <a:cs typeface="Arial" pitchFamily="34" charset="0"/>
                      </a:endParaRPr>
                    </a:p>
                  </a:txBody>
                  <a:tcPr/>
                </a:tc>
                <a:tc>
                  <a:txBody>
                    <a:bodyPr/>
                    <a:lstStyle/>
                    <a:p>
                      <a:pPr marL="571500" indent="-571500">
                        <a:lnSpc>
                          <a:spcPct val="150000"/>
                        </a:lnSpc>
                        <a:buFontTx/>
                        <a:buChar char="-"/>
                      </a:pPr>
                      <a:r>
                        <a:rPr lang="en-US" sz="3200" b="1">
                          <a:latin typeface="Arial" pitchFamily="34" charset="0"/>
                          <a:cs typeface="Arial" pitchFamily="34" charset="0"/>
                        </a:rPr>
                        <a:t>Đi</a:t>
                      </a:r>
                      <a:r>
                        <a:rPr lang="en-US" sz="3200" b="1" baseline="0">
                          <a:latin typeface="Arial" pitchFamily="34" charset="0"/>
                          <a:cs typeface="Arial" pitchFamily="34" charset="0"/>
                        </a:rPr>
                        <a:t> đúng giờ</a:t>
                      </a:r>
                    </a:p>
                    <a:p>
                      <a:pPr marL="571500" indent="-571500">
                        <a:lnSpc>
                          <a:spcPct val="150000"/>
                        </a:lnSpc>
                        <a:buFontTx/>
                        <a:buChar char="-"/>
                      </a:pPr>
                      <a:r>
                        <a:rPr lang="en-US" sz="3200" b="1" baseline="0">
                          <a:latin typeface="Arial" pitchFamily="34" charset="0"/>
                          <a:cs typeface="Arial" pitchFamily="34" charset="0"/>
                        </a:rPr>
                        <a:t>Không gác chân lên ghế</a:t>
                      </a:r>
                    </a:p>
                    <a:p>
                      <a:pPr marL="571500" indent="-571500">
                        <a:lnSpc>
                          <a:spcPct val="150000"/>
                        </a:lnSpc>
                        <a:buFontTx/>
                        <a:buChar char="-"/>
                      </a:pPr>
                      <a:r>
                        <a:rPr lang="en-US" sz="3200" b="1" baseline="0">
                          <a:latin typeface="Arial" pitchFamily="34" charset="0"/>
                          <a:cs typeface="Arial" pitchFamily="34" charset="0"/>
                        </a:rPr>
                        <a:t>Không vứt rác vừa bãi</a:t>
                      </a:r>
                    </a:p>
                    <a:p>
                      <a:pPr marL="571500" indent="-571500">
                        <a:lnSpc>
                          <a:spcPct val="150000"/>
                        </a:lnSpc>
                        <a:buFontTx/>
                        <a:buChar char="-"/>
                      </a:pPr>
                      <a:r>
                        <a:rPr lang="en-US" sz="3200" b="1" baseline="0">
                          <a:latin typeface="Arial" pitchFamily="34" charset="0"/>
                          <a:cs typeface="Arial" pitchFamily="34" charset="0"/>
                        </a:rPr>
                        <a:t>Tắt chuông điện thoại</a:t>
                      </a:r>
                      <a:endParaRPr lang="vi-VN" sz="3200" b="1">
                        <a:latin typeface="Arial" pitchFamily="34" charset="0"/>
                        <a:cs typeface="Arial" pitchFamily="34" charset="0"/>
                      </a:endParaRPr>
                    </a:p>
                  </a:txBody>
                  <a:tcPr/>
                </a:tc>
                <a:extLst>
                  <a:ext uri="{0D108BD9-81ED-4DB2-BD59-A6C34878D82A}">
                    <a16:rowId xmlns:a16="http://schemas.microsoft.com/office/drawing/2014/main" val="10001"/>
                  </a:ext>
                </a:extLst>
              </a:tr>
              <a:tr h="2049164">
                <a:tc>
                  <a:txBody>
                    <a:bodyPr/>
                    <a:lstStyle/>
                    <a:p>
                      <a:pPr>
                        <a:lnSpc>
                          <a:spcPct val="150000"/>
                        </a:lnSpc>
                      </a:pPr>
                      <a:r>
                        <a:rPr lang="en-US" sz="3200">
                          <a:latin typeface="Arial" pitchFamily="34" charset="0"/>
                          <a:cs typeface="Arial" pitchFamily="34" charset="0"/>
                        </a:rPr>
                        <a:t>Ở</a:t>
                      </a:r>
                      <a:r>
                        <a:rPr lang="en-US" sz="3200" baseline="0">
                          <a:latin typeface="Arial" pitchFamily="34" charset="0"/>
                          <a:cs typeface="Arial" pitchFamily="34" charset="0"/>
                        </a:rPr>
                        <a:t> khu vui chơi, công viên</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b="1">
                          <a:latin typeface="Arial" pitchFamily="34" charset="0"/>
                          <a:cs typeface="Arial" pitchFamily="34" charset="0"/>
                        </a:rPr>
                        <a:t>Không</a:t>
                      </a:r>
                      <a:r>
                        <a:rPr lang="en-US" sz="3200" b="1" baseline="0">
                          <a:latin typeface="Arial" pitchFamily="34" charset="0"/>
                          <a:cs typeface="Arial" pitchFamily="34" charset="0"/>
                        </a:rPr>
                        <a:t> vứt rác bừa vãi</a:t>
                      </a:r>
                    </a:p>
                    <a:p>
                      <a:pPr marL="457200" indent="-457200">
                        <a:lnSpc>
                          <a:spcPct val="150000"/>
                        </a:lnSpc>
                        <a:buFontTx/>
                        <a:buChar char="-"/>
                      </a:pPr>
                      <a:r>
                        <a:rPr lang="en-US" sz="3200" b="1" baseline="0">
                          <a:latin typeface="Arial" pitchFamily="34" charset="0"/>
                          <a:cs typeface="Arial" pitchFamily="34" charset="0"/>
                        </a:rPr>
                        <a:t>Không chạy, rượt đuổi nhau</a:t>
                      </a:r>
                    </a:p>
                    <a:p>
                      <a:pPr marL="457200" indent="-457200">
                        <a:lnSpc>
                          <a:spcPct val="150000"/>
                        </a:lnSpc>
                        <a:buFontTx/>
                        <a:buChar char="-"/>
                      </a:pPr>
                      <a:r>
                        <a:rPr lang="en-US" sz="3200" b="1" baseline="0">
                          <a:latin typeface="Arial" pitchFamily="34" charset="0"/>
                          <a:cs typeface="Arial" pitchFamily="34" charset="0"/>
                        </a:rPr>
                        <a:t>Không xô đẩy, chen lấn nhau</a:t>
                      </a:r>
                      <a:endParaRPr lang="vi-VN" sz="3200" b="1">
                        <a:latin typeface="Arial" pitchFamily="34" charset="0"/>
                        <a:cs typeface="Arial" pitchFamily="34" charset="0"/>
                      </a:endParaRPr>
                    </a:p>
                  </a:txBody>
                  <a:tcPr/>
                </a:tc>
                <a:extLst>
                  <a:ext uri="{0D108BD9-81ED-4DB2-BD59-A6C34878D82A}">
                    <a16:rowId xmlns:a16="http://schemas.microsoft.com/office/drawing/2014/main" val="10002"/>
                  </a:ext>
                </a:extLst>
              </a:tr>
              <a:tr h="2049164">
                <a:tc>
                  <a:txBody>
                    <a:bodyPr/>
                    <a:lstStyle/>
                    <a:p>
                      <a:pPr>
                        <a:lnSpc>
                          <a:spcPct val="150000"/>
                        </a:lnSpc>
                      </a:pPr>
                      <a:r>
                        <a:rPr lang="en-US" sz="3200">
                          <a:latin typeface="Arial" pitchFamily="34" charset="0"/>
                          <a:cs typeface="Arial" pitchFamily="34" charset="0"/>
                        </a:rPr>
                        <a:t>Ở</a:t>
                      </a:r>
                      <a:r>
                        <a:rPr lang="en-US" sz="3200" baseline="0">
                          <a:latin typeface="Arial" pitchFamily="34" charset="0"/>
                          <a:cs typeface="Arial" pitchFamily="34" charset="0"/>
                        </a:rPr>
                        <a:t> các quầy nước, nhà hàng, quán cà phê</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b="1">
                          <a:latin typeface="Arial" pitchFamily="34" charset="0"/>
                          <a:cs typeface="Arial" pitchFamily="34" charset="0"/>
                        </a:rPr>
                        <a:t>Xếp</a:t>
                      </a:r>
                      <a:r>
                        <a:rPr lang="en-US" sz="3200" b="1" baseline="0">
                          <a:latin typeface="Arial" pitchFamily="34" charset="0"/>
                          <a:cs typeface="Arial" pitchFamily="34" charset="0"/>
                        </a:rPr>
                        <a:t> hàng theo đúng thứ tự</a:t>
                      </a:r>
                    </a:p>
                    <a:p>
                      <a:pPr marL="457200" indent="-457200">
                        <a:lnSpc>
                          <a:spcPct val="150000"/>
                        </a:lnSpc>
                        <a:buFontTx/>
                        <a:buChar char="-"/>
                      </a:pPr>
                      <a:r>
                        <a:rPr lang="en-US" sz="3200" b="1" baseline="0">
                          <a:latin typeface="Arial" pitchFamily="34" charset="0"/>
                          <a:cs typeface="Arial" pitchFamily="34" charset="0"/>
                        </a:rPr>
                        <a:t>Ăn nói văn minh lịch sự</a:t>
                      </a:r>
                    </a:p>
                    <a:p>
                      <a:pPr marL="457200" indent="-457200">
                        <a:lnSpc>
                          <a:spcPct val="150000"/>
                        </a:lnSpc>
                        <a:buFontTx/>
                        <a:buChar char="-"/>
                      </a:pPr>
                      <a:r>
                        <a:rPr lang="en-US" sz="3200" b="1" baseline="0">
                          <a:latin typeface="Arial" pitchFamily="34" charset="0"/>
                          <a:cs typeface="Arial" pitchFamily="34" charset="0"/>
                        </a:rPr>
                        <a:t>Giơ tay khi cần được phục vụ</a:t>
                      </a:r>
                      <a:endParaRPr lang="vi-VN" sz="3200" b="1">
                        <a:latin typeface="Arial" pitchFamily="34" charset="0"/>
                        <a:cs typeface="Arial" pitchFamily="34" charset="0"/>
                      </a:endParaRPr>
                    </a:p>
                  </a:txBody>
                  <a:tcPr/>
                </a:tc>
                <a:extLst>
                  <a:ext uri="{0D108BD9-81ED-4DB2-BD59-A6C34878D82A}">
                    <a16:rowId xmlns:a16="http://schemas.microsoft.com/office/drawing/2014/main" val="10003"/>
                  </a:ext>
                </a:extLst>
              </a:tr>
              <a:tr h="2049164">
                <a:tc>
                  <a:txBody>
                    <a:bodyPr/>
                    <a:lstStyle/>
                    <a:p>
                      <a:pPr>
                        <a:lnSpc>
                          <a:spcPct val="150000"/>
                        </a:lnSpc>
                      </a:pPr>
                      <a:r>
                        <a:rPr lang="en-US" sz="3200">
                          <a:latin typeface="Arial" pitchFamily="34" charset="0"/>
                          <a:cs typeface="Arial" pitchFamily="34" charset="0"/>
                        </a:rPr>
                        <a:t>Ở</a:t>
                      </a:r>
                      <a:r>
                        <a:rPr lang="en-US" sz="3200" baseline="0">
                          <a:latin typeface="Arial" pitchFamily="34" charset="0"/>
                          <a:cs typeface="Arial" pitchFamily="34" charset="0"/>
                        </a:rPr>
                        <a:t> bến tàu, bến xe</a:t>
                      </a:r>
                      <a:endParaRPr lang="vi-VN" sz="3200">
                        <a:latin typeface="Arial" pitchFamily="34" charset="0"/>
                        <a:cs typeface="Arial" pitchFamily="34" charset="0"/>
                      </a:endParaRPr>
                    </a:p>
                  </a:txBody>
                  <a:tcPr/>
                </a:tc>
                <a:tc>
                  <a:txBody>
                    <a:bodyPr/>
                    <a:lstStyle/>
                    <a:p>
                      <a:pPr marL="457200" indent="-457200">
                        <a:lnSpc>
                          <a:spcPct val="150000"/>
                        </a:lnSpc>
                        <a:buFontTx/>
                        <a:buChar char="-"/>
                      </a:pPr>
                      <a:r>
                        <a:rPr lang="en-US" sz="3200" b="1">
                          <a:latin typeface="Arial" pitchFamily="34" charset="0"/>
                          <a:cs typeface="Arial" pitchFamily="34" charset="0"/>
                        </a:rPr>
                        <a:t>Đi</a:t>
                      </a:r>
                      <a:r>
                        <a:rPr lang="en-US" sz="3200" b="1" baseline="0">
                          <a:latin typeface="Arial" pitchFamily="34" charset="0"/>
                          <a:cs typeface="Arial" pitchFamily="34" charset="0"/>
                        </a:rPr>
                        <a:t> đúng giờ</a:t>
                      </a:r>
                    </a:p>
                    <a:p>
                      <a:pPr marL="457200" indent="-457200">
                        <a:lnSpc>
                          <a:spcPct val="150000"/>
                        </a:lnSpc>
                        <a:buFontTx/>
                        <a:buChar char="-"/>
                      </a:pPr>
                      <a:r>
                        <a:rPr lang="en-US" sz="3200" b="1" baseline="0">
                          <a:latin typeface="Arial" pitchFamily="34" charset="0"/>
                          <a:cs typeface="Arial" pitchFamily="34" charset="0"/>
                        </a:rPr>
                        <a:t>Không vứt rác bừa bãi</a:t>
                      </a:r>
                    </a:p>
                    <a:p>
                      <a:pPr marL="457200" indent="-457200">
                        <a:lnSpc>
                          <a:spcPct val="150000"/>
                        </a:lnSpc>
                        <a:buFontTx/>
                        <a:buChar char="-"/>
                      </a:pPr>
                      <a:r>
                        <a:rPr lang="en-US" sz="3200" b="1" baseline="0">
                          <a:latin typeface="Arial" pitchFamily="34" charset="0"/>
                          <a:cs typeface="Arial" pitchFamily="34" charset="0"/>
                        </a:rPr>
                        <a:t>Không chen lấn, xô đẩy nhau</a:t>
                      </a:r>
                      <a:endParaRPr lang="vi-VN" sz="3200" b="1">
                        <a:latin typeface="Arial" pitchFamily="34" charset="0"/>
                        <a:cs typeface="Arial" pitchFamily="34" charset="0"/>
                      </a:endParaRPr>
                    </a:p>
                  </a:txBody>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26529" y="952500"/>
            <a:ext cx="14444861" cy="8125301"/>
          </a:xfrm>
          <a:prstGeom prst="rect">
            <a:avLst/>
          </a:prstGeom>
        </p:spPr>
        <p:txBody>
          <a:bodyPr wrap="square" lIns="0" tIns="0" rIns="0" bIns="0" rtlCol="0" anchor="t">
            <a:spAutoFit/>
          </a:bodyPr>
          <a:lstStyle/>
          <a:p>
            <a:pPr marL="571500" lvl="0" indent="-571500" algn="just">
              <a:lnSpc>
                <a:spcPct val="150000"/>
              </a:lnSpc>
              <a:buFont typeface="Symbol"/>
              <a:buChar char="Þ"/>
            </a:pPr>
            <a:r>
              <a:rPr lang="en-US" sz="4400">
                <a:solidFill>
                  <a:srgbClr val="132020"/>
                </a:solidFill>
                <a:latin typeface="Arial" pitchFamily="34" charset="0"/>
                <a:cs typeface="Arial" pitchFamily="34" charset="0"/>
              </a:rPr>
              <a:t>Ở mỗi địa điểm công cộng đều cần thể hiện các hành vi có văn hoá phù hợp</a:t>
            </a:r>
          </a:p>
          <a:p>
            <a:pPr marL="571500" lvl="0" indent="-571500" algn="just">
              <a:lnSpc>
                <a:spcPct val="150000"/>
              </a:lnSpc>
              <a:buFont typeface="Symbol"/>
              <a:buChar char="Þ"/>
            </a:pPr>
            <a:r>
              <a:rPr lang="en-US" sz="4400">
                <a:solidFill>
                  <a:srgbClr val="132020"/>
                </a:solidFill>
                <a:latin typeface="Arial" pitchFamily="34" charset="0"/>
                <a:cs typeface="Arial" pitchFamily="34" charset="0"/>
              </a:rPr>
              <a:t>Ví dụ ở trong rạp chiếu phim cần: giữ trật tự, không gác chân lên ghế, không vút rác bừa bãi, không che khuất tâm nhìn của người phía sau, không hút thuốc, không ăn kẹo cao su trong phòng chiếu, không quay phim/ chụp ảnh trong phòng chiếu, tắt chuông điện thoại di động, không mặc quần áo ngủ, quần đùi vào rạp...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8077200" y="1976374"/>
            <a:ext cx="9305732" cy="1213922"/>
          </a:xfrm>
          <a:prstGeom prst="rect">
            <a:avLst/>
          </a:prstGeom>
        </p:spPr>
        <p:txBody>
          <a:bodyPr lIns="0" tIns="0" rIns="0" bIns="0" rtlCol="0" anchor="t">
            <a:spAutoFit/>
          </a:bodyPr>
          <a:lstStyle/>
          <a:p>
            <a:pPr algn="ctr">
              <a:lnSpc>
                <a:spcPct val="150000"/>
              </a:lnSpc>
            </a:pPr>
            <a:r>
              <a:rPr lang="en-US" sz="6000" b="1">
                <a:solidFill>
                  <a:srgbClr val="FFFFFF"/>
                </a:solidFill>
                <a:latin typeface="Arial" pitchFamily="34" charset="0"/>
                <a:cs typeface="Arial" pitchFamily="34" charset="0"/>
              </a:rPr>
              <a:t>LUYỆN TẬP</a:t>
            </a:r>
          </a:p>
        </p:txBody>
      </p:sp>
      <p:sp>
        <p:nvSpPr>
          <p:cNvPr id="4" name="TextBox 4"/>
          <p:cNvSpPr txBox="1"/>
          <p:nvPr/>
        </p:nvSpPr>
        <p:spPr>
          <a:xfrm>
            <a:off x="8077200" y="4307451"/>
            <a:ext cx="9305732" cy="3579249"/>
          </a:xfrm>
          <a:prstGeom prst="rect">
            <a:avLst/>
          </a:prstGeom>
        </p:spPr>
        <p:txBody>
          <a:bodyPr lIns="0" tIns="0" rIns="0" bIns="0" rtlCol="0" anchor="t">
            <a:spAutoFit/>
          </a:bodyPr>
          <a:lstStyle/>
          <a:p>
            <a:pPr algn="just">
              <a:lnSpc>
                <a:spcPct val="150000"/>
              </a:lnSpc>
            </a:pPr>
            <a:r>
              <a:rPr lang="en-US" sz="4000">
                <a:solidFill>
                  <a:srgbClr val="FFFFFF"/>
                </a:solidFill>
                <a:latin typeface="Arial" pitchFamily="34" charset="0"/>
                <a:cs typeface="Arial" pitchFamily="34" charset="0"/>
              </a:rPr>
              <a:t>Mỗi nhóm thảo luận để xây dựng kịch bản cho tiểu phẩm với chủ để “Hành vi có văn hoá nơi công cộng”.</a:t>
            </a:r>
          </a:p>
          <a:p>
            <a:pPr algn="just">
              <a:lnSpc>
                <a:spcPct val="150000"/>
              </a:lnSpc>
            </a:pPr>
            <a:endParaRPr lang="en-US" sz="4000">
              <a:solidFill>
                <a:srgbClr val="FFFFFF"/>
              </a:solidFill>
              <a:latin typeface="Arial" pitchFamily="34" charset="0"/>
              <a:cs typeface="Arial" pitchFamily="34" charset="0"/>
            </a:endParaRPr>
          </a:p>
        </p:txBody>
      </p:sp>
      <p:pic>
        <p:nvPicPr>
          <p:cNvPr id="5" name="Picture 5"/>
          <p:cNvPicPr>
            <a:picLocks noChangeAspect="1"/>
          </p:cNvPicPr>
          <p:nvPr/>
        </p:nvPicPr>
        <p:blipFill>
          <a:blip r:embed="rId2"/>
          <a:srcRect l="6815" r="6815"/>
          <a:stretch>
            <a:fillRect/>
          </a:stretch>
        </p:blipFill>
        <p:spPr>
          <a:xfrm>
            <a:off x="1028700" y="1028700"/>
            <a:ext cx="5330863" cy="822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43" t="38393" r="26421" b="44452"/>
          <a:stretch>
            <a:fillRect/>
          </a:stretch>
        </p:blipFill>
        <p:spPr>
          <a:xfrm>
            <a:off x="2147937" y="4471428"/>
            <a:ext cx="13992126" cy="5815572"/>
          </a:xfrm>
          <a:prstGeom prst="rect">
            <a:avLst/>
          </a:prstGeom>
        </p:spPr>
      </p:pic>
      <p:sp>
        <p:nvSpPr>
          <p:cNvPr id="3" name="TextBox 3"/>
          <p:cNvSpPr txBox="1"/>
          <p:nvPr/>
        </p:nvSpPr>
        <p:spPr>
          <a:xfrm>
            <a:off x="1066800" y="419100"/>
            <a:ext cx="16002000" cy="4052328"/>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Quan sát hình ảnh, thảo luận xây dựng tiểu phẩm về "hành vi có văn hóa nơi công cộng"</a:t>
            </a:r>
          </a:p>
          <a:p>
            <a:pPr algn="just">
              <a:lnSpc>
                <a:spcPct val="150000"/>
              </a:lnSpc>
            </a:pPr>
            <a:r>
              <a:rPr lang="en-US" sz="3600">
                <a:solidFill>
                  <a:srgbClr val="000000"/>
                </a:solidFill>
                <a:latin typeface="Arial" pitchFamily="34" charset="0"/>
                <a:cs typeface="Arial" pitchFamily="34" charset="0"/>
              </a:rPr>
              <a:t>- Thể hiện tiểu phẩm theo kịch bản đã xây dựng</a:t>
            </a:r>
          </a:p>
          <a:p>
            <a:pPr algn="just">
              <a:lnSpc>
                <a:spcPct val="150000"/>
              </a:lnSpc>
            </a:pPr>
            <a:r>
              <a:rPr lang="en-US" sz="3600">
                <a:solidFill>
                  <a:srgbClr val="000000"/>
                </a:solidFill>
                <a:latin typeface="Arial" pitchFamily="34" charset="0"/>
                <a:cs typeface="Arial" pitchFamily="34" charset="0"/>
              </a:rPr>
              <a:t>- Bình chọn tiểu phẩm em yêu thích</a:t>
            </a:r>
          </a:p>
          <a:p>
            <a:pPr algn="just">
              <a:lnSpc>
                <a:spcPct val="150000"/>
              </a:lnSpc>
            </a:pPr>
            <a:r>
              <a:rPr lang="en-US" sz="3600">
                <a:solidFill>
                  <a:srgbClr val="000000"/>
                </a:solidFill>
                <a:latin typeface="Arial" pitchFamily="34" charset="0"/>
                <a:cs typeface="Arial" pitchFamily="34" charset="0"/>
              </a:rPr>
              <a:t>- Chia sẻ những điều học được qua tiểu phẩm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3" name="TextBox 3"/>
          <p:cNvSpPr txBox="1"/>
          <p:nvPr/>
        </p:nvSpPr>
        <p:spPr>
          <a:xfrm>
            <a:off x="5812372" y="441666"/>
            <a:ext cx="6663249" cy="971100"/>
          </a:xfrm>
          <a:prstGeom prst="rect">
            <a:avLst/>
          </a:prstGeom>
        </p:spPr>
        <p:txBody>
          <a:bodyPr wrap="square"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VẬN DỤNG</a:t>
            </a:r>
          </a:p>
        </p:txBody>
      </p:sp>
      <p:sp>
        <p:nvSpPr>
          <p:cNvPr id="4" name="TextBox 4"/>
          <p:cNvSpPr txBox="1"/>
          <p:nvPr/>
        </p:nvSpPr>
        <p:spPr>
          <a:xfrm>
            <a:off x="685800" y="1710333"/>
            <a:ext cx="17068800" cy="8309967"/>
          </a:xfrm>
          <a:prstGeom prst="rect">
            <a:avLst/>
          </a:prstGeom>
        </p:spPr>
        <p:txBody>
          <a:bodyPr wrap="square" lIns="0" tIns="0" rIns="0" bIns="0" rtlCol="0" anchor="t">
            <a:spAutoFit/>
          </a:bodyPr>
          <a:lstStyle/>
          <a:p>
            <a:pPr algn="just">
              <a:lnSpc>
                <a:spcPct val="150000"/>
              </a:lnSpc>
            </a:pPr>
            <a:r>
              <a:rPr lang="en-US" sz="3600">
                <a:solidFill>
                  <a:srgbClr val="FFFFFF"/>
                </a:solidFill>
                <a:latin typeface="Arial" pitchFamily="34" charset="0"/>
                <a:cs typeface="Arial" pitchFamily="34" charset="0"/>
              </a:rPr>
              <a:t>- Thường xuyên thực hiện ứng xử có văn hoá nơi công cộng.</a:t>
            </a:r>
          </a:p>
          <a:p>
            <a:pPr algn="just">
              <a:lnSpc>
                <a:spcPct val="150000"/>
              </a:lnSpc>
            </a:pPr>
            <a:r>
              <a:rPr lang="en-US" sz="3600">
                <a:solidFill>
                  <a:srgbClr val="FFFFFF"/>
                </a:solidFill>
                <a:latin typeface="Arial" pitchFamily="34" charset="0"/>
                <a:cs typeface="Arial" pitchFamily="34" charset="0"/>
              </a:rPr>
              <a:t>- Ghi lại những hành vi có văn hoá mà HS đã thực hiện ở nơi công cộng theo mẫu:</a:t>
            </a: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endParaRPr lang="en-US" sz="3600">
              <a:solidFill>
                <a:srgbClr val="FFFFFF"/>
              </a:solidFill>
              <a:latin typeface="Arial" pitchFamily="34" charset="0"/>
              <a:cs typeface="Arial" pitchFamily="34" charset="0"/>
            </a:endParaRPr>
          </a:p>
          <a:p>
            <a:pPr algn="just">
              <a:lnSpc>
                <a:spcPct val="150000"/>
              </a:lnSpc>
            </a:pPr>
            <a:r>
              <a:rPr lang="en-US" sz="3600">
                <a:solidFill>
                  <a:srgbClr val="FFFFFF"/>
                </a:solidFill>
                <a:latin typeface="Arial" pitchFamily="34" charset="0"/>
                <a:cs typeface="Arial" pitchFamily="34" charset="0"/>
              </a:rPr>
              <a:t>- Viết một thông điệp ngắn kêu gọi, nhắc nhở bạn bè, người thân cư xử có văn hoá ở nơi công cộng.</a:t>
            </a:r>
          </a:p>
          <a:p>
            <a:pPr algn="just">
              <a:lnSpc>
                <a:spcPct val="150000"/>
              </a:lnSpc>
            </a:pPr>
            <a:endParaRPr lang="en-US" sz="3600">
              <a:solidFill>
                <a:srgbClr val="FFFFFF"/>
              </a:solidFill>
              <a:latin typeface="Arial" pitchFamily="34" charset="0"/>
              <a:cs typeface="Arial" pitchFamily="34" charset="0"/>
            </a:endParaRPr>
          </a:p>
        </p:txBody>
      </p:sp>
      <p:pic>
        <p:nvPicPr>
          <p:cNvPr id="5" name="Picture 4"/>
          <p:cNvPicPr/>
          <p:nvPr/>
        </p:nvPicPr>
        <p:blipFill>
          <a:blip r:embed="rId2"/>
          <a:stretch>
            <a:fillRect/>
          </a:stretch>
        </p:blipFill>
        <p:spPr>
          <a:xfrm>
            <a:off x="1752600" y="3615333"/>
            <a:ext cx="13487400"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barn(inVertical)">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4980432" y="317157"/>
            <a:ext cx="8591049" cy="1092543"/>
          </a:xfrm>
          <a:prstGeom prst="rect">
            <a:avLst/>
          </a:prstGeom>
        </p:spPr>
        <p:txBody>
          <a:bodyPr lIns="0" tIns="0" rIns="0" bIns="0" rtlCol="0" anchor="t">
            <a:spAutoFit/>
          </a:bodyPr>
          <a:lstStyle/>
          <a:p>
            <a:pPr algn="ctr">
              <a:lnSpc>
                <a:spcPct val="150000"/>
              </a:lnSpc>
            </a:pPr>
            <a:r>
              <a:rPr lang="en-US" sz="5400" b="1">
                <a:solidFill>
                  <a:srgbClr val="FFFFFF"/>
                </a:solidFill>
                <a:latin typeface="Arial" pitchFamily="34" charset="0"/>
                <a:cs typeface="Arial" pitchFamily="34" charset="0"/>
              </a:rPr>
              <a:t>KẾT LUẬN CHUNG</a:t>
            </a:r>
          </a:p>
        </p:txBody>
      </p:sp>
      <p:sp>
        <p:nvSpPr>
          <p:cNvPr id="4" name="TextBox 4"/>
          <p:cNvSpPr txBox="1"/>
          <p:nvPr/>
        </p:nvSpPr>
        <p:spPr>
          <a:xfrm>
            <a:off x="0" y="1740243"/>
            <a:ext cx="17935324" cy="3579250"/>
          </a:xfrm>
          <a:prstGeom prst="rect">
            <a:avLst/>
          </a:prstGeom>
          <a:solidFill>
            <a:schemeClr val="accent6">
              <a:lumMod val="20000"/>
              <a:lumOff val="80000"/>
            </a:schemeClr>
          </a:solidFill>
        </p:spPr>
        <p:txBody>
          <a:bodyPr wrap="square" lIns="0" tIns="0" rIns="0" bIns="0" rtlCol="0" anchor="t">
            <a:spAutoFit/>
          </a:bodyPr>
          <a:lstStyle/>
          <a:p>
            <a:pPr algn="just">
              <a:lnSpc>
                <a:spcPct val="150000"/>
              </a:lnSpc>
            </a:pPr>
            <a:r>
              <a:rPr lang="en-US" sz="4000">
                <a:latin typeface="Arial" pitchFamily="34" charset="0"/>
                <a:cs typeface="Arial" pitchFamily="34" charset="0"/>
              </a:rPr>
              <a:t>Thực hiện hành vì có văn hoá ở nơi công cộng không chỉ là yêu cầu đối với tất cả công dân trong xã hội nhằm xây dựng cộng đồng, xã hội văn minh mà còn là biểu hiện của người có văn hoá, có trách nhiệm với xã hội, cộng đồng. Mỗi chúng ta hãy tự giác thực hiện các hành vi có văn hoá ở nơi công cộng.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sp>
        <p:nvSpPr>
          <p:cNvPr id="2" name="TextBox 2"/>
          <p:cNvSpPr txBox="1"/>
          <p:nvPr/>
        </p:nvSpPr>
        <p:spPr>
          <a:xfrm>
            <a:off x="1676400" y="1348310"/>
            <a:ext cx="6858000" cy="923330"/>
          </a:xfrm>
          <a:prstGeom prst="rect">
            <a:avLst/>
          </a:prstGeom>
        </p:spPr>
        <p:txBody>
          <a:bodyPr wrap="square" lIns="0" tIns="0" rIns="0" bIns="0" rtlCol="0" anchor="t">
            <a:spAutoFit/>
          </a:bodyPr>
          <a:lstStyle/>
          <a:p>
            <a:pPr marL="0" lvl="0" indent="0">
              <a:lnSpc>
                <a:spcPts val="7200"/>
              </a:lnSpc>
            </a:pPr>
            <a:r>
              <a:rPr lang="en-US" sz="4800" b="1">
                <a:solidFill>
                  <a:srgbClr val="FFFFFF"/>
                </a:solidFill>
                <a:latin typeface="Arial" pitchFamily="34" charset="0"/>
                <a:cs typeface="Arial" pitchFamily="34" charset="0"/>
              </a:rPr>
              <a:t>HƯỚNG DẪN VỀ NHÀ</a:t>
            </a:r>
          </a:p>
        </p:txBody>
      </p:sp>
      <p:pic>
        <p:nvPicPr>
          <p:cNvPr id="3" name="Picture 3"/>
          <p:cNvPicPr>
            <a:picLocks noChangeAspect="1"/>
          </p:cNvPicPr>
          <p:nvPr/>
        </p:nvPicPr>
        <p:blipFill>
          <a:blip r:embed="rId2"/>
          <a:srcRect l="26194" r="26194"/>
          <a:stretch>
            <a:fillRect/>
          </a:stretch>
        </p:blipFill>
        <p:spPr>
          <a:xfrm>
            <a:off x="10950410" y="0"/>
            <a:ext cx="7337590" cy="10287000"/>
          </a:xfrm>
          <a:prstGeom prst="rect">
            <a:avLst/>
          </a:prstGeom>
        </p:spPr>
      </p:pic>
      <p:grpSp>
        <p:nvGrpSpPr>
          <p:cNvPr id="4" name="Group 3"/>
          <p:cNvGrpSpPr/>
          <p:nvPr/>
        </p:nvGrpSpPr>
        <p:grpSpPr>
          <a:xfrm>
            <a:off x="973868" y="2774745"/>
            <a:ext cx="7255732" cy="1349580"/>
            <a:chOff x="10519708" y="982550"/>
            <a:chExt cx="7255732" cy="1349580"/>
          </a:xfrm>
        </p:grpSpPr>
        <p:grpSp>
          <p:nvGrpSpPr>
            <p:cNvPr id="5" name="Group 3"/>
            <p:cNvGrpSpPr/>
            <p:nvPr/>
          </p:nvGrpSpPr>
          <p:grpSpPr>
            <a:xfrm>
              <a:off x="10519708" y="982550"/>
              <a:ext cx="6734377" cy="1349580"/>
              <a:chOff x="0" y="0"/>
              <a:chExt cx="10499395" cy="1799441"/>
            </a:xfrm>
            <a:noFill/>
          </p:grpSpPr>
          <p:sp>
            <p:nvSpPr>
              <p:cNvPr id="7" name="AutoShape 4"/>
              <p:cNvSpPr/>
              <p:nvPr/>
            </p:nvSpPr>
            <p:spPr>
              <a:xfrm>
                <a:off x="0" y="0"/>
                <a:ext cx="10499395" cy="1799441"/>
              </a:xfrm>
              <a:prstGeom prst="rect">
                <a:avLst/>
              </a:prstGeom>
              <a:grpFill/>
              <a:ln>
                <a:noFill/>
              </a:ln>
            </p:spPr>
          </p:sp>
          <p:sp>
            <p:nvSpPr>
              <p:cNvPr id="8"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01</a:t>
                </a:r>
              </a:p>
            </p:txBody>
          </p:sp>
        </p:grpSp>
        <p:sp>
          <p:nvSpPr>
            <p:cNvPr id="6"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solidFill>
                    <a:schemeClr val="bg1"/>
                  </a:solidFill>
                  <a:latin typeface="Arial" pitchFamily="34" charset="0"/>
                  <a:cs typeface="Arial" pitchFamily="34" charset="0"/>
                </a:rPr>
                <a:t>Ôn tập lại bài học</a:t>
              </a:r>
            </a:p>
          </p:txBody>
        </p:sp>
      </p:grpSp>
      <p:grpSp>
        <p:nvGrpSpPr>
          <p:cNvPr id="9" name="Group 8"/>
          <p:cNvGrpSpPr/>
          <p:nvPr/>
        </p:nvGrpSpPr>
        <p:grpSpPr>
          <a:xfrm>
            <a:off x="1002645" y="6272915"/>
            <a:ext cx="9511748" cy="2215991"/>
            <a:chOff x="10744200" y="7566222"/>
            <a:chExt cx="12974358" cy="2215991"/>
          </a:xfrm>
        </p:grpSpPr>
        <p:grpSp>
          <p:nvGrpSpPr>
            <p:cNvPr id="10" name="Group 6"/>
            <p:cNvGrpSpPr/>
            <p:nvPr/>
          </p:nvGrpSpPr>
          <p:grpSpPr>
            <a:xfrm>
              <a:off x="10744200" y="7619402"/>
              <a:ext cx="11624608" cy="1349580"/>
              <a:chOff x="0" y="0"/>
              <a:chExt cx="10499395" cy="1799441"/>
            </a:xfrm>
            <a:noFill/>
          </p:grpSpPr>
          <p:sp>
            <p:nvSpPr>
              <p:cNvPr id="12" name="AutoShape 7"/>
              <p:cNvSpPr/>
              <p:nvPr/>
            </p:nvSpPr>
            <p:spPr>
              <a:xfrm>
                <a:off x="0" y="0"/>
                <a:ext cx="10499395" cy="1799441"/>
              </a:xfrm>
              <a:prstGeom prst="rect">
                <a:avLst/>
              </a:prstGeom>
              <a:grpFill/>
            </p:spPr>
          </p:sp>
          <p:sp>
            <p:nvSpPr>
              <p:cNvPr id="13"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solidFill>
                      <a:schemeClr val="bg1"/>
                    </a:solidFill>
                    <a:latin typeface="Arial" pitchFamily="34" charset="0"/>
                    <a:cs typeface="Arial" pitchFamily="34" charset="0"/>
                  </a:rPr>
                  <a:t>03</a:t>
                </a:r>
              </a:p>
            </p:txBody>
          </p:sp>
        </p:grpSp>
        <p:sp>
          <p:nvSpPr>
            <p:cNvPr id="11"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a:solidFill>
                    <a:schemeClr val="bg1"/>
                  </a:solidFill>
                  <a:latin typeface="Arial" pitchFamily="34" charset="0"/>
                  <a:cs typeface="Arial" pitchFamily="34" charset="0"/>
                </a:rPr>
                <a:t>Chuẩn bị tiết học sau: </a:t>
              </a:r>
            </a:p>
            <a:p>
              <a:pPr>
                <a:lnSpc>
                  <a:spcPct val="200000"/>
                </a:lnSpc>
              </a:pPr>
              <a:r>
                <a:rPr lang="en-US" sz="3600" i="1">
                  <a:solidFill>
                    <a:schemeClr val="bg1"/>
                  </a:solidFill>
                  <a:latin typeface="Arial" pitchFamily="34" charset="0"/>
                  <a:cs typeface="Arial" pitchFamily="34" charset="0"/>
                </a:rPr>
                <a:t>Truyền thống quê em</a:t>
              </a:r>
            </a:p>
          </p:txBody>
        </p:sp>
      </p:grpSp>
      <p:grpSp>
        <p:nvGrpSpPr>
          <p:cNvPr id="14" name="Group 13"/>
          <p:cNvGrpSpPr/>
          <p:nvPr/>
        </p:nvGrpSpPr>
        <p:grpSpPr>
          <a:xfrm>
            <a:off x="841892" y="4436957"/>
            <a:ext cx="9673708" cy="1349580"/>
            <a:chOff x="10744200" y="5832886"/>
            <a:chExt cx="12851103" cy="1349580"/>
          </a:xfrm>
        </p:grpSpPr>
        <p:grpSp>
          <p:nvGrpSpPr>
            <p:cNvPr id="15" name="Group 9"/>
            <p:cNvGrpSpPr/>
            <p:nvPr/>
          </p:nvGrpSpPr>
          <p:grpSpPr>
            <a:xfrm>
              <a:off x="10744200" y="5832886"/>
              <a:ext cx="11624608" cy="1349580"/>
              <a:chOff x="0" y="0"/>
              <a:chExt cx="10499395" cy="1799441"/>
            </a:xfrm>
            <a:noFill/>
          </p:grpSpPr>
          <p:sp>
            <p:nvSpPr>
              <p:cNvPr id="17" name="AutoShape 10"/>
              <p:cNvSpPr/>
              <p:nvPr/>
            </p:nvSpPr>
            <p:spPr>
              <a:xfrm>
                <a:off x="0" y="0"/>
                <a:ext cx="10499395" cy="1799441"/>
              </a:xfrm>
              <a:prstGeom prst="rect">
                <a:avLst/>
              </a:prstGeom>
              <a:grpFill/>
            </p:spPr>
          </p:sp>
          <p:sp>
            <p:nvSpPr>
              <p:cNvPr id="18"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solidFill>
                      <a:schemeClr val="bg1"/>
                    </a:solidFill>
                    <a:latin typeface="Arial" pitchFamily="34" charset="0"/>
                    <a:cs typeface="Arial" pitchFamily="34" charset="0"/>
                  </a:rPr>
                  <a:t>02</a:t>
                </a:r>
              </a:p>
            </p:txBody>
          </p:sp>
        </p:grpSp>
        <p:sp>
          <p:nvSpPr>
            <p:cNvPr id="16"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a:solidFill>
                    <a:schemeClr val="bg1"/>
                  </a:solidFill>
                  <a:latin typeface="Arial" pitchFamily="34" charset="0"/>
                  <a:cs typeface="Arial" pitchFamily="34" charset="0"/>
                </a:rPr>
                <a:t>Chia sẻ lại bài học cho gia đình, bạn bè</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grpSp>
        <p:nvGrpSpPr>
          <p:cNvPr id="35" name="Group 2"/>
          <p:cNvGrpSpPr/>
          <p:nvPr/>
        </p:nvGrpSpPr>
        <p:grpSpPr>
          <a:xfrm>
            <a:off x="8077200" y="1976374"/>
            <a:ext cx="9305732" cy="4929994"/>
            <a:chOff x="872061" y="-1216693"/>
            <a:chExt cx="12407643" cy="6573324"/>
          </a:xfrm>
        </p:grpSpPr>
        <p:sp>
          <p:nvSpPr>
            <p:cNvPr id="36" name="TextBox 3"/>
            <p:cNvSpPr txBox="1"/>
            <p:nvPr/>
          </p:nvSpPr>
          <p:spPr>
            <a:xfrm>
              <a:off x="872061" y="-1216693"/>
              <a:ext cx="12407643" cy="1618562"/>
            </a:xfrm>
            <a:prstGeom prst="rect">
              <a:avLst/>
            </a:prstGeom>
          </p:spPr>
          <p:txBody>
            <a:bodyPr lIns="0" tIns="0" rIns="0" bIns="0" rtlCol="0" anchor="t">
              <a:spAutoFit/>
            </a:bodyPr>
            <a:lstStyle/>
            <a:p>
              <a:pPr algn="ctr">
                <a:lnSpc>
                  <a:spcPct val="150000"/>
                </a:lnSpc>
              </a:pPr>
              <a:r>
                <a:rPr lang="en-US" sz="6000" b="1">
                  <a:solidFill>
                    <a:srgbClr val="FFFFFF"/>
                  </a:solidFill>
                  <a:latin typeface="Arial" pitchFamily="34" charset="0"/>
                  <a:cs typeface="Arial" pitchFamily="34" charset="0"/>
                </a:rPr>
                <a:t>TIẾT 69 - HĐGDTCĐ:</a:t>
              </a:r>
            </a:p>
          </p:txBody>
        </p:sp>
        <p:sp>
          <p:nvSpPr>
            <p:cNvPr id="37" name="TextBox 4"/>
            <p:cNvSpPr txBox="1"/>
            <p:nvPr/>
          </p:nvSpPr>
          <p:spPr>
            <a:xfrm>
              <a:off x="872061" y="1891409"/>
              <a:ext cx="12407643" cy="3465222"/>
            </a:xfrm>
            <a:prstGeom prst="rect">
              <a:avLst/>
            </a:prstGeom>
          </p:spPr>
          <p:txBody>
            <a:bodyPr lIns="0" tIns="0" rIns="0" bIns="0" rtlCol="0" anchor="t">
              <a:spAutoFit/>
            </a:bodyPr>
            <a:lstStyle/>
            <a:p>
              <a:pPr algn="ctr">
                <a:lnSpc>
                  <a:spcPct val="150000"/>
                </a:lnSpc>
              </a:pPr>
              <a:r>
                <a:rPr lang="en-US" sz="6000" b="1">
                  <a:solidFill>
                    <a:srgbClr val="FFFF00"/>
                  </a:solidFill>
                  <a:latin typeface="Arial" pitchFamily="34" charset="0"/>
                  <a:cs typeface="Arial" pitchFamily="34" charset="0"/>
                </a:rPr>
                <a:t>HÀNH VI CÓ VĂN HÓA NƠI CÔNG CỘNG</a:t>
              </a:r>
            </a:p>
          </p:txBody>
        </p:sp>
      </p:grpSp>
      <p:pic>
        <p:nvPicPr>
          <p:cNvPr id="38" name="Picture 5"/>
          <p:cNvPicPr>
            <a:picLocks noChangeAspect="1"/>
          </p:cNvPicPr>
          <p:nvPr/>
        </p:nvPicPr>
        <p:blipFill>
          <a:blip r:embed="rId2"/>
          <a:srcRect l="6815" r="6815"/>
          <a:stretch>
            <a:fillRect/>
          </a:stretch>
        </p:blipFill>
        <p:spPr>
          <a:xfrm>
            <a:off x="0" y="-1"/>
            <a:ext cx="7620000" cy="1058714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84166" y="1829136"/>
            <a:ext cx="7375134" cy="7429164"/>
          </a:xfrm>
          <a:prstGeom prst="rect">
            <a:avLst/>
          </a:prstGeom>
        </p:spPr>
      </p:pic>
      <p:sp>
        <p:nvSpPr>
          <p:cNvPr id="4" name="TextBox 4"/>
          <p:cNvSpPr txBox="1"/>
          <p:nvPr/>
        </p:nvSpPr>
        <p:spPr>
          <a:xfrm>
            <a:off x="1181100" y="1450208"/>
            <a:ext cx="8115300" cy="1092543"/>
          </a:xfrm>
          <a:prstGeom prst="rect">
            <a:avLst/>
          </a:prstGeom>
        </p:spPr>
        <p:txBody>
          <a:bodyPr lIns="0" tIns="0" rIns="0" bIns="0" rtlCol="0" anchor="t">
            <a:spAutoFit/>
          </a:bodyPr>
          <a:lstStyle/>
          <a:p>
            <a:pPr algn="just">
              <a:lnSpc>
                <a:spcPct val="150000"/>
              </a:lnSpc>
            </a:pPr>
            <a:r>
              <a:rPr lang="en-US" sz="5400" b="1">
                <a:solidFill>
                  <a:srgbClr val="132020"/>
                </a:solidFill>
                <a:latin typeface="Arial" pitchFamily="34" charset="0"/>
                <a:cs typeface="Arial" pitchFamily="34" charset="0"/>
              </a:rPr>
              <a:t>NỘI DUNG BÀI HỌC</a:t>
            </a:r>
          </a:p>
        </p:txBody>
      </p:sp>
      <p:sp>
        <p:nvSpPr>
          <p:cNvPr id="5" name="TextBox 5"/>
          <p:cNvSpPr txBox="1"/>
          <p:nvPr/>
        </p:nvSpPr>
        <p:spPr>
          <a:xfrm>
            <a:off x="762000" y="3586520"/>
            <a:ext cx="8115300" cy="4985980"/>
          </a:xfrm>
          <a:prstGeom prst="rect">
            <a:avLst/>
          </a:prstGeom>
        </p:spPr>
        <p:txBody>
          <a:bodyPr lIns="0" tIns="0" rIns="0" bIns="0" rtlCol="0" anchor="t">
            <a:spAutoFit/>
          </a:bodyPr>
          <a:lstStyle/>
          <a:p>
            <a:pPr marL="539749" lvl="1" indent="-269875" algn="just">
              <a:lnSpc>
                <a:spcPct val="150000"/>
              </a:lnSpc>
              <a:buFont typeface="Arial"/>
              <a:buChar char="•"/>
            </a:pPr>
            <a:r>
              <a:rPr lang="en-US" sz="3600" b="1">
                <a:solidFill>
                  <a:srgbClr val="FF0000"/>
                </a:solidFill>
                <a:latin typeface="Arial" pitchFamily="34" charset="0"/>
                <a:cs typeface="Arial" pitchFamily="34" charset="0"/>
              </a:rPr>
              <a:t>Hoạt động 1: Xác định những hành vi có văn hóa ở nơi công cộng em đã thực hiện</a:t>
            </a:r>
          </a:p>
          <a:p>
            <a:pPr marL="269874" lvl="1" algn="just">
              <a:lnSpc>
                <a:spcPct val="150000"/>
              </a:lnSpc>
            </a:pPr>
            <a:endParaRPr lang="en-US" sz="3600" b="1">
              <a:solidFill>
                <a:srgbClr val="FF0000"/>
              </a:solidFill>
              <a:latin typeface="Arial" pitchFamily="34" charset="0"/>
              <a:cs typeface="Arial" pitchFamily="34" charset="0"/>
            </a:endParaRPr>
          </a:p>
          <a:p>
            <a:pPr marL="539750" lvl="1" indent="-269875" algn="just">
              <a:lnSpc>
                <a:spcPct val="150000"/>
              </a:lnSpc>
              <a:buFont typeface="Arial"/>
              <a:buChar char="•"/>
            </a:pPr>
            <a:r>
              <a:rPr lang="en-US" sz="3600" b="1">
                <a:solidFill>
                  <a:srgbClr val="FF0000"/>
                </a:solidFill>
                <a:latin typeface="Arial" pitchFamily="34" charset="0"/>
                <a:cs typeface="Arial" pitchFamily="34" charset="0"/>
              </a:rPr>
              <a:t>Hoạt động 2: Xác định những biểu hiện của hành vi có văn hóa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694432" y="2400300"/>
            <a:ext cx="12585246" cy="4936095"/>
          </a:xfrm>
          <a:prstGeom prst="rect">
            <a:avLst/>
          </a:prstGeom>
        </p:spPr>
        <p:txBody>
          <a:bodyPr lIns="0" tIns="0" rIns="0" bIns="0" rtlCol="0" anchor="t">
            <a:spAutoFit/>
          </a:bodyPr>
          <a:lstStyle/>
          <a:p>
            <a:pPr algn="ctr">
              <a:lnSpc>
                <a:spcPts val="9900"/>
              </a:lnSpc>
            </a:pPr>
            <a:r>
              <a:rPr lang="en-US" sz="6000" b="1">
                <a:solidFill>
                  <a:srgbClr val="FFFFFF"/>
                </a:solidFill>
                <a:latin typeface="Arial" pitchFamily="34" charset="0"/>
                <a:cs typeface="Arial" pitchFamily="34" charset="0"/>
              </a:rPr>
              <a:t>HOẠT ĐỘNG 1: XÁC ĐỊNH NHỮNG HÀNH VI CÓ VĂN HÓA Ở NƠI CÔNG CỘNG EM ĐÃ THỰC HIỆN</a:t>
            </a:r>
          </a:p>
          <a:p>
            <a:pPr algn="ctr">
              <a:lnSpc>
                <a:spcPts val="9900"/>
              </a:lnSpc>
            </a:pPr>
            <a:endParaRPr lang="en-US" sz="6000" b="1">
              <a:solidFill>
                <a:srgbClr val="FFFFFF"/>
              </a:solidFill>
              <a:latin typeface="Arial" pitchFamily="34" charset="0"/>
              <a:cs typeface="Arial" pitchFamily="34" charset="0"/>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1163" y="3417028"/>
            <a:ext cx="5469637" cy="4062651"/>
          </a:xfrm>
          <a:prstGeom prst="rect">
            <a:avLst/>
          </a:prstGeom>
        </p:spPr>
        <p:txBody>
          <a:bodyPr wrap="square" lIns="0" tIns="0" rIns="0" bIns="0" rtlCol="0" anchor="t">
            <a:spAutoFit/>
          </a:bodyPr>
          <a:lstStyle/>
          <a:p>
            <a:pPr algn="just">
              <a:lnSpc>
                <a:spcPct val="150000"/>
              </a:lnSpc>
            </a:pPr>
            <a:r>
              <a:rPr lang="en-US" sz="4400" b="1" i="1">
                <a:solidFill>
                  <a:srgbClr val="132020"/>
                </a:solidFill>
                <a:latin typeface="Arial" pitchFamily="34" charset="0"/>
                <a:cs typeface="Arial" pitchFamily="34" charset="0"/>
              </a:rPr>
              <a:t>Những hành vi nào dưới đây là hành vi có văn hóa nơi công cộng?</a:t>
            </a:r>
          </a:p>
        </p:txBody>
      </p:sp>
      <p:grpSp>
        <p:nvGrpSpPr>
          <p:cNvPr id="3" name="Group 3"/>
          <p:cNvGrpSpPr/>
          <p:nvPr/>
        </p:nvGrpSpPr>
        <p:grpSpPr>
          <a:xfrm>
            <a:off x="8382000" y="1274946"/>
            <a:ext cx="8379686" cy="670878"/>
            <a:chOff x="0" y="-47625"/>
            <a:chExt cx="9069106" cy="894503"/>
          </a:xfrm>
        </p:grpSpPr>
        <p:sp>
          <p:nvSpPr>
            <p:cNvPr id="4" name="TextBox 4"/>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Quan tâm, giúp đỡ những người bị nạn</a:t>
              </a:r>
            </a:p>
          </p:txBody>
        </p:sp>
        <p:sp>
          <p:nvSpPr>
            <p:cNvPr id="5" name="AutoShape 5"/>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6" name="Group 6"/>
          <p:cNvGrpSpPr/>
          <p:nvPr/>
        </p:nvGrpSpPr>
        <p:grpSpPr>
          <a:xfrm>
            <a:off x="8382000" y="2402198"/>
            <a:ext cx="8379686" cy="670878"/>
            <a:chOff x="0" y="-47625"/>
            <a:chExt cx="9069106" cy="894503"/>
          </a:xfrm>
        </p:grpSpPr>
        <p:sp>
          <p:nvSpPr>
            <p:cNvPr id="7" name="TextBox 7"/>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Vượt đèn đỏ khi tham gia giao thông</a:t>
              </a:r>
            </a:p>
          </p:txBody>
        </p:sp>
        <p:sp>
          <p:nvSpPr>
            <p:cNvPr id="8" name="AutoShape 8"/>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9" name="Group 9"/>
          <p:cNvGrpSpPr/>
          <p:nvPr/>
        </p:nvGrpSpPr>
        <p:grpSpPr>
          <a:xfrm>
            <a:off x="8382000" y="7413128"/>
            <a:ext cx="8379686" cy="670878"/>
            <a:chOff x="0" y="-47625"/>
            <a:chExt cx="9069106" cy="894503"/>
          </a:xfrm>
        </p:grpSpPr>
        <p:sp>
          <p:nvSpPr>
            <p:cNvPr id="10" name="TextBox 10"/>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Bỏ rác vào thùng rác</a:t>
              </a:r>
            </a:p>
          </p:txBody>
        </p:sp>
        <p:sp>
          <p:nvSpPr>
            <p:cNvPr id="11" name="AutoShape 11"/>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2" name="Group 12"/>
          <p:cNvGrpSpPr/>
          <p:nvPr/>
        </p:nvGrpSpPr>
        <p:grpSpPr>
          <a:xfrm>
            <a:off x="8382000" y="3434674"/>
            <a:ext cx="8379686" cy="670878"/>
            <a:chOff x="0" y="-47625"/>
            <a:chExt cx="9069106" cy="894503"/>
          </a:xfrm>
        </p:grpSpPr>
        <p:sp>
          <p:nvSpPr>
            <p:cNvPr id="13" name="TextBox 13"/>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Chen lấn, xô đẩy nhau khi lên xe buýt</a:t>
              </a:r>
            </a:p>
          </p:txBody>
        </p:sp>
        <p:sp>
          <p:nvSpPr>
            <p:cNvPr id="14" name="AutoShape 14"/>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5" name="Group 15"/>
          <p:cNvGrpSpPr/>
          <p:nvPr/>
        </p:nvGrpSpPr>
        <p:grpSpPr>
          <a:xfrm>
            <a:off x="8381999" y="4401448"/>
            <a:ext cx="9725891" cy="984885"/>
            <a:chOff x="0" y="-47625"/>
            <a:chExt cx="10526066" cy="1313179"/>
          </a:xfrm>
        </p:grpSpPr>
        <p:sp>
          <p:nvSpPr>
            <p:cNvPr id="16" name="TextBox 16"/>
            <p:cNvSpPr txBox="1"/>
            <p:nvPr/>
          </p:nvSpPr>
          <p:spPr>
            <a:xfrm>
              <a:off x="0" y="-47625"/>
              <a:ext cx="10526066" cy="1313179"/>
            </a:xfrm>
            <a:prstGeom prst="rect">
              <a:avLst/>
            </a:prstGeom>
          </p:spPr>
          <p:txBody>
            <a:bodyPr wrap="square" lIns="0" tIns="0" rIns="0" bIns="0" rtlCol="0" anchor="t">
              <a:spAutoFit/>
            </a:bodyPr>
            <a:lstStyle/>
            <a:p>
              <a:r>
                <a:rPr lang="en-US" sz="3200" b="1">
                  <a:solidFill>
                    <a:srgbClr val="3971A1"/>
                  </a:solidFill>
                  <a:latin typeface="Arial" pitchFamily="34" charset="0"/>
                  <a:cs typeface="Arial" pitchFamily="34" charset="0"/>
                </a:rPr>
                <a:t>Nói chuyện, tranh luận to tiếng ở nơi công cộng</a:t>
              </a:r>
            </a:p>
          </p:txBody>
        </p:sp>
        <p:sp>
          <p:nvSpPr>
            <p:cNvPr id="17" name="AutoShape 17"/>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18" name="Group 18"/>
          <p:cNvGrpSpPr/>
          <p:nvPr/>
        </p:nvGrpSpPr>
        <p:grpSpPr>
          <a:xfrm>
            <a:off x="8382000" y="5392298"/>
            <a:ext cx="8379686" cy="670878"/>
            <a:chOff x="0" y="-47625"/>
            <a:chExt cx="9069106" cy="894503"/>
          </a:xfrm>
        </p:grpSpPr>
        <p:sp>
          <p:nvSpPr>
            <p:cNvPr id="19" name="TextBox 19"/>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Nhường chỗ cho người già, em nhỏ</a:t>
              </a:r>
            </a:p>
          </p:txBody>
        </p:sp>
        <p:sp>
          <p:nvSpPr>
            <p:cNvPr id="20" name="AutoShape 20"/>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1" name="Group 21"/>
          <p:cNvGrpSpPr/>
          <p:nvPr/>
        </p:nvGrpSpPr>
        <p:grpSpPr>
          <a:xfrm>
            <a:off x="8382000" y="6392266"/>
            <a:ext cx="9144000" cy="984885"/>
            <a:chOff x="0" y="-47625"/>
            <a:chExt cx="9896302" cy="1313179"/>
          </a:xfrm>
        </p:grpSpPr>
        <p:sp>
          <p:nvSpPr>
            <p:cNvPr id="22" name="TextBox 22"/>
            <p:cNvSpPr txBox="1"/>
            <p:nvPr/>
          </p:nvSpPr>
          <p:spPr>
            <a:xfrm>
              <a:off x="0" y="-47625"/>
              <a:ext cx="9896302" cy="1313179"/>
            </a:xfrm>
            <a:prstGeom prst="rect">
              <a:avLst/>
            </a:prstGeom>
          </p:spPr>
          <p:txBody>
            <a:bodyPr wrap="square" lIns="0" tIns="0" rIns="0" bIns="0" rtlCol="0" anchor="t">
              <a:spAutoFit/>
            </a:bodyPr>
            <a:lstStyle/>
            <a:p>
              <a:r>
                <a:rPr lang="en-US" sz="3200" b="1">
                  <a:solidFill>
                    <a:srgbClr val="3971A1"/>
                  </a:solidFill>
                  <a:latin typeface="Arial" pitchFamily="34" charset="0"/>
                  <a:cs typeface="Arial" pitchFamily="34" charset="0"/>
                </a:rPr>
                <a:t>Giúp người khiếm thị, người già qua đường</a:t>
              </a:r>
            </a:p>
          </p:txBody>
        </p:sp>
        <p:sp>
          <p:nvSpPr>
            <p:cNvPr id="23" name="AutoShape 23"/>
            <p:cNvSpPr/>
            <p:nvPr/>
          </p:nvSpPr>
          <p:spPr>
            <a:xfrm>
              <a:off x="0" y="846878"/>
              <a:ext cx="9069106" cy="0"/>
            </a:xfrm>
            <a:prstGeom prst="line">
              <a:avLst/>
            </a:prstGeom>
            <a:ln w="12700" cap="rnd">
              <a:solidFill>
                <a:srgbClr val="132020"/>
              </a:solidFill>
              <a:prstDash val="solid"/>
              <a:headEnd type="none" w="sm" len="sm"/>
              <a:tailEnd type="none" w="sm" len="sm"/>
            </a:ln>
          </p:spPr>
        </p:sp>
      </p:grpSp>
      <p:grpSp>
        <p:nvGrpSpPr>
          <p:cNvPr id="24" name="Group 24"/>
          <p:cNvGrpSpPr/>
          <p:nvPr/>
        </p:nvGrpSpPr>
        <p:grpSpPr>
          <a:xfrm>
            <a:off x="8382000" y="8516248"/>
            <a:ext cx="8379686" cy="670878"/>
            <a:chOff x="0" y="-47625"/>
            <a:chExt cx="9069106" cy="894503"/>
          </a:xfrm>
        </p:grpSpPr>
        <p:sp>
          <p:nvSpPr>
            <p:cNvPr id="25" name="TextBox 25"/>
            <p:cNvSpPr txBox="1"/>
            <p:nvPr/>
          </p:nvSpPr>
          <p:spPr>
            <a:xfrm>
              <a:off x="0" y="-47625"/>
              <a:ext cx="9069106" cy="656590"/>
            </a:xfrm>
            <a:prstGeom prst="rect">
              <a:avLst/>
            </a:prstGeom>
          </p:spPr>
          <p:txBody>
            <a:bodyPr lIns="0" tIns="0" rIns="0" bIns="0" rtlCol="0" anchor="t">
              <a:spAutoFit/>
            </a:bodyPr>
            <a:lstStyle/>
            <a:p>
              <a:r>
                <a:rPr lang="en-US" sz="3200" b="1">
                  <a:solidFill>
                    <a:srgbClr val="3971A1"/>
                  </a:solidFill>
                  <a:latin typeface="Arial" pitchFamily="34" charset="0"/>
                  <a:cs typeface="Arial" pitchFamily="34" charset="0"/>
                </a:rPr>
                <a:t>Cãi, đánh nhau xảy ra va chạm,..</a:t>
              </a:r>
            </a:p>
          </p:txBody>
        </p:sp>
        <p:sp>
          <p:nvSpPr>
            <p:cNvPr id="26" name="AutoShape 26"/>
            <p:cNvSpPr/>
            <p:nvPr/>
          </p:nvSpPr>
          <p:spPr>
            <a:xfrm>
              <a:off x="0" y="846878"/>
              <a:ext cx="9069106" cy="0"/>
            </a:xfrm>
            <a:prstGeom prst="line">
              <a:avLst/>
            </a:prstGeom>
            <a:ln w="12700" cap="rnd">
              <a:solidFill>
                <a:srgbClr val="132020"/>
              </a:solidFill>
              <a:prstDash val="solid"/>
              <a:headEnd type="none" w="sm" len="sm"/>
              <a:tailEnd type="none" w="sm" len="sm"/>
            </a:ln>
          </p:spPr>
        </p:sp>
      </p:grpSp>
      <p:sp>
        <p:nvSpPr>
          <p:cNvPr id="27" name="TextBox 26"/>
          <p:cNvSpPr txBox="1"/>
          <p:nvPr/>
        </p:nvSpPr>
        <p:spPr>
          <a:xfrm flipH="1">
            <a:off x="7467600" y="1300131"/>
            <a:ext cx="9144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28" name="TextBox 27"/>
          <p:cNvSpPr txBox="1"/>
          <p:nvPr/>
        </p:nvSpPr>
        <p:spPr>
          <a:xfrm flipH="1">
            <a:off x="7467600" y="2138331"/>
            <a:ext cx="4572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29" name="TextBox 28"/>
          <p:cNvSpPr txBox="1"/>
          <p:nvPr/>
        </p:nvSpPr>
        <p:spPr>
          <a:xfrm flipH="1">
            <a:off x="7629144" y="5325575"/>
            <a:ext cx="9144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30" name="TextBox 29"/>
          <p:cNvSpPr txBox="1"/>
          <p:nvPr/>
        </p:nvSpPr>
        <p:spPr>
          <a:xfrm flipH="1">
            <a:off x="7629144" y="6233636"/>
            <a:ext cx="4572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
        <p:nvSpPr>
          <p:cNvPr id="31" name="TextBox 30"/>
          <p:cNvSpPr txBox="1"/>
          <p:nvPr/>
        </p:nvSpPr>
        <p:spPr>
          <a:xfrm flipH="1">
            <a:off x="7644384" y="7272371"/>
            <a:ext cx="914400" cy="738664"/>
          </a:xfrm>
          <a:prstGeom prst="rect">
            <a:avLst/>
          </a:prstGeom>
          <a:noFill/>
        </p:spPr>
        <p:txBody>
          <a:bodyPr wrap="square" rtlCol="0">
            <a:spAutoFit/>
          </a:bodyPr>
          <a:lstStyle/>
          <a:p>
            <a:pPr algn="just">
              <a:lnSpc>
                <a:spcPct val="150000"/>
              </a:lnSpc>
            </a:pPr>
            <a:r>
              <a:rPr lang="vi-VN" sz="2800" b="1">
                <a:solidFill>
                  <a:srgbClr val="FF0000"/>
                </a:solidFill>
                <a:latin typeface="Arial" pitchFamily="34" charset="0"/>
                <a:cs typeface="Arial" pitchFamily="34" charset="0"/>
              </a:rPr>
              <a:t>X</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20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525000" y="0"/>
            <a:ext cx="8785843" cy="10287000"/>
          </a:xfrm>
          <a:prstGeom prst="rect">
            <a:avLst/>
          </a:prstGeom>
        </p:spPr>
      </p:pic>
      <p:sp>
        <p:nvSpPr>
          <p:cNvPr id="3" name="TextBox 3"/>
          <p:cNvSpPr txBox="1"/>
          <p:nvPr/>
        </p:nvSpPr>
        <p:spPr>
          <a:xfrm>
            <a:off x="854964" y="68458"/>
            <a:ext cx="8115300" cy="971100"/>
          </a:xfrm>
          <a:prstGeom prst="rect">
            <a:avLst/>
          </a:prstGeom>
        </p:spPr>
        <p:txBody>
          <a:bodyPr lIns="0" tIns="0" rIns="0" bIns="0" rtlCol="0" anchor="t">
            <a:spAutoFit/>
          </a:bodyPr>
          <a:lstStyle/>
          <a:p>
            <a:pPr algn="ctr">
              <a:lnSpc>
                <a:spcPct val="150000"/>
              </a:lnSpc>
            </a:pPr>
            <a:r>
              <a:rPr lang="en-US" sz="4800" b="1">
                <a:solidFill>
                  <a:srgbClr val="FFFFFF"/>
                </a:solidFill>
                <a:latin typeface="Arial" pitchFamily="34" charset="0"/>
                <a:cs typeface="Arial" pitchFamily="34" charset="0"/>
              </a:rPr>
              <a:t>KẾT LUẬN</a:t>
            </a:r>
          </a:p>
        </p:txBody>
      </p:sp>
      <p:sp>
        <p:nvSpPr>
          <p:cNvPr id="4" name="TextBox 4"/>
          <p:cNvSpPr txBox="1"/>
          <p:nvPr/>
        </p:nvSpPr>
        <p:spPr>
          <a:xfrm>
            <a:off x="30996" y="1450181"/>
            <a:ext cx="9265403" cy="7523406"/>
          </a:xfrm>
          <a:prstGeom prst="rect">
            <a:avLst/>
          </a:prstGeom>
        </p:spPr>
        <p:txBody>
          <a:bodyPr wrap="square" lIns="0" tIns="0" rIns="0" bIns="0" rtlCol="0" anchor="t">
            <a:spAutoFit/>
          </a:bodyPr>
          <a:lstStyle/>
          <a:p>
            <a:pPr algn="just">
              <a:lnSpc>
                <a:spcPct val="150000"/>
              </a:lnSpc>
            </a:pPr>
            <a:r>
              <a:rPr lang="en-US" sz="3300" b="1">
                <a:solidFill>
                  <a:srgbClr val="FFFFFF"/>
                </a:solidFill>
                <a:latin typeface="Arial" pitchFamily="34" charset="0"/>
                <a:cs typeface="Arial" pitchFamily="34" charset="0"/>
              </a:rPr>
              <a:t>- Giúp đỡ những người bị nạn;</a:t>
            </a:r>
          </a:p>
          <a:p>
            <a:pPr algn="just">
              <a:lnSpc>
                <a:spcPct val="150000"/>
              </a:lnSpc>
            </a:pPr>
            <a:r>
              <a:rPr lang="en-US" sz="3300" b="1">
                <a:solidFill>
                  <a:srgbClr val="FFFFFF"/>
                </a:solidFill>
                <a:latin typeface="Arial" pitchFamily="34" charset="0"/>
                <a:cs typeface="Arial" pitchFamily="34" charset="0"/>
              </a:rPr>
              <a:t>- Nhường chỗ cho người già, em nhỏ; </a:t>
            </a:r>
          </a:p>
          <a:p>
            <a:pPr algn="just">
              <a:lnSpc>
                <a:spcPct val="150000"/>
              </a:lnSpc>
            </a:pPr>
            <a:r>
              <a:rPr lang="en-US" sz="3300" b="1">
                <a:solidFill>
                  <a:srgbClr val="FFFFFF"/>
                </a:solidFill>
                <a:latin typeface="Arial" pitchFamily="34" charset="0"/>
                <a:cs typeface="Arial" pitchFamily="34" charset="0"/>
              </a:rPr>
              <a:t>- Giúp người khiếm thị, người già qua đường; </a:t>
            </a:r>
          </a:p>
          <a:p>
            <a:pPr algn="just">
              <a:lnSpc>
                <a:spcPct val="150000"/>
              </a:lnSpc>
            </a:pPr>
            <a:r>
              <a:rPr lang="en-US" sz="3300" b="1">
                <a:solidFill>
                  <a:srgbClr val="FFFFFF"/>
                </a:solidFill>
                <a:latin typeface="Arial" pitchFamily="34" charset="0"/>
                <a:cs typeface="Arial" pitchFamily="34" charset="0"/>
              </a:rPr>
              <a:t>- Bỏ rác vào thùng tác,... </a:t>
            </a:r>
          </a:p>
          <a:p>
            <a:pPr algn="just">
              <a:lnSpc>
                <a:spcPct val="150000"/>
              </a:lnSpc>
            </a:pPr>
            <a:endParaRPr lang="en-US" sz="3300" b="1">
              <a:solidFill>
                <a:srgbClr val="FFFFFF"/>
              </a:solidFill>
              <a:latin typeface="Arial" pitchFamily="34" charset="0"/>
              <a:cs typeface="Arial" pitchFamily="34" charset="0"/>
            </a:endParaRPr>
          </a:p>
          <a:p>
            <a:pPr algn="just">
              <a:lnSpc>
                <a:spcPct val="150000"/>
              </a:lnSpc>
            </a:pPr>
            <a:r>
              <a:rPr lang="en-US" sz="3300" b="1">
                <a:solidFill>
                  <a:srgbClr val="FFFFFF"/>
                </a:solidFill>
                <a:latin typeface="Arial" pitchFamily="34" charset="0"/>
                <a:cs typeface="Arial" pitchFamily="34" charset="0"/>
              </a:rPr>
              <a:t>=&gt; Là các hành vi ứng xử có văn hoá ở nơi công cộng. Mỗi chúng ta cần gương mẫu thực hiện những hành vi có văn hoá để góp phần làm cho cộng đồng, xã hội của chúng ta ngày càng văn tỉnh hơn.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8022" b="80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86000" y="6819900"/>
            <a:ext cx="14548282" cy="3983911"/>
          </a:xfrm>
          <a:prstGeom prst="rect">
            <a:avLst/>
          </a:prstGeom>
        </p:spPr>
        <p:txBody>
          <a:bodyPr lIns="0" tIns="0" rIns="0" bIns="0" rtlCol="0" anchor="t">
            <a:spAutoFit/>
          </a:bodyPr>
          <a:lstStyle/>
          <a:p>
            <a:pPr algn="just">
              <a:lnSpc>
                <a:spcPct val="150000"/>
              </a:lnSpc>
            </a:pPr>
            <a:r>
              <a:rPr lang="en-US" sz="6000" b="1">
                <a:solidFill>
                  <a:srgbClr val="FFFFFF"/>
                </a:solidFill>
                <a:latin typeface="Arial" pitchFamily="34" charset="0"/>
                <a:cs typeface="Arial" pitchFamily="34" charset="0"/>
              </a:rPr>
              <a:t>HOẠT ĐỘNG 2: XÁC ĐỊNH NHỮNG BIỂU HIỆN CỦA HÀNH VI CÓ VĂN HÓA</a:t>
            </a:r>
          </a:p>
          <a:p>
            <a:pPr algn="just">
              <a:lnSpc>
                <a:spcPct val="150000"/>
              </a:lnSpc>
            </a:pPr>
            <a:endParaRPr lang="en-US" sz="6000" b="1">
              <a:solidFill>
                <a:srgbClr val="FFFFFF"/>
              </a:solidFill>
              <a:latin typeface="Arial" pitchFamily="34" charset="0"/>
              <a:cs typeface="Arial" pitchFamily="34" charset="0"/>
            </a:endParaRP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489" b="35489"/>
          <a:stretch>
            <a:fillRect/>
          </a:stretch>
        </p:blipFill>
        <p:spPr>
          <a:xfrm>
            <a:off x="0" y="0"/>
            <a:ext cx="18288000" cy="3538276"/>
          </a:xfrm>
          <a:prstGeom prst="rect">
            <a:avLst/>
          </a:prstGeom>
        </p:spPr>
      </p:pic>
      <p:sp>
        <p:nvSpPr>
          <p:cNvPr id="3" name="TextBox 3"/>
          <p:cNvSpPr txBox="1"/>
          <p:nvPr/>
        </p:nvSpPr>
        <p:spPr>
          <a:xfrm>
            <a:off x="1349171" y="4229100"/>
            <a:ext cx="15589658" cy="4295087"/>
          </a:xfrm>
          <a:prstGeom prst="rect">
            <a:avLst/>
          </a:prstGeom>
        </p:spPr>
        <p:txBody>
          <a:bodyPr lIns="0" tIns="0" rIns="0" bIns="0" rtlCol="0" anchor="t">
            <a:spAutoFit/>
          </a:bodyPr>
          <a:lstStyle/>
          <a:p>
            <a:pPr algn="ctr">
              <a:lnSpc>
                <a:spcPct val="150000"/>
              </a:lnSpc>
            </a:pPr>
            <a:r>
              <a:rPr lang="en-US" sz="4800" b="1">
                <a:solidFill>
                  <a:srgbClr val="FF0000"/>
                </a:solidFill>
                <a:latin typeface="Arial" pitchFamily="34" charset="0"/>
                <a:cs typeface="Arial" pitchFamily="34" charset="0"/>
              </a:rPr>
              <a:t>THẢO LUẬN NHÓM</a:t>
            </a:r>
          </a:p>
          <a:p>
            <a:pPr algn="just">
              <a:lnSpc>
                <a:spcPct val="150000"/>
              </a:lnSpc>
            </a:pPr>
            <a:r>
              <a:rPr lang="en-US" sz="4800">
                <a:solidFill>
                  <a:srgbClr val="1A1211"/>
                </a:solidFill>
                <a:latin typeface="Arial" pitchFamily="34" charset="0"/>
                <a:cs typeface="Arial" pitchFamily="34" charset="0"/>
              </a:rPr>
              <a:t>- Thời gian: 5 phút</a:t>
            </a:r>
          </a:p>
          <a:p>
            <a:pPr marL="0" lvl="0" indent="0" algn="just">
              <a:lnSpc>
                <a:spcPct val="150000"/>
              </a:lnSpc>
              <a:spcBef>
                <a:spcPct val="0"/>
              </a:spcBef>
            </a:pPr>
            <a:r>
              <a:rPr lang="en-US" sz="4800">
                <a:solidFill>
                  <a:srgbClr val="1A1211"/>
                </a:solidFill>
                <a:latin typeface="Arial" pitchFamily="34" charset="0"/>
                <a:cs typeface="Arial" pitchFamily="34" charset="0"/>
              </a:rPr>
              <a:t>- Nhiệm vụ: Thảo luận những biểu hiện của hành vi có văn hóa nơi công cộng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57" t="4473" r="7991" b="76865"/>
          <a:stretch>
            <a:fillRect/>
          </a:stretch>
        </p:blipFill>
        <p:spPr>
          <a:xfrm>
            <a:off x="-274320" y="1562100"/>
            <a:ext cx="18257520" cy="7489365"/>
          </a:xfrm>
          <a:prstGeom prst="rect">
            <a:avLst/>
          </a:prstGeom>
        </p:spPr>
      </p:pic>
      <p:sp>
        <p:nvSpPr>
          <p:cNvPr id="3" name="TextBox 3"/>
          <p:cNvSpPr txBox="1"/>
          <p:nvPr/>
        </p:nvSpPr>
        <p:spPr>
          <a:xfrm>
            <a:off x="1386840" y="419100"/>
            <a:ext cx="16596360" cy="827919"/>
          </a:xfrm>
          <a:prstGeom prst="rect">
            <a:avLst/>
          </a:prstGeom>
        </p:spPr>
        <p:txBody>
          <a:bodyPr wrap="square" lIns="0" tIns="0" rIns="0" bIns="0" rtlCol="0" anchor="t">
            <a:spAutoFit/>
          </a:bodyPr>
          <a:lstStyle/>
          <a:p>
            <a:pPr algn="ctr">
              <a:lnSpc>
                <a:spcPct val="150000"/>
              </a:lnSpc>
              <a:spcBef>
                <a:spcPct val="0"/>
              </a:spcBef>
            </a:pPr>
            <a:r>
              <a:rPr lang="en-US" sz="4000" b="1">
                <a:solidFill>
                  <a:srgbClr val="C00000"/>
                </a:solidFill>
                <a:latin typeface="Clear Sans Bold Bold"/>
              </a:rPr>
              <a:t>Thảo luận những biểu hiện của hành vi có văn hóa nơi công cộng theo gợi ý</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970</Words>
  <Application>Microsoft Office PowerPoint</Application>
  <PresentationFormat>Custom</PresentationFormat>
  <Paragraphs>102</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Clear Sans Bold Bold</vt:lpstr>
      <vt:lpstr>Symbol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Ảnh trung tâm Công nghệ trong Kinh doanh và tại Nơi làm việc Bản thuyết trình Công nghệ</dc:title>
  <dc:creator>DELL</dc:creator>
  <cp:lastModifiedBy>hoa pham</cp:lastModifiedBy>
  <cp:revision>7</cp:revision>
  <dcterms:created xsi:type="dcterms:W3CDTF">2006-08-16T00:00:00Z</dcterms:created>
  <dcterms:modified xsi:type="dcterms:W3CDTF">2025-02-12T07:33:35Z</dcterms:modified>
  <dc:identifier>DAEqzhzOMHE</dc:identifier>
</cp:coreProperties>
</file>