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0"/>
  </p:notesMasterIdLst>
  <p:sldIdLst>
    <p:sldId id="317" r:id="rId2"/>
    <p:sldId id="318" r:id="rId3"/>
    <p:sldId id="518" r:id="rId4"/>
    <p:sldId id="519" r:id="rId5"/>
    <p:sldId id="348" r:id="rId6"/>
    <p:sldId id="520" r:id="rId7"/>
    <p:sldId id="475" r:id="rId8"/>
    <p:sldId id="356" r:id="rId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00"/>
    <a:srgbClr val="FF7043"/>
    <a:srgbClr val="0000FF"/>
    <a:srgbClr val="B9B9B9"/>
    <a:srgbClr val="3366FF"/>
    <a:srgbClr val="660066"/>
    <a:srgbClr val="CC00CC"/>
    <a:srgbClr val="FFF1B3"/>
    <a:srgbClr val="ED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8" autoAdjust="0"/>
    <p:restoredTop sz="88974" autoAdjust="0"/>
  </p:normalViewPr>
  <p:slideViewPr>
    <p:cSldViewPr>
      <p:cViewPr varScale="1">
        <p:scale>
          <a:sx n="55" d="100"/>
          <a:sy n="55" d="100"/>
        </p:scale>
        <p:origin x="1028" y="3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7A44-B9E3-4839-A5C6-5F8A911FFAFC}" type="datetimeFigureOut">
              <a:rPr lang="en-US" smtClean="0"/>
              <a:pPr/>
              <a:t>4/13/2025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F8F5B-8E1F-4947-81C1-D51EE90A86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8C4A0E-AE95-454F-A2E2-71B23AF28C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EE483-DD1C-4192-AD40-C8F21048B1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4362E-EEC3-4576-BDFE-7739F93EDDF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DB6DB-3D4F-49D8-8FDB-612300820E8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6A0F44-ECC0-4664-BB81-4589E688E0B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BB2E09-7A25-4679-9E62-65DB48CA281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0C62B-41F5-48A8-B539-C8361A2645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130BA-9B41-4D5B-8CD7-263DBE816A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63D9F9-6FA6-4913-AC9C-E88B45A273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FEDE19-A640-4E92-93C1-021EA31184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395E3F-7D6A-4CA7-B93E-E99E08BA59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B3C4FF-FCF3-423C-AF0D-CC2F270ACB4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54EED5-014E-4B21-AF20-0FAAD83CEF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9440E-59E1-47FA-B69F-0F304E9996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0BE4AC-A57C-4D7A-8622-A771FD9AD3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45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45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35C7E76-F3A5-4018-853D-E449C62038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981200" y="4800600"/>
            <a:ext cx="8229600" cy="914400"/>
          </a:xfrm>
        </p:spPr>
        <p:txBody>
          <a:bodyPr/>
          <a:lstStyle/>
          <a:p>
            <a:pPr eaLnBrk="1" hangingPunct="1">
              <a:defRPr/>
            </a:pPr>
            <a:r>
              <a:rPr lang="en-US" sz="2800" b="1" dirty="0" err="1">
                <a:solidFill>
                  <a:srgbClr val="0000FF"/>
                </a:solidFill>
                <a:effectLst>
                  <a:outerShdw blurRad="38100" dist="38100" dir="2700000" algn="tl">
                    <a:srgbClr val="000000">
                      <a:alpha val="43137"/>
                    </a:srgbClr>
                  </a:outerShdw>
                </a:effectLst>
                <a:cs typeface="Times New Roman" panose="02020603050405020304" pitchFamily="18" charset="0"/>
              </a:rPr>
              <a:t>Giáo</a:t>
            </a:r>
            <a:r>
              <a:rPr lang="en-US" sz="2800" b="1" dirty="0">
                <a:solidFill>
                  <a:srgbClr val="0000FF"/>
                </a:solidFill>
                <a:effectLst>
                  <a:outerShdw blurRad="38100" dist="38100" dir="2700000" algn="tl">
                    <a:srgbClr val="000000">
                      <a:alpha val="43137"/>
                    </a:srgbClr>
                  </a:outerShdw>
                </a:effectLst>
                <a:cs typeface="Times New Roman" panose="02020603050405020304" pitchFamily="18" charset="0"/>
              </a:rPr>
              <a:t> </a:t>
            </a:r>
            <a:r>
              <a:rPr lang="en-US" sz="2800" b="1" dirty="0" err="1">
                <a:solidFill>
                  <a:srgbClr val="0000FF"/>
                </a:solidFill>
                <a:effectLst>
                  <a:outerShdw blurRad="38100" dist="38100" dir="2700000" algn="tl">
                    <a:srgbClr val="000000">
                      <a:alpha val="43137"/>
                    </a:srgbClr>
                  </a:outerShdw>
                </a:effectLst>
                <a:cs typeface="Times New Roman" panose="02020603050405020304" pitchFamily="18" charset="0"/>
              </a:rPr>
              <a:t>viên</a:t>
            </a:r>
            <a:r>
              <a:rPr lang="en-US" sz="2800" b="1" dirty="0">
                <a:solidFill>
                  <a:srgbClr val="0000FF"/>
                </a:solidFill>
                <a:effectLst>
                  <a:outerShdw blurRad="38100" dist="38100" dir="2700000" algn="tl">
                    <a:srgbClr val="000000">
                      <a:alpha val="43137"/>
                    </a:srgbClr>
                  </a:outerShdw>
                </a:effectLst>
                <a:cs typeface="Times New Roman" panose="02020603050405020304" pitchFamily="18" charset="0"/>
              </a:rPr>
              <a:t>: </a:t>
            </a:r>
            <a:r>
              <a:rPr lang="vi-VN" sz="2800" b="1" dirty="0">
                <a:solidFill>
                  <a:srgbClr val="0000FF"/>
                </a:solidFill>
                <a:effectLst>
                  <a:outerShdw blurRad="38100" dist="38100" dir="2700000" algn="tl">
                    <a:srgbClr val="000000">
                      <a:alpha val="43137"/>
                    </a:srgbClr>
                  </a:outerShdw>
                </a:effectLst>
                <a:cs typeface="Times New Roman" panose="02020603050405020304" pitchFamily="18" charset="0"/>
              </a:rPr>
              <a:t>Nguyễn Thị Thảo Huyền</a:t>
            </a:r>
            <a:br>
              <a:rPr lang="en-US" sz="2800"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b="1" dirty="0" err="1">
                <a:solidFill>
                  <a:srgbClr val="0000FF"/>
                </a:solidFill>
                <a:effectLst>
                  <a:outerShdw blurRad="38100" dist="38100" dir="2700000" algn="tl">
                    <a:srgbClr val="000000">
                      <a:alpha val="43137"/>
                    </a:srgbClr>
                  </a:outerShdw>
                </a:effectLst>
                <a:cs typeface="Times New Roman" panose="02020603050405020304" pitchFamily="18" charset="0"/>
              </a:rPr>
              <a:t>Tr</a:t>
            </a:r>
            <a:r>
              <a:rPr lang="vi-VN" sz="2800" b="1" dirty="0">
                <a:solidFill>
                  <a:srgbClr val="0000FF"/>
                </a:solidFill>
                <a:effectLst>
                  <a:outerShdw blurRad="38100" dist="38100" dir="2700000" algn="tl">
                    <a:srgbClr val="000000">
                      <a:alpha val="43137"/>
                    </a:srgbClr>
                  </a:outerShdw>
                </a:effectLst>
                <a:cs typeface="Times New Roman" panose="02020603050405020304" pitchFamily="18" charset="0"/>
              </a:rPr>
              <a:t>ường</a:t>
            </a:r>
            <a:r>
              <a:rPr lang="en-US" sz="2800" b="1" dirty="0">
                <a:solidFill>
                  <a:srgbClr val="0000FF"/>
                </a:solidFill>
                <a:effectLst>
                  <a:outerShdw blurRad="38100" dist="38100" dir="2700000" algn="tl">
                    <a:srgbClr val="000000">
                      <a:alpha val="43137"/>
                    </a:srgbClr>
                  </a:outerShdw>
                </a:effectLst>
                <a:cs typeface="Times New Roman" panose="02020603050405020304" pitchFamily="18" charset="0"/>
              </a:rPr>
              <a:t>: THCS </a:t>
            </a:r>
            <a:r>
              <a:rPr lang="vi-VN" sz="2800" b="1" dirty="0">
                <a:solidFill>
                  <a:srgbClr val="0000FF"/>
                </a:solidFill>
                <a:effectLst>
                  <a:outerShdw blurRad="38100" dist="38100" dir="2700000" algn="tl">
                    <a:srgbClr val="000000">
                      <a:alpha val="43137"/>
                    </a:srgbClr>
                  </a:outerShdw>
                </a:effectLst>
                <a:cs typeface="Times New Roman" panose="02020603050405020304" pitchFamily="18" charset="0"/>
              </a:rPr>
              <a:t>Cự Khối</a:t>
            </a:r>
            <a:endParaRPr lang="en-US" sz="2800" b="1" dirty="0">
              <a:solidFill>
                <a:srgbClr val="0000FF"/>
              </a:solidFill>
              <a:effectLst>
                <a:outerShdw blurRad="38100" dist="38100" dir="2700000" algn="tl">
                  <a:srgbClr val="000000">
                    <a:alpha val="43137"/>
                  </a:srgbClr>
                </a:outerShdw>
              </a:effectLst>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362201"/>
            <a:ext cx="3600000" cy="3447619"/>
          </a:xfrm>
          <a:prstGeom prst="rect">
            <a:avLst/>
          </a:prstGeom>
        </p:spPr>
      </p:pic>
      <p:sp>
        <p:nvSpPr>
          <p:cNvPr id="3" name="Rectangle 2"/>
          <p:cNvSpPr/>
          <p:nvPr/>
        </p:nvSpPr>
        <p:spPr>
          <a:xfrm>
            <a:off x="3429000" y="762000"/>
            <a:ext cx="5314276" cy="1200329"/>
          </a:xfrm>
          <a:prstGeom prst="rect">
            <a:avLst/>
          </a:prstGeom>
          <a:noFill/>
        </p:spPr>
        <p:txBody>
          <a:bodyPr wrap="none" lIns="91440" tIns="45720" rIns="91440" bIns="45720">
            <a:spAutoFit/>
          </a:bodyPr>
          <a:lstStyle/>
          <a:p>
            <a:pPr algn="ctr"/>
            <a:r>
              <a:rPr lang="en-US" sz="7200" b="1" cap="none" spc="0">
                <a:ln w="19050">
                  <a:solidFill>
                    <a:srgbClr val="FFC000"/>
                  </a:solidFill>
                  <a:prstDash val="solid"/>
                </a:ln>
                <a:solidFill>
                  <a:srgbClr val="00B050"/>
                </a:solidFill>
                <a:effectLst>
                  <a:outerShdw blurRad="38100" dist="38100" dir="2700000" algn="tl">
                    <a:srgbClr val="000000">
                      <a:alpha val="43137"/>
                    </a:srgbClr>
                  </a:outerShdw>
                </a:effectLst>
              </a:rPr>
              <a:t>ÂM NHẠC 9</a:t>
            </a:r>
          </a:p>
        </p:txBody>
      </p:sp>
    </p:spTree>
    <p:extLst>
      <p:ext uri="{BB962C8B-B14F-4D97-AF65-F5344CB8AC3E}">
        <p14:creationId xmlns:p14="http://schemas.microsoft.com/office/powerpoint/2010/main" val="318214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path" presetSubtype="0" repeatCount="indefinite" accel="50000" decel="50000" fill="hold" nodeType="withEffect">
                                  <p:stCondLst>
                                    <p:cond delay="0"/>
                                  </p:stCondLst>
                                  <p:childTnLst>
                                    <p:animMotion origin="layout" path="M -3.33333E-6 -3.33333E-6 C -3.33333E-6 -0.01898 -3.33333E-6 -0.03703 0.00018 -0.03703 C 0.00035 -0.03703 0.00052 -0.01898 0.00052 -3.33333E-6 C 0.00052 0.02107 0.0007 0.0419 0.00087 0.0419 C 0.00105 0.0419 0.00105 0.02107 0.00122 -3.33333E-6 C 0.00122 -0.01898 0.00139 -0.03703 0.00157 -0.03703 C 0.00174 -0.03703 0.00174 -0.01898 0.00191 -3.33333E-6 C 0.00191 0.02107 0.00191 0.0419 0.00209 0.0419 C 0.00226 0.0419 0.00261 -3.33333E-6 0.00261 0.00023 C 0.00261 -0.01898 0.00261 -0.03703 0.00278 -0.03703 C 0.00295 -0.03703 0.00313 -0.01898 0.00313 -3.33333E-6 C 0.00313 0.02107 0.0033 0.0419 0.00348 0.0419 C 0.00365 0.0419 0.00365 0.02107 0.00382 -3.33333E-6 C 0.00382 -0.01898 0.004 -0.03703 0.00417 -0.03703 C 0.00434 -0.03703 0.00434 -0.01898 0.00452 -3.33333E-6 C 0.00452 0.02107 0.00452 0.0419 0.00469 0.0419 C 0.00486 0.0419 0.00504 0.02107 0.00521 -3.33333E-6 " pathEditMode="relative" rAng="0" ptsTypes="AAAAAAAAAAAAAAAAA">
                                      <p:cBhvr>
                                        <p:cTn id="6" dur="5000" fill="hold"/>
                                        <p:tgtEl>
                                          <p:spTgt spid="2"/>
                                        </p:tgtEl>
                                        <p:attrNameLst>
                                          <p:attrName>ppt_x</p:attrName>
                                          <p:attrName>ppt_y</p:attrName>
                                        </p:attrNameLst>
                                      </p:cBhvr>
                                      <p:rCtr x="26000" y="2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9000" b="-59000"/>
          </a:stretch>
        </a:blip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a:xfrm>
            <a:off x="838200" y="2015591"/>
            <a:ext cx="10515600" cy="3699409"/>
          </a:xfrm>
        </p:spPr>
        <p:txBody>
          <a:bodyPr/>
          <a:lstStyle/>
          <a:p>
            <a:r>
              <a:rPr lang="en-US" sz="4000" b="1" dirty="0" err="1">
                <a:solidFill>
                  <a:srgbClr val="0000FF"/>
                </a:solidFill>
                <a:effectLst>
                  <a:outerShdw blurRad="38100" dist="38100" dir="2700000" algn="tl">
                    <a:srgbClr val="000000">
                      <a:alpha val="43137"/>
                    </a:srgbClr>
                  </a:outerShdw>
                </a:effectLst>
                <a:latin typeface="+mj-lt"/>
                <a:cs typeface="Times New Roman" panose="02020603050405020304" pitchFamily="18" charset="0"/>
              </a:rPr>
              <a:t>Âm</a:t>
            </a:r>
            <a:r>
              <a:rPr lang="en-US" sz="4000" b="1" dirty="0">
                <a:solidFill>
                  <a:srgbClr val="0000FF"/>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a:solidFill>
                  <a:srgbClr val="0000FF"/>
                </a:solidFill>
                <a:effectLst>
                  <a:outerShdw blurRad="38100" dist="38100" dir="2700000" algn="tl">
                    <a:srgbClr val="000000">
                      <a:alpha val="43137"/>
                    </a:srgbClr>
                  </a:outerShdw>
                </a:effectLst>
                <a:latin typeface="+mj-lt"/>
                <a:cs typeface="Times New Roman" panose="02020603050405020304" pitchFamily="18" charset="0"/>
              </a:rPr>
              <a:t>nhạc</a:t>
            </a:r>
            <a:endParaRPr lang="en-US" sz="4000" b="1" dirty="0">
              <a:solidFill>
                <a:srgbClr val="0000FF"/>
              </a:solidFill>
              <a:effectLst>
                <a:outerShdw blurRad="38100" dist="38100" dir="2700000" algn="tl">
                  <a:srgbClr val="000000">
                    <a:alpha val="43137"/>
                  </a:srgbClr>
                </a:outerShdw>
              </a:effectLst>
              <a:latin typeface="+mj-lt"/>
              <a:cs typeface="Times New Roman" panose="02020603050405020304" pitchFamily="18" charset="0"/>
            </a:endParaRPr>
          </a:p>
          <a:p>
            <a:r>
              <a:rPr lang="en-US" sz="2800" b="1" dirty="0" err="1">
                <a:solidFill>
                  <a:srgbClr val="0000FF"/>
                </a:solidFill>
                <a:effectLst>
                  <a:outerShdw blurRad="38100" dist="38100" dir="2700000" algn="tl">
                    <a:srgbClr val="000000">
                      <a:alpha val="43137"/>
                    </a:srgbClr>
                  </a:outerShdw>
                </a:effectLst>
                <a:latin typeface="+mj-lt"/>
                <a:cs typeface="Times New Roman" panose="02020603050405020304" pitchFamily="18" charset="0"/>
              </a:rPr>
              <a:t>Tiết</a:t>
            </a:r>
            <a:r>
              <a:rPr lang="en-US" sz="2800" b="1" dirty="0">
                <a:solidFill>
                  <a:srgbClr val="0000FF"/>
                </a:solidFill>
                <a:effectLst>
                  <a:outerShdw blurRad="38100" dist="38100" dir="2700000" algn="tl">
                    <a:srgbClr val="000000">
                      <a:alpha val="43137"/>
                    </a:srgbClr>
                  </a:outerShdw>
                </a:effectLst>
                <a:latin typeface="+mj-lt"/>
                <a:cs typeface="Times New Roman" panose="02020603050405020304" pitchFamily="18" charset="0"/>
              </a:rPr>
              <a:t> 29</a:t>
            </a:r>
            <a:endParaRPr lang="en-US" sz="2800" dirty="0">
              <a:solidFill>
                <a:srgbClr val="0000FF"/>
              </a:solidFill>
              <a:latin typeface="+mj-lt"/>
              <a:cs typeface="Times New Roman" panose="02020603050405020304" pitchFamily="18" charset="0"/>
            </a:endParaRPr>
          </a:p>
          <a:p>
            <a:pPr algn="just"/>
            <a:r>
              <a:rPr lang="en-US" b="1" dirty="0">
                <a:solidFill>
                  <a:srgbClr val="C00000"/>
                </a:solidFill>
                <a:latin typeface="+mj-lt"/>
                <a:cs typeface="Times New Roman" panose="02020603050405020304" pitchFamily="18" charset="0"/>
              </a:rPr>
              <a:t>– </a:t>
            </a:r>
            <a:r>
              <a:rPr lang="vi-VN" b="1" dirty="0">
                <a:solidFill>
                  <a:srgbClr val="C00000"/>
                </a:solidFill>
                <a:latin typeface="+mj-lt"/>
                <a:cs typeface="Times New Roman" panose="02020603050405020304" pitchFamily="18" charset="0"/>
              </a:rPr>
              <a:t>Nghe tác phẩm </a:t>
            </a:r>
            <a:r>
              <a:rPr lang="vi-VN" b="1" i="1" dirty="0">
                <a:solidFill>
                  <a:srgbClr val="C00000"/>
                </a:solidFill>
                <a:latin typeface="+mj-lt"/>
                <a:cs typeface="Times New Roman" panose="02020603050405020304" pitchFamily="18" charset="0"/>
              </a:rPr>
              <a:t>Đường chúng ta đi;</a:t>
            </a:r>
            <a:r>
              <a:rPr lang="en-US" b="1" i="1" dirty="0">
                <a:solidFill>
                  <a:srgbClr val="C00000"/>
                </a:solidFill>
                <a:latin typeface="+mj-lt"/>
                <a:cs typeface="Times New Roman" panose="02020603050405020304" pitchFamily="18" charset="0"/>
              </a:rPr>
              <a:t> </a:t>
            </a:r>
            <a:r>
              <a:rPr lang="vi-VN" b="1" dirty="0">
                <a:solidFill>
                  <a:srgbClr val="C00000"/>
                </a:solidFill>
                <a:latin typeface="+mj-lt"/>
                <a:cs typeface="Times New Roman" panose="02020603050405020304" pitchFamily="18" charset="0"/>
              </a:rPr>
              <a:t>Nhạc sĩ Huy Du</a:t>
            </a:r>
            <a:endParaRPr lang="en-US" b="1" dirty="0">
              <a:solidFill>
                <a:srgbClr val="C00000"/>
              </a:solidFill>
              <a:latin typeface="+mj-lt"/>
              <a:cs typeface="Times New Roman" panose="02020603050405020304" pitchFamily="18" charset="0"/>
            </a:endParaRPr>
          </a:p>
          <a:p>
            <a:pPr algn="just"/>
            <a:r>
              <a:rPr lang="en-US" b="1" i="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Ôn</a:t>
            </a:r>
            <a:r>
              <a:rPr lang="en-US" b="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tập</a:t>
            </a:r>
            <a:r>
              <a:rPr lang="en-US" b="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bài</a:t>
            </a:r>
            <a:r>
              <a:rPr lang="en-US" b="1" dirty="0">
                <a:solidFill>
                  <a:srgbClr val="C00000"/>
                </a:solidFill>
                <a:latin typeface="+mj-lt"/>
                <a:cs typeface="Times New Roman" panose="02020603050405020304" pitchFamily="18" charset="0"/>
              </a:rPr>
              <a:t> </a:t>
            </a:r>
            <a:r>
              <a:rPr lang="en-US" b="1" dirty="0" err="1">
                <a:solidFill>
                  <a:srgbClr val="C00000"/>
                </a:solidFill>
                <a:latin typeface="+mj-lt"/>
                <a:cs typeface="Times New Roman" panose="02020603050405020304" pitchFamily="18" charset="0"/>
              </a:rPr>
              <a:t>hát</a:t>
            </a:r>
            <a:r>
              <a:rPr lang="en-US" b="1" dirty="0">
                <a:solidFill>
                  <a:srgbClr val="C00000"/>
                </a:solidFill>
                <a:latin typeface="+mj-lt"/>
                <a:cs typeface="Times New Roman" panose="02020603050405020304" pitchFamily="18" charset="0"/>
              </a:rPr>
              <a:t> </a:t>
            </a:r>
            <a:r>
              <a:rPr lang="vi-VN" b="1" i="1" dirty="0">
                <a:solidFill>
                  <a:srgbClr val="C00000"/>
                </a:solidFill>
                <a:latin typeface="+mj-lt"/>
                <a:cs typeface="Times New Roman" panose="02020603050405020304" pitchFamily="18" charset="0"/>
              </a:rPr>
              <a:t>Bay lên những cánh diều ước mơ </a:t>
            </a:r>
            <a:endParaRPr lang="en-US" i="1" dirty="0">
              <a:solidFill>
                <a:srgbClr val="C00000"/>
              </a:solidFill>
              <a:latin typeface="+mj-lt"/>
              <a:cs typeface="Times New Roman" panose="02020603050405020304" pitchFamily="18" charset="0"/>
            </a:endParaRPr>
          </a:p>
        </p:txBody>
      </p:sp>
      <p:pic>
        <p:nvPicPr>
          <p:cNvPr id="4" name="Picture 3">
            <a:extLst>
              <a:ext uri="{FF2B5EF4-FFF2-40B4-BE49-F238E27FC236}">
                <a16:creationId xmlns:a16="http://schemas.microsoft.com/office/drawing/2014/main" id="{C4D4A743-68B4-C235-2BA9-B0F2289AAA44}"/>
              </a:ext>
            </a:extLst>
          </p:cNvPr>
          <p:cNvPicPr>
            <a:picLocks noChangeAspect="1"/>
          </p:cNvPicPr>
          <p:nvPr/>
        </p:nvPicPr>
        <p:blipFill>
          <a:blip r:embed="rId3">
            <a:clrChange>
              <a:clrFrom>
                <a:srgbClr val="F9FEFF"/>
              </a:clrFrom>
              <a:clrTo>
                <a:srgbClr val="F9FEFF">
                  <a:alpha val="0"/>
                </a:srgbClr>
              </a:clrTo>
            </a:clrChange>
            <a:extLst>
              <a:ext uri="{28A0092B-C50C-407E-A947-70E740481C1C}">
                <a14:useLocalDpi xmlns:a14="http://schemas.microsoft.com/office/drawing/2010/main" val="0"/>
              </a:ext>
            </a:extLst>
          </a:blip>
          <a:stretch>
            <a:fillRect/>
          </a:stretch>
        </p:blipFill>
        <p:spPr>
          <a:xfrm>
            <a:off x="152400" y="152400"/>
            <a:ext cx="1568116" cy="1752600"/>
          </a:xfrm>
          <a:prstGeom prst="rect">
            <a:avLst/>
          </a:prstGeom>
        </p:spPr>
      </p:pic>
    </p:spTree>
    <p:extLst>
      <p:ext uri="{BB962C8B-B14F-4D97-AF65-F5344CB8AC3E}">
        <p14:creationId xmlns:p14="http://schemas.microsoft.com/office/powerpoint/2010/main" val="266145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3962400" cy="457200"/>
          </a:xfrm>
        </p:spPr>
        <p:txBody>
          <a:bodyPr/>
          <a:lstStyle/>
          <a:p>
            <a:r>
              <a:rPr lang="en-US" sz="3200" b="1">
                <a:solidFill>
                  <a:srgbClr val="00B050"/>
                </a:solidFill>
                <a:cs typeface="Times New Roman" panose="02020603050405020304" pitchFamily="18" charset="0"/>
              </a:rPr>
              <a:t>Thảo luận nhóm</a:t>
            </a:r>
          </a:p>
        </p:txBody>
      </p:sp>
      <p:sp>
        <p:nvSpPr>
          <p:cNvPr id="7" name="Rectangle 2"/>
          <p:cNvSpPr>
            <a:spLocks noChangeArrowheads="1"/>
          </p:cNvSpPr>
          <p:nvPr/>
        </p:nvSpPr>
        <p:spPr bwMode="auto">
          <a:xfrm>
            <a:off x="228600" y="1066800"/>
            <a:ext cx="3276600" cy="3436237"/>
          </a:xfrm>
          <a:prstGeom prst="rect">
            <a:avLst/>
          </a:prstGeom>
          <a:ln>
            <a:noFill/>
          </a:ln>
        </p:spPr>
        <p:style>
          <a:lnRef idx="2">
            <a:schemeClr val="accent5"/>
          </a:lnRef>
          <a:fillRef idx="1">
            <a:schemeClr val="lt1"/>
          </a:fillRef>
          <a:effectRef idx="0">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Nội dung lời ca của tác phẩm thể hiện điều gì? </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Giai điệu của bài hát có tính chất âm nhạc như thế nào?</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000">
                <a:solidFill>
                  <a:srgbClr val="0000FF"/>
                </a:solidFill>
                <a:effectLst/>
                <a:latin typeface="+mj-lt"/>
                <a:ea typeface="Calibri" panose="020F0502020204030204" pitchFamily="34" charset="0"/>
              </a:rPr>
              <a:t>Em thích nhất câu hát nào, vì sao? </a:t>
            </a:r>
            <a:endParaRPr lang="en-US" sz="2000">
              <a:solidFill>
                <a:srgbClr val="0000FF"/>
              </a:solidFill>
              <a:effectLst/>
              <a:latin typeface="+mj-lt"/>
              <a:ea typeface="Calibri" panose="020F0502020204030204" pitchFamily="34" charset="0"/>
            </a:endParaRPr>
          </a:p>
          <a:p>
            <a:pPr marL="3429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kumimoji="0" lang="en-US" altLang="vi-VN" sz="2000" b="0" u="none" strike="noStrike" cap="none" normalizeH="0" baseline="0">
                <a:ln>
                  <a:noFill/>
                </a:ln>
                <a:solidFill>
                  <a:srgbClr val="0000FF"/>
                </a:solidFill>
                <a:effectLst/>
                <a:latin typeface="+mj-lt"/>
                <a:ea typeface="Times New Roman" panose="02020603050405020304" pitchFamily="18" charset="0"/>
                <a:cs typeface="Times New Roman" panose="02020603050405020304" pitchFamily="18" charset="0"/>
              </a:rPr>
              <a:t>Nêu cảm nhận của em về tác phẩm. </a:t>
            </a:r>
            <a:endParaRPr kumimoji="0" lang="en-US" altLang="vi-VN" sz="2000" b="0" u="none" strike="noStrike" cap="none" normalizeH="0" baseline="0">
              <a:ln>
                <a:noFill/>
              </a:ln>
              <a:solidFill>
                <a:srgbClr val="0000FF"/>
              </a:solidFill>
              <a:effectLst/>
              <a:latin typeface="+mj-lt"/>
            </a:endParaRPr>
          </a:p>
        </p:txBody>
      </p:sp>
      <p:pic>
        <p:nvPicPr>
          <p:cNvPr id="11" name="Picture 4" descr="https://tuannguyenweb.files.wordpress.com/2017/05/8209cd50d6a29bf52a674ca37df94565_students-group-work-by-pietluk-children-group-work-clipart_2213-1650.png?w=1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4953000"/>
            <a:ext cx="1981200" cy="14775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D02096-BC7B-ECA8-F142-6D6DB68854BF}"/>
              </a:ext>
            </a:extLst>
          </p:cNvPr>
          <p:cNvSpPr>
            <a:spLocks noChangeArrowheads="1"/>
          </p:cNvSpPr>
          <p:nvPr/>
        </p:nvSpPr>
        <p:spPr bwMode="auto">
          <a:xfrm>
            <a:off x="3733800" y="290353"/>
            <a:ext cx="8305800" cy="6224500"/>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38088" rIns="91440" bIns="38088" numCol="1" anchor="ctr" anchorCtr="0" compatLnSpc="1">
            <a:prstTxWarp prst="textNoShape">
              <a:avLst/>
            </a:prstTxWarp>
            <a:spAutoFit/>
          </a:bodyPr>
          <a:lstStyle/>
          <a:p>
            <a:pPr marR="0" lvl="0" algn="ctr" defTabSz="914400" rtl="0" eaLnBrk="0" fontAlgn="base" latinLnBrk="0" hangingPunct="0">
              <a:lnSpc>
                <a:spcPct val="114000"/>
              </a:lnSpc>
              <a:spcBef>
                <a:spcPts val="300"/>
              </a:spcBef>
              <a:spcAft>
                <a:spcPts val="300"/>
              </a:spcAft>
              <a:buClrTx/>
              <a:buSzTx/>
              <a:tabLst/>
            </a:pPr>
            <a:r>
              <a:rPr lang="vi-VN" sz="2400" b="1">
                <a:solidFill>
                  <a:srgbClr val="C00000"/>
                </a:solidFill>
                <a:effectLst/>
                <a:latin typeface="+mj-lt"/>
                <a:ea typeface="Calibri" panose="020F0502020204030204" pitchFamily="34" charset="0"/>
              </a:rPr>
              <a:t>Đường chúng ta đi</a:t>
            </a:r>
            <a:endParaRPr lang="en-US" sz="2400" b="1">
              <a:solidFill>
                <a:srgbClr val="C00000"/>
              </a:solidFill>
              <a:effectLst/>
              <a:latin typeface="+mj-lt"/>
              <a:ea typeface="Calibri" panose="020F0502020204030204" pitchFamily="34" charset="0"/>
            </a:endParaRPr>
          </a:p>
          <a:p>
            <a:pPr marR="0" lvl="0" indent="274320" algn="just" defTabSz="914400" rtl="0" eaLnBrk="0" fontAlgn="base" latinLnBrk="0" hangingPunct="0">
              <a:lnSpc>
                <a:spcPct val="114000"/>
              </a:lnSpc>
              <a:spcBef>
                <a:spcPts val="300"/>
              </a:spcBef>
              <a:spcAft>
                <a:spcPts val="300"/>
              </a:spcAft>
              <a:buClrTx/>
              <a:buSzTx/>
              <a:tabLst/>
            </a:pPr>
            <a:r>
              <a:rPr lang="vi-VN" sz="2100" i="1">
                <a:solidFill>
                  <a:srgbClr val="0000FF"/>
                </a:solidFill>
                <a:effectLst/>
                <a:latin typeface="+mj-lt"/>
                <a:ea typeface="Calibri" panose="020F0502020204030204" pitchFamily="34" charset="0"/>
              </a:rPr>
              <a:t>Việt Nam! Trên đường chúng ta đi nghe gió thổi đồng xanh quê ta đó. Nghe sóng biển ầm vang xa tận tới chân trời. Nghe ấm lòng những khi đang dồn bước. Mà vui sao ta chẳng nói nên lời. Dặm đường xa ta đi giữa mùa xuân. Ta đi giữa tình thương của Đảng. Tiếng Bác Hồ rung động mãi trong tim. Đường ta đi ánh lửa soi đêm dài. Đường ta về trong nắng ấm ban mai. Việt Nam! Việt Nam! Qua từng bước gian nan. Lớn lên rồi đẹp những mùa xuân. </a:t>
            </a:r>
            <a:endParaRPr lang="en-US" sz="2100" i="1">
              <a:solidFill>
                <a:srgbClr val="0000FF"/>
              </a:solidFill>
              <a:effectLst/>
              <a:latin typeface="+mj-lt"/>
              <a:ea typeface="Calibri" panose="020F0502020204030204" pitchFamily="34" charset="0"/>
            </a:endParaRPr>
          </a:p>
          <a:p>
            <a:pPr marR="0" lvl="0" indent="274320" algn="just" defTabSz="914400" rtl="0" eaLnBrk="0" fontAlgn="base" latinLnBrk="0" hangingPunct="0">
              <a:lnSpc>
                <a:spcPct val="114000"/>
              </a:lnSpc>
              <a:spcBef>
                <a:spcPts val="300"/>
              </a:spcBef>
              <a:spcAft>
                <a:spcPts val="300"/>
              </a:spcAft>
              <a:buClrTx/>
              <a:buSzTx/>
              <a:tabLst/>
            </a:pPr>
            <a:r>
              <a:rPr lang="vi-VN" sz="2100" i="1">
                <a:solidFill>
                  <a:srgbClr val="0000FF"/>
                </a:solidFill>
                <a:effectLst/>
                <a:latin typeface="+mj-lt"/>
                <a:ea typeface="Calibri" panose="020F0502020204030204" pitchFamily="34" charset="0"/>
              </a:rPr>
              <a:t>Ta đi qua phố qua làng. Ngọn đèn sáng giục lòng ta đó. Lời mẹ nói ấm lành ngọn gió. Đàn em vui ríu rít mái trường. Ta đi đường rợp bóng hàng dương. Đất bom đào đã lên màu cỏ mới. Những cặp mắt đêm đêm trông đợi. Chiến trường xa dồn dập những chiến công.</a:t>
            </a:r>
            <a:endParaRPr lang="en-US" sz="2100" i="1">
              <a:solidFill>
                <a:srgbClr val="0000FF"/>
              </a:solidFill>
              <a:effectLst/>
              <a:latin typeface="+mj-lt"/>
              <a:ea typeface="Calibri" panose="020F0502020204030204" pitchFamily="34" charset="0"/>
            </a:endParaRPr>
          </a:p>
          <a:p>
            <a:pPr marR="0" lvl="0" indent="274320" algn="just" defTabSz="914400" rtl="0" eaLnBrk="0" fontAlgn="base" latinLnBrk="0" hangingPunct="0">
              <a:lnSpc>
                <a:spcPct val="114000"/>
              </a:lnSpc>
              <a:spcBef>
                <a:spcPts val="300"/>
              </a:spcBef>
              <a:spcAft>
                <a:spcPts val="300"/>
              </a:spcAft>
              <a:buClrTx/>
              <a:buSzTx/>
              <a:tabLst/>
            </a:pPr>
            <a:r>
              <a:rPr lang="vi-VN" sz="2100" i="1">
                <a:solidFill>
                  <a:srgbClr val="0000FF"/>
                </a:solidFill>
                <a:effectLst/>
                <a:latin typeface="+mj-lt"/>
                <a:ea typeface="Calibri" panose="020F0502020204030204" pitchFamily="34" charset="0"/>
              </a:rPr>
              <a:t>Miền Nam ơi! Miền Nam! Hỡi những dòng sông soi bóng dừa xanh. Những đỉnh núi khuất mây mờ xa tắp. Ta sẽ đến nơi đâu còn giặc. Ta chưa về khi Tổ quốc chưa yên. Miền Nam! Miền Nam! Nghe từng tiếng vang vang.</a:t>
            </a:r>
            <a:endParaRPr kumimoji="0" lang="en-US" altLang="vi-VN" sz="2100" b="0" i="1" u="none" strike="noStrike" cap="none" normalizeH="0" baseline="0">
              <a:ln>
                <a:noFill/>
              </a:ln>
              <a:solidFill>
                <a:srgbClr val="0000FF"/>
              </a:solidFill>
              <a:effectLst/>
              <a:latin typeface="+mj-lt"/>
            </a:endParaRPr>
          </a:p>
        </p:txBody>
      </p:sp>
    </p:spTree>
    <p:extLst>
      <p:ext uri="{BB962C8B-B14F-4D97-AF65-F5344CB8AC3E}">
        <p14:creationId xmlns:p14="http://schemas.microsoft.com/office/powerpoint/2010/main" val="476592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10E930-0B0F-D189-9506-4ABAEC074AFC}"/>
              </a:ext>
            </a:extLst>
          </p:cNvPr>
          <p:cNvPicPr>
            <a:picLocks noChangeAspect="1"/>
          </p:cNvPicPr>
          <p:nvPr/>
        </p:nvPicPr>
        <p:blipFill>
          <a:blip r:embed="rId2"/>
          <a:stretch>
            <a:fillRect/>
          </a:stretch>
        </p:blipFill>
        <p:spPr>
          <a:xfrm flipH="1">
            <a:off x="32657" y="2971800"/>
            <a:ext cx="1393371" cy="2665420"/>
          </a:xfrm>
          <a:prstGeom prst="rect">
            <a:avLst/>
          </a:prstGeom>
        </p:spPr>
      </p:pic>
      <p:sp>
        <p:nvSpPr>
          <p:cNvPr id="4" name="Rectangle 1"/>
          <p:cNvSpPr>
            <a:spLocks noChangeArrowheads="1"/>
          </p:cNvSpPr>
          <p:nvPr/>
        </p:nvSpPr>
        <p:spPr bwMode="auto">
          <a:xfrm>
            <a:off x="1524000" y="228650"/>
            <a:ext cx="10515600" cy="6454364"/>
          </a:xfrm>
          <a:prstGeom prst="wedgeRoundRectCallout">
            <a:avLst>
              <a:gd name="adj1" fmla="val -54227"/>
              <a:gd name="adj2" fmla="val -4637"/>
              <a:gd name="adj3" fmla="val 16667"/>
            </a:avLst>
          </a:prstGeom>
          <a:ln>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marL="0" marR="0" lvl="0" indent="269875" algn="just" defTabSz="914400" rtl="0" eaLnBrk="0" fontAlgn="base" latinLnBrk="0" hangingPunct="0">
              <a:lnSpc>
                <a:spcPct val="114000"/>
              </a:lnSpc>
              <a:spcBef>
                <a:spcPct val="0"/>
              </a:spcBef>
              <a:spcAft>
                <a:spcPct val="0"/>
              </a:spcAft>
              <a:buClrTx/>
              <a:buSzTx/>
              <a:buFontTx/>
              <a:buNone/>
              <a:tabLst/>
            </a:pPr>
            <a:r>
              <a:rPr lang="vi-VN" sz="2200">
                <a:solidFill>
                  <a:srgbClr val="0000FF"/>
                </a:solidFill>
                <a:effectLst/>
                <a:latin typeface="+mj-lt"/>
                <a:ea typeface="Calibri" panose="020F0502020204030204" pitchFamily="34" charset="0"/>
              </a:rPr>
              <a:t>Bài hát </a:t>
            </a:r>
            <a:r>
              <a:rPr lang="vi-VN" sz="2200" i="1">
                <a:solidFill>
                  <a:srgbClr val="C00000"/>
                </a:solidFill>
                <a:effectLst/>
                <a:latin typeface="+mj-lt"/>
                <a:ea typeface="Calibri" panose="020F0502020204030204" pitchFamily="34" charset="0"/>
              </a:rPr>
              <a:t>Đường chúng ta</a:t>
            </a:r>
            <a:r>
              <a:rPr lang="en-US" sz="2200" i="1">
                <a:solidFill>
                  <a:srgbClr val="C00000"/>
                </a:solidFill>
                <a:effectLst/>
                <a:latin typeface="+mj-lt"/>
                <a:ea typeface="Calibri" panose="020F0502020204030204" pitchFamily="34" charset="0"/>
              </a:rPr>
              <a:t> đi</a:t>
            </a:r>
            <a:r>
              <a:rPr lang="vi-VN" sz="2200" i="1">
                <a:solidFill>
                  <a:srgbClr val="C00000"/>
                </a:solidFill>
                <a:effectLst/>
                <a:latin typeface="+mj-lt"/>
                <a:ea typeface="Calibri" panose="020F0502020204030204" pitchFamily="34" charset="0"/>
              </a:rPr>
              <a:t> </a:t>
            </a:r>
            <a:r>
              <a:rPr lang="vi-VN" sz="2200">
                <a:solidFill>
                  <a:srgbClr val="0000FF"/>
                </a:solidFill>
                <a:effectLst/>
                <a:latin typeface="+mj-lt"/>
                <a:ea typeface="Calibri" panose="020F0502020204030204" pitchFamily="34" charset="0"/>
              </a:rPr>
              <a:t>được nhạc sĩ </a:t>
            </a:r>
            <a:r>
              <a:rPr lang="vi-VN" sz="2200">
                <a:solidFill>
                  <a:srgbClr val="C00000"/>
                </a:solidFill>
                <a:effectLst/>
                <a:latin typeface="+mj-lt"/>
                <a:ea typeface="Calibri" panose="020F0502020204030204" pitchFamily="34" charset="0"/>
              </a:rPr>
              <a:t>Huy Du </a:t>
            </a:r>
            <a:r>
              <a:rPr lang="vi-VN" sz="2200">
                <a:solidFill>
                  <a:srgbClr val="0000FF"/>
                </a:solidFill>
                <a:effectLst/>
                <a:latin typeface="+mj-lt"/>
                <a:ea typeface="Calibri" panose="020F0502020204030204" pitchFamily="34" charset="0"/>
              </a:rPr>
              <a:t>phổ nhạc từ bài thơ của nhà thơ </a:t>
            </a:r>
            <a:r>
              <a:rPr lang="vi-VN" sz="2200">
                <a:solidFill>
                  <a:srgbClr val="C00000"/>
                </a:solidFill>
                <a:effectLst/>
                <a:latin typeface="+mj-lt"/>
                <a:ea typeface="Calibri" panose="020F0502020204030204" pitchFamily="34" charset="0"/>
              </a:rPr>
              <a:t>Xuân Sách</a:t>
            </a:r>
            <a:r>
              <a:rPr lang="vi-VN" sz="2200">
                <a:solidFill>
                  <a:srgbClr val="0000FF"/>
                </a:solidFill>
                <a:effectLst/>
                <a:latin typeface="+mj-lt"/>
                <a:ea typeface="Calibri" panose="020F0502020204030204" pitchFamily="34" charset="0"/>
              </a:rPr>
              <a:t>. Bài hát ra đởi năm 1968, giữa cuộc chiến tranh chống Mĩ cứu nước đang diễn ra ác liệt. Nội dung bài hát thể hiện niềm tự hào, niềm hi vọng, ý chí quyết tâm bảo vệ Tổ quốc của nhân dân Việt Nam. Bài hát gồm có 3 đoạn:</a:t>
            </a:r>
          </a:p>
          <a:p>
            <a:pPr marL="0" marR="0" lvl="0" indent="269875" algn="just" defTabSz="914400" rtl="0" eaLnBrk="0" fontAlgn="base" latinLnBrk="0" hangingPunct="0">
              <a:lnSpc>
                <a:spcPct val="114000"/>
              </a:lnSpc>
              <a:spcBef>
                <a:spcPct val="0"/>
              </a:spcBef>
              <a:spcAft>
                <a:spcPct val="0"/>
              </a:spcAft>
              <a:buClrTx/>
              <a:buSzTx/>
              <a:buFontTx/>
              <a:buNone/>
              <a:tabLst/>
            </a:pPr>
            <a:r>
              <a:rPr lang="vi-VN" sz="2200">
                <a:solidFill>
                  <a:srgbClr val="0000FF"/>
                </a:solidFill>
                <a:effectLst/>
                <a:latin typeface="+mj-lt"/>
                <a:ea typeface="Calibri" panose="020F0502020204030204" pitchFamily="34" charset="0"/>
              </a:rPr>
              <a:t>+ Đoạn một với nét nhạc dàn trải, mô tả đất nước Việt Nam tươi đẹp khi cuộc chiến tranh còn nhiều gian nan, vất vả nhưng toàn dân vẫn tin tưởng vào sự lãnh đạo của Đảng và Bác Hồ, hướng về ngày mai tươi sáng của dân tộc.</a:t>
            </a:r>
          </a:p>
          <a:p>
            <a:pPr marL="0" marR="0" lvl="0" indent="269875" algn="just" defTabSz="914400" rtl="0" eaLnBrk="0" fontAlgn="base" latinLnBrk="0" hangingPunct="0">
              <a:lnSpc>
                <a:spcPct val="114000"/>
              </a:lnSpc>
              <a:spcBef>
                <a:spcPct val="0"/>
              </a:spcBef>
              <a:spcAft>
                <a:spcPct val="0"/>
              </a:spcAft>
              <a:buClrTx/>
              <a:buSzTx/>
              <a:buFontTx/>
              <a:buNone/>
              <a:tabLst/>
            </a:pPr>
            <a:r>
              <a:rPr lang="vi-VN" sz="2200">
                <a:solidFill>
                  <a:srgbClr val="0000FF"/>
                </a:solidFill>
                <a:effectLst/>
                <a:latin typeface="+mj-lt"/>
                <a:ea typeface="Calibri" panose="020F0502020204030204" pitchFamily="34" charset="0"/>
              </a:rPr>
              <a:t>+ Đoạn hai với tiết tấu sôi động, dồn dập như thúc dục quân và dân ta nhanh bước trên con đường giải phóng quê hương.</a:t>
            </a:r>
          </a:p>
          <a:p>
            <a:pPr marL="0" marR="0" lvl="0" indent="269875" algn="just" defTabSz="914400" rtl="0" eaLnBrk="0" fontAlgn="base" latinLnBrk="0" hangingPunct="0">
              <a:lnSpc>
                <a:spcPct val="114000"/>
              </a:lnSpc>
              <a:spcBef>
                <a:spcPct val="0"/>
              </a:spcBef>
              <a:spcAft>
                <a:spcPct val="0"/>
              </a:spcAft>
              <a:buClrTx/>
              <a:buSzTx/>
              <a:buFontTx/>
              <a:buNone/>
              <a:tabLst/>
            </a:pPr>
            <a:r>
              <a:rPr lang="vi-VN" sz="2200">
                <a:solidFill>
                  <a:srgbClr val="0000FF"/>
                </a:solidFill>
                <a:effectLst/>
                <a:latin typeface="+mj-lt"/>
                <a:ea typeface="Calibri" panose="020F0502020204030204" pitchFamily="34" charset="0"/>
              </a:rPr>
              <a:t>+ Đoạn ba trở lại với không khí âm nhạc tương tự như đoạn một, giai điệu mang tính kêu gọi, thôi thúc toàn dân tộc vững bước tới ngày toàn thắng.</a:t>
            </a:r>
          </a:p>
          <a:p>
            <a:pPr marL="0" marR="0" lvl="0" indent="269875" algn="just" defTabSz="914400" rtl="0" eaLnBrk="0" fontAlgn="base" latinLnBrk="0" hangingPunct="0">
              <a:lnSpc>
                <a:spcPct val="114000"/>
              </a:lnSpc>
              <a:spcBef>
                <a:spcPct val="0"/>
              </a:spcBef>
              <a:spcAft>
                <a:spcPct val="0"/>
              </a:spcAft>
              <a:buClrTx/>
              <a:buSzTx/>
              <a:buFontTx/>
              <a:buNone/>
              <a:tabLst/>
            </a:pPr>
            <a:r>
              <a:rPr lang="vi-VN" sz="2200" i="1">
                <a:solidFill>
                  <a:srgbClr val="C00000"/>
                </a:solidFill>
                <a:effectLst/>
                <a:latin typeface="+mj-lt"/>
                <a:ea typeface="Calibri" panose="020F0502020204030204" pitchFamily="34" charset="0"/>
              </a:rPr>
              <a:t>Đường chúng ta đi </a:t>
            </a:r>
            <a:r>
              <a:rPr lang="vi-VN" sz="2200">
                <a:solidFill>
                  <a:srgbClr val="0000FF"/>
                </a:solidFill>
                <a:effectLst/>
                <a:latin typeface="+mj-lt"/>
                <a:ea typeface="Calibri" panose="020F0502020204030204" pitchFamily="34" charset="0"/>
              </a:rPr>
              <a:t>là bài hát có sức sống lâu bền và là một trong số những bài hát hay nhất được sáng tác trong thời kì kháng chiến chống Mĩ cứu nước.</a:t>
            </a:r>
          </a:p>
        </p:txBody>
      </p:sp>
    </p:spTree>
    <p:extLst>
      <p:ext uri="{BB962C8B-B14F-4D97-AF65-F5344CB8AC3E}">
        <p14:creationId xmlns:p14="http://schemas.microsoft.com/office/powerpoint/2010/main" val="75714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457200"/>
          </a:xfrm>
        </p:spPr>
        <p:txBody>
          <a:bodyPr/>
          <a:lstStyle/>
          <a:p>
            <a:r>
              <a:rPr lang="en-US" sz="3200" b="1">
                <a:solidFill>
                  <a:srgbClr val="0000FF"/>
                </a:solidFill>
                <a:cs typeface="Times New Roman" panose="02020603050405020304" pitchFamily="18" charset="0"/>
              </a:rPr>
              <a:t>2. Nhạc sĩ Huy Du</a:t>
            </a:r>
          </a:p>
        </p:txBody>
      </p:sp>
      <p:sp>
        <p:nvSpPr>
          <p:cNvPr id="3" name="Rectangle 1"/>
          <p:cNvSpPr>
            <a:spLocks noChangeArrowheads="1"/>
          </p:cNvSpPr>
          <p:nvPr/>
        </p:nvSpPr>
        <p:spPr bwMode="auto">
          <a:xfrm>
            <a:off x="685800" y="2412023"/>
            <a:ext cx="6858000" cy="27216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38088" rIns="91440" bIns="38088" numCol="1" anchor="ctr" anchorCtr="0" compatLnSpc="1">
            <a:prstTxWarp prst="textNoShape">
              <a:avLst/>
            </a:prstTxWarp>
            <a:spAutoFit/>
          </a:bodyPr>
          <a:lstStyle/>
          <a:p>
            <a:pPr marL="6858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Em đã được nghe những ca khúc nào của nhạc sĩ </a:t>
            </a:r>
            <a:r>
              <a:rPr lang="en-US" sz="2400">
                <a:solidFill>
                  <a:srgbClr val="0000FF"/>
                </a:solidFill>
                <a:latin typeface="+mj-lt"/>
                <a:ea typeface="Calibri" panose="020F0502020204030204" pitchFamily="34" charset="0"/>
              </a:rPr>
              <a:t>Huy Du</a:t>
            </a:r>
            <a:r>
              <a:rPr lang="vi-VN" sz="2400">
                <a:solidFill>
                  <a:srgbClr val="0000FF"/>
                </a:solidFill>
                <a:effectLst/>
                <a:latin typeface="+mj-lt"/>
                <a:ea typeface="Calibri" panose="020F0502020204030204" pitchFamily="34" charset="0"/>
              </a:rPr>
              <a:t>?</a:t>
            </a:r>
            <a:endParaRPr lang="en-US" sz="2400">
              <a:solidFill>
                <a:srgbClr val="0000FF"/>
              </a:solidFill>
              <a:effectLst/>
              <a:latin typeface="+mj-lt"/>
              <a:ea typeface="Calibri" panose="020F0502020204030204" pitchFamily="34" charset="0"/>
            </a:endParaRPr>
          </a:p>
          <a:p>
            <a:pPr marL="6858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Em </a:t>
            </a:r>
            <a:r>
              <a:rPr lang="en-US" sz="2400">
                <a:solidFill>
                  <a:srgbClr val="0000FF"/>
                </a:solidFill>
                <a:latin typeface="+mj-lt"/>
                <a:ea typeface="Calibri" panose="020F0502020204030204" pitchFamily="34" charset="0"/>
              </a:rPr>
              <a:t>ấn tượng với</a:t>
            </a:r>
            <a:r>
              <a:rPr lang="vi-VN" sz="2400">
                <a:solidFill>
                  <a:srgbClr val="0000FF"/>
                </a:solidFill>
                <a:effectLst/>
                <a:latin typeface="+mj-lt"/>
                <a:ea typeface="Calibri" panose="020F0502020204030204" pitchFamily="34" charset="0"/>
              </a:rPr>
              <a:t> ca khúc nào</a:t>
            </a:r>
            <a:r>
              <a:rPr lang="en-US" sz="2400">
                <a:solidFill>
                  <a:srgbClr val="0000FF"/>
                </a:solidFill>
                <a:effectLst/>
                <a:latin typeface="+mj-lt"/>
                <a:ea typeface="Calibri" panose="020F0502020204030204" pitchFamily="34" charset="0"/>
              </a:rPr>
              <a:t> nhất</a:t>
            </a:r>
            <a:r>
              <a:rPr lang="vi-VN" sz="2400">
                <a:solidFill>
                  <a:srgbClr val="0000FF"/>
                </a:solidFill>
                <a:effectLst/>
                <a:latin typeface="+mj-lt"/>
                <a:ea typeface="Calibri" panose="020F0502020204030204" pitchFamily="34" charset="0"/>
              </a:rPr>
              <a:t>? Vì sao?</a:t>
            </a:r>
            <a:r>
              <a:rPr lang="en-US" sz="2400">
                <a:solidFill>
                  <a:srgbClr val="0000FF"/>
                </a:solidFill>
                <a:latin typeface="+mj-lt"/>
                <a:ea typeface="Calibri" panose="020F0502020204030204" pitchFamily="34" charset="0"/>
              </a:rPr>
              <a:t> </a:t>
            </a:r>
            <a:r>
              <a:rPr lang="vi-VN" sz="2400">
                <a:solidFill>
                  <a:srgbClr val="0000FF"/>
                </a:solidFill>
                <a:effectLst/>
                <a:latin typeface="+mj-lt"/>
                <a:ea typeface="Calibri" panose="020F0502020204030204" pitchFamily="34" charset="0"/>
              </a:rPr>
              <a:t>Nội dung ca khúc nói về điều gì?</a:t>
            </a:r>
            <a:endParaRPr lang="en-US" sz="2400">
              <a:solidFill>
                <a:srgbClr val="0000FF"/>
              </a:solidFill>
              <a:effectLst/>
              <a:latin typeface="+mj-lt"/>
              <a:ea typeface="Calibri" panose="020F0502020204030204" pitchFamily="34" charset="0"/>
            </a:endParaRPr>
          </a:p>
          <a:p>
            <a:pPr marL="685800" marR="0" lvl="0" indent="-342900" algn="just" defTabSz="914400" rtl="0" eaLnBrk="0" fontAlgn="base" latinLnBrk="0" hangingPunct="0">
              <a:lnSpc>
                <a:spcPct val="114000"/>
              </a:lnSpc>
              <a:spcBef>
                <a:spcPts val="300"/>
              </a:spcBef>
              <a:spcAft>
                <a:spcPts val="300"/>
              </a:spcAft>
              <a:buClrTx/>
              <a:buSzTx/>
              <a:buFont typeface="Wingdings" panose="05000000000000000000" pitchFamily="2" charset="2"/>
              <a:buChar char="Ø"/>
              <a:tabLst/>
            </a:pPr>
            <a:r>
              <a:rPr lang="vi-VN" sz="2400">
                <a:solidFill>
                  <a:srgbClr val="0000FF"/>
                </a:solidFill>
                <a:effectLst/>
                <a:latin typeface="+mj-lt"/>
                <a:ea typeface="Calibri" panose="020F0502020204030204" pitchFamily="34" charset="0"/>
              </a:rPr>
              <a:t>Hãy hát một vài câu trong các ca khúc của nhạc sĩ </a:t>
            </a:r>
            <a:r>
              <a:rPr lang="en-US" sz="2400">
                <a:solidFill>
                  <a:srgbClr val="0000FF"/>
                </a:solidFill>
                <a:latin typeface="+mj-lt"/>
                <a:ea typeface="Calibri" panose="020F0502020204030204" pitchFamily="34" charset="0"/>
              </a:rPr>
              <a:t>Huy Du </a:t>
            </a:r>
            <a:r>
              <a:rPr lang="vi-VN" sz="2400">
                <a:solidFill>
                  <a:srgbClr val="0000FF"/>
                </a:solidFill>
                <a:effectLst/>
                <a:latin typeface="+mj-lt"/>
                <a:ea typeface="Calibri" panose="020F0502020204030204" pitchFamily="34" charset="0"/>
              </a:rPr>
              <a:t>mà em biết.</a:t>
            </a:r>
            <a:endParaRPr lang="en-US" sz="2400">
              <a:solidFill>
                <a:srgbClr val="0000FF"/>
              </a:solidFill>
              <a:effectLst/>
              <a:latin typeface="+mj-lt"/>
              <a:ea typeface="Calibri" panose="020F0502020204030204" pitchFamily="34" charset="0"/>
            </a:endParaRPr>
          </a:p>
        </p:txBody>
      </p:sp>
      <p:pic>
        <p:nvPicPr>
          <p:cNvPr id="4" name="Picture 3"/>
          <p:cNvPicPr>
            <a:picLocks noChangeAspect="1"/>
          </p:cNvPicPr>
          <p:nvPr/>
        </p:nvPicPr>
        <p:blipFill>
          <a:blip r:embed="rId2"/>
          <a:stretch>
            <a:fillRect/>
          </a:stretch>
        </p:blipFill>
        <p:spPr>
          <a:xfrm>
            <a:off x="3581400" y="1371600"/>
            <a:ext cx="947738" cy="854299"/>
          </a:xfrm>
          <a:prstGeom prst="rect">
            <a:avLst/>
          </a:prstGeom>
        </p:spPr>
      </p:pic>
      <p:pic>
        <p:nvPicPr>
          <p:cNvPr id="7" name="Picture 6">
            <a:extLst>
              <a:ext uri="{FF2B5EF4-FFF2-40B4-BE49-F238E27FC236}">
                <a16:creationId xmlns:a16="http://schemas.microsoft.com/office/drawing/2014/main" id="{EDEE07DD-A121-F202-67F1-CD4ED2BF1C74}"/>
              </a:ext>
            </a:extLst>
          </p:cNvPr>
          <p:cNvPicPr>
            <a:picLocks noChangeAspect="1"/>
          </p:cNvPicPr>
          <p:nvPr/>
        </p:nvPicPr>
        <p:blipFill>
          <a:blip r:embed="rId3"/>
          <a:stretch>
            <a:fillRect/>
          </a:stretch>
        </p:blipFill>
        <p:spPr>
          <a:xfrm>
            <a:off x="8153400" y="1600200"/>
            <a:ext cx="3412222" cy="3850937"/>
          </a:xfrm>
          <a:prstGeom prst="roundRect">
            <a:avLst>
              <a:gd name="adj" fmla="val 16667"/>
            </a:avLst>
          </a:prstGeom>
          <a:ln w="38100">
            <a:solidFill>
              <a:srgbClr val="FF99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9012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D13F7-3829-E1F4-4C31-EA4C21DAF1B9}"/>
              </a:ext>
            </a:extLst>
          </p:cNvPr>
          <p:cNvPicPr>
            <a:picLocks noChangeAspect="1"/>
          </p:cNvPicPr>
          <p:nvPr/>
        </p:nvPicPr>
        <p:blipFill>
          <a:blip r:embed="rId2"/>
          <a:stretch>
            <a:fillRect/>
          </a:stretch>
        </p:blipFill>
        <p:spPr>
          <a:xfrm flipH="1">
            <a:off x="0" y="2209800"/>
            <a:ext cx="1524000" cy="2915303"/>
          </a:xfrm>
          <a:prstGeom prst="rect">
            <a:avLst/>
          </a:prstGeom>
        </p:spPr>
      </p:pic>
      <p:sp>
        <p:nvSpPr>
          <p:cNvPr id="4" name="Rectangle 1"/>
          <p:cNvSpPr>
            <a:spLocks noChangeArrowheads="1"/>
          </p:cNvSpPr>
          <p:nvPr/>
        </p:nvSpPr>
        <p:spPr bwMode="auto">
          <a:xfrm>
            <a:off x="1905000" y="134768"/>
            <a:ext cx="10058400" cy="6573120"/>
          </a:xfrm>
          <a:prstGeom prst="wedgeRoundRectCallout">
            <a:avLst>
              <a:gd name="adj1" fmla="val -56233"/>
              <a:gd name="adj2" fmla="val -5232"/>
              <a:gd name="adj3" fmla="val 16667"/>
            </a:avLst>
          </a:prstGeom>
          <a:ln>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38088" rIns="91440" bIns="38088" numCol="1" anchor="ctr" anchorCtr="0" compatLnSpc="1">
            <a:prstTxWarp prst="textNoShape">
              <a:avLst/>
            </a:prstTxWarp>
            <a:spAutoFit/>
          </a:bodyPr>
          <a:lstStyle/>
          <a:p>
            <a:pPr lvl="0" indent="269875" algn="just" eaLnBrk="0" hangingPunct="0">
              <a:lnSpc>
                <a:spcPct val="114000"/>
              </a:lnSpc>
            </a:pPr>
            <a:r>
              <a:rPr lang="vi-VN" sz="2100" b="1">
                <a:solidFill>
                  <a:srgbClr val="C00000"/>
                </a:solidFill>
                <a:ea typeface="Calibri" panose="020F0502020204030204" pitchFamily="34" charset="0"/>
              </a:rPr>
              <a:t>Nhạc sĩ Huy Du </a:t>
            </a:r>
            <a:r>
              <a:rPr lang="vi-VN" sz="2100">
                <a:solidFill>
                  <a:srgbClr val="0000FF"/>
                </a:solidFill>
                <a:ea typeface="Calibri" panose="020F0502020204030204" pitchFamily="34" charset="0"/>
              </a:rPr>
              <a:t>sinh năm 1926, ông là một trong những cánh chim đầu đàn của nền âm nhạc mới Việt Nam, nguyên là Tổng Thư kí Hội Nhạc sĩ Việt Nam khoá III. Trong sự nghiệp sáng tác của mình, ông đã có một số lượng tác phẩm khá lớn, gồm nhiều thể loại như: ca khúc, hợp xướng, giao hưởng, thính phòng, nhạc cho phim, cho sân khấu,... Âm nhạc của ông vừa mang âm hưởng hào hùng, phóng khoáng, vừa trữ tình, thiết tha, bay bổng. </a:t>
            </a:r>
          </a:p>
          <a:p>
            <a:pPr lvl="0" indent="269875" algn="just" eaLnBrk="0" hangingPunct="0">
              <a:lnSpc>
                <a:spcPct val="114000"/>
              </a:lnSpc>
            </a:pPr>
            <a:r>
              <a:rPr lang="vi-VN" sz="2100">
                <a:solidFill>
                  <a:srgbClr val="0000FF"/>
                </a:solidFill>
                <a:ea typeface="Calibri" panose="020F0502020204030204" pitchFamily="34" charset="0"/>
              </a:rPr>
              <a:t>Các ca khúc của nhạc sĩ Huy Du rất giản dị, tự nhiên, với giai điệu đẹp, mượt mà và ca từ giàu hình ảnh. Một số ca khúc tiêu biểu như: </a:t>
            </a:r>
            <a:r>
              <a:rPr lang="vi-VN" sz="2100" i="1">
                <a:solidFill>
                  <a:srgbClr val="009900"/>
                </a:solidFill>
                <a:ea typeface="Calibri" panose="020F0502020204030204" pitchFamily="34" charset="0"/>
              </a:rPr>
              <a:t>Sẽ về Thủ đô</a:t>
            </a:r>
            <a:r>
              <a:rPr lang="vi-VN" sz="2100">
                <a:solidFill>
                  <a:srgbClr val="0000FF"/>
                </a:solidFill>
                <a:ea typeface="Calibri" panose="020F0502020204030204" pitchFamily="34" charset="0"/>
              </a:rPr>
              <a:t>, </a:t>
            </a:r>
            <a:r>
              <a:rPr lang="vi-VN" sz="2100" i="1">
                <a:solidFill>
                  <a:srgbClr val="009900"/>
                </a:solidFill>
                <a:ea typeface="Calibri" panose="020F0502020204030204" pitchFamily="34" charset="0"/>
              </a:rPr>
              <a:t>Anh vẫn hành quân</a:t>
            </a:r>
            <a:r>
              <a:rPr lang="vi-VN" sz="2100">
                <a:solidFill>
                  <a:srgbClr val="0000FF"/>
                </a:solidFill>
                <a:ea typeface="Calibri" panose="020F0502020204030204" pitchFamily="34" charset="0"/>
              </a:rPr>
              <a:t> (phỏng thơ Trần Hữu Thung), </a:t>
            </a:r>
            <a:r>
              <a:rPr lang="vi-VN" sz="2100" i="1">
                <a:solidFill>
                  <a:srgbClr val="009900"/>
                </a:solidFill>
                <a:ea typeface="Calibri" panose="020F0502020204030204" pitchFamily="34" charset="0"/>
              </a:rPr>
              <a:t>Tình em </a:t>
            </a:r>
            <a:r>
              <a:rPr lang="vi-VN" sz="2100">
                <a:solidFill>
                  <a:srgbClr val="0000FF"/>
                </a:solidFill>
                <a:ea typeface="Calibri" panose="020F0502020204030204" pitchFamily="34" charset="0"/>
              </a:rPr>
              <a:t>(thơ Ngọc Sơn), </a:t>
            </a:r>
            <a:r>
              <a:rPr lang="vi-VN" sz="2100" i="1">
                <a:solidFill>
                  <a:srgbClr val="009900"/>
                </a:solidFill>
                <a:ea typeface="Calibri" panose="020F0502020204030204" pitchFamily="34" charset="0"/>
              </a:rPr>
              <a:t>Bế Văn Đàn sống mãi </a:t>
            </a:r>
            <a:r>
              <a:rPr lang="vi-VN" sz="2100">
                <a:solidFill>
                  <a:srgbClr val="0000FF"/>
                </a:solidFill>
                <a:ea typeface="Calibri" panose="020F0502020204030204" pitchFamily="34" charset="0"/>
              </a:rPr>
              <a:t>(phỏng thơ Trinh Đường), </a:t>
            </a:r>
            <a:r>
              <a:rPr lang="vi-VN" sz="2100" i="1">
                <a:solidFill>
                  <a:srgbClr val="009900"/>
                </a:solidFill>
                <a:ea typeface="Calibri" panose="020F0502020204030204" pitchFamily="34" charset="0"/>
              </a:rPr>
              <a:t>Cùng anh tiến quân trên đường dài </a:t>
            </a:r>
            <a:r>
              <a:rPr lang="vi-VN" sz="2100">
                <a:solidFill>
                  <a:srgbClr val="0000FF"/>
                </a:solidFill>
                <a:ea typeface="Calibri" panose="020F0502020204030204" pitchFamily="34" charset="0"/>
              </a:rPr>
              <a:t>(thơ Xuân Sách), </a:t>
            </a:r>
            <a:r>
              <a:rPr lang="vi-VN" sz="2100" i="1">
                <a:solidFill>
                  <a:srgbClr val="009900"/>
                </a:solidFill>
                <a:ea typeface="Calibri" panose="020F0502020204030204" pitchFamily="34" charset="0"/>
              </a:rPr>
              <a:t>Nổi lửa lên em </a:t>
            </a:r>
            <a:r>
              <a:rPr lang="vi-VN" sz="2100">
                <a:solidFill>
                  <a:srgbClr val="0000FF"/>
                </a:solidFill>
                <a:ea typeface="Calibri" panose="020F0502020204030204" pitchFamily="34" charset="0"/>
              </a:rPr>
              <a:t>(phỏng thơ Giang Lam), </a:t>
            </a:r>
            <a:r>
              <a:rPr lang="vi-VN" sz="2100" i="1">
                <a:solidFill>
                  <a:srgbClr val="009900"/>
                </a:solidFill>
                <a:ea typeface="Calibri" panose="020F0502020204030204" pitchFamily="34" charset="0"/>
              </a:rPr>
              <a:t>Đường chúng ta đi </a:t>
            </a:r>
            <a:r>
              <a:rPr lang="vi-VN" sz="2100">
                <a:solidFill>
                  <a:srgbClr val="0000FF"/>
                </a:solidFill>
                <a:ea typeface="Calibri" panose="020F0502020204030204" pitchFamily="34" charset="0"/>
              </a:rPr>
              <a:t>(lời thơ Xuân Sách), </a:t>
            </a:r>
            <a:r>
              <a:rPr lang="vi-VN" sz="2100" i="1">
                <a:solidFill>
                  <a:srgbClr val="009900"/>
                </a:solidFill>
                <a:ea typeface="Calibri" panose="020F0502020204030204" pitchFamily="34" charset="0"/>
              </a:rPr>
              <a:t>Trên đỉnh Trường Sơn ta hát</a:t>
            </a:r>
            <a:r>
              <a:rPr lang="vi-VN" sz="2100">
                <a:solidFill>
                  <a:srgbClr val="0000FF"/>
                </a:solidFill>
                <a:ea typeface="Calibri" panose="020F0502020204030204" pitchFamily="34" charset="0"/>
              </a:rPr>
              <a:t>, </a:t>
            </a:r>
            <a:r>
              <a:rPr lang="vi-VN" sz="2100" i="1">
                <a:solidFill>
                  <a:srgbClr val="009900"/>
                </a:solidFill>
                <a:ea typeface="Calibri" panose="020F0502020204030204" pitchFamily="34" charset="0"/>
              </a:rPr>
              <a:t>Việt Nam ơi! Mùa xuân đến rồi</a:t>
            </a:r>
            <a:r>
              <a:rPr lang="vi-VN" sz="2100">
                <a:solidFill>
                  <a:srgbClr val="0000FF"/>
                </a:solidFill>
                <a:ea typeface="Calibri" panose="020F0502020204030204" pitchFamily="34" charset="0"/>
              </a:rPr>
              <a:t>,…</a:t>
            </a:r>
          </a:p>
          <a:p>
            <a:pPr lvl="0" indent="269875" algn="just" eaLnBrk="0" hangingPunct="0">
              <a:lnSpc>
                <a:spcPct val="114000"/>
              </a:lnSpc>
            </a:pPr>
            <a:r>
              <a:rPr lang="vi-VN" sz="2100">
                <a:solidFill>
                  <a:srgbClr val="0000FF"/>
                </a:solidFill>
                <a:ea typeface="Calibri" panose="020F0502020204030204" pitchFamily="34" charset="0"/>
              </a:rPr>
              <a:t>Năm 2000, nhạc sĩ Huy Du được Nhà nước trao tặng Giải thưởng Hồ Chí Minh về Văn học – Nghệ thuật.</a:t>
            </a:r>
            <a:endParaRPr lang="en-US" sz="2100">
              <a:solidFill>
                <a:srgbClr val="0000FF"/>
              </a:solidFill>
              <a:ea typeface="Calibri" panose="020F0502020204030204" pitchFamily="34" charset="0"/>
            </a:endParaRPr>
          </a:p>
          <a:p>
            <a:pPr lvl="0" indent="269875" algn="just" eaLnBrk="0" hangingPunct="0">
              <a:lnSpc>
                <a:spcPct val="114000"/>
              </a:lnSpc>
            </a:pPr>
            <a:r>
              <a:rPr lang="vi-VN" sz="2100">
                <a:solidFill>
                  <a:srgbClr val="0000FF"/>
                </a:solidFill>
                <a:ea typeface="Calibri" panose="020F0502020204030204" pitchFamily="34" charset="0"/>
              </a:rPr>
              <a:t>Nhạc sĩ Huy Du mất năm 2007.</a:t>
            </a:r>
          </a:p>
        </p:txBody>
      </p:sp>
    </p:spTree>
    <p:extLst>
      <p:ext uri="{BB962C8B-B14F-4D97-AF65-F5344CB8AC3E}">
        <p14:creationId xmlns:p14="http://schemas.microsoft.com/office/powerpoint/2010/main" val="35206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125"/>
            <a:ext cx="12192000" cy="563562"/>
          </a:xfrm>
        </p:spPr>
        <p:txBody>
          <a:bodyPr/>
          <a:lstStyle/>
          <a:p>
            <a:r>
              <a:rPr lang="en-US" sz="3200" b="1">
                <a:solidFill>
                  <a:srgbClr val="C00000"/>
                </a:solidFill>
                <a:latin typeface="+mn-lt"/>
                <a:cs typeface="Times New Roman" panose="02020603050405020304" pitchFamily="18" charset="0"/>
              </a:rPr>
              <a:t>II.</a:t>
            </a:r>
            <a:r>
              <a:rPr lang="vi-VN" sz="3200" b="1">
                <a:solidFill>
                  <a:srgbClr val="C00000"/>
                </a:solidFill>
                <a:latin typeface="+mn-lt"/>
                <a:cs typeface="Times New Roman" panose="02020603050405020304" pitchFamily="18" charset="0"/>
              </a:rPr>
              <a:t> </a:t>
            </a:r>
            <a:r>
              <a:rPr lang="en-US" sz="3200" b="1">
                <a:solidFill>
                  <a:srgbClr val="C00000"/>
                </a:solidFill>
                <a:latin typeface="+mn-lt"/>
                <a:cs typeface="Times New Roman" panose="02020603050405020304" pitchFamily="18" charset="0"/>
              </a:rPr>
              <a:t>Ôn tập bài hát</a:t>
            </a:r>
            <a:endParaRPr lang="en-US" sz="3200" b="1" i="1" dirty="0">
              <a:solidFill>
                <a:srgbClr val="C00000"/>
              </a:solidFill>
              <a:latin typeface="+mn-lt"/>
              <a:cs typeface="Times New Roman" panose="02020603050405020304" pitchFamily="18" charset="0"/>
            </a:endParaRPr>
          </a:p>
        </p:txBody>
      </p:sp>
      <p:pic>
        <p:nvPicPr>
          <p:cNvPr id="3" name="Picture 2">
            <a:extLst>
              <a:ext uri="{FF2B5EF4-FFF2-40B4-BE49-F238E27FC236}">
                <a16:creationId xmlns:a16="http://schemas.microsoft.com/office/drawing/2014/main" id="{47EB589B-8061-F34C-C74C-F267F9AE6FB5}"/>
              </a:ext>
            </a:extLst>
          </p:cNvPr>
          <p:cNvPicPr>
            <a:picLocks noChangeAspect="1"/>
          </p:cNvPicPr>
          <p:nvPr/>
        </p:nvPicPr>
        <p:blipFill>
          <a:blip r:embed="rId2"/>
          <a:stretch>
            <a:fillRect/>
          </a:stretch>
        </p:blipFill>
        <p:spPr>
          <a:xfrm>
            <a:off x="1981200" y="596220"/>
            <a:ext cx="8285620" cy="6127335"/>
          </a:xfrm>
          <a:prstGeom prst="rect">
            <a:avLst/>
          </a:prstGeom>
        </p:spPr>
      </p:pic>
    </p:spTree>
    <p:extLst>
      <p:ext uri="{BB962C8B-B14F-4D97-AF65-F5344CB8AC3E}">
        <p14:creationId xmlns:p14="http://schemas.microsoft.com/office/powerpoint/2010/main" val="412446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192000" cy="6877174"/>
            <a:chOff x="0" y="0"/>
            <a:chExt cx="12192000" cy="687717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84" t="32903" r="23219"/>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68" y="3181228"/>
              <a:ext cx="3200400" cy="3695946"/>
            </a:xfrm>
            <a:prstGeom prst="rect">
              <a:avLst/>
            </a:prstGeom>
          </p:spPr>
        </p:pic>
      </p:grpSp>
      <p:sp>
        <p:nvSpPr>
          <p:cNvPr id="2" name="Title 1"/>
          <p:cNvSpPr>
            <a:spLocks noGrp="1"/>
          </p:cNvSpPr>
          <p:nvPr>
            <p:ph type="title"/>
          </p:nvPr>
        </p:nvSpPr>
        <p:spPr>
          <a:xfrm>
            <a:off x="609600" y="685800"/>
            <a:ext cx="10972800" cy="1143000"/>
          </a:xfrm>
        </p:spPr>
        <p:txBody>
          <a:bodyPr/>
          <a:lstStyle/>
          <a:p>
            <a:r>
              <a:rPr lang="en-US" sz="3600" b="1">
                <a:solidFill>
                  <a:srgbClr val="0000FF"/>
                </a:solidFill>
              </a:rPr>
              <a:t>DẶN DÒ VỀ NHÀ</a:t>
            </a:r>
            <a:endParaRPr lang="en-US" sz="3600" b="1" dirty="0">
              <a:solidFill>
                <a:srgbClr val="0000FF"/>
              </a:solidFill>
            </a:endParaRPr>
          </a:p>
        </p:txBody>
      </p:sp>
      <p:sp>
        <p:nvSpPr>
          <p:cNvPr id="3" name="Content Placeholder 2"/>
          <p:cNvSpPr>
            <a:spLocks noGrp="1"/>
          </p:cNvSpPr>
          <p:nvPr>
            <p:ph idx="1"/>
          </p:nvPr>
        </p:nvSpPr>
        <p:spPr>
          <a:xfrm>
            <a:off x="1524000" y="1905001"/>
            <a:ext cx="9448800" cy="2590799"/>
          </a:xfrm>
        </p:spPr>
        <p:txBody>
          <a:bodyPr/>
          <a:lstStyle/>
          <a:p>
            <a:pPr>
              <a:buFont typeface="Wingdings" panose="05000000000000000000" pitchFamily="2" charset="2"/>
              <a:buChar char="Ø"/>
            </a:pPr>
            <a:r>
              <a:rPr lang="en-US" sz="2800">
                <a:solidFill>
                  <a:srgbClr val="0000FF"/>
                </a:solidFill>
              </a:rPr>
              <a:t>Tập biểu diễn bài hát </a:t>
            </a:r>
            <a:r>
              <a:rPr lang="vi-VN" sz="2800" i="1">
                <a:solidFill>
                  <a:srgbClr val="C00000"/>
                </a:solidFill>
              </a:rPr>
              <a:t>Bay lên những cánh diều ước mơ </a:t>
            </a:r>
            <a:r>
              <a:rPr lang="en-US" sz="2800">
                <a:solidFill>
                  <a:srgbClr val="0000FF"/>
                </a:solidFill>
              </a:rPr>
              <a:t>theo các hình thức khác nhau.</a:t>
            </a:r>
          </a:p>
          <a:p>
            <a:pPr marL="0" indent="0">
              <a:lnSpc>
                <a:spcPct val="150000"/>
              </a:lnSpc>
              <a:buNone/>
            </a:pPr>
            <a:endParaRPr lang="en-US" sz="2800" dirty="0">
              <a:solidFill>
                <a:srgbClr val="0000FF"/>
              </a:solidFill>
            </a:endParaRPr>
          </a:p>
        </p:txBody>
      </p:sp>
    </p:spTree>
    <p:extLst>
      <p:ext uri="{BB962C8B-B14F-4D97-AF65-F5344CB8AC3E}">
        <p14:creationId xmlns:p14="http://schemas.microsoft.com/office/powerpoint/2010/main" val="1086724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10435</TotalTime>
  <Words>903</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Wingdings</vt:lpstr>
      <vt:lpstr>Default Design</vt:lpstr>
      <vt:lpstr>Giáo viên: Nguyễn Thị Thảo Huyền Trường: THCS Cự Khối</vt:lpstr>
      <vt:lpstr>PowerPoint Presentation</vt:lpstr>
      <vt:lpstr>Thảo luận nhóm</vt:lpstr>
      <vt:lpstr>PowerPoint Presentation</vt:lpstr>
      <vt:lpstr>2. Nhạc sĩ Huy Du</vt:lpstr>
      <vt:lpstr>PowerPoint Presentation</vt:lpstr>
      <vt:lpstr>II. Ôn tập bài hát</vt:lpstr>
      <vt:lpstr>DẶN DÒ VỀ NHÀ</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hoa pham</cp:lastModifiedBy>
  <cp:revision>353</cp:revision>
  <dcterms:created xsi:type="dcterms:W3CDTF">2006-11-06T13:45:38Z</dcterms:created>
  <dcterms:modified xsi:type="dcterms:W3CDTF">2025-04-13T00:26:11Z</dcterms:modified>
</cp:coreProperties>
</file>