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4" r:id="rId2"/>
    <p:sldId id="258" r:id="rId3"/>
    <p:sldId id="309" r:id="rId4"/>
    <p:sldId id="310" r:id="rId5"/>
    <p:sldId id="312" r:id="rId6"/>
    <p:sldId id="260" r:id="rId7"/>
    <p:sldId id="303" r:id="rId8"/>
    <p:sldId id="291" r:id="rId9"/>
    <p:sldId id="313" r:id="rId10"/>
    <p:sldId id="314" r:id="rId11"/>
    <p:sldId id="315" r:id="rId12"/>
    <p:sldId id="316" r:id="rId13"/>
    <p:sldId id="317" r:id="rId14"/>
    <p:sldId id="319" r:id="rId15"/>
    <p:sldId id="320" r:id="rId16"/>
    <p:sldId id="323" r:id="rId17"/>
    <p:sldId id="262" r:id="rId18"/>
    <p:sldId id="321" r:id="rId19"/>
    <p:sldId id="322" r:id="rId20"/>
    <p:sldId id="308"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5AAB"/>
    <a:srgbClr val="FFE89F"/>
    <a:srgbClr val="0088EE"/>
    <a:srgbClr val="CFD5EA"/>
    <a:srgbClr val="A3E7FF"/>
    <a:srgbClr val="75DBFF"/>
    <a:srgbClr val="57B7FF"/>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6" d="100"/>
          <a:sy n="76" d="100"/>
        </p:scale>
        <p:origin x="1176" y="96"/>
      </p:cViewPr>
      <p:guideLst>
        <p:guide orient="horz" pos="22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pPr/>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pPr/>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pPr/>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pPr/>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pPr/>
              <a:t>7/16/2023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pPr/>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161388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709125" y="3408566"/>
            <a:ext cx="2800930" cy="461665"/>
            <a:chOff x="1230086" y="1785257"/>
            <a:chExt cx="2800930" cy="461665"/>
          </a:xfrm>
        </p:grpSpPr>
        <p:sp>
          <p:nvSpPr>
            <p:cNvPr id="7" name="TextBox 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8" name="TextBox 7"/>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9" name="Group 8"/>
          <p:cNvGrpSpPr/>
          <p:nvPr/>
        </p:nvGrpSpPr>
        <p:grpSpPr>
          <a:xfrm>
            <a:off x="3441906" y="3402228"/>
            <a:ext cx="2234873" cy="461665"/>
            <a:chOff x="1230086" y="1785257"/>
            <a:chExt cx="223487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1" name="TextBox 10"/>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12" name="Group 11"/>
          <p:cNvGrpSpPr/>
          <p:nvPr/>
        </p:nvGrpSpPr>
        <p:grpSpPr>
          <a:xfrm>
            <a:off x="5976160" y="3421615"/>
            <a:ext cx="2371692" cy="461665"/>
            <a:chOff x="1230086" y="1785257"/>
            <a:chExt cx="237169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4" name="TextBox 13"/>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15" name="Group 14"/>
          <p:cNvGrpSpPr/>
          <p:nvPr/>
        </p:nvGrpSpPr>
        <p:grpSpPr>
          <a:xfrm>
            <a:off x="541978" y="2951297"/>
            <a:ext cx="7655567" cy="470318"/>
            <a:chOff x="-44256" y="1262747"/>
            <a:chExt cx="7655567" cy="470318"/>
          </a:xfrm>
        </p:grpSpPr>
        <p:sp>
          <p:nvSpPr>
            <p:cNvPr id="16" name="TextBox 15"/>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18" name="Rectangle 17"/>
          <p:cNvSpPr/>
          <p:nvPr/>
        </p:nvSpPr>
        <p:spPr>
          <a:xfrm>
            <a:off x="387129" y="951346"/>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F3F1081A-2D0C-4F60-B249-6C89746F1C80}"/>
              </a:ext>
            </a:extLst>
          </p:cNvPr>
          <p:cNvSpPr/>
          <p:nvPr/>
        </p:nvSpPr>
        <p:spPr>
          <a:xfrm>
            <a:off x="3496334" y="343130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Home 1">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552603" y="2875832"/>
            <a:ext cx="8372059" cy="461665"/>
            <a:chOff x="-59760" y="2142097"/>
            <a:chExt cx="8372059" cy="461665"/>
          </a:xfrm>
        </p:grpSpPr>
        <p:sp>
          <p:nvSpPr>
            <p:cNvPr id="7" name="TextBox 6"/>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8" name="TextBox 7"/>
            <p:cNvSpPr txBox="1"/>
            <p:nvPr/>
          </p:nvSpPr>
          <p:spPr>
            <a:xfrm>
              <a:off x="337952" y="2142097"/>
              <a:ext cx="7974347" cy="461665"/>
            </a:xfrm>
            <a:prstGeom prst="rect">
              <a:avLst/>
            </a:prstGeom>
            <a:noFill/>
          </p:spPr>
          <p:txBody>
            <a:bodyPr wrap="square" rtlCol="0">
              <a:spAutoFit/>
            </a:bodyPr>
            <a:lstStyle/>
            <a:p>
              <a:r>
                <a:rPr lang="en-US" sz="2400" dirty="0"/>
                <a:t>There will be a _______ in front of the house.</a:t>
              </a:r>
            </a:p>
          </p:txBody>
        </p:sp>
      </p:grpSp>
      <p:grpSp>
        <p:nvGrpSpPr>
          <p:cNvPr id="9" name="Group 8"/>
          <p:cNvGrpSpPr/>
          <p:nvPr/>
        </p:nvGrpSpPr>
        <p:grpSpPr>
          <a:xfrm>
            <a:off x="720012" y="3353890"/>
            <a:ext cx="1796143" cy="461665"/>
            <a:chOff x="1230086" y="1785257"/>
            <a:chExt cx="179614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11" name="TextBox 10"/>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12" name="Group 11"/>
          <p:cNvGrpSpPr/>
          <p:nvPr/>
        </p:nvGrpSpPr>
        <p:grpSpPr>
          <a:xfrm>
            <a:off x="3415780" y="3347552"/>
            <a:ext cx="1796143" cy="461665"/>
            <a:chOff x="1230086" y="1785257"/>
            <a:chExt cx="1796143"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15" name="Group 14"/>
          <p:cNvGrpSpPr/>
          <p:nvPr/>
        </p:nvGrpSpPr>
        <p:grpSpPr>
          <a:xfrm>
            <a:off x="5995754" y="3366939"/>
            <a:ext cx="2841162" cy="461665"/>
            <a:chOff x="1230086" y="1785257"/>
            <a:chExt cx="284116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17" name="TextBox 16"/>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sp>
        <p:nvSpPr>
          <p:cNvPr id="18" name="Rectangle 17"/>
          <p:cNvSpPr/>
          <p:nvPr/>
        </p:nvSpPr>
        <p:spPr>
          <a:xfrm>
            <a:off x="250709" y="9499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90EB483C-F2A8-4A0E-BF88-B45660D34BC2}"/>
              </a:ext>
            </a:extLst>
          </p:cNvPr>
          <p:cNvSpPr/>
          <p:nvPr/>
        </p:nvSpPr>
        <p:spPr>
          <a:xfrm>
            <a:off x="6036534" y="336974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402474" y="2994820"/>
            <a:ext cx="7611896" cy="470318"/>
            <a:chOff x="-66290" y="4026312"/>
            <a:chExt cx="7611896" cy="470318"/>
          </a:xfrm>
        </p:grpSpPr>
        <p:sp>
          <p:nvSpPr>
            <p:cNvPr id="7" name="TextBox 6"/>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8" name="TextBox 7"/>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9" name="Group 8"/>
          <p:cNvGrpSpPr/>
          <p:nvPr/>
        </p:nvGrpSpPr>
        <p:grpSpPr>
          <a:xfrm>
            <a:off x="537225" y="3539178"/>
            <a:ext cx="3374583" cy="461665"/>
            <a:chOff x="1230086" y="1785257"/>
            <a:chExt cx="337458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12" name="Group 11"/>
          <p:cNvGrpSpPr/>
          <p:nvPr/>
        </p:nvGrpSpPr>
        <p:grpSpPr>
          <a:xfrm>
            <a:off x="3250409" y="3532840"/>
            <a:ext cx="3002378" cy="461665"/>
            <a:chOff x="1230086" y="1785257"/>
            <a:chExt cx="3002378"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15" name="Group 14"/>
          <p:cNvGrpSpPr/>
          <p:nvPr/>
        </p:nvGrpSpPr>
        <p:grpSpPr>
          <a:xfrm>
            <a:off x="5837124" y="3543574"/>
            <a:ext cx="2333698" cy="461665"/>
            <a:chOff x="1230086" y="1785257"/>
            <a:chExt cx="2333698"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6" y="1785257"/>
              <a:ext cx="1952698" cy="461665"/>
            </a:xfrm>
            <a:prstGeom prst="rect">
              <a:avLst/>
            </a:prstGeom>
            <a:noFill/>
          </p:spPr>
          <p:txBody>
            <a:bodyPr wrap="square" rtlCol="0">
              <a:spAutoFit/>
            </a:bodyPr>
            <a:lstStyle/>
            <a:p>
              <a:r>
                <a:rPr lang="en-US" sz="2400"/>
                <a:t>a lot of</a:t>
              </a:r>
            </a:p>
          </p:txBody>
        </p:sp>
      </p:grpSp>
      <p:sp>
        <p:nvSpPr>
          <p:cNvPr id="18" name="Rectangle 17"/>
          <p:cNvSpPr/>
          <p:nvPr/>
        </p:nvSpPr>
        <p:spPr>
          <a:xfrm>
            <a:off x="273950" y="105827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C7C00878-3715-4858-8014-F7253003C58A}"/>
              </a:ext>
            </a:extLst>
          </p:cNvPr>
          <p:cNvSpPr/>
          <p:nvPr/>
        </p:nvSpPr>
        <p:spPr>
          <a:xfrm>
            <a:off x="3250409" y="352279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370519" y="3248165"/>
            <a:ext cx="7876427" cy="470318"/>
            <a:chOff x="-88319" y="3312302"/>
            <a:chExt cx="7876427" cy="470318"/>
          </a:xfrm>
        </p:grpSpPr>
        <p:sp>
          <p:nvSpPr>
            <p:cNvPr id="7" name="TextBox 6"/>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8" name="TextBox 7"/>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9" name="Group 8"/>
          <p:cNvGrpSpPr/>
          <p:nvPr/>
        </p:nvGrpSpPr>
        <p:grpSpPr>
          <a:xfrm>
            <a:off x="523156" y="3748785"/>
            <a:ext cx="2688784" cy="461665"/>
            <a:chOff x="1230086" y="1785257"/>
            <a:chExt cx="2688784"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12" name="Group 11"/>
          <p:cNvGrpSpPr/>
          <p:nvPr/>
        </p:nvGrpSpPr>
        <p:grpSpPr>
          <a:xfrm>
            <a:off x="3231942" y="3731823"/>
            <a:ext cx="1711122" cy="461665"/>
            <a:chOff x="1230086" y="1785257"/>
            <a:chExt cx="171112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15" name="Group 14"/>
          <p:cNvGrpSpPr/>
          <p:nvPr/>
        </p:nvGrpSpPr>
        <p:grpSpPr>
          <a:xfrm>
            <a:off x="5824914" y="3748784"/>
            <a:ext cx="2592972" cy="461665"/>
            <a:chOff x="1230086" y="1785257"/>
            <a:chExt cx="259297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sp>
        <p:nvSpPr>
          <p:cNvPr id="18" name="Rectangle 17"/>
          <p:cNvSpPr/>
          <p:nvPr/>
        </p:nvSpPr>
        <p:spPr>
          <a:xfrm>
            <a:off x="370519" y="1085570"/>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14F9DEA4-397D-4426-AF46-62A52BD39881}"/>
              </a:ext>
            </a:extLst>
          </p:cNvPr>
          <p:cNvSpPr/>
          <p:nvPr/>
        </p:nvSpPr>
        <p:spPr>
          <a:xfrm>
            <a:off x="3257745" y="375325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3431556"/>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160250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275459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397404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13087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878288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70" y="764014"/>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66443" y="678348"/>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807401" y="1655474"/>
            <a:ext cx="1452257" cy="492443"/>
          </a:xfrm>
          <a:prstGeom prst="rect">
            <a:avLst/>
          </a:prstGeom>
        </p:spPr>
        <p:txBody>
          <a:bodyPr wrap="none">
            <a:spAutoFit/>
          </a:bodyPr>
          <a:lstStyle/>
          <a:p>
            <a:r>
              <a:rPr lang="en-US" sz="2600" b="1" dirty="0">
                <a:solidFill>
                  <a:srgbClr val="FF0000"/>
                </a:solidFill>
              </a:rPr>
              <a:t>Example:</a:t>
            </a:r>
          </a:p>
        </p:txBody>
      </p:sp>
      <p:sp>
        <p:nvSpPr>
          <p:cNvPr id="5" name="TextBox 4"/>
          <p:cNvSpPr txBox="1"/>
          <p:nvPr/>
        </p:nvSpPr>
        <p:spPr>
          <a:xfrm>
            <a:off x="807400" y="2151369"/>
            <a:ext cx="7981758" cy="1384995"/>
          </a:xfrm>
          <a:prstGeom prst="rect">
            <a:avLst/>
          </a:prstGeom>
          <a:noFill/>
        </p:spPr>
        <p:txBody>
          <a:bodyPr wrap="square" rtlCol="0">
            <a:spAutoFit/>
          </a:bodyPr>
          <a:lstStyle/>
          <a:p>
            <a:pPr>
              <a:lnSpc>
                <a:spcPct val="150000"/>
              </a:lnSpc>
            </a:pPr>
            <a:r>
              <a:rPr lang="en-US" sz="2800" b="1" i="1" dirty="0"/>
              <a:t>A:  </a:t>
            </a:r>
            <a:r>
              <a:rPr lang="en-US" sz="2800" dirty="0"/>
              <a:t>What type of future house do you think it will be?</a:t>
            </a:r>
          </a:p>
          <a:p>
            <a:pPr>
              <a:lnSpc>
                <a:spcPct val="150000"/>
              </a:lnSpc>
            </a:pPr>
            <a:r>
              <a:rPr lang="en-US" sz="2800" b="1" i="1" dirty="0"/>
              <a:t>B:  </a:t>
            </a:r>
            <a:r>
              <a:rPr lang="en-US" sz="2800" dirty="0"/>
              <a:t>It’ll be a palace.</a:t>
            </a:r>
          </a:p>
        </p:txBody>
      </p:sp>
      <p:sp>
        <p:nvSpPr>
          <p:cNvPr id="6" name="TextBox 5"/>
          <p:cNvSpPr txBox="1"/>
          <p:nvPr/>
        </p:nvSpPr>
        <p:spPr>
          <a:xfrm>
            <a:off x="1208435" y="56128"/>
            <a:ext cx="3557176" cy="707886"/>
          </a:xfrm>
          <a:prstGeom prst="rect">
            <a:avLst/>
          </a:prstGeom>
          <a:noFill/>
        </p:spPr>
        <p:txBody>
          <a:bodyPr wrap="square" rtlCol="0">
            <a:spAutoFit/>
          </a:bodyPr>
          <a:lstStyle/>
          <a:p>
            <a:pPr algn="ctr"/>
            <a:r>
              <a:rPr lang="en-US" sz="4000" b="1" dirty="0" smtClean="0">
                <a:solidFill>
                  <a:srgbClr val="0084B1"/>
                </a:solidFill>
              </a:rPr>
              <a:t>* </a:t>
            </a:r>
            <a:r>
              <a:rPr lang="en-US" sz="4000" u="sng" dirty="0" smtClean="0">
                <a:solidFill>
                  <a:srgbClr val="008080"/>
                </a:solidFill>
                <a:latin typeface=".VnBodoni" pitchFamily="34" charset="0"/>
              </a:rPr>
              <a:t>Speaking</a:t>
            </a:r>
            <a:endParaRPr lang="en-US" sz="4000" u="sng" dirty="0">
              <a:solidFill>
                <a:srgbClr val="008080"/>
              </a:solidFill>
              <a:latin typeface=".VnBodoni" pitchFamily="34" charset="0"/>
            </a:endParaRPr>
          </a:p>
        </p:txBody>
      </p:sp>
      <p:sp>
        <p:nvSpPr>
          <p:cNvPr id="9" name="Flowchart: Process 8"/>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97" y="3698544"/>
            <a:ext cx="4274404" cy="275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271403" y="1586289"/>
            <a:ext cx="8338782" cy="5632311"/>
          </a:xfrm>
          <a:prstGeom prst="rect">
            <a:avLst/>
          </a:prstGeom>
        </p:spPr>
        <p:txBody>
          <a:bodyPr wrap="square">
            <a:spAutoFit/>
          </a:bodyPr>
          <a:lstStyle/>
          <a:p>
            <a:r>
              <a:rPr lang="en-US" sz="2400" b="1" dirty="0" smtClean="0"/>
              <a:t>A</a:t>
            </a:r>
            <a:r>
              <a:rPr lang="en-US" sz="2400" b="1" i="1" dirty="0"/>
              <a:t>:</a:t>
            </a:r>
            <a:r>
              <a:rPr lang="en-US" sz="2400" i="1" dirty="0"/>
              <a:t> What type of future house do you think it will be?</a:t>
            </a:r>
            <a:endParaRPr lang="en-US" sz="2400" dirty="0"/>
          </a:p>
          <a:p>
            <a:r>
              <a:rPr lang="en-US" sz="2400" b="1" i="1" dirty="0"/>
              <a:t>B:</a:t>
            </a:r>
            <a:r>
              <a:rPr lang="en-US" sz="2400" i="1" dirty="0"/>
              <a:t> It’ll be a villa.</a:t>
            </a:r>
            <a:endParaRPr lang="en-US" sz="2400" dirty="0"/>
          </a:p>
          <a:p>
            <a:r>
              <a:rPr lang="en-US" sz="2400" b="1" i="1" dirty="0"/>
              <a:t>A:</a:t>
            </a:r>
            <a:r>
              <a:rPr lang="en-US" sz="2400" i="1" dirty="0"/>
              <a:t> Where will it be?</a:t>
            </a:r>
            <a:endParaRPr lang="en-US" sz="2400" dirty="0"/>
          </a:p>
          <a:p>
            <a:r>
              <a:rPr lang="en-US" sz="2400" b="1" i="1" dirty="0"/>
              <a:t>B:</a:t>
            </a:r>
            <a:r>
              <a:rPr lang="en-US" sz="2400" i="1" dirty="0"/>
              <a:t> It’ll be on the hill.</a:t>
            </a:r>
            <a:endParaRPr lang="en-US" sz="2400" dirty="0"/>
          </a:p>
          <a:p>
            <a:r>
              <a:rPr lang="en-US" sz="2400" b="1" i="1" dirty="0"/>
              <a:t>A:</a:t>
            </a:r>
            <a:r>
              <a:rPr lang="en-US" sz="2400" i="1" dirty="0"/>
              <a:t> What will it look like?</a:t>
            </a:r>
            <a:endParaRPr lang="en-US" sz="2400" dirty="0"/>
          </a:p>
          <a:p>
            <a:r>
              <a:rPr lang="en-US" sz="2400" b="1" i="1" dirty="0"/>
              <a:t>B:</a:t>
            </a:r>
            <a:r>
              <a:rPr lang="en-US" sz="2400" i="1" dirty="0"/>
              <a:t> It’ll be very big, modern, beautiful and convenient.</a:t>
            </a:r>
            <a:endParaRPr lang="en-US" sz="2400" dirty="0"/>
          </a:p>
          <a:p>
            <a:r>
              <a:rPr lang="en-US" sz="2400" b="1" i="1" dirty="0"/>
              <a:t>A:</a:t>
            </a:r>
            <a:r>
              <a:rPr lang="en-US" sz="2400" i="1" dirty="0"/>
              <a:t> How many rooms will it have?</a:t>
            </a:r>
            <a:endParaRPr lang="en-US" sz="2400" dirty="0"/>
          </a:p>
          <a:p>
            <a:r>
              <a:rPr lang="en-US" sz="2400" b="1" i="1" dirty="0"/>
              <a:t>B:</a:t>
            </a:r>
            <a:r>
              <a:rPr lang="en-US" sz="2400" i="1" dirty="0"/>
              <a:t> It will have ten rooms: four bedrooms, two bathrooms, a kitchen, a dining room, a living room, a study.</a:t>
            </a:r>
            <a:endParaRPr lang="en-US" sz="2400" dirty="0"/>
          </a:p>
          <a:p>
            <a:r>
              <a:rPr lang="en-US" sz="2400" b="1" i="1" dirty="0"/>
              <a:t>A:</a:t>
            </a:r>
            <a:r>
              <a:rPr lang="en-US" sz="2400" i="1" dirty="0"/>
              <a:t> What appliances will it have and what will they help you to do?</a:t>
            </a:r>
            <a:endParaRPr lang="en-US" sz="2400" dirty="0"/>
          </a:p>
          <a:p>
            <a:r>
              <a:rPr lang="en-US" sz="2400" b="1" i="1" dirty="0"/>
              <a:t>B:</a:t>
            </a:r>
            <a:r>
              <a:rPr lang="en-US" sz="2400" i="1" dirty="0"/>
              <a:t> It will have smart appliances: a  robot, a dishwasher, a washing machine, a fridge, a smart cooker and they will help us to do all the housework.</a:t>
            </a:r>
            <a:endParaRPr lang="en-US" sz="2400" dirty="0"/>
          </a:p>
          <a:p>
            <a:r>
              <a:rPr lang="en-US" sz="2400" i="1" dirty="0"/>
              <a:t/>
            </a:r>
            <a:br>
              <a:rPr lang="en-US" sz="2400" i="1"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44" y="376171"/>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7" name="TextBox 6"/>
          <p:cNvSpPr txBox="1"/>
          <p:nvPr/>
        </p:nvSpPr>
        <p:spPr>
          <a:xfrm>
            <a:off x="975625" y="232072"/>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8" name="Rectangle 7"/>
          <p:cNvSpPr/>
          <p:nvPr/>
        </p:nvSpPr>
        <p:spPr>
          <a:xfrm>
            <a:off x="472493" y="1124624"/>
            <a:ext cx="2913298" cy="461665"/>
          </a:xfrm>
          <a:prstGeom prst="rect">
            <a:avLst/>
          </a:prstGeom>
        </p:spPr>
        <p:txBody>
          <a:bodyPr wrap="none">
            <a:spAutoFit/>
          </a:bodyPr>
          <a:lstStyle/>
          <a:p>
            <a:r>
              <a:rPr lang="en-US" sz="2400" b="1" dirty="0">
                <a:solidFill>
                  <a:srgbClr val="FF0000"/>
                </a:solidFill>
              </a:rPr>
              <a:t>* Suggested answers:</a:t>
            </a:r>
          </a:p>
        </p:txBody>
      </p:sp>
    </p:spTree>
    <p:extLst>
      <p:ext uri="{BB962C8B-B14F-4D97-AF65-F5344CB8AC3E}">
        <p14:creationId xmlns:p14="http://schemas.microsoft.com/office/powerpoint/2010/main" val="30200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6" name="TextBox 5"/>
          <p:cNvSpPr txBox="1"/>
          <p:nvPr/>
        </p:nvSpPr>
        <p:spPr>
          <a:xfrm>
            <a:off x="807403" y="1719356"/>
            <a:ext cx="7086599" cy="1652760"/>
          </a:xfrm>
          <a:prstGeom prst="rect">
            <a:avLst/>
          </a:prstGeom>
          <a:noFill/>
        </p:spPr>
        <p:txBody>
          <a:bodyPr wrap="square" rtlCol="0">
            <a:spAutoFit/>
          </a:bodyPr>
          <a:lstStyle/>
          <a:p>
            <a:pPr algn="just">
              <a:lnSpc>
                <a:spcPct val="130000"/>
              </a:lnSpc>
            </a:pPr>
            <a:r>
              <a:rPr lang="en-US" sz="2600" dirty="0"/>
              <a:t>My future house will be a palace</a:t>
            </a:r>
            <a:r>
              <a:rPr lang="en-US" sz="2600" dirty="0" smtClean="0"/>
              <a:t>. It’ll </a:t>
            </a:r>
            <a:r>
              <a:rPr lang="en-US" sz="2600" dirty="0"/>
              <a:t>be on the Moon. There’ll be a super smart TV in the house. It’ll help me to talk to my friends on other planets.</a:t>
            </a:r>
          </a:p>
        </p:txBody>
      </p:sp>
      <p:sp>
        <p:nvSpPr>
          <p:cNvPr id="7" name="Rectangle 6"/>
          <p:cNvSpPr/>
          <p:nvPr/>
        </p:nvSpPr>
        <p:spPr>
          <a:xfrm>
            <a:off x="513698" y="1081133"/>
            <a:ext cx="1771254" cy="492443"/>
          </a:xfrm>
          <a:prstGeom prst="rect">
            <a:avLst/>
          </a:prstGeom>
        </p:spPr>
        <p:txBody>
          <a:bodyPr wrap="none">
            <a:spAutoFit/>
          </a:bodyPr>
          <a:lstStyle/>
          <a:p>
            <a:r>
              <a:rPr lang="en-US" sz="2600" b="1" dirty="0" smtClean="0">
                <a:solidFill>
                  <a:srgbClr val="FF0000"/>
                </a:solidFill>
              </a:rPr>
              <a:t>Example 1 :</a:t>
            </a:r>
            <a:endParaRPr lang="en-US" sz="2600" b="1" dirty="0">
              <a:solidFill>
                <a:srgbClr val="FF0000"/>
              </a:solidFill>
            </a:endParaRPr>
          </a:p>
        </p:txBody>
      </p:sp>
      <p:sp>
        <p:nvSpPr>
          <p:cNvPr id="8" name="Rectangle 7"/>
          <p:cNvSpPr/>
          <p:nvPr/>
        </p:nvSpPr>
        <p:spPr>
          <a:xfrm>
            <a:off x="865203" y="3787719"/>
            <a:ext cx="7528170" cy="2308324"/>
          </a:xfrm>
          <a:prstGeom prst="rect">
            <a:avLst/>
          </a:prstGeom>
        </p:spPr>
        <p:txBody>
          <a:bodyPr wrap="square">
            <a:spAutoFit/>
          </a:bodyPr>
          <a:lstStyle/>
          <a:p>
            <a:pPr>
              <a:lnSpc>
                <a:spcPct val="150000"/>
              </a:lnSpc>
            </a:pPr>
            <a:r>
              <a:rPr lang="en-GB" sz="2400" dirty="0">
                <a:solidFill>
                  <a:srgbClr val="000000"/>
                </a:solidFill>
                <a:cs typeface="Times New Roman" pitchFamily="18" charset="0"/>
              </a:rPr>
              <a:t>My future house will be a very big and beautiful villa. It’ll be on the hill. There will be ten rooms with smart appliances in each room. They will help us do all the housework easily and quickly</a:t>
            </a:r>
            <a:r>
              <a:rPr lang="en-GB" sz="2400" dirty="0" smtClean="0">
                <a:solidFill>
                  <a:srgbClr val="000000"/>
                </a:solidFill>
                <a:cs typeface="Times New Roman" pitchFamily="18" charset="0"/>
              </a:rPr>
              <a:t>.</a:t>
            </a:r>
            <a:endParaRPr lang="en-US" sz="2400" dirty="0">
              <a:cs typeface="Times New Roman" pitchFamily="18" charset="0"/>
            </a:endParaRPr>
          </a:p>
        </p:txBody>
      </p:sp>
      <p:sp>
        <p:nvSpPr>
          <p:cNvPr id="9" name="Rectangle 8"/>
          <p:cNvSpPr/>
          <p:nvPr/>
        </p:nvSpPr>
        <p:spPr>
          <a:xfrm>
            <a:off x="513698" y="3350055"/>
            <a:ext cx="1771254" cy="492443"/>
          </a:xfrm>
          <a:prstGeom prst="rect">
            <a:avLst/>
          </a:prstGeom>
        </p:spPr>
        <p:txBody>
          <a:bodyPr wrap="none">
            <a:spAutoFit/>
          </a:bodyPr>
          <a:lstStyle/>
          <a:p>
            <a:r>
              <a:rPr lang="en-US" sz="2600" b="1" dirty="0" smtClean="0">
                <a:solidFill>
                  <a:srgbClr val="FF0000"/>
                </a:solidFill>
              </a:rPr>
              <a:t>Example 2 :</a:t>
            </a:r>
            <a:endParaRPr lang="en-US" sz="2600" b="1" dirty="0">
              <a:solidFill>
                <a:srgbClr val="FF0000"/>
              </a:solidFill>
            </a:endParaRPr>
          </a:p>
        </p:txBody>
      </p:sp>
    </p:spTree>
    <p:extLst>
      <p:ext uri="{BB962C8B-B14F-4D97-AF65-F5344CB8AC3E}">
        <p14:creationId xmlns:p14="http://schemas.microsoft.com/office/powerpoint/2010/main" val="20167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37" y="538982"/>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2" name="TextBox 11"/>
          <p:cNvSpPr txBox="1"/>
          <p:nvPr/>
        </p:nvSpPr>
        <p:spPr>
          <a:xfrm>
            <a:off x="937899" y="566278"/>
            <a:ext cx="8346871" cy="492443"/>
          </a:xfrm>
          <a:prstGeom prst="rect">
            <a:avLst/>
          </a:prstGeom>
          <a:noFill/>
        </p:spPr>
        <p:txBody>
          <a:bodyPr wrap="square" rtlCol="0">
            <a:spAutoFit/>
          </a:bodyPr>
          <a:lstStyle/>
          <a:p>
            <a:r>
              <a:rPr lang="en-US" sz="2600" b="1" spc="-100" dirty="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063" y="1058722"/>
            <a:ext cx="4067033" cy="2840200"/>
          </a:xfrm>
          <a:prstGeom prst="rect">
            <a:avLst/>
          </a:prstGeom>
        </p:spPr>
      </p:pic>
      <p:sp>
        <p:nvSpPr>
          <p:cNvPr id="3" name="TextBox 2"/>
          <p:cNvSpPr txBox="1"/>
          <p:nvPr/>
        </p:nvSpPr>
        <p:spPr>
          <a:xfrm>
            <a:off x="3007272" y="57266"/>
            <a:ext cx="2497540" cy="461665"/>
          </a:xfrm>
          <a:prstGeom prst="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smtClean="0">
                <a:solidFill>
                  <a:srgbClr val="005AAB"/>
                </a:solidFill>
                <a:latin typeface=".VnBodoni" pitchFamily="34" charset="0"/>
              </a:rPr>
              <a:t>* WARM –UP </a:t>
            </a:r>
            <a:endParaRPr lang="en-US" sz="2400" b="1" dirty="0">
              <a:solidFill>
                <a:srgbClr val="005AAB"/>
              </a:solidFill>
              <a:latin typeface=".VnBodoni" pitchFamily="34" charset="0"/>
            </a:endParaRPr>
          </a:p>
        </p:txBody>
      </p:sp>
      <p:sp>
        <p:nvSpPr>
          <p:cNvPr id="16" name="Flowchart: Process 15"/>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380293" y="4067623"/>
            <a:ext cx="4551447" cy="1938992"/>
          </a:xfrm>
          <a:prstGeom prst="rect">
            <a:avLst/>
          </a:prstGeom>
        </p:spPr>
        <p:txBody>
          <a:bodyPr wrap="square">
            <a:spAutoFit/>
          </a:bodyPr>
          <a:lstStyle/>
          <a:p>
            <a:pPr>
              <a:lnSpc>
                <a:spcPct val="150000"/>
              </a:lnSpc>
            </a:pPr>
            <a:r>
              <a:rPr lang="en-US" sz="2000" b="1" dirty="0"/>
              <a:t>+ What type of house do you think it is?</a:t>
            </a:r>
          </a:p>
          <a:p>
            <a:pPr>
              <a:lnSpc>
                <a:spcPct val="150000"/>
              </a:lnSpc>
            </a:pPr>
            <a:r>
              <a:rPr lang="en-US" sz="2000" b="1" dirty="0" smtClean="0"/>
              <a:t>+ </a:t>
            </a:r>
            <a:r>
              <a:rPr lang="en-US" sz="2000" b="1" dirty="0"/>
              <a:t>Where do you think the house is?</a:t>
            </a:r>
          </a:p>
          <a:p>
            <a:pPr>
              <a:lnSpc>
                <a:spcPct val="150000"/>
              </a:lnSpc>
            </a:pPr>
            <a:r>
              <a:rPr lang="en-US" sz="2000" b="1" dirty="0" smtClean="0"/>
              <a:t>+ </a:t>
            </a:r>
            <a:r>
              <a:rPr lang="en-US" sz="2000" b="1" dirty="0"/>
              <a:t>What can you see around the house?</a:t>
            </a:r>
          </a:p>
          <a:p>
            <a:pPr>
              <a:lnSpc>
                <a:spcPct val="150000"/>
              </a:lnSpc>
            </a:pPr>
            <a:r>
              <a:rPr lang="en-US" sz="2000" b="1" dirty="0" smtClean="0"/>
              <a:t>+ </a:t>
            </a:r>
            <a:r>
              <a:rPr lang="en-US" sz="2000" b="1" dirty="0"/>
              <a:t>What can you see in the house?                               </a:t>
            </a:r>
          </a:p>
        </p:txBody>
      </p:sp>
      <p:sp>
        <p:nvSpPr>
          <p:cNvPr id="10" name="Rectangle 9"/>
          <p:cNvSpPr/>
          <p:nvPr/>
        </p:nvSpPr>
        <p:spPr>
          <a:xfrm>
            <a:off x="4691695" y="4118126"/>
            <a:ext cx="1628972" cy="461665"/>
          </a:xfrm>
          <a:prstGeom prst="rect">
            <a:avLst/>
          </a:prstGeom>
        </p:spPr>
        <p:txBody>
          <a:bodyPr wrap="none">
            <a:spAutoFit/>
          </a:bodyPr>
          <a:lstStyle/>
          <a:p>
            <a:r>
              <a:rPr lang="en-US" sz="2400" b="1" dirty="0">
                <a:solidFill>
                  <a:srgbClr val="FF0000"/>
                </a:solidFill>
              </a:rPr>
              <a:t>- It's a villa.</a:t>
            </a:r>
          </a:p>
        </p:txBody>
      </p:sp>
      <p:sp>
        <p:nvSpPr>
          <p:cNvPr id="17" name="Rectangle 16"/>
          <p:cNvSpPr/>
          <p:nvPr/>
        </p:nvSpPr>
        <p:spPr>
          <a:xfrm>
            <a:off x="4658780" y="4582994"/>
            <a:ext cx="2031325" cy="430887"/>
          </a:xfrm>
          <a:prstGeom prst="rect">
            <a:avLst/>
          </a:prstGeom>
        </p:spPr>
        <p:txBody>
          <a:bodyPr wrap="none">
            <a:spAutoFit/>
          </a:bodyPr>
          <a:lstStyle/>
          <a:p>
            <a:r>
              <a:rPr lang="en-US" sz="2200" b="1" dirty="0">
                <a:solidFill>
                  <a:srgbClr val="FF0000"/>
                </a:solidFill>
              </a:rPr>
              <a:t>- On the ocean	</a:t>
            </a:r>
          </a:p>
        </p:txBody>
      </p:sp>
      <p:sp>
        <p:nvSpPr>
          <p:cNvPr id="18" name="Rectangle 17"/>
          <p:cNvSpPr/>
          <p:nvPr/>
        </p:nvSpPr>
        <p:spPr>
          <a:xfrm>
            <a:off x="4631484" y="5033286"/>
            <a:ext cx="4498347" cy="430887"/>
          </a:xfrm>
          <a:prstGeom prst="rect">
            <a:avLst/>
          </a:prstGeom>
        </p:spPr>
        <p:txBody>
          <a:bodyPr wrap="none">
            <a:spAutoFit/>
          </a:bodyPr>
          <a:lstStyle/>
          <a:p>
            <a:r>
              <a:rPr lang="en-US" sz="2200" b="1" dirty="0">
                <a:solidFill>
                  <a:srgbClr val="FF0000"/>
                </a:solidFill>
              </a:rPr>
              <a:t>- Trees, a garden,  a swimming pool…</a:t>
            </a:r>
          </a:p>
        </p:txBody>
      </p:sp>
      <p:sp>
        <p:nvSpPr>
          <p:cNvPr id="19" name="Rectangle 18"/>
          <p:cNvSpPr/>
          <p:nvPr/>
        </p:nvSpPr>
        <p:spPr>
          <a:xfrm>
            <a:off x="4440415" y="5500803"/>
            <a:ext cx="3859390" cy="430887"/>
          </a:xfrm>
          <a:prstGeom prst="rect">
            <a:avLst/>
          </a:prstGeom>
        </p:spPr>
        <p:txBody>
          <a:bodyPr wrap="none">
            <a:spAutoFit/>
          </a:bodyPr>
          <a:lstStyle/>
          <a:p>
            <a:r>
              <a:rPr lang="en-US" sz="2200" b="1" dirty="0">
                <a:solidFill>
                  <a:srgbClr val="FF0000"/>
                </a:solidFill>
              </a:rPr>
              <a:t> - robots ,  a TV, a computer, …..</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a:t>
            </a: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homework</a:t>
            </a:r>
          </a:p>
        </p:txBody>
      </p:sp>
      <p:sp>
        <p:nvSpPr>
          <p:cNvPr id="6" name="Rectangle 5"/>
          <p:cNvSpPr/>
          <p:nvPr/>
        </p:nvSpPr>
        <p:spPr>
          <a:xfrm>
            <a:off x="1531961" y="2033278"/>
            <a:ext cx="6080078" cy="2232021"/>
          </a:xfrm>
          <a:prstGeom prst="rect">
            <a:avLst/>
          </a:prstGeom>
        </p:spPr>
        <p:txBody>
          <a:bodyPr wrap="square">
            <a:spAutoFit/>
          </a:bodyPr>
          <a:lstStyle/>
          <a:p>
            <a:pPr>
              <a:lnSpc>
                <a:spcPct val="150000"/>
              </a:lnSpc>
            </a:pPr>
            <a:r>
              <a:rPr lang="en-GB" sz="3200" dirty="0" smtClean="0"/>
              <a:t>- </a:t>
            </a:r>
            <a:r>
              <a:rPr lang="en-US" sz="3200" dirty="0" smtClean="0"/>
              <a:t>Learn  </a:t>
            </a:r>
            <a:r>
              <a:rPr lang="en-US" sz="3200" dirty="0"/>
              <a:t>all the new words by heart.</a:t>
            </a:r>
            <a:br>
              <a:rPr lang="en-US" sz="3200" dirty="0"/>
            </a:br>
            <a:r>
              <a:rPr lang="en-US" sz="3200" dirty="0"/>
              <a:t>- Do exercises in the workbook</a:t>
            </a:r>
            <a:r>
              <a:rPr lang="en-US" sz="3200" dirty="0" smtClean="0"/>
              <a:t>.</a:t>
            </a:r>
            <a:endParaRPr lang="en-US" sz="3200" dirty="0"/>
          </a:p>
          <a:p>
            <a:pPr>
              <a:lnSpc>
                <a:spcPct val="150000"/>
              </a:lnSpc>
            </a:pPr>
            <a:r>
              <a:rPr lang="en-US" sz="3200" dirty="0"/>
              <a:t>- Prepare:  Skills  2  </a:t>
            </a:r>
          </a:p>
        </p:txBody>
      </p:sp>
    </p:spTree>
    <p:extLst>
      <p:ext uri="{BB962C8B-B14F-4D97-AF65-F5344CB8AC3E}">
        <p14:creationId xmlns:p14="http://schemas.microsoft.com/office/powerpoint/2010/main" val="398474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9144000" cy="68814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801" y="278311"/>
            <a:ext cx="3168002" cy="2118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5867605"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01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648"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94178" y="2585766"/>
            <a:ext cx="3230808" cy="707886"/>
          </a:xfrm>
          <a:prstGeom prst="rect">
            <a:avLst/>
          </a:prstGeom>
          <a:noFill/>
        </p:spPr>
        <p:txBody>
          <a:bodyPr wrap="square" rtlCol="0">
            <a:spAutoFit/>
          </a:bodyPr>
          <a:lstStyle/>
          <a:p>
            <a:r>
              <a:rPr lang="en-GB" sz="4000" b="1" dirty="0" smtClean="0">
                <a:solidFill>
                  <a:srgbClr val="008080"/>
                </a:solidFill>
                <a:latin typeface=".VnBodoni" pitchFamily="34" charset="0"/>
              </a:rPr>
              <a:t>LESSON 5</a:t>
            </a:r>
            <a:endParaRPr lang="en-US" sz="4000" b="1" dirty="0">
              <a:solidFill>
                <a:srgbClr val="008080"/>
              </a:solidFill>
              <a:latin typeface=".VnBodon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6" y="-3954"/>
            <a:ext cx="9144000" cy="2286792"/>
          </a:xfrm>
          <a:prstGeom prst="rect">
            <a:avLst/>
          </a:prstGeom>
        </p:spPr>
        <p:style>
          <a:lnRef idx="3">
            <a:schemeClr val="lt1"/>
          </a:lnRef>
          <a:fillRef idx="1">
            <a:schemeClr val="accent5"/>
          </a:fillRef>
          <a:effectRef idx="1">
            <a:schemeClr val="accent5"/>
          </a:effectRef>
          <a:fontRef idx="minor">
            <a:schemeClr val="lt1"/>
          </a:fontRef>
        </p:style>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598" y="3532419"/>
            <a:ext cx="4176100" cy="7527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183" y="3539206"/>
            <a:ext cx="961782" cy="777611"/>
          </a:xfrm>
          <a:prstGeom prst="rect">
            <a:avLst/>
          </a:prstGeom>
        </p:spPr>
      </p:pic>
      <p:sp>
        <p:nvSpPr>
          <p:cNvPr id="15" name="TextBox 14"/>
          <p:cNvSpPr txBox="1"/>
          <p:nvPr/>
        </p:nvSpPr>
        <p:spPr>
          <a:xfrm>
            <a:off x="2694178" y="4383422"/>
            <a:ext cx="2689497" cy="523220"/>
          </a:xfrm>
          <a:prstGeom prst="rect">
            <a:avLst/>
          </a:prstGeom>
          <a:noFill/>
        </p:spPr>
        <p:txBody>
          <a:bodyPr wrap="square" rtlCol="0">
            <a:spAutoFit/>
          </a:bodyPr>
          <a:lstStyle/>
          <a:p>
            <a:r>
              <a:rPr lang="en-US" sz="2800" b="1" dirty="0" smtClean="0">
                <a:solidFill>
                  <a:srgbClr val="002060"/>
                </a:solidFill>
              </a:rPr>
              <a:t>* Reading</a:t>
            </a:r>
            <a:endParaRPr lang="en-US" sz="2800" b="1" dirty="0">
              <a:solidFill>
                <a:srgbClr val="002060"/>
              </a:solidFill>
            </a:endParaRPr>
          </a:p>
        </p:txBody>
      </p:sp>
      <p:sp>
        <p:nvSpPr>
          <p:cNvPr id="16" name="TextBox 15"/>
          <p:cNvSpPr txBox="1"/>
          <p:nvPr/>
        </p:nvSpPr>
        <p:spPr>
          <a:xfrm>
            <a:off x="2694178" y="4986522"/>
            <a:ext cx="2689497" cy="523220"/>
          </a:xfrm>
          <a:prstGeom prst="rect">
            <a:avLst/>
          </a:prstGeom>
          <a:noFill/>
        </p:spPr>
        <p:txBody>
          <a:bodyPr wrap="square" rtlCol="0">
            <a:spAutoFit/>
          </a:bodyPr>
          <a:lstStyle/>
          <a:p>
            <a:r>
              <a:rPr lang="en-US" sz="2800" b="1" dirty="0" smtClean="0">
                <a:solidFill>
                  <a:srgbClr val="002060"/>
                </a:solidFill>
              </a:rPr>
              <a:t>* Speaking</a:t>
            </a:r>
            <a:endParaRPr lang="en-US" sz="2800" b="1" dirty="0">
              <a:solidFill>
                <a:srgbClr val="002060"/>
              </a:solidFill>
            </a:endParaRPr>
          </a:p>
        </p:txBody>
      </p:sp>
    </p:spTree>
    <p:extLst>
      <p:ext uri="{BB962C8B-B14F-4D97-AF65-F5344CB8AC3E}">
        <p14:creationId xmlns:p14="http://schemas.microsoft.com/office/powerpoint/2010/main" val="89842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smtClean="0">
                <a:solidFill>
                  <a:srgbClr val="FFFF00"/>
                </a:solidFill>
                <a:latin typeface=".VnBlack" pitchFamily="34" charset="0"/>
              </a:rPr>
              <a:t>UNIT 10:  HOUSES IN THE FUTURE </a:t>
            </a:r>
            <a:endParaRPr lang="en-US" sz="2800" b="1" dirty="0">
              <a:solidFill>
                <a:srgbClr val="FFFF00"/>
              </a:solidFill>
              <a:latin typeface=".VnBlack" pitchFamily="34" charset="0"/>
            </a:endParaRP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a:t>
            </a:r>
            <a:r>
              <a:rPr lang="en-US" sz="2800" b="1" dirty="0" smtClean="0">
                <a:solidFill>
                  <a:schemeClr val="bg1"/>
                </a:solidFill>
                <a:latin typeface=".VnBahamasB" pitchFamily="34" charset="0"/>
              </a:rPr>
              <a:t>5: Skills </a:t>
            </a:r>
            <a:r>
              <a:rPr lang="en-US" sz="2800" b="1" dirty="0">
                <a:solidFill>
                  <a:schemeClr val="bg1"/>
                </a:solidFill>
                <a:latin typeface=".VnBahamasB" pitchFamily="34" charset="0"/>
              </a:rPr>
              <a:t>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smtClean="0">
                <a:solidFill>
                  <a:srgbClr val="FFFF00"/>
                </a:solidFill>
              </a:rPr>
              <a:t>* Vocabulary</a:t>
            </a:r>
            <a:endParaRPr lang="en-US" sz="2800" b="1" dirty="0">
              <a:solidFill>
                <a:srgbClr val="FFFF00"/>
              </a:solidFill>
            </a:endParaRPr>
          </a:p>
        </p:txBody>
      </p:sp>
      <p:sp>
        <p:nvSpPr>
          <p:cNvPr id="2" name="Rectangle 1"/>
          <p:cNvSpPr/>
          <p:nvPr/>
        </p:nvSpPr>
        <p:spPr>
          <a:xfrm>
            <a:off x="457197" y="1823472"/>
            <a:ext cx="2559648" cy="3323987"/>
          </a:xfrm>
          <a:prstGeom prst="rect">
            <a:avLst/>
          </a:prstGeom>
        </p:spPr>
        <p:txBody>
          <a:bodyPr wrap="square">
            <a:spAutoFit/>
          </a:bodyPr>
          <a:lstStyle/>
          <a:p>
            <a:pPr>
              <a:lnSpc>
                <a:spcPct val="150000"/>
              </a:lnSpc>
            </a:pPr>
            <a:r>
              <a:rPr lang="vi-VN" sz="2800" b="1" dirty="0">
                <a:solidFill>
                  <a:schemeClr val="bg1"/>
                </a:solidFill>
                <a:latin typeface="+mj-lt"/>
              </a:rPr>
              <a:t>- surround (v</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a:t>
            </a:r>
            <a:r>
              <a:rPr lang="vi-VN" sz="2800" b="1" dirty="0" smtClean="0">
                <a:solidFill>
                  <a:schemeClr val="bg1"/>
                </a:solidFill>
                <a:latin typeface="+mj-lt"/>
              </a:rPr>
              <a:t>helicopter </a:t>
            </a:r>
            <a:r>
              <a:rPr lang="vi-VN" sz="2800" b="1" dirty="0">
                <a:solidFill>
                  <a:schemeClr val="bg1"/>
                </a:solidFill>
                <a:latin typeface="+mj-lt"/>
              </a:rPr>
              <a:t>(n</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feed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contact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super </a:t>
            </a:r>
            <a:r>
              <a:rPr lang="vi-VN" sz="2800" b="1" dirty="0">
                <a:solidFill>
                  <a:schemeClr val="bg1"/>
                </a:solidFill>
                <a:latin typeface="+mj-lt"/>
              </a:rPr>
              <a:t>(adj) </a:t>
            </a:r>
            <a:r>
              <a:rPr lang="vi-VN" sz="2800" b="1" dirty="0" smtClean="0">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3214277" y="2007330"/>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3146037" y="2594155"/>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3016845" y="3094060"/>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3016845" y="3764484"/>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3198878" y="4380765"/>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sp>
        <p:nvSpPr>
          <p:cNvPr id="21" name="Rectangle 20"/>
          <p:cNvSpPr/>
          <p:nvPr/>
        </p:nvSpPr>
        <p:spPr>
          <a:xfrm>
            <a:off x="1456891" y="1966078"/>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36" y="1722617"/>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12393" y="2621450"/>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42" y="1848471"/>
            <a:ext cx="3699739" cy="228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950444" y="390434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79580" y="456318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0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arn(inVertical)">
                                      <p:cBhvr>
                                        <p:cTn id="34" dur="10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1000"/>
                                        <p:tgtEl>
                                          <p:spTgt spid="16"/>
                                        </p:tgtEl>
                                      </p:cBhvr>
                                    </p:animEffect>
                                  </p:childTnLst>
                                </p:cTn>
                              </p:par>
                            </p:childTnLst>
                          </p:cTn>
                        </p:par>
                        <p:par>
                          <p:cTn id="47" fill="hold">
                            <p:stCondLst>
                              <p:cond delay="1000"/>
                            </p:stCondLst>
                            <p:childTnLst>
                              <p:par>
                                <p:cTn id="48" presetID="42" presetClass="exit" presetSubtype="0" fill="hold" nodeType="after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250" fill="hold"/>
                                        <p:tgtEl>
                                          <p:spTgt spid="23"/>
                                        </p:tgtEl>
                                        <p:attrNameLst>
                                          <p:attrName>ppt_w</p:attrName>
                                        </p:attrNameLst>
                                      </p:cBhvr>
                                      <p:tavLst>
                                        <p:tav tm="0">
                                          <p:val>
                                            <p:fltVal val="0"/>
                                          </p:val>
                                        </p:tav>
                                        <p:tav tm="100000">
                                          <p:val>
                                            <p:strVal val="#ppt_w"/>
                                          </p:val>
                                        </p:tav>
                                      </p:tavLst>
                                    </p:anim>
                                    <p:anim calcmode="lin" valueType="num">
                                      <p:cBhvr>
                                        <p:cTn id="58" dur="1250" fill="hold"/>
                                        <p:tgtEl>
                                          <p:spTgt spid="23"/>
                                        </p:tgtEl>
                                        <p:attrNameLst>
                                          <p:attrName>ppt_h</p:attrName>
                                        </p:attrNameLst>
                                      </p:cBhvr>
                                      <p:tavLst>
                                        <p:tav tm="0">
                                          <p:val>
                                            <p:fltVal val="0"/>
                                          </p:val>
                                        </p:tav>
                                        <p:tav tm="100000">
                                          <p:val>
                                            <p:strVal val="#ppt_h"/>
                                          </p:val>
                                        </p:tav>
                                      </p:tavLst>
                                    </p:anim>
                                    <p:animEffect transition="in" filter="fade">
                                      <p:cBhvr>
                                        <p:cTn id="59" dur="125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fade">
                                      <p:cBhvr>
                                        <p:cTn id="64" dur="1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heel(1)">
                                      <p:cBhvr>
                                        <p:cTn id="69" dur="1000"/>
                                        <p:tgtEl>
                                          <p:spTgt spid="17"/>
                                        </p:tgtEl>
                                      </p:cBhvr>
                                    </p:animEffect>
                                  </p:childTnLst>
                                </p:cTn>
                              </p:par>
                            </p:childTnLst>
                          </p:cTn>
                        </p:par>
                        <p:par>
                          <p:cTn id="70" fill="hold">
                            <p:stCondLst>
                              <p:cond delay="1000"/>
                            </p:stCondLst>
                            <p:childTnLst>
                              <p:par>
                                <p:cTn id="71" presetID="31" presetClass="exit" presetSubtype="0" fill="hold" nodeType="afterEffect">
                                  <p:stCondLst>
                                    <p:cond delay="0"/>
                                  </p:stCondLst>
                                  <p:childTnLst>
                                    <p:anim calcmode="lin" valueType="num">
                                      <p:cBhvr>
                                        <p:cTn id="72" dur="1000"/>
                                        <p:tgtEl>
                                          <p:spTgt spid="23"/>
                                        </p:tgtEl>
                                        <p:attrNameLst>
                                          <p:attrName>ppt_w</p:attrName>
                                        </p:attrNameLst>
                                      </p:cBhvr>
                                      <p:tavLst>
                                        <p:tav tm="0">
                                          <p:val>
                                            <p:strVal val="ppt_w"/>
                                          </p:val>
                                        </p:tav>
                                        <p:tav tm="100000">
                                          <p:val>
                                            <p:fltVal val="0"/>
                                          </p:val>
                                        </p:tav>
                                      </p:tavLst>
                                    </p:anim>
                                    <p:anim calcmode="lin" valueType="num">
                                      <p:cBhvr>
                                        <p:cTn id="73" dur="1000"/>
                                        <p:tgtEl>
                                          <p:spTgt spid="23"/>
                                        </p:tgtEl>
                                        <p:attrNameLst>
                                          <p:attrName>ppt_h</p:attrName>
                                        </p:attrNameLst>
                                      </p:cBhvr>
                                      <p:tavLst>
                                        <p:tav tm="0">
                                          <p:val>
                                            <p:strVal val="ppt_h"/>
                                          </p:val>
                                        </p:tav>
                                        <p:tav tm="100000">
                                          <p:val>
                                            <p:fltVal val="0"/>
                                          </p:val>
                                        </p:tav>
                                      </p:tavLst>
                                    </p:anim>
                                    <p:anim calcmode="lin" valueType="num">
                                      <p:cBhvr>
                                        <p:cTn id="74" dur="1000"/>
                                        <p:tgtEl>
                                          <p:spTgt spid="23"/>
                                        </p:tgtEl>
                                        <p:attrNameLst>
                                          <p:attrName>style.rotation</p:attrName>
                                        </p:attrNameLst>
                                      </p:cBhvr>
                                      <p:tavLst>
                                        <p:tav tm="0">
                                          <p:val>
                                            <p:fltVal val="0"/>
                                          </p:val>
                                        </p:tav>
                                        <p:tav tm="100000">
                                          <p:val>
                                            <p:fltVal val="90"/>
                                          </p:val>
                                        </p:tav>
                                      </p:tavLst>
                                    </p:anim>
                                    <p:animEffect transition="out" filter="fade">
                                      <p:cBhvr>
                                        <p:cTn id="75" dur="1000"/>
                                        <p:tgtEl>
                                          <p:spTgt spid="23"/>
                                        </p:tgtEl>
                                      </p:cBhvr>
                                    </p:animEffect>
                                    <p:set>
                                      <p:cBhvr>
                                        <p:cTn id="76" dur="1" fill="hold">
                                          <p:stCondLst>
                                            <p:cond delay="9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down)">
                                      <p:cBhvr>
                                        <p:cTn id="81" dur="125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fade">
                                      <p:cBhvr>
                                        <p:cTn id="100" dur="1000"/>
                                        <p:tgtEl>
                                          <p:spTgt spid="2">
                                            <p:txEl>
                                              <p:pRg st="4" end="4"/>
                                            </p:txEl>
                                          </p:spTgt>
                                        </p:tgtEl>
                                      </p:cBhvr>
                                    </p:animEffect>
                                    <p:anim calcmode="lin" valueType="num">
                                      <p:cBhvr>
                                        <p:cTn id="10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down)">
                                      <p:cBhvr>
                                        <p:cTn id="1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animBg="1"/>
      <p:bldP spid="28"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smtClean="0">
                <a:solidFill>
                  <a:srgbClr val="FFFF00"/>
                </a:solidFill>
                <a:latin typeface=".VnBlack" pitchFamily="34" charset="0"/>
              </a:rPr>
              <a:t>UNIT 10:  HOUSES IN THE FUTURE </a:t>
            </a:r>
            <a:endParaRPr lang="en-US" sz="2800" b="1" dirty="0">
              <a:solidFill>
                <a:srgbClr val="FFFF00"/>
              </a:solidFill>
              <a:latin typeface=".VnBlack" pitchFamily="34" charset="0"/>
            </a:endParaRP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a:t>
            </a:r>
            <a:r>
              <a:rPr lang="en-US" sz="2800" b="1" dirty="0" smtClean="0">
                <a:solidFill>
                  <a:schemeClr val="bg1"/>
                </a:solidFill>
                <a:latin typeface=".VnBahamasB" pitchFamily="34" charset="0"/>
              </a:rPr>
              <a:t>5: Skills </a:t>
            </a:r>
            <a:r>
              <a:rPr lang="en-US" sz="2800" b="1" dirty="0">
                <a:solidFill>
                  <a:schemeClr val="bg1"/>
                </a:solidFill>
                <a:latin typeface=".VnBahamasB" pitchFamily="34" charset="0"/>
              </a:rPr>
              <a:t>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smtClean="0">
                <a:solidFill>
                  <a:srgbClr val="FFFF00"/>
                </a:solidFill>
              </a:rPr>
              <a:t>* Vocabulary</a:t>
            </a:r>
            <a:endParaRPr lang="en-US" sz="2800" b="1" dirty="0">
              <a:solidFill>
                <a:srgbClr val="FFFF00"/>
              </a:solidFill>
            </a:endParaRPr>
          </a:p>
        </p:txBody>
      </p:sp>
      <p:sp>
        <p:nvSpPr>
          <p:cNvPr id="2" name="Rectangle 1"/>
          <p:cNvSpPr/>
          <p:nvPr/>
        </p:nvSpPr>
        <p:spPr>
          <a:xfrm>
            <a:off x="457197" y="1823472"/>
            <a:ext cx="2559648" cy="3323987"/>
          </a:xfrm>
          <a:prstGeom prst="rect">
            <a:avLst/>
          </a:prstGeom>
        </p:spPr>
        <p:txBody>
          <a:bodyPr wrap="square">
            <a:spAutoFit/>
          </a:bodyPr>
          <a:lstStyle/>
          <a:p>
            <a:pPr>
              <a:lnSpc>
                <a:spcPct val="150000"/>
              </a:lnSpc>
            </a:pPr>
            <a:r>
              <a:rPr lang="vi-VN" sz="2800" b="1" dirty="0">
                <a:solidFill>
                  <a:schemeClr val="bg1"/>
                </a:solidFill>
                <a:latin typeface="+mj-lt"/>
              </a:rPr>
              <a:t>- surround (v</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a:t>
            </a:r>
            <a:r>
              <a:rPr lang="vi-VN" sz="2800" b="1" dirty="0" smtClean="0">
                <a:solidFill>
                  <a:schemeClr val="bg1"/>
                </a:solidFill>
                <a:latin typeface="+mj-lt"/>
              </a:rPr>
              <a:t>helicopter </a:t>
            </a:r>
            <a:r>
              <a:rPr lang="vi-VN" sz="2800" b="1" dirty="0">
                <a:solidFill>
                  <a:schemeClr val="bg1"/>
                </a:solidFill>
                <a:latin typeface="+mj-lt"/>
              </a:rPr>
              <a:t>(n</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feed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contact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super </a:t>
            </a:r>
            <a:r>
              <a:rPr lang="vi-VN" sz="2800" b="1" dirty="0">
                <a:solidFill>
                  <a:schemeClr val="bg1"/>
                </a:solidFill>
                <a:latin typeface="+mj-lt"/>
              </a:rPr>
              <a:t>(adj) </a:t>
            </a:r>
            <a:r>
              <a:rPr lang="vi-VN" sz="2800" b="1" dirty="0" smtClean="0">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3214277" y="2007330"/>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3146037" y="2594155"/>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3016845" y="3094060"/>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3016845" y="3764484"/>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3198878" y="4380765"/>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spTree>
    <p:extLst>
      <p:ext uri="{BB962C8B-B14F-4D97-AF65-F5344CB8AC3E}">
        <p14:creationId xmlns:p14="http://schemas.microsoft.com/office/powerpoint/2010/main" val="14678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1027397" y="94006"/>
            <a:ext cx="7547760" cy="830997"/>
          </a:xfrm>
          <a:prstGeom prst="rect">
            <a:avLst/>
          </a:prstGeom>
          <a:noFill/>
        </p:spPr>
        <p:txBody>
          <a:bodyPr wrap="square" rtlCol="0">
            <a:spAutoFit/>
          </a:bodyPr>
          <a:lstStyle/>
          <a:p>
            <a:pPr algn="just"/>
            <a:r>
              <a:rPr lang="en-US" sz="2400" b="1" spc="-50" dirty="0">
                <a:effectLst>
                  <a:glow rad="88900">
                    <a:schemeClr val="bg1"/>
                  </a:glow>
                </a:effectLst>
                <a:latin typeface="Arial" panose="020B0604020202020204" pitchFamily="34" charset="0"/>
                <a:cs typeface="Arial" panose="020B0604020202020204" pitchFamily="34" charset="0"/>
              </a:rPr>
              <a:t>Read the </a:t>
            </a:r>
            <a:r>
              <a:rPr lang="en-US" sz="2400" b="1" spc="-50" dirty="0" smtClean="0">
                <a:effectLst>
                  <a:glow rad="88900">
                    <a:schemeClr val="bg1"/>
                  </a:glow>
                </a:effectLst>
                <a:latin typeface="Arial" panose="020B0604020202020204" pitchFamily="34" charset="0"/>
                <a:cs typeface="Arial" panose="020B0604020202020204" pitchFamily="34" charset="0"/>
              </a:rPr>
              <a:t>text and match the beginnings in </a:t>
            </a:r>
            <a:r>
              <a:rPr lang="en-US" sz="2400" b="1" spc="-50" dirty="0" smtClean="0">
                <a:solidFill>
                  <a:srgbClr val="FF0000"/>
                </a:solidFill>
                <a:effectLst>
                  <a:glow rad="88900">
                    <a:schemeClr val="bg1"/>
                  </a:glow>
                </a:effectLst>
                <a:latin typeface="Arial" panose="020B0604020202020204" pitchFamily="34" charset="0"/>
                <a:cs typeface="Arial" panose="020B0604020202020204" pitchFamily="34" charset="0"/>
              </a:rPr>
              <a:t>A</a:t>
            </a:r>
            <a:r>
              <a:rPr lang="en-US" sz="2400" b="1" spc="-50" dirty="0" smtClean="0">
                <a:effectLst>
                  <a:glow rad="88900">
                    <a:schemeClr val="bg1"/>
                  </a:glow>
                </a:effectLst>
                <a:latin typeface="Arial" panose="020B0604020202020204" pitchFamily="34" charset="0"/>
                <a:cs typeface="Arial" panose="020B0604020202020204" pitchFamily="34" charset="0"/>
              </a:rPr>
              <a:t> with the endings in </a:t>
            </a:r>
            <a:r>
              <a:rPr lang="en-US" sz="2400" b="1" spc="-50" dirty="0" smtClean="0">
                <a:solidFill>
                  <a:srgbClr val="FF0000"/>
                </a:solidFill>
                <a:effectLst>
                  <a:glow rad="88900">
                    <a:schemeClr val="bg1"/>
                  </a:glow>
                </a:effectLst>
                <a:latin typeface="Arial" panose="020B0604020202020204" pitchFamily="34" charset="0"/>
                <a:cs typeface="Arial" panose="020B0604020202020204" pitchFamily="34" charset="0"/>
              </a:rPr>
              <a:t>B.</a:t>
            </a:r>
            <a:endParaRPr lang="en-US" sz="2400" b="1" spc="-50"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250709" y="799794"/>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2573176"/>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346558"/>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
        <p:nvSpPr>
          <p:cNvPr id="11" name="Flowchart: Process 10"/>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8178387"/>
              </p:ext>
            </p:extLst>
          </p:nvPr>
        </p:nvGraphicFramePr>
        <p:xfrm>
          <a:off x="502227" y="720972"/>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smtClean="0">
                          <a:solidFill>
                            <a:srgbClr val="FF0000"/>
                          </a:solidFill>
                        </a:rPr>
                        <a:t>A</a:t>
                      </a:r>
                      <a:endParaRPr lang="en-US" sz="4000"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10000"/>
                  </a:ext>
                </a:extLst>
              </a:tr>
              <a:tr h="4779819">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95223"/>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b="1" dirty="0"/>
                <a:t>The house will have robots to</a:t>
              </a:r>
              <a:endParaRPr lang="en-US" sz="2400" b="1" i="1" dirty="0"/>
            </a:p>
          </p:txBody>
        </p:sp>
      </p:grpSp>
      <p:grpSp>
        <p:nvGrpSpPr>
          <p:cNvPr id="7" name="Group 6"/>
          <p:cNvGrpSpPr/>
          <p:nvPr/>
        </p:nvGrpSpPr>
        <p:grpSpPr>
          <a:xfrm>
            <a:off x="594891" y="4509043"/>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b="1" dirty="0"/>
                <a:t>The house will have a super smart TV to</a:t>
              </a:r>
              <a:endParaRPr lang="en-US" sz="2400" b="1"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3199739810"/>
              </p:ext>
            </p:extLst>
          </p:nvPr>
        </p:nvGraphicFramePr>
        <p:xfrm>
          <a:off x="4145972" y="720975"/>
          <a:ext cx="4495801" cy="585377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2547100039"/>
              </p:ext>
            </p:extLst>
          </p:nvPr>
        </p:nvGraphicFramePr>
        <p:xfrm>
          <a:off x="4145967" y="722886"/>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smtClean="0">
                          <a:solidFill>
                            <a:srgbClr val="FF0000"/>
                          </a:solidFill>
                          <a:latin typeface="+mn-lt"/>
                          <a:ea typeface="+mn-ea"/>
                          <a:cs typeface="+mn-cs"/>
                        </a:rPr>
                        <a:t>B</a:t>
                      </a:r>
                      <a:endParaRPr lang="en-US" sz="4000" b="1" kern="1200" dirty="0">
                        <a:solidFill>
                          <a:srgbClr val="FF0000"/>
                        </a:solidFill>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3640716188"/>
              </p:ext>
            </p:extLst>
          </p:nvPr>
        </p:nvGraphicFramePr>
        <p:xfrm>
          <a:off x="4145971" y="1462764"/>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094219632"/>
              </p:ext>
            </p:extLst>
          </p:nvPr>
        </p:nvGraphicFramePr>
        <p:xfrm>
          <a:off x="4145971" y="2060241"/>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3136486266"/>
              </p:ext>
            </p:extLst>
          </p:nvPr>
        </p:nvGraphicFramePr>
        <p:xfrm>
          <a:off x="4145971" y="2647411"/>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413141720"/>
              </p:ext>
            </p:extLst>
          </p:nvPr>
        </p:nvGraphicFramePr>
        <p:xfrm>
          <a:off x="4145970" y="3244934"/>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594070683"/>
              </p:ext>
            </p:extLst>
          </p:nvPr>
        </p:nvGraphicFramePr>
        <p:xfrm>
          <a:off x="4145970" y="3843192"/>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2559424236"/>
              </p:ext>
            </p:extLst>
          </p:nvPr>
        </p:nvGraphicFramePr>
        <p:xfrm>
          <a:off x="4145970" y="4443930"/>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311053369"/>
              </p:ext>
            </p:extLst>
          </p:nvPr>
        </p:nvGraphicFramePr>
        <p:xfrm>
          <a:off x="4145970" y="5041980"/>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3894223407"/>
              </p:ext>
            </p:extLst>
          </p:nvPr>
        </p:nvGraphicFramePr>
        <p:xfrm>
          <a:off x="4145968" y="5640307"/>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82804"/>
            <a:ext cx="980208" cy="10365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80281"/>
            <a:ext cx="980209" cy="439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819374"/>
            <a:ext cx="980210" cy="1480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800884"/>
            <a:ext cx="980213" cy="7640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811191"/>
            <a:ext cx="980215" cy="13520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63970"/>
            <a:ext cx="928253" cy="502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66842"/>
            <a:ext cx="950496" cy="951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75495"/>
            <a:ext cx="950494" cy="6848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29" name="Flowchart: Process 28"/>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3" name="Rectangle 2"/>
          <p:cNvSpPr/>
          <p:nvPr/>
        </p:nvSpPr>
        <p:spPr>
          <a:xfrm>
            <a:off x="294015" y="97644"/>
            <a:ext cx="6611747" cy="461665"/>
          </a:xfrm>
          <a:prstGeom prst="rect">
            <a:avLst/>
          </a:prstGeom>
        </p:spPr>
        <p:txBody>
          <a:bodyPr wrap="square">
            <a:spAutoFit/>
          </a:bodyPr>
          <a:lstStyle/>
          <a:p>
            <a:r>
              <a:rPr lang="en-GB" sz="2400" b="1" dirty="0" smtClean="0">
                <a:solidFill>
                  <a:srgbClr val="0070C0"/>
                </a:solidFill>
              </a:rPr>
              <a:t>*  Match </a:t>
            </a:r>
            <a:r>
              <a:rPr lang="en-GB" sz="2400" b="1" dirty="0">
                <a:solidFill>
                  <a:srgbClr val="0070C0"/>
                </a:solidFill>
              </a:rPr>
              <a:t>the beginnings in A with the endings in B</a:t>
            </a:r>
            <a:r>
              <a:rPr lang="en-GB" sz="2400" b="1" dirty="0" smtClean="0">
                <a:solidFill>
                  <a:srgbClr val="0070C0"/>
                </a:solidFill>
              </a:rPr>
              <a:t>.</a:t>
            </a:r>
            <a:endParaRPr lang="en-GB" sz="2400" b="1" dirty="0">
              <a:solidFill>
                <a:srgbClr val="0070C0"/>
              </a:solidFill>
            </a:endParaRPr>
          </a:p>
        </p:txBody>
      </p: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3431556"/>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53029" y="990601"/>
            <a:ext cx="5990772"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3" action="ppaction://hlinksldjump"/>
          </p:cNvPr>
          <p:cNvSpPr/>
          <p:nvPr/>
        </p:nvSpPr>
        <p:spPr>
          <a:xfrm>
            <a:off x="1237348" y="2170031"/>
            <a:ext cx="1584176" cy="1440160"/>
          </a:xfrm>
          <a:prstGeom prst="ellipse">
            <a:avLst/>
          </a:prstGeom>
          <a:solidFill>
            <a:srgbClr val="008080"/>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4400" b="1" dirty="0"/>
              <a:t>1</a:t>
            </a:r>
          </a:p>
        </p:txBody>
      </p:sp>
      <p:sp>
        <p:nvSpPr>
          <p:cNvPr id="7" name="Oval 6">
            <a:hlinkClick r:id="rId4" action="ppaction://hlinksldjump"/>
          </p:cNvPr>
          <p:cNvSpPr/>
          <p:nvPr/>
        </p:nvSpPr>
        <p:spPr>
          <a:xfrm>
            <a:off x="3347864" y="2170031"/>
            <a:ext cx="1584176" cy="1440160"/>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t>2</a:t>
            </a:r>
          </a:p>
        </p:txBody>
      </p:sp>
      <p:sp>
        <p:nvSpPr>
          <p:cNvPr id="8" name="Oval 7">
            <a:hlinkClick r:id="rId5" action="ppaction://hlinksldjump"/>
          </p:cNvPr>
          <p:cNvSpPr/>
          <p:nvPr/>
        </p:nvSpPr>
        <p:spPr>
          <a:xfrm>
            <a:off x="5515125" y="2170031"/>
            <a:ext cx="1584176" cy="1440160"/>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t>3</a:t>
            </a:r>
          </a:p>
        </p:txBody>
      </p:sp>
      <p:sp>
        <p:nvSpPr>
          <p:cNvPr id="9" name="Oval 8">
            <a:hlinkClick r:id="rId6" action="ppaction://hlinksldjump"/>
          </p:cNvPr>
          <p:cNvSpPr/>
          <p:nvPr/>
        </p:nvSpPr>
        <p:spPr>
          <a:xfrm>
            <a:off x="3347864" y="4003379"/>
            <a:ext cx="1584176" cy="144016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GB" sz="4400" b="1" dirty="0"/>
              <a:t>5</a:t>
            </a:r>
            <a:endParaRPr lang="en-US" sz="4400" b="1" dirty="0"/>
          </a:p>
        </p:txBody>
      </p:sp>
      <p:sp>
        <p:nvSpPr>
          <p:cNvPr id="10" name="Oval 9">
            <a:hlinkClick r:id="rId7" action="ppaction://hlinksldjump"/>
          </p:cNvPr>
          <p:cNvSpPr/>
          <p:nvPr/>
        </p:nvSpPr>
        <p:spPr>
          <a:xfrm>
            <a:off x="1237348" y="4003379"/>
            <a:ext cx="1584176" cy="1440160"/>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t>4</a:t>
            </a:r>
            <a:endParaRPr lang="en-US" sz="4400" b="1" dirty="0"/>
          </a:p>
        </p:txBody>
      </p:sp>
      <p:sp>
        <p:nvSpPr>
          <p:cNvPr id="12" name="Oval 11">
            <a:hlinkClick r:id="rId8" action="ppaction://hlinksldjump"/>
          </p:cNvPr>
          <p:cNvSpPr/>
          <p:nvPr/>
        </p:nvSpPr>
        <p:spPr>
          <a:xfrm>
            <a:off x="5515125" y="4003379"/>
            <a:ext cx="1584176" cy="1440160"/>
          </a:xfrm>
          <a:prstGeom prst="ellipse">
            <a:avLst/>
          </a:prstGeom>
          <a:solidFill>
            <a:srgbClr val="F47A69"/>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t>6</a:t>
            </a:r>
            <a:endParaRPr lang="en-US" sz="4400" b="1" dirty="0"/>
          </a:p>
        </p:txBody>
      </p:sp>
      <p:sp>
        <p:nvSpPr>
          <p:cNvPr id="11" name="Right Arrow 10">
            <a:hlinkClick r:id="rId9" action="ppaction://hlinksldjump"/>
          </p:cNvPr>
          <p:cNvSpPr/>
          <p:nvPr/>
        </p:nvSpPr>
        <p:spPr>
          <a:xfrm>
            <a:off x="4139952" y="6297873"/>
            <a:ext cx="622549" cy="42421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7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0" nodeType="clickEffect">
                                  <p:stCondLst>
                                    <p:cond delay="0"/>
                                  </p:stCondLst>
                                  <p:childTnLst>
                                    <p:animEffect transition="out" filter="fade">
                                      <p:cBhvr>
                                        <p:cTn id="49" dur="1000"/>
                                        <p:tgtEl>
                                          <p:spTgt spid="8"/>
                                        </p:tgtEl>
                                      </p:cBhvr>
                                    </p:animEffect>
                                    <p:anim calcmode="lin" valueType="num">
                                      <p:cBhvr>
                                        <p:cTn id="50" dur="1000"/>
                                        <p:tgtEl>
                                          <p:spTgt spid="8"/>
                                        </p:tgtEl>
                                        <p:attrNameLst>
                                          <p:attrName>ppt_x</p:attrName>
                                        </p:attrNameLst>
                                      </p:cBhvr>
                                      <p:tavLst>
                                        <p:tav tm="0">
                                          <p:val>
                                            <p:strVal val="ppt_x"/>
                                          </p:val>
                                        </p:tav>
                                        <p:tav tm="100000">
                                          <p:val>
                                            <p:strVal val="ppt_x"/>
                                          </p:val>
                                        </p:tav>
                                      </p:tavLst>
                                    </p:anim>
                                    <p:anim calcmode="lin" valueType="num">
                                      <p:cBhvr>
                                        <p:cTn id="51" dur="1000"/>
                                        <p:tgtEl>
                                          <p:spTgt spid="8"/>
                                        </p:tgtEl>
                                        <p:attrNameLst>
                                          <p:attrName>ppt_y</p:attrName>
                                        </p:attrNameLst>
                                      </p:cBhvr>
                                      <p:tavLst>
                                        <p:tav tm="0">
                                          <p:val>
                                            <p:strVal val="ppt_y"/>
                                          </p:val>
                                        </p:tav>
                                        <p:tav tm="100000">
                                          <p:val>
                                            <p:strVal val="ppt_y+.1"/>
                                          </p:val>
                                        </p:tav>
                                      </p:tavLst>
                                    </p:anim>
                                    <p:set>
                                      <p:cBhvr>
                                        <p:cTn id="5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p:bldP spid="6" grpId="0" animBg="1"/>
      <p:bldP spid="7" grpId="0" animBg="1"/>
      <p:bldP spid="8"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1834</TotalTime>
  <Words>1242</Words>
  <Application>Microsoft Office PowerPoint</Application>
  <PresentationFormat>On-screen Show (4:3)</PresentationFormat>
  <Paragraphs>208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.VnBahamasB</vt:lpstr>
      <vt:lpstr>.VnBlack</vt:lpstr>
      <vt:lpstr>.VnBodoni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132</cp:revision>
  <dcterms:created xsi:type="dcterms:W3CDTF">2020-12-09T02:04:09Z</dcterms:created>
  <dcterms:modified xsi:type="dcterms:W3CDTF">2023-07-16T09:21:02Z</dcterms:modified>
</cp:coreProperties>
</file>