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59" r:id="rId4"/>
    <p:sldId id="279" r:id="rId5"/>
    <p:sldId id="354" r:id="rId6"/>
    <p:sldId id="355" r:id="rId7"/>
    <p:sldId id="356" r:id="rId8"/>
    <p:sldId id="357" r:id="rId9"/>
    <p:sldId id="358" r:id="rId10"/>
    <p:sldId id="276" r:id="rId11"/>
    <p:sldId id="327" r:id="rId12"/>
    <p:sldId id="348" r:id="rId13"/>
    <p:sldId id="349" r:id="rId14"/>
    <p:sldId id="351" r:id="rId15"/>
    <p:sldId id="313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5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33">
            <a:extLst>
              <a:ext uri="{FF2B5EF4-FFF2-40B4-BE49-F238E27FC236}">
                <a16:creationId xmlns:a16="http://schemas.microsoft.com/office/drawing/2014/main" id="{4166A9F1-8695-44A1-0260-F673F9F3F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4256"/>
              </p:ext>
            </p:extLst>
          </p:nvPr>
        </p:nvGraphicFramePr>
        <p:xfrm>
          <a:off x="833738" y="3642299"/>
          <a:ext cx="10548318" cy="29369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4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living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room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bedroom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kitchen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501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C0DC854-C7D1-B75B-F302-7C294FF14390}"/>
              </a:ext>
            </a:extLst>
          </p:cNvPr>
          <p:cNvSpPr txBox="1"/>
          <p:nvPr/>
        </p:nvSpPr>
        <p:spPr>
          <a:xfrm>
            <a:off x="1164324" y="1403343"/>
            <a:ext cx="10127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words in the appropriate columns. </a:t>
            </a: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0032BD60-F82E-54CA-6CA1-0828FF1CA217}"/>
              </a:ext>
            </a:extLst>
          </p:cNvPr>
          <p:cNvSpPr/>
          <p:nvPr/>
        </p:nvSpPr>
        <p:spPr>
          <a:xfrm>
            <a:off x="582435" y="137462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5EB50AE1-C606-DB1E-A728-E92E09C17C7D}"/>
              </a:ext>
            </a:extLst>
          </p:cNvPr>
          <p:cNvSpPr txBox="1"/>
          <p:nvPr/>
        </p:nvSpPr>
        <p:spPr>
          <a:xfrm>
            <a:off x="626256" y="1278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BA5E5B49-F462-7CAC-0E23-A5560EE68456}"/>
              </a:ext>
            </a:extLst>
          </p:cNvPr>
          <p:cNvSpPr/>
          <p:nvPr/>
        </p:nvSpPr>
        <p:spPr>
          <a:xfrm>
            <a:off x="912075" y="2103724"/>
            <a:ext cx="10261447" cy="13923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3552B7F2-AFD4-B777-B246-5A538D389867}"/>
              </a:ext>
            </a:extLst>
          </p:cNvPr>
          <p:cNvSpPr txBox="1"/>
          <p:nvPr/>
        </p:nvSpPr>
        <p:spPr>
          <a:xfrm>
            <a:off x="940258" y="2183458"/>
            <a:ext cx="280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4B144A02-6149-CF03-7F69-CC749E6CA52A}"/>
              </a:ext>
            </a:extLst>
          </p:cNvPr>
          <p:cNvSpPr txBox="1"/>
          <p:nvPr/>
        </p:nvSpPr>
        <p:spPr>
          <a:xfrm>
            <a:off x="4261048" y="2215122"/>
            <a:ext cx="155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5C81AB1E-F884-0D18-0DA2-DE3FCE037FD5}"/>
              </a:ext>
            </a:extLst>
          </p:cNvPr>
          <p:cNvSpPr txBox="1"/>
          <p:nvPr/>
        </p:nvSpPr>
        <p:spPr>
          <a:xfrm>
            <a:off x="912076" y="2740962"/>
            <a:ext cx="366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18017A19-D220-C8AF-0F0C-891D7B1091FA}"/>
              </a:ext>
            </a:extLst>
          </p:cNvPr>
          <p:cNvSpPr txBox="1"/>
          <p:nvPr/>
        </p:nvSpPr>
        <p:spPr>
          <a:xfrm>
            <a:off x="4261048" y="2770430"/>
            <a:ext cx="218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id="{8C92F221-1E1F-94C1-54E3-45F2B86C386D}"/>
              </a:ext>
            </a:extLst>
          </p:cNvPr>
          <p:cNvSpPr txBox="1"/>
          <p:nvPr/>
        </p:nvSpPr>
        <p:spPr>
          <a:xfrm>
            <a:off x="6185487" y="2254166"/>
            <a:ext cx="229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E620B3FD-6741-E6D9-28D3-80299AE28660}"/>
              </a:ext>
            </a:extLst>
          </p:cNvPr>
          <p:cNvSpPr txBox="1"/>
          <p:nvPr/>
        </p:nvSpPr>
        <p:spPr>
          <a:xfrm>
            <a:off x="8855440" y="2276164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08E57168-8C3C-5E12-E6CD-B6C982B39D1A}"/>
              </a:ext>
            </a:extLst>
          </p:cNvPr>
          <p:cNvSpPr txBox="1"/>
          <p:nvPr/>
        </p:nvSpPr>
        <p:spPr>
          <a:xfrm>
            <a:off x="6365630" y="2812112"/>
            <a:ext cx="245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2F347FD3-784A-0DD9-A4BA-ED6866389E4A}"/>
              </a:ext>
            </a:extLst>
          </p:cNvPr>
          <p:cNvSpPr txBox="1"/>
          <p:nvPr/>
        </p:nvSpPr>
        <p:spPr>
          <a:xfrm>
            <a:off x="8788219" y="2803873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2B7CB962-F9A7-C3B6-8B73-BBDA0D9C99FA}"/>
              </a:ext>
            </a:extLst>
          </p:cNvPr>
          <p:cNvSpPr txBox="1"/>
          <p:nvPr/>
        </p:nvSpPr>
        <p:spPr>
          <a:xfrm>
            <a:off x="1413603" y="4338363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7168B306-DE32-AC48-F3B4-E18143CAD495}"/>
              </a:ext>
            </a:extLst>
          </p:cNvPr>
          <p:cNvSpPr txBox="1"/>
          <p:nvPr/>
        </p:nvSpPr>
        <p:spPr>
          <a:xfrm>
            <a:off x="1439878" y="4911919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504D5DB3-2231-6B2D-ED2F-10D4CA000607}"/>
              </a:ext>
            </a:extLst>
          </p:cNvPr>
          <p:cNvSpPr txBox="1"/>
          <p:nvPr/>
        </p:nvSpPr>
        <p:spPr>
          <a:xfrm>
            <a:off x="1435106" y="5944777"/>
            <a:ext cx="217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63BBEE1F-6834-6B31-B9C2-DBC0D3208914}"/>
              </a:ext>
            </a:extLst>
          </p:cNvPr>
          <p:cNvSpPr txBox="1"/>
          <p:nvPr/>
        </p:nvSpPr>
        <p:spPr>
          <a:xfrm>
            <a:off x="1413603" y="5413959"/>
            <a:ext cx="218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2B508240-D804-922F-D715-94F574CBCDAE}"/>
              </a:ext>
            </a:extLst>
          </p:cNvPr>
          <p:cNvSpPr txBox="1"/>
          <p:nvPr/>
        </p:nvSpPr>
        <p:spPr>
          <a:xfrm>
            <a:off x="4953322" y="4343746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13A58835-F1B4-26A3-3B69-AD7E41953BAE}"/>
              </a:ext>
            </a:extLst>
          </p:cNvPr>
          <p:cNvSpPr txBox="1"/>
          <p:nvPr/>
        </p:nvSpPr>
        <p:spPr>
          <a:xfrm>
            <a:off x="4856121" y="5944778"/>
            <a:ext cx="231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A17BC4A5-8F6D-4463-6738-355500ED53F9}"/>
              </a:ext>
            </a:extLst>
          </p:cNvPr>
          <p:cNvSpPr txBox="1"/>
          <p:nvPr/>
        </p:nvSpPr>
        <p:spPr>
          <a:xfrm>
            <a:off x="4805544" y="5413961"/>
            <a:ext cx="244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59CC1B2D-E2DD-492E-D7DB-414470C9EA3A}"/>
              </a:ext>
            </a:extLst>
          </p:cNvPr>
          <p:cNvSpPr txBox="1"/>
          <p:nvPr/>
        </p:nvSpPr>
        <p:spPr>
          <a:xfrm>
            <a:off x="7850386" y="4927641"/>
            <a:ext cx="350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627D6516-D63C-E944-BF0C-CB90916B57ED}"/>
              </a:ext>
            </a:extLst>
          </p:cNvPr>
          <p:cNvSpPr txBox="1"/>
          <p:nvPr/>
        </p:nvSpPr>
        <p:spPr>
          <a:xfrm>
            <a:off x="8043115" y="4406244"/>
            <a:ext cx="31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F15F2603-252F-6FF0-B8FC-9E0178B944C9}"/>
              </a:ext>
            </a:extLst>
          </p:cNvPr>
          <p:cNvSpPr txBox="1"/>
          <p:nvPr/>
        </p:nvSpPr>
        <p:spPr>
          <a:xfrm>
            <a:off x="8321914" y="5413960"/>
            <a:ext cx="2593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28" name="TextBox 44">
            <a:extLst>
              <a:ext uri="{FF2B5EF4-FFF2-40B4-BE49-F238E27FC236}">
                <a16:creationId xmlns:a16="http://schemas.microsoft.com/office/drawing/2014/main" id="{22F3B48F-889D-86BB-C872-C1533E406ECD}"/>
              </a:ext>
            </a:extLst>
          </p:cNvPr>
          <p:cNvSpPr txBox="1"/>
          <p:nvPr/>
        </p:nvSpPr>
        <p:spPr>
          <a:xfrm>
            <a:off x="7737705" y="5857777"/>
            <a:ext cx="366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  <p:pic>
        <p:nvPicPr>
          <p:cNvPr id="30" name="Track 24">
            <a:hlinkClick r:id="" action="ppaction://media"/>
            <a:extLst>
              <a:ext uri="{FF2B5EF4-FFF2-40B4-BE49-F238E27FC236}">
                <a16:creationId xmlns:a16="http://schemas.microsoft.com/office/drawing/2014/main" id="{D2AE65FD-55E6-AF1C-E0C2-E1D0F76DD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4554" y="301468"/>
            <a:ext cx="609600" cy="609600"/>
          </a:xfrm>
          <a:prstGeom prst="rect">
            <a:avLst/>
          </a:prstGeom>
        </p:spPr>
      </p:pic>
      <p:sp>
        <p:nvSpPr>
          <p:cNvPr id="31" name="TextBox 35">
            <a:extLst>
              <a:ext uri="{FF2B5EF4-FFF2-40B4-BE49-F238E27FC236}">
                <a16:creationId xmlns:a16="http://schemas.microsoft.com/office/drawing/2014/main" id="{459E1ED4-8573-683F-500F-DF7E2551848E}"/>
              </a:ext>
            </a:extLst>
          </p:cNvPr>
          <p:cNvSpPr txBox="1"/>
          <p:nvPr/>
        </p:nvSpPr>
        <p:spPr>
          <a:xfrm>
            <a:off x="5011556" y="4923138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DAA19649-0A18-805E-F2E7-DFC4A4A747CA}"/>
              </a:ext>
            </a:extLst>
          </p:cNvPr>
          <p:cNvSpPr txBox="1"/>
          <p:nvPr/>
        </p:nvSpPr>
        <p:spPr>
          <a:xfrm>
            <a:off x="1077606" y="1308144"/>
            <a:ext cx="953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519245" y="121080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575000" y="10947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4279CEAD-F80D-55C3-96F2-C4042CF38575}"/>
              </a:ext>
            </a:extLst>
          </p:cNvPr>
          <p:cNvSpPr/>
          <p:nvPr/>
        </p:nvSpPr>
        <p:spPr>
          <a:xfrm>
            <a:off x="1021851" y="5348207"/>
            <a:ext cx="10394535" cy="113374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do you think these appliances can or might do more?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FC8A173-F111-5E5F-7DFB-356B90A86F9D}"/>
              </a:ext>
            </a:extLst>
          </p:cNvPr>
          <p:cNvSpPr txBox="1"/>
          <p:nvPr/>
        </p:nvSpPr>
        <p:spPr>
          <a:xfrm>
            <a:off x="636167" y="2700394"/>
            <a:ext cx="350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electric cooker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2CD6EF5-7C0C-3DAB-5E8D-0804C3D492C4}"/>
              </a:ext>
            </a:extLst>
          </p:cNvPr>
          <p:cNvSpPr txBox="1"/>
          <p:nvPr/>
        </p:nvSpPr>
        <p:spPr>
          <a:xfrm>
            <a:off x="614695" y="3544725"/>
            <a:ext cx="177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fridge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96E878E-CC42-C116-91C2-685D68A82996}"/>
              </a:ext>
            </a:extLst>
          </p:cNvPr>
          <p:cNvSpPr txBox="1"/>
          <p:nvPr/>
        </p:nvSpPr>
        <p:spPr>
          <a:xfrm>
            <a:off x="614695" y="3982750"/>
            <a:ext cx="320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washing machine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39F08E-4587-5D9F-809C-9D62BDEA2F34}"/>
              </a:ext>
            </a:extLst>
          </p:cNvPr>
          <p:cNvSpPr txBox="1"/>
          <p:nvPr/>
        </p:nvSpPr>
        <p:spPr>
          <a:xfrm>
            <a:off x="614695" y="4426799"/>
            <a:ext cx="212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computer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4C81D6D-AF45-B8F9-D0E7-BC7774B6CC25}"/>
              </a:ext>
            </a:extLst>
          </p:cNvPr>
          <p:cNvSpPr txBox="1"/>
          <p:nvPr/>
        </p:nvSpPr>
        <p:spPr>
          <a:xfrm>
            <a:off x="636167" y="3138419"/>
            <a:ext cx="2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dishwasher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715B317-D859-0795-1A9D-7832F4B49BB2}"/>
              </a:ext>
            </a:extLst>
          </p:cNvPr>
          <p:cNvSpPr txBox="1"/>
          <p:nvPr/>
        </p:nvSpPr>
        <p:spPr>
          <a:xfrm>
            <a:off x="7404851" y="2697174"/>
            <a:ext cx="5341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receive and send emails 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EBF9E516-5969-39FA-63C4-3D46C8F50C96}"/>
              </a:ext>
            </a:extLst>
          </p:cNvPr>
          <p:cNvSpPr txBox="1"/>
          <p:nvPr/>
        </p:nvSpPr>
        <p:spPr>
          <a:xfrm>
            <a:off x="7404851" y="3579621"/>
            <a:ext cx="280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cook rice 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BEF0514-82D7-6C6C-A413-0092FE177F3C}"/>
              </a:ext>
            </a:extLst>
          </p:cNvPr>
          <p:cNvSpPr txBox="1"/>
          <p:nvPr/>
        </p:nvSpPr>
        <p:spPr>
          <a:xfrm>
            <a:off x="7404851" y="3136640"/>
            <a:ext cx="559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keep food fresh 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299975A1-6AD6-9188-06A6-E94BDA0AD17B}"/>
              </a:ext>
            </a:extLst>
          </p:cNvPr>
          <p:cNvSpPr txBox="1"/>
          <p:nvPr/>
        </p:nvSpPr>
        <p:spPr>
          <a:xfrm>
            <a:off x="7419659" y="3994743"/>
            <a:ext cx="460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wash and dry dishes 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CCB7E1B6-AF8D-431E-A00B-F6F2EDE4806A}"/>
              </a:ext>
            </a:extLst>
          </p:cNvPr>
          <p:cNvSpPr txBox="1"/>
          <p:nvPr/>
        </p:nvSpPr>
        <p:spPr>
          <a:xfrm>
            <a:off x="7419659" y="4409865"/>
            <a:ext cx="623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wash and dry clothes 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72C82B5A-A962-CE9F-5E7E-7933FFFE51A4}"/>
              </a:ext>
            </a:extLst>
          </p:cNvPr>
          <p:cNvSpPr txBox="1"/>
          <p:nvPr/>
        </p:nvSpPr>
        <p:spPr>
          <a:xfrm>
            <a:off x="763287" y="2171783"/>
            <a:ext cx="3503668" cy="52322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006CB05C-B4AC-22BE-DE14-C7EAE358E104}"/>
              </a:ext>
            </a:extLst>
          </p:cNvPr>
          <p:cNvSpPr txBox="1"/>
          <p:nvPr/>
        </p:nvSpPr>
        <p:spPr>
          <a:xfrm>
            <a:off x="7618267" y="2168083"/>
            <a:ext cx="3503668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614FF-485D-F0C9-6592-9CD2423FFAEA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5873 -0.12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7 -0.00208 L -0.32032 -0.1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5 -0.00093 L -0.37318 0.0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25625 -0.05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2 0.00093 L -0.33372 0.257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76C9381E-9164-78F5-C303-46CE76CE5F9B}"/>
              </a:ext>
            </a:extLst>
          </p:cNvPr>
          <p:cNvSpPr txBox="1"/>
          <p:nvPr/>
        </p:nvSpPr>
        <p:spPr>
          <a:xfrm>
            <a:off x="1045428" y="1252639"/>
            <a:ext cx="1032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Ask and answer questions about what appliances can help us to do.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E8D7FE09-0AC6-260D-C98B-BEA7B64A5F72}"/>
              </a:ext>
            </a:extLst>
          </p:cNvPr>
          <p:cNvSpPr/>
          <p:nvPr/>
        </p:nvSpPr>
        <p:spPr>
          <a:xfrm>
            <a:off x="487067" y="123221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99C60681-27AA-E315-300F-EF831447F860}"/>
              </a:ext>
            </a:extLst>
          </p:cNvPr>
          <p:cNvSpPr txBox="1"/>
          <p:nvPr/>
        </p:nvSpPr>
        <p:spPr>
          <a:xfrm>
            <a:off x="542822" y="11161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1D55FCF9-7360-FED5-432B-890BDE69C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245" y="3129311"/>
            <a:ext cx="3560684" cy="2002885"/>
          </a:xfrm>
          <a:prstGeom prst="rect">
            <a:avLst/>
          </a:prstGeom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CFCC4667-3608-A54F-2D5C-70B90FA08820}"/>
              </a:ext>
            </a:extLst>
          </p:cNvPr>
          <p:cNvSpPr/>
          <p:nvPr/>
        </p:nvSpPr>
        <p:spPr>
          <a:xfrm>
            <a:off x="4319753" y="2333172"/>
            <a:ext cx="2544448" cy="1139513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8D9C08-9C9A-0CFF-7973-A2C4FBD68253}"/>
              </a:ext>
            </a:extLst>
          </p:cNvPr>
          <p:cNvSpPr txBox="1">
            <a:spLocks/>
          </p:cNvSpPr>
          <p:nvPr/>
        </p:nvSpPr>
        <p:spPr>
          <a:xfrm>
            <a:off x="7104025" y="2226512"/>
            <a:ext cx="4568730" cy="134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Ask and answer.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AE42550-EE88-D743-E6B2-72A4D77E7BC3}"/>
              </a:ext>
            </a:extLst>
          </p:cNvPr>
          <p:cNvSpPr txBox="1"/>
          <p:nvPr/>
        </p:nvSpPr>
        <p:spPr>
          <a:xfrm flipH="1">
            <a:off x="4602597" y="3710144"/>
            <a:ext cx="727052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A: What does a wireless TV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B: It helps us watch TV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from space.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52E24-9E7F-4FBA-AA0C-5ED3546195D1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7895" y="1167125"/>
            <a:ext cx="41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611E943-B62A-1E19-3B82-BA233868D54D}"/>
              </a:ext>
            </a:extLst>
          </p:cNvPr>
          <p:cNvSpPr txBox="1"/>
          <p:nvPr/>
        </p:nvSpPr>
        <p:spPr>
          <a:xfrm>
            <a:off x="882135" y="1266460"/>
            <a:ext cx="1052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AC3A921B-5BDC-47F4-B22B-9A0796CF78EC}"/>
              </a:ext>
            </a:extLst>
          </p:cNvPr>
          <p:cNvSpPr/>
          <p:nvPr/>
        </p:nvSpPr>
        <p:spPr>
          <a:xfrm>
            <a:off x="379529" y="119659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0D9B26C-DF82-4A8F-A107-187438653D43}"/>
              </a:ext>
            </a:extLst>
          </p:cNvPr>
          <p:cNvSpPr txBox="1"/>
          <p:nvPr/>
        </p:nvSpPr>
        <p:spPr>
          <a:xfrm>
            <a:off x="379529" y="10793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72979F-D888-1303-9FDD-EB713A0646D4}"/>
              </a:ext>
            </a:extLst>
          </p:cNvPr>
          <p:cNvSpPr/>
          <p:nvPr/>
        </p:nvSpPr>
        <p:spPr>
          <a:xfrm>
            <a:off x="1024249" y="2209781"/>
            <a:ext cx="10158741" cy="40333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ture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 	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	 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tains </a:t>
            </a:r>
          </a:p>
        </p:txBody>
      </p:sp>
      <p:pic>
        <p:nvPicPr>
          <p:cNvPr id="9" name="B2_25">
            <a:hlinkClick r:id="" action="ppaction://media"/>
            <a:extLst>
              <a:ext uri="{FF2B5EF4-FFF2-40B4-BE49-F238E27FC236}">
                <a16:creationId xmlns:a16="http://schemas.microsoft.com/office/drawing/2014/main" id="{2BA268A5-F25C-7560-6F9D-2C16576F6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8280" y="1283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86CA9FE-44C0-8316-FD66-4E5913235D8C}"/>
              </a:ext>
            </a:extLst>
          </p:cNvPr>
          <p:cNvSpPr txBox="1"/>
          <p:nvPr/>
        </p:nvSpPr>
        <p:spPr>
          <a:xfrm>
            <a:off x="1331510" y="1308012"/>
            <a:ext cx="973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</a:t>
            </a:r>
            <a:endParaRPr lang="en-US" sz="25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5D10A8EA-B88B-BCC6-9ADB-BE88C09A0E63}"/>
              </a:ext>
            </a:extLst>
          </p:cNvPr>
          <p:cNvSpPr/>
          <p:nvPr/>
        </p:nvSpPr>
        <p:spPr>
          <a:xfrm>
            <a:off x="765104" y="136042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71FA63D-F342-9FEC-833B-0676612F3A39}"/>
              </a:ext>
            </a:extLst>
          </p:cNvPr>
          <p:cNvSpPr txBox="1"/>
          <p:nvPr/>
        </p:nvSpPr>
        <p:spPr>
          <a:xfrm>
            <a:off x="820859" y="12443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488ABAB-8943-82CC-4A8B-C2559D7ABA31}"/>
              </a:ext>
            </a:extLst>
          </p:cNvPr>
          <p:cNvSpPr txBox="1">
            <a:spLocks/>
          </p:cNvSpPr>
          <p:nvPr/>
        </p:nvSpPr>
        <p:spPr>
          <a:xfrm>
            <a:off x="1163443" y="2215456"/>
            <a:ext cx="9552878" cy="328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1.The </a:t>
            </a:r>
            <a:r>
              <a:rPr lang="en-US" sz="3200" u="sng" dirty="0">
                <a:latin typeface="+mn-lt"/>
              </a:rPr>
              <a:t>picture</a:t>
            </a:r>
            <a:r>
              <a:rPr lang="en-US" sz="3200" b="0" dirty="0">
                <a:latin typeface="+mn-lt"/>
              </a:rPr>
              <a:t> is on the wall of the </a:t>
            </a:r>
            <a:r>
              <a:rPr lang="en-US" sz="3200" u="sng" dirty="0">
                <a:latin typeface="+mn-lt"/>
              </a:rPr>
              <a:t>bedroom</a:t>
            </a:r>
            <a:r>
              <a:rPr lang="en-US" sz="3200" b="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2. The </a:t>
            </a:r>
            <a:r>
              <a:rPr lang="en-US" sz="3200" u="sng" dirty="0">
                <a:latin typeface="+mn-lt"/>
              </a:rPr>
              <a:t>robot</a:t>
            </a:r>
            <a:r>
              <a:rPr lang="en-US" sz="3200" b="0" dirty="0">
                <a:latin typeface="+mn-lt"/>
              </a:rPr>
              <a:t> helps me to do the </a:t>
            </a:r>
            <a:r>
              <a:rPr lang="en-US" sz="3200" u="sng" dirty="0">
                <a:latin typeface="+mn-lt"/>
              </a:rPr>
              <a:t>housework</a:t>
            </a:r>
            <a:r>
              <a:rPr lang="en-US" sz="3200" b="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3. There's a very big </a:t>
            </a:r>
            <a:r>
              <a:rPr lang="en-US" sz="3200" u="sng" dirty="0">
                <a:latin typeface="+mn-lt"/>
              </a:rPr>
              <a:t>kitchen</a:t>
            </a:r>
            <a:r>
              <a:rPr lang="en-US" sz="3200" b="0" dirty="0">
                <a:latin typeface="+mn-lt"/>
              </a:rPr>
              <a:t> in the </a:t>
            </a:r>
            <a:r>
              <a:rPr lang="en-US" sz="3200" u="sng" dirty="0">
                <a:latin typeface="+mn-lt"/>
              </a:rPr>
              <a:t>palace</a:t>
            </a:r>
            <a:r>
              <a:rPr lang="en-US" sz="3200" b="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4. Their </a:t>
            </a:r>
            <a:r>
              <a:rPr lang="en-US" sz="3200" u="sng" dirty="0">
                <a:latin typeface="+mn-lt"/>
              </a:rPr>
              <a:t>village</a:t>
            </a:r>
            <a:r>
              <a:rPr lang="en-US" sz="3200" b="0" dirty="0">
                <a:latin typeface="+mn-lt"/>
              </a:rPr>
              <a:t> is in the </a:t>
            </a:r>
            <a:r>
              <a:rPr lang="en-US" sz="3200" u="sng" dirty="0">
                <a:latin typeface="+mn-lt"/>
              </a:rPr>
              <a:t>mountains</a:t>
            </a:r>
            <a:r>
              <a:rPr lang="en-US" sz="3200" b="0" dirty="0">
                <a:latin typeface="+mn-lt"/>
              </a:rPr>
              <a:t>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026381-42ED-4D7F-DE75-A31973EC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1" y="3932592"/>
            <a:ext cx="3935513" cy="2658525"/>
          </a:xfrm>
          <a:prstGeom prst="rect">
            <a:avLst/>
          </a:prstGeom>
        </p:spPr>
      </p:pic>
      <p:pic>
        <p:nvPicPr>
          <p:cNvPr id="6" name="B2_26">
            <a:hlinkClick r:id="" action="ppaction://media"/>
            <a:extLst>
              <a:ext uri="{FF2B5EF4-FFF2-40B4-BE49-F238E27FC236}">
                <a16:creationId xmlns:a16="http://schemas.microsoft.com/office/drawing/2014/main" id="{00EF355B-94B8-484E-ED30-038DB6CC9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9444" y="1354629"/>
            <a:ext cx="487363" cy="487363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2B865A29-B13C-3DB5-8E11-DBA248415C2F}"/>
              </a:ext>
            </a:extLst>
          </p:cNvPr>
          <p:cNvSpPr txBox="1"/>
          <p:nvPr/>
        </p:nvSpPr>
        <p:spPr>
          <a:xfrm>
            <a:off x="2144498" y="24329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pic</a:t>
            </a:r>
            <a:endParaRPr lang="en-US" sz="3200" b="1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6C96D43-8FBA-169F-6720-B34F5A72619A}"/>
              </a:ext>
            </a:extLst>
          </p:cNvPr>
          <p:cNvSpPr txBox="1"/>
          <p:nvPr/>
        </p:nvSpPr>
        <p:spPr>
          <a:xfrm>
            <a:off x="6773696" y="2434483"/>
            <a:ext cx="181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bed</a:t>
            </a:r>
            <a:endParaRPr lang="en-US" sz="3200" b="1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765E739-7C63-46DF-B2C2-49B9859E233D}"/>
              </a:ext>
            </a:extLst>
          </p:cNvPr>
          <p:cNvSpPr txBox="1"/>
          <p:nvPr/>
        </p:nvSpPr>
        <p:spPr>
          <a:xfrm>
            <a:off x="2272383" y="31600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ro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01E776E-F7CD-2BDA-D7B9-D9AAA5C3EBBB}"/>
              </a:ext>
            </a:extLst>
          </p:cNvPr>
          <p:cNvSpPr txBox="1"/>
          <p:nvPr/>
        </p:nvSpPr>
        <p:spPr>
          <a:xfrm>
            <a:off x="6478383" y="3165567"/>
            <a:ext cx="223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house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0F41E90-087C-10FF-65B4-30EEA29323C5}"/>
              </a:ext>
            </a:extLst>
          </p:cNvPr>
          <p:cNvSpPr txBox="1"/>
          <p:nvPr/>
        </p:nvSpPr>
        <p:spPr>
          <a:xfrm>
            <a:off x="4522300" y="3889971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kit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E9CBB699-CCA4-C3D0-B351-8E909B8B395F}"/>
              </a:ext>
            </a:extLst>
          </p:cNvPr>
          <p:cNvSpPr txBox="1"/>
          <p:nvPr/>
        </p:nvSpPr>
        <p:spPr>
          <a:xfrm>
            <a:off x="6915199" y="3892497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D7B592C5-92FA-1DE8-2D32-32368DCF3D32}"/>
              </a:ext>
            </a:extLst>
          </p:cNvPr>
          <p:cNvSpPr txBox="1"/>
          <p:nvPr/>
        </p:nvSpPr>
        <p:spPr>
          <a:xfrm>
            <a:off x="2503296" y="4613460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vil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AE273E0-AFDF-DD38-F64D-7F5675B2909D}"/>
              </a:ext>
            </a:extLst>
          </p:cNvPr>
          <p:cNvSpPr txBox="1"/>
          <p:nvPr/>
        </p:nvSpPr>
        <p:spPr>
          <a:xfrm>
            <a:off x="5080829" y="4623554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moun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2190302" y="1309333"/>
            <a:ext cx="423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AND DOWN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1289230"/>
            <a:ext cx="1858736" cy="54332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487067" y="2084505"/>
            <a:ext cx="11444738" cy="14919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1: Teacher says 1-10 appliances. Students stand up for the ones in the kitchen, sit down for the ones in the bedroom.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387049-67C5-6AC8-25EE-76EC3B23D29B}"/>
              </a:ext>
            </a:extLst>
          </p:cNvPr>
          <p:cNvSpPr txBox="1"/>
          <p:nvPr/>
        </p:nvSpPr>
        <p:spPr>
          <a:xfrm>
            <a:off x="487067" y="3828404"/>
            <a:ext cx="11444737" cy="22306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2: Teacher says 1-10 words. Students stand up for the ones with the first stressed syllable, sit down for the second stressed syllable.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21049"/>
            <a:ext cx="1121786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 and structures about household appliances.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two-syllable words correctly.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91" y="127635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117407"/>
            <a:ext cx="753286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5 more two-syllable words which have the first syllable stressed. Write them down and practice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8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CAACEB-31C0-ABFC-C9E9-F93D4EDA8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885" y="2860944"/>
            <a:ext cx="4916399" cy="36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E7386-B8D8-2A04-2E00-D419DBF20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D6BDAE6-292D-27FC-8594-EF3EFE11E11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>
              <a:extLst>
                <a:ext uri="{FF2B5EF4-FFF2-40B4-BE49-F238E27FC236}">
                  <a16:creationId xmlns:a16="http://schemas.microsoft.com/office/drawing/2014/main" id="{3A9D6C5D-0F49-ED45-B17D-140D986DFCB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>
              <a:extLst>
                <a:ext uri="{FF2B5EF4-FFF2-40B4-BE49-F238E27FC236}">
                  <a16:creationId xmlns:a16="http://schemas.microsoft.com/office/drawing/2014/main" id="{E734A19E-5F6D-4579-A3D9-84AAA79F52A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>
              <a:extLst>
                <a:ext uri="{FF2B5EF4-FFF2-40B4-BE49-F238E27FC236}">
                  <a16:creationId xmlns:a16="http://schemas.microsoft.com/office/drawing/2014/main" id="{715C9F18-7417-9C9E-12B5-76029370EAF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6EE87FB-36F1-29F1-D360-9C76B3AB6D0E}"/>
              </a:ext>
            </a:extLst>
          </p:cNvPr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DA2F024-787B-EAD6-C1D2-7262ABB502EC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>
              <a:extLst>
                <a:ext uri="{FF2B5EF4-FFF2-40B4-BE49-F238E27FC236}">
                  <a16:creationId xmlns:a16="http://schemas.microsoft.com/office/drawing/2014/main" id="{4370F60A-9067-9C50-85BA-E5C42F746D37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7F14BB9-BF22-46DE-3A23-9ABD7934DE02}"/>
              </a:ext>
            </a:extLst>
          </p:cNvPr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3CAB7E-D490-8797-FA3E-39D3FA7B75B1}"/>
              </a:ext>
            </a:extLst>
          </p:cNvPr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4C9678-3A7C-611F-49D4-B9F5C085994B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E7EE73A-5A79-0926-CD84-2B2BA832E362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199BE7E-1FDB-0907-C29C-6F43C11148CE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6514B0-F50B-D450-1576-8A44D5E1A748}"/>
              </a:ext>
            </a:extLst>
          </p:cNvPr>
          <p:cNvSpPr txBox="1"/>
          <p:nvPr/>
        </p:nvSpPr>
        <p:spPr>
          <a:xfrm>
            <a:off x="2243705" y="113518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12EB24-CE5C-2D98-A9E9-C4E5D038F640}"/>
              </a:ext>
            </a:extLst>
          </p:cNvPr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28EEF61-9C8F-B26F-B280-41AD82DD8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F79EA8A-A390-DB98-EEDA-4F6B3F759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39C02AC-A684-47B2-9D14-63B772882C65}"/>
              </a:ext>
            </a:extLst>
          </p:cNvPr>
          <p:cNvSpPr txBox="1"/>
          <p:nvPr/>
        </p:nvSpPr>
        <p:spPr>
          <a:xfrm>
            <a:off x="2994450" y="2843852"/>
            <a:ext cx="8837331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Review the Vocabulary related to the topic </a:t>
            </a:r>
            <a:r>
              <a:rPr lang="en-US" sz="2400" b="1" dirty="0">
                <a:solidFill>
                  <a:srgbClr val="FF0000"/>
                </a:solidFill>
              </a:rPr>
              <a:t>Our houses in the future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74B6DB-27BA-F504-CFD6-94313D69D1DD}"/>
              </a:ext>
            </a:extLst>
          </p:cNvPr>
          <p:cNvSpPr/>
          <p:nvPr/>
        </p:nvSpPr>
        <p:spPr>
          <a:xfrm>
            <a:off x="2383134" y="2843852"/>
            <a:ext cx="611316" cy="6113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0D9FA3"/>
                </a:solidFill>
              </a:rPr>
              <a:t>1</a:t>
            </a:r>
            <a:endParaRPr lang="en-GB" sz="3300" dirty="0">
              <a:solidFill>
                <a:srgbClr val="0D9FA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0A58A-E777-35CF-B611-DBD7FCE2F8E8}"/>
              </a:ext>
            </a:extLst>
          </p:cNvPr>
          <p:cNvSpPr txBox="1"/>
          <p:nvPr/>
        </p:nvSpPr>
        <p:spPr>
          <a:xfrm>
            <a:off x="4387357" y="3859779"/>
            <a:ext cx="6338752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Pronounce the </a:t>
            </a:r>
            <a:r>
              <a:rPr lang="en-US" sz="2400" b="1" dirty="0">
                <a:solidFill>
                  <a:srgbClr val="FF0000"/>
                </a:solidFill>
              </a:rPr>
              <a:t>two-syllable words </a:t>
            </a:r>
            <a:r>
              <a:rPr lang="en-US" sz="2400" dirty="0"/>
              <a:t>correctly.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B1A134-FE6B-851E-D9B9-D48ADF7B549A}"/>
              </a:ext>
            </a:extLst>
          </p:cNvPr>
          <p:cNvSpPr/>
          <p:nvPr/>
        </p:nvSpPr>
        <p:spPr>
          <a:xfrm>
            <a:off x="3776041" y="3823344"/>
            <a:ext cx="611316" cy="6113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0D9FA3"/>
                </a:solidFill>
              </a:rPr>
              <a:t>2</a:t>
            </a:r>
            <a:endParaRPr lang="en-GB" sz="3300" dirty="0">
              <a:solidFill>
                <a:srgbClr val="0D9F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7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459791" y="2889698"/>
            <a:ext cx="6657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 Work in 4 groups.</a:t>
            </a:r>
          </a:p>
          <a:p>
            <a:r>
              <a:rPr lang="en-US" sz="4400" b="1" dirty="0"/>
              <a:t>- Unscramble the letters to find the correct word.</a:t>
            </a:r>
          </a:p>
          <a:p>
            <a:r>
              <a:rPr lang="en-US" sz="4400" b="1" dirty="0"/>
              <a:t>- Raise hands to answer.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37553" y="3635143"/>
            <a:ext cx="3810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LSRAO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SOLAR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GYNEER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ENERGY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TRTMSVA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SMART TV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TROBO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ROBOT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CEALPPAIN 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APPLIANCE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3910</TotalTime>
  <Words>489</Words>
  <Application>Microsoft Office PowerPoint</Application>
  <PresentationFormat>Widescreen</PresentationFormat>
  <Paragraphs>133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Abadi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Tuấn Anh Phạm</cp:lastModifiedBy>
  <cp:revision>227</cp:revision>
  <dcterms:created xsi:type="dcterms:W3CDTF">2020-12-09T02:04:09Z</dcterms:created>
  <dcterms:modified xsi:type="dcterms:W3CDTF">2025-04-12T05:58:24Z</dcterms:modified>
</cp:coreProperties>
</file>