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669" r:id="rId2"/>
    <p:sldId id="714" r:id="rId3"/>
    <p:sldId id="702" r:id="rId4"/>
    <p:sldId id="719" r:id="rId5"/>
    <p:sldId id="726" r:id="rId6"/>
    <p:sldId id="671" r:id="rId7"/>
    <p:sldId id="720" r:id="rId8"/>
    <p:sldId id="721" r:id="rId9"/>
    <p:sldId id="723" r:id="rId10"/>
    <p:sldId id="725" r:id="rId11"/>
    <p:sldId id="730" r:id="rId12"/>
    <p:sldId id="736" r:id="rId13"/>
    <p:sldId id="724" r:id="rId14"/>
    <p:sldId id="727" r:id="rId15"/>
    <p:sldId id="741" r:id="rId16"/>
    <p:sldId id="737" r:id="rId17"/>
    <p:sldId id="738" r:id="rId18"/>
    <p:sldId id="750" r:id="rId19"/>
    <p:sldId id="748" r:id="rId20"/>
    <p:sldId id="749" r:id="rId21"/>
    <p:sldId id="742" r:id="rId22"/>
    <p:sldId id="753" r:id="rId23"/>
    <p:sldId id="754" r:id="rId24"/>
    <p:sldId id="755" r:id="rId25"/>
    <p:sldId id="756" r:id="rId26"/>
    <p:sldId id="757" r:id="rId27"/>
    <p:sldId id="743" r:id="rId28"/>
    <p:sldId id="735" r:id="rId29"/>
    <p:sldId id="762" r:id="rId30"/>
    <p:sldId id="763" r:id="rId31"/>
    <p:sldId id="759" r:id="rId32"/>
    <p:sldId id="760" r:id="rId33"/>
    <p:sldId id="761" r:id="rId34"/>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FF0000"/>
    <a:srgbClr val="00FF00"/>
    <a:srgbClr val="FF3300"/>
    <a:srgbClr val="CC3300"/>
    <a:srgbClr val="996633"/>
    <a:srgbClr val="5461DC"/>
    <a:srgbClr val="9966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5" autoAdjust="0"/>
    <p:restoredTop sz="88386" autoAdjust="0"/>
  </p:normalViewPr>
  <p:slideViewPr>
    <p:cSldViewPr snapToGrid="0">
      <p:cViewPr varScale="1">
        <p:scale>
          <a:sx n="87" d="100"/>
          <a:sy n="87" d="100"/>
        </p:scale>
        <p:origin x="786" y="60"/>
      </p:cViewPr>
      <p:guideLst>
        <p:guide orient="horz" pos="2160"/>
        <p:guide pos="3840"/>
        <p:guide orient="horz" pos="162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4784822-D784-4989-8570-791A58C05BED}" type="datetimeFigureOut">
              <a:rPr lang="en-US"/>
              <a:pPr>
                <a:defRPr/>
              </a:pPr>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793DA1-C4A8-461C-AC2F-B24DBE65E81E}" type="slidenum">
              <a:rPr lang="en-US"/>
              <a:pPr>
                <a:defRPr/>
              </a:pPr>
              <a:t>‹#›</a:t>
            </a:fld>
            <a:endParaRPr lang="en-US"/>
          </a:p>
        </p:txBody>
      </p:sp>
    </p:spTree>
    <p:extLst>
      <p:ext uri="{BB962C8B-B14F-4D97-AF65-F5344CB8AC3E}">
        <p14:creationId xmlns:p14="http://schemas.microsoft.com/office/powerpoint/2010/main" val="237639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42900" algn="l" rtl="0" eaLnBrk="0" fontAlgn="base" hangingPunct="0">
      <a:spcBef>
        <a:spcPct val="30000"/>
      </a:spcBef>
      <a:spcAft>
        <a:spcPct val="0"/>
      </a:spcAft>
      <a:defRPr sz="900" kern="1200">
        <a:solidFill>
          <a:schemeClr val="tx1"/>
        </a:solidFill>
        <a:latin typeface="+mn-lt"/>
        <a:ea typeface="+mn-ea"/>
        <a:cs typeface="+mn-cs"/>
      </a:defRPr>
    </a:lvl2pPr>
    <a:lvl3pPr marL="685800" algn="l" rtl="0" eaLnBrk="0" fontAlgn="base" hangingPunct="0">
      <a:spcBef>
        <a:spcPct val="30000"/>
      </a:spcBef>
      <a:spcAft>
        <a:spcPct val="0"/>
      </a:spcAft>
      <a:defRPr sz="900" kern="1200">
        <a:solidFill>
          <a:schemeClr val="tx1"/>
        </a:solidFill>
        <a:latin typeface="+mn-lt"/>
        <a:ea typeface="+mn-ea"/>
        <a:cs typeface="+mn-cs"/>
      </a:defRPr>
    </a:lvl3pPr>
    <a:lvl4pPr marL="1028700" algn="l" rtl="0" eaLnBrk="0" fontAlgn="base" hangingPunct="0">
      <a:spcBef>
        <a:spcPct val="30000"/>
      </a:spcBef>
      <a:spcAft>
        <a:spcPct val="0"/>
      </a:spcAft>
      <a:defRPr sz="900" kern="1200">
        <a:solidFill>
          <a:schemeClr val="tx1"/>
        </a:solidFill>
        <a:latin typeface="+mn-lt"/>
        <a:ea typeface="+mn-ea"/>
        <a:cs typeface="+mn-cs"/>
      </a:defRPr>
    </a:lvl4pPr>
    <a:lvl5pPr marL="1371600" algn="l"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272049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48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61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69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864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055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39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645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71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794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22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0278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44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55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96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575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711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98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592280-DE1A-4078-8A68-D8A6EAA3D04B}" type="datetimeFigureOut">
              <a:rPr lang="en-US"/>
              <a:pPr>
                <a:defRPr/>
              </a:pPr>
              <a:t>12/4/2025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D1395B-2ADF-4903-8155-25AAED47DB2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7AFAF-A8AD-451B-9446-43AB35E2B43F}" type="datetimeFigureOut">
              <a:rPr lang="en-US"/>
              <a:pPr>
                <a:defRPr/>
              </a:pPr>
              <a:t>12/4/2025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E2E39B-421A-4579-BEAE-23681A7715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72B7D1-74D2-4A93-B0AB-B3D5CE2BB3B1}" type="datetimeFigureOut">
              <a:rPr lang="en-US"/>
              <a:pPr>
                <a:defRPr/>
              </a:pPr>
              <a:t>12/4/2025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C8DDA4-15D9-430D-9AB4-90512B1AC2D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538633-5C79-4CCA-9743-4843DDC6CE95}" type="datetimeFigureOut">
              <a:rPr lang="en-US"/>
              <a:pPr>
                <a:defRPr/>
              </a:pPr>
              <a:t>12/4/2025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012431-BC0E-492B-A3EC-363A1816809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B233D2-DC8D-4A59-BC19-FCBAEF15BB9F}" type="datetimeFigureOut">
              <a:rPr lang="en-US"/>
              <a:pPr>
                <a:defRPr/>
              </a:pPr>
              <a:t>12/4/2025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CD67BE-B856-49C7-91E1-67C7D405850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991FE47-D986-499D-A4A5-E613A7A8F953}" type="datetimeFigureOut">
              <a:rPr lang="en-US"/>
              <a:pPr>
                <a:defRPr/>
              </a:pPr>
              <a:t>12/4/2025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D7B6AB-23BA-41E2-A1CD-86C3CFE70AE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AD6E35-2A6D-44BC-98A9-D874E06AFFE5}" type="datetimeFigureOut">
              <a:rPr lang="en-US"/>
              <a:pPr>
                <a:defRPr/>
              </a:pPr>
              <a:t>12/4/2025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DC0A37-633D-4791-8096-007F66AA3C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F12BC09-FA55-4485-B601-A41A08C94D4D}" type="datetimeFigureOut">
              <a:rPr lang="en-US"/>
              <a:pPr>
                <a:defRPr/>
              </a:pPr>
              <a:t>12/4/2025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08EEBB-706A-47CA-9E35-11F52FBCDF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07AE93-3DFC-4AAE-A82B-904DEF5123ED}" type="datetimeFigureOut">
              <a:rPr lang="en-US"/>
              <a:pPr>
                <a:defRPr/>
              </a:pPr>
              <a:t>12/4/2025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C8A4AB-AFAD-4F00-9F0F-FF805AECA97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400D53-599D-4C79-A199-1B47ABB4CD4E}" type="datetimeFigureOut">
              <a:rPr lang="en-US"/>
              <a:pPr>
                <a:defRPr/>
              </a:pPr>
              <a:t>12/4/2025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CEB8F3-8179-41D7-9506-0678E4CCE2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02F-981D-485E-89F8-9131D20C9BC3}" type="datetimeFigureOut">
              <a:rPr lang="en-US"/>
              <a:pPr>
                <a:defRPr/>
              </a:pPr>
              <a:t>12/4/2025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D621F9-5530-4CCA-B579-500EB4C19E5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6050" name="Title Placeholder 1"/>
          <p:cNvSpPr>
            <a:spLocks noGrp="1"/>
          </p:cNvSpPr>
          <p:nvPr>
            <p:ph type="title"/>
          </p:nvPr>
        </p:nvSpPr>
        <p:spPr bwMode="auto">
          <a:xfrm>
            <a:off x="628650" y="273844"/>
            <a:ext cx="7886700" cy="99417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US"/>
              <a:t>Click to edit Master title style</a:t>
            </a:r>
          </a:p>
        </p:txBody>
      </p:sp>
      <p:sp>
        <p:nvSpPr>
          <p:cNvPr id="386051" name="Text Placeholder 2"/>
          <p:cNvSpPr>
            <a:spLocks noGrp="1"/>
          </p:cNvSpPr>
          <p:nvPr>
            <p:ph type="body" idx="1"/>
          </p:nvPr>
        </p:nvSpPr>
        <p:spPr bwMode="auto">
          <a:xfrm>
            <a:off x="628650" y="1369219"/>
            <a:ext cx="7886700" cy="326350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fontAlgn="auto">
              <a:spcBef>
                <a:spcPts val="0"/>
              </a:spcBef>
              <a:spcAft>
                <a:spcPts val="0"/>
              </a:spcAft>
              <a:defRPr sz="900">
                <a:solidFill>
                  <a:prstClr val="black">
                    <a:tint val="75000"/>
                  </a:prstClr>
                </a:solidFill>
                <a:latin typeface="Calibri" panose="020F0502020204030204"/>
                <a:cs typeface="+mn-cs"/>
              </a:defRPr>
            </a:lvl1pPr>
          </a:lstStyle>
          <a:p>
            <a:pPr>
              <a:defRPr/>
            </a:pPr>
            <a:fld id="{CFBEAAB7-E2C5-4EDC-8558-BB971E420476}" type="datetimeFigureOut">
              <a:rPr lang="en-US"/>
              <a:pPr>
                <a:defRPr/>
              </a:pPr>
              <a:t>12/4/2025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fontAlgn="auto">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fontAlgn="auto">
              <a:spcBef>
                <a:spcPts val="0"/>
              </a:spcBef>
              <a:spcAft>
                <a:spcPts val="0"/>
              </a:spcAft>
              <a:defRPr sz="900">
                <a:solidFill>
                  <a:prstClr val="black">
                    <a:tint val="75000"/>
                  </a:prstClr>
                </a:solidFill>
                <a:latin typeface="Calibri" panose="020F0502020204030204"/>
                <a:cs typeface="+mn-cs"/>
              </a:defRPr>
            </a:lvl1pPr>
          </a:lstStyle>
          <a:p>
            <a:pPr>
              <a:defRPr/>
            </a:pPr>
            <a:fld id="{CCD4D574-2396-4B0A-B909-40F33A9F93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a:defRPr>
      </a:lvl2pPr>
      <a:lvl3pPr algn="l" rtl="0" eaLnBrk="0" fontAlgn="base" hangingPunct="0">
        <a:lnSpc>
          <a:spcPct val="90000"/>
        </a:lnSpc>
        <a:spcBef>
          <a:spcPct val="0"/>
        </a:spcBef>
        <a:spcAft>
          <a:spcPct val="0"/>
        </a:spcAft>
        <a:defRPr sz="3300">
          <a:solidFill>
            <a:schemeClr val="tx1"/>
          </a:solidFill>
          <a:latin typeface="Calibri Light"/>
        </a:defRPr>
      </a:lvl3pPr>
      <a:lvl4pPr algn="l" rtl="0" eaLnBrk="0" fontAlgn="base" hangingPunct="0">
        <a:lnSpc>
          <a:spcPct val="90000"/>
        </a:lnSpc>
        <a:spcBef>
          <a:spcPct val="0"/>
        </a:spcBef>
        <a:spcAft>
          <a:spcPct val="0"/>
        </a:spcAft>
        <a:defRPr sz="3300">
          <a:solidFill>
            <a:schemeClr val="tx1"/>
          </a:solidFill>
          <a:latin typeface="Calibri Light"/>
        </a:defRPr>
      </a:lvl4pPr>
      <a:lvl5pPr algn="l" rtl="0" eaLnBrk="0" fontAlgn="base" hangingPunct="0">
        <a:lnSpc>
          <a:spcPct val="90000"/>
        </a:lnSpc>
        <a:spcBef>
          <a:spcPct val="0"/>
        </a:spcBef>
        <a:spcAft>
          <a:spcPct val="0"/>
        </a:spcAft>
        <a:defRPr sz="3300">
          <a:solidFill>
            <a:schemeClr val="tx1"/>
          </a:solidFill>
          <a:latin typeface="Calibri Light"/>
        </a:defRPr>
      </a:lvl5pPr>
      <a:lvl6pPr marL="342900" algn="l" rtl="0" fontAlgn="base">
        <a:lnSpc>
          <a:spcPct val="90000"/>
        </a:lnSpc>
        <a:spcBef>
          <a:spcPct val="0"/>
        </a:spcBef>
        <a:spcAft>
          <a:spcPct val="0"/>
        </a:spcAft>
        <a:defRPr sz="3300">
          <a:solidFill>
            <a:schemeClr val="tx1"/>
          </a:solidFill>
          <a:latin typeface="Calibri Light"/>
        </a:defRPr>
      </a:lvl6pPr>
      <a:lvl7pPr marL="685800" algn="l" rtl="0" fontAlgn="base">
        <a:lnSpc>
          <a:spcPct val="90000"/>
        </a:lnSpc>
        <a:spcBef>
          <a:spcPct val="0"/>
        </a:spcBef>
        <a:spcAft>
          <a:spcPct val="0"/>
        </a:spcAft>
        <a:defRPr sz="3300">
          <a:solidFill>
            <a:schemeClr val="tx1"/>
          </a:solidFill>
          <a:latin typeface="Calibri Light"/>
        </a:defRPr>
      </a:lvl7pPr>
      <a:lvl8pPr marL="1028700" algn="l" rtl="0" fontAlgn="base">
        <a:lnSpc>
          <a:spcPct val="90000"/>
        </a:lnSpc>
        <a:spcBef>
          <a:spcPct val="0"/>
        </a:spcBef>
        <a:spcAft>
          <a:spcPct val="0"/>
        </a:spcAft>
        <a:defRPr sz="3300">
          <a:solidFill>
            <a:schemeClr val="tx1"/>
          </a:solidFill>
          <a:latin typeface="Calibri Light"/>
        </a:defRPr>
      </a:lvl8pPr>
      <a:lvl9pPr marL="1371600" algn="l" rtl="0" fontAlgn="base">
        <a:lnSpc>
          <a:spcPct val="90000"/>
        </a:lnSpc>
        <a:spcBef>
          <a:spcPct val="0"/>
        </a:spcBef>
        <a:spcAft>
          <a:spcPct val="0"/>
        </a:spcAft>
        <a:defRPr sz="3300">
          <a:solidFill>
            <a:schemeClr val="tx1"/>
          </a:solidFill>
          <a:latin typeface="Calibri Light"/>
        </a:defRPr>
      </a:lvl9pPr>
    </p:titleStyle>
    <p:bodyStyle>
      <a:lvl1pPr marL="171450" indent="-171450" algn="l"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6.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7550" y="249544"/>
            <a:ext cx="5709713" cy="92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1799" b="0" dirty="0">
                <a:latin typeface="Times New Roman" panose="02020603050405020304" pitchFamily="18" charset="0"/>
                <a:ea typeface="宋体" panose="02010600030101010101" pitchFamily="2" charset="-122"/>
                <a:cs typeface="Times New Roman" panose="02020603050405020304" pitchFamily="18" charset="0"/>
              </a:rPr>
              <a:t>UBND QUẬN LONG BIÊN</a:t>
            </a:r>
          </a:p>
          <a:p>
            <a:pPr algn="ctr" eaLnBrk="1" fontAlgn="base" hangingPunct="1">
              <a:spcBef>
                <a:spcPct val="0"/>
              </a:spcBef>
              <a:spcAft>
                <a:spcPct val="0"/>
              </a:spcAft>
            </a:pPr>
            <a:r>
              <a:rPr lang="en-US" altLang="vi-VN" sz="1799" b="0" dirty="0">
                <a:latin typeface="Times New Roman" panose="02020603050405020304" pitchFamily="18" charset="0"/>
                <a:ea typeface="宋体" panose="02010600030101010101" pitchFamily="2" charset="-122"/>
                <a:cs typeface="Times New Roman" panose="02020603050405020304" pitchFamily="18" charset="0"/>
              </a:rPr>
              <a:t>TRƯỜNG HCS CỰ KHỐI</a:t>
            </a:r>
          </a:p>
          <a:p>
            <a:pPr algn="ctr" eaLnBrk="1" fontAlgn="base" hangingPunct="1">
              <a:spcBef>
                <a:spcPct val="0"/>
              </a:spcBef>
              <a:spcAft>
                <a:spcPct val="0"/>
              </a:spcAft>
            </a:pPr>
            <a:endParaRPr lang="en-US" altLang="vi-VN" sz="1799"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5" name="Group 27"/>
          <p:cNvGrpSpPr>
            <a:grpSpLocks/>
          </p:cNvGrpSpPr>
          <p:nvPr/>
        </p:nvGrpSpPr>
        <p:grpSpPr bwMode="auto">
          <a:xfrm rot="-637170">
            <a:off x="6335557" y="3357043"/>
            <a:ext cx="1818782" cy="74583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5106940" y="2769977"/>
            <a:ext cx="246992" cy="224225"/>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124">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3672557" y="580534"/>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012">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5114794" y="71687"/>
            <a:ext cx="212549" cy="219773"/>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124">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5749590" y="1142928"/>
            <a:ext cx="222291" cy="240739"/>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fontAlgn="auto">
              <a:spcBef>
                <a:spcPts val="0"/>
              </a:spcBef>
              <a:spcAft>
                <a:spcPts val="0"/>
              </a:spcAft>
              <a:defRPr/>
            </a:pPr>
            <a:endParaRPr lang="vi-VN" sz="1012" kern="0">
              <a:solidFill>
                <a:srgbClr val="FFFFFF"/>
              </a:solidFill>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5286531" y="3273153"/>
            <a:ext cx="307364" cy="292013"/>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012">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4834401" y="3362930"/>
            <a:ext cx="275846" cy="302275"/>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124">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5680893" y="2941144"/>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012">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996388" y="2014531"/>
            <a:ext cx="211316" cy="236393"/>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124">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1837927" y="89348"/>
            <a:ext cx="263455" cy="375446"/>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124">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1694821" y="699307"/>
            <a:ext cx="292729" cy="220748"/>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124">
              <a:solidFill>
                <a:srgbClr val="FFFFFF"/>
              </a:solidFill>
              <a:ea typeface="宋体" panose="02010600030101010101" pitchFamily="2" charset="-122"/>
              <a:cs typeface="Arial" panose="020B0604020202020204" pitchFamily="34" charset="0"/>
            </a:endParaRP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7450703" y="3510739"/>
            <a:ext cx="1702691" cy="16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18080" y="43702"/>
            <a:ext cx="1764255" cy="175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flipV="1">
            <a:off x="74207" y="3401360"/>
            <a:ext cx="1701993" cy="169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p:cNvSpPr>
            <a:spLocks noChangeArrowheads="1"/>
          </p:cNvSpPr>
          <p:nvPr/>
        </p:nvSpPr>
        <p:spPr bwMode="auto">
          <a:xfrm>
            <a:off x="304808" y="1439514"/>
            <a:ext cx="884858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algn="ctr">
              <a:spcBef>
                <a:spcPts val="0"/>
              </a:spcBef>
              <a:spcAft>
                <a:spcPts val="0"/>
              </a:spcAft>
              <a:tabLst>
                <a:tab pos="0" algn="l"/>
              </a:tabLst>
            </a:pPr>
            <a:r>
              <a:rPr lang="en-US" sz="4400" b="1">
                <a:solidFill>
                  <a:srgbClr val="FF0000"/>
                </a:solidFill>
                <a:latin typeface="Times New Roman" panose="02020603050405020304" pitchFamily="18" charset="0"/>
                <a:ea typeface="Times New Roman" panose="02020603050405020304" pitchFamily="18" charset="0"/>
              </a:rPr>
              <a:t>BÀI </a:t>
            </a:r>
            <a:r>
              <a:rPr lang="vi-VN" sz="4400" b="1">
                <a:solidFill>
                  <a:srgbClr val="FF0000"/>
                </a:solidFill>
                <a:latin typeface="Times New Roman" panose="02020603050405020304" pitchFamily="18" charset="0"/>
                <a:ea typeface="Times New Roman" panose="02020603050405020304" pitchFamily="18" charset="0"/>
              </a:rPr>
              <a:t>12: </a:t>
            </a:r>
          </a:p>
          <a:p>
            <a:pPr marL="0" algn="ctr">
              <a:spcBef>
                <a:spcPts val="0"/>
              </a:spcBef>
              <a:spcAft>
                <a:spcPts val="0"/>
              </a:spcAft>
              <a:tabLst>
                <a:tab pos="0" algn="l"/>
              </a:tabLst>
            </a:pPr>
            <a:r>
              <a:rPr lang="en-US" sz="4400" b="1">
                <a:solidFill>
                  <a:srgbClr val="FF0000"/>
                </a:solidFill>
                <a:latin typeface="Times New Roman" panose="02020603050405020304" pitchFamily="18" charset="0"/>
                <a:ea typeface="Times New Roman" panose="02020603050405020304" pitchFamily="18" charset="0"/>
              </a:rPr>
              <a:t>MÔI TRƯỜNG VÀ TÀI</a:t>
            </a:r>
            <a:r>
              <a:rPr lang="vi-VN" sz="4400" b="1">
                <a:solidFill>
                  <a:srgbClr val="FF0000"/>
                </a:solidFill>
                <a:latin typeface="Times New Roman" panose="02020603050405020304" pitchFamily="18" charset="0"/>
                <a:ea typeface="Times New Roman" panose="02020603050405020304" pitchFamily="18" charset="0"/>
              </a:rPr>
              <a:t> </a:t>
            </a:r>
            <a:r>
              <a:rPr lang="en-US" sz="4400" b="1">
                <a:solidFill>
                  <a:srgbClr val="FF0000"/>
                </a:solidFill>
                <a:latin typeface="Times New Roman" panose="02020603050405020304" pitchFamily="18" charset="0"/>
                <a:ea typeface="Times New Roman" panose="02020603050405020304" pitchFamily="18" charset="0"/>
              </a:rPr>
              <a:t>NGUYÊN BIỂN ĐẢO VIỆT NAM</a:t>
            </a:r>
            <a:endParaRPr lang="en-US" sz="4400">
              <a:effectLst/>
            </a:endParaRPr>
          </a:p>
        </p:txBody>
      </p:sp>
    </p:spTree>
    <p:extLst>
      <p:ext uri="{BB962C8B-B14F-4D97-AF65-F5344CB8AC3E}">
        <p14:creationId xmlns:p14="http://schemas.microsoft.com/office/powerpoint/2010/main" val="130431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0" fill="hold"/>
                                        <p:tgtEl>
                                          <p:spTgt spid="25"/>
                                        </p:tgtEl>
                                        <p:attrNameLst>
                                          <p:attrName>ppt_x</p:attrName>
                                        </p:attrNameLst>
                                      </p:cBhvr>
                                      <p:tavLst>
                                        <p:tav tm="0">
                                          <p:val>
                                            <p:strVal val="#ppt_x"/>
                                          </p:val>
                                        </p:tav>
                                        <p:tav tm="100000">
                                          <p:val>
                                            <p:strVal val="#ppt_x"/>
                                          </p:val>
                                        </p:tav>
                                      </p:tavLst>
                                    </p:anim>
                                    <p:anim calcmode="lin" valueType="num">
                                      <p:cBhvr additive="base">
                                        <p:cTn id="8" dur="5000" fill="hold"/>
                                        <p:tgtEl>
                                          <p:spTgt spid="25"/>
                                        </p:tgtEl>
                                        <p:attrNameLst>
                                          <p:attrName>ppt_y</p:attrName>
                                        </p:attrNameLst>
                                      </p:cBhvr>
                                      <p:tavLst>
                                        <p:tav tm="0">
                                          <p:val>
                                            <p:strVal val="1+#ppt_h/2"/>
                                          </p:val>
                                        </p:tav>
                                        <p:tav tm="100000">
                                          <p:val>
                                            <p:strVal val="#ppt_y"/>
                                          </p:val>
                                        </p:tav>
                                      </p:tavLst>
                                    </p:anim>
                                  </p:childTnLst>
                                </p:cTn>
                              </p:par>
                              <p:par>
                                <p:cTn id="9" presetID="23" presetClass="entr" presetSubtype="528" repeatCount="indefinite" fill="hold" grpId="0" nodeType="withEffect">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cBhvr>
                                        <p:cTn id="11" dur="1000" fill="hold"/>
                                        <p:tgtEl>
                                          <p:spTgt spid="29"/>
                                        </p:tgtEl>
                                        <p:attrNameLst>
                                          <p:attrName>ppt_w</p:attrName>
                                        </p:attrNameLst>
                                      </p:cBhvr>
                                      <p:tavLst>
                                        <p:tav tm="0">
                                          <p:val>
                                            <p:fltVal val="0"/>
                                          </p:val>
                                        </p:tav>
                                        <p:tav tm="100000">
                                          <p:val>
                                            <p:strVal val="#ppt_w"/>
                                          </p:val>
                                        </p:tav>
                                      </p:tavLst>
                                    </p:anim>
                                    <p:anim calcmode="lin" valueType="num">
                                      <p:cBhvr>
                                        <p:cTn id="12" dur="1000" fill="hold"/>
                                        <p:tgtEl>
                                          <p:spTgt spid="29"/>
                                        </p:tgtEl>
                                        <p:attrNameLst>
                                          <p:attrName>ppt_h</p:attrName>
                                        </p:attrNameLst>
                                      </p:cBhvr>
                                      <p:tavLst>
                                        <p:tav tm="0">
                                          <p:val>
                                            <p:fltVal val="0"/>
                                          </p:val>
                                        </p:tav>
                                        <p:tav tm="100000">
                                          <p:val>
                                            <p:strVal val="#ppt_h"/>
                                          </p:val>
                                        </p:tav>
                                      </p:tavLst>
                                    </p:anim>
                                    <p:anim calcmode="lin" valueType="num">
                                      <p:cBhvr>
                                        <p:cTn id="13" dur="1000" fill="hold"/>
                                        <p:tgtEl>
                                          <p:spTgt spid="29"/>
                                        </p:tgtEl>
                                        <p:attrNameLst>
                                          <p:attrName>ppt_x</p:attrName>
                                        </p:attrNameLst>
                                      </p:cBhvr>
                                      <p:tavLst>
                                        <p:tav tm="0">
                                          <p:val>
                                            <p:fltVal val="0.5"/>
                                          </p:val>
                                        </p:tav>
                                        <p:tav tm="100000">
                                          <p:val>
                                            <p:strVal val="#ppt_x"/>
                                          </p:val>
                                        </p:tav>
                                      </p:tavLst>
                                    </p:anim>
                                    <p:anim calcmode="lin" valueType="num">
                                      <p:cBhvr>
                                        <p:cTn id="14" dur="1000" fill="hold"/>
                                        <p:tgtEl>
                                          <p:spTgt spid="29"/>
                                        </p:tgtEl>
                                        <p:attrNameLst>
                                          <p:attrName>ppt_y</p:attrName>
                                        </p:attrNameLst>
                                      </p:cBhvr>
                                      <p:tavLst>
                                        <p:tav tm="0">
                                          <p:val>
                                            <p:fltVal val="0.5"/>
                                          </p:val>
                                        </p:tav>
                                        <p:tav tm="100000">
                                          <p:val>
                                            <p:strVal val="#ppt_y"/>
                                          </p:val>
                                        </p:tav>
                                      </p:tavLst>
                                    </p:anim>
                                  </p:childTnLst>
                                </p:cTn>
                              </p:par>
                              <p:par>
                                <p:cTn id="15" presetID="23" presetClass="entr" presetSubtype="528" repeatCount="indefinite"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fltVal val="0"/>
                                          </p:val>
                                        </p:tav>
                                        <p:tav tm="100000">
                                          <p:val>
                                            <p:strVal val="#ppt_w"/>
                                          </p:val>
                                        </p:tav>
                                      </p:tavLst>
                                    </p:anim>
                                    <p:anim calcmode="lin" valueType="num">
                                      <p:cBhvr>
                                        <p:cTn id="18" dur="1000" fill="hold"/>
                                        <p:tgtEl>
                                          <p:spTgt spid="30"/>
                                        </p:tgtEl>
                                        <p:attrNameLst>
                                          <p:attrName>ppt_h</p:attrName>
                                        </p:attrNameLst>
                                      </p:cBhvr>
                                      <p:tavLst>
                                        <p:tav tm="0">
                                          <p:val>
                                            <p:fltVal val="0"/>
                                          </p:val>
                                        </p:tav>
                                        <p:tav tm="100000">
                                          <p:val>
                                            <p:strVal val="#ppt_h"/>
                                          </p:val>
                                        </p:tav>
                                      </p:tavLst>
                                    </p:anim>
                                    <p:anim calcmode="lin" valueType="num">
                                      <p:cBhvr>
                                        <p:cTn id="19" dur="1000" fill="hold"/>
                                        <p:tgtEl>
                                          <p:spTgt spid="30"/>
                                        </p:tgtEl>
                                        <p:attrNameLst>
                                          <p:attrName>ppt_x</p:attrName>
                                        </p:attrNameLst>
                                      </p:cBhvr>
                                      <p:tavLst>
                                        <p:tav tm="0">
                                          <p:val>
                                            <p:fltVal val="0.5"/>
                                          </p:val>
                                        </p:tav>
                                        <p:tav tm="100000">
                                          <p:val>
                                            <p:strVal val="#ppt_x"/>
                                          </p:val>
                                        </p:tav>
                                      </p:tavLst>
                                    </p:anim>
                                    <p:anim calcmode="lin" valueType="num">
                                      <p:cBhvr>
                                        <p:cTn id="20" dur="1000" fill="hold"/>
                                        <p:tgtEl>
                                          <p:spTgt spid="30"/>
                                        </p:tgtEl>
                                        <p:attrNameLst>
                                          <p:attrName>ppt_y</p:attrName>
                                        </p:attrNameLst>
                                      </p:cBhvr>
                                      <p:tavLst>
                                        <p:tav tm="0">
                                          <p:val>
                                            <p:fltVal val="0.5"/>
                                          </p:val>
                                        </p:tav>
                                        <p:tav tm="100000">
                                          <p:val>
                                            <p:strVal val="#ppt_y"/>
                                          </p:val>
                                        </p:tav>
                                      </p:tavLst>
                                    </p:anim>
                                  </p:childTnLst>
                                </p:cTn>
                              </p:par>
                              <p:par>
                                <p:cTn id="21" presetID="23" presetClass="entr" presetSubtype="528" repeatCount="indefinite" fill="hold" grpId="0" nodeType="withEffect">
                                  <p:stCondLst>
                                    <p:cond delay="1500"/>
                                  </p:stCondLst>
                                  <p:childTnLst>
                                    <p:set>
                                      <p:cBhvr>
                                        <p:cTn id="22" dur="1" fill="hold">
                                          <p:stCondLst>
                                            <p:cond delay="0"/>
                                          </p:stCondLst>
                                        </p:cTn>
                                        <p:tgtEl>
                                          <p:spTgt spid="31"/>
                                        </p:tgtEl>
                                        <p:attrNameLst>
                                          <p:attrName>style.visibility</p:attrName>
                                        </p:attrNameLst>
                                      </p:cBhvr>
                                      <p:to>
                                        <p:strVal val="visible"/>
                                      </p:to>
                                    </p:set>
                                    <p:anim calcmode="lin" valueType="num">
                                      <p:cBhvr>
                                        <p:cTn id="23" dur="1000" fill="hold"/>
                                        <p:tgtEl>
                                          <p:spTgt spid="31"/>
                                        </p:tgtEl>
                                        <p:attrNameLst>
                                          <p:attrName>ppt_w</p:attrName>
                                        </p:attrNameLst>
                                      </p:cBhvr>
                                      <p:tavLst>
                                        <p:tav tm="0">
                                          <p:val>
                                            <p:fltVal val="0"/>
                                          </p:val>
                                        </p:tav>
                                        <p:tav tm="100000">
                                          <p:val>
                                            <p:strVal val="#ppt_w"/>
                                          </p:val>
                                        </p:tav>
                                      </p:tavLst>
                                    </p:anim>
                                    <p:anim calcmode="lin" valueType="num">
                                      <p:cBhvr>
                                        <p:cTn id="24" dur="1000" fill="hold"/>
                                        <p:tgtEl>
                                          <p:spTgt spid="31"/>
                                        </p:tgtEl>
                                        <p:attrNameLst>
                                          <p:attrName>ppt_h</p:attrName>
                                        </p:attrNameLst>
                                      </p:cBhvr>
                                      <p:tavLst>
                                        <p:tav tm="0">
                                          <p:val>
                                            <p:fltVal val="0"/>
                                          </p:val>
                                        </p:tav>
                                        <p:tav tm="100000">
                                          <p:val>
                                            <p:strVal val="#ppt_h"/>
                                          </p:val>
                                        </p:tav>
                                      </p:tavLst>
                                    </p:anim>
                                    <p:anim calcmode="lin" valueType="num">
                                      <p:cBhvr>
                                        <p:cTn id="25" dur="1000" fill="hold"/>
                                        <p:tgtEl>
                                          <p:spTgt spid="31"/>
                                        </p:tgtEl>
                                        <p:attrNameLst>
                                          <p:attrName>ppt_x</p:attrName>
                                        </p:attrNameLst>
                                      </p:cBhvr>
                                      <p:tavLst>
                                        <p:tav tm="0">
                                          <p:val>
                                            <p:fltVal val="0.5"/>
                                          </p:val>
                                        </p:tav>
                                        <p:tav tm="100000">
                                          <p:val>
                                            <p:strVal val="#ppt_x"/>
                                          </p:val>
                                        </p:tav>
                                      </p:tavLst>
                                    </p:anim>
                                    <p:anim calcmode="lin" valueType="num">
                                      <p:cBhvr>
                                        <p:cTn id="26" dur="1000" fill="hold"/>
                                        <p:tgtEl>
                                          <p:spTgt spid="31"/>
                                        </p:tgtEl>
                                        <p:attrNameLst>
                                          <p:attrName>ppt_y</p:attrName>
                                        </p:attrNameLst>
                                      </p:cBhvr>
                                      <p:tavLst>
                                        <p:tav tm="0">
                                          <p:val>
                                            <p:fltVal val="0.5"/>
                                          </p:val>
                                        </p:tav>
                                        <p:tav tm="100000">
                                          <p:val>
                                            <p:strVal val="#ppt_y"/>
                                          </p:val>
                                        </p:tav>
                                      </p:tavLst>
                                    </p:anim>
                                  </p:childTnLst>
                                </p:cTn>
                              </p:par>
                              <p:par>
                                <p:cTn id="27" presetID="23" presetClass="entr" presetSubtype="528" repeatCount="indefinite"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ppt_w</p:attrName>
                                        </p:attrNameLst>
                                      </p:cBhvr>
                                      <p:tavLst>
                                        <p:tav tm="0">
                                          <p:val>
                                            <p:fltVal val="0"/>
                                          </p:val>
                                        </p:tav>
                                        <p:tav tm="100000">
                                          <p:val>
                                            <p:strVal val="#ppt_w"/>
                                          </p:val>
                                        </p:tav>
                                      </p:tavLst>
                                    </p:anim>
                                    <p:anim calcmode="lin" valueType="num">
                                      <p:cBhvr>
                                        <p:cTn id="30" dur="1000" fill="hold"/>
                                        <p:tgtEl>
                                          <p:spTgt spid="32"/>
                                        </p:tgtEl>
                                        <p:attrNameLst>
                                          <p:attrName>ppt_h</p:attrName>
                                        </p:attrNameLst>
                                      </p:cBhvr>
                                      <p:tavLst>
                                        <p:tav tm="0">
                                          <p:val>
                                            <p:fltVal val="0"/>
                                          </p:val>
                                        </p:tav>
                                        <p:tav tm="100000">
                                          <p:val>
                                            <p:strVal val="#ppt_h"/>
                                          </p:val>
                                        </p:tav>
                                      </p:tavLst>
                                    </p:anim>
                                    <p:anim calcmode="lin" valueType="num">
                                      <p:cBhvr>
                                        <p:cTn id="31" dur="1000" fill="hold"/>
                                        <p:tgtEl>
                                          <p:spTgt spid="32"/>
                                        </p:tgtEl>
                                        <p:attrNameLst>
                                          <p:attrName>ppt_x</p:attrName>
                                        </p:attrNameLst>
                                      </p:cBhvr>
                                      <p:tavLst>
                                        <p:tav tm="0">
                                          <p:val>
                                            <p:fltVal val="0.5"/>
                                          </p:val>
                                        </p:tav>
                                        <p:tav tm="100000">
                                          <p:val>
                                            <p:strVal val="#ppt_x"/>
                                          </p:val>
                                        </p:tav>
                                      </p:tavLst>
                                    </p:anim>
                                    <p:anim calcmode="lin" valueType="num">
                                      <p:cBhvr>
                                        <p:cTn id="32" dur="1000" fill="hold"/>
                                        <p:tgtEl>
                                          <p:spTgt spid="32"/>
                                        </p:tgtEl>
                                        <p:attrNameLst>
                                          <p:attrName>ppt_y</p:attrName>
                                        </p:attrNameLst>
                                      </p:cBhvr>
                                      <p:tavLst>
                                        <p:tav tm="0">
                                          <p:val>
                                            <p:fltVal val="0.5"/>
                                          </p:val>
                                        </p:tav>
                                        <p:tav tm="100000">
                                          <p:val>
                                            <p:strVal val="#ppt_y"/>
                                          </p:val>
                                        </p:tav>
                                      </p:tavLst>
                                    </p:anim>
                                  </p:childTnLst>
                                </p:cTn>
                              </p:par>
                              <p:par>
                                <p:cTn id="33" presetID="23" presetClass="entr" presetSubtype="528" repeatCount="indefinite"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1000" fill="hold"/>
                                        <p:tgtEl>
                                          <p:spTgt spid="33"/>
                                        </p:tgtEl>
                                        <p:attrNameLst>
                                          <p:attrName>ppt_w</p:attrName>
                                        </p:attrNameLst>
                                      </p:cBhvr>
                                      <p:tavLst>
                                        <p:tav tm="0">
                                          <p:val>
                                            <p:fltVal val="0"/>
                                          </p:val>
                                        </p:tav>
                                        <p:tav tm="100000">
                                          <p:val>
                                            <p:strVal val="#ppt_w"/>
                                          </p:val>
                                        </p:tav>
                                      </p:tavLst>
                                    </p:anim>
                                    <p:anim calcmode="lin" valueType="num">
                                      <p:cBhvr>
                                        <p:cTn id="36" dur="1000" fill="hold"/>
                                        <p:tgtEl>
                                          <p:spTgt spid="33"/>
                                        </p:tgtEl>
                                        <p:attrNameLst>
                                          <p:attrName>ppt_h</p:attrName>
                                        </p:attrNameLst>
                                      </p:cBhvr>
                                      <p:tavLst>
                                        <p:tav tm="0">
                                          <p:val>
                                            <p:fltVal val="0"/>
                                          </p:val>
                                        </p:tav>
                                        <p:tav tm="100000">
                                          <p:val>
                                            <p:strVal val="#ppt_h"/>
                                          </p:val>
                                        </p:tav>
                                      </p:tavLst>
                                    </p:anim>
                                    <p:anim calcmode="lin" valueType="num">
                                      <p:cBhvr>
                                        <p:cTn id="37" dur="1000" fill="hold"/>
                                        <p:tgtEl>
                                          <p:spTgt spid="33"/>
                                        </p:tgtEl>
                                        <p:attrNameLst>
                                          <p:attrName>ppt_x</p:attrName>
                                        </p:attrNameLst>
                                      </p:cBhvr>
                                      <p:tavLst>
                                        <p:tav tm="0">
                                          <p:val>
                                            <p:fltVal val="0.5"/>
                                          </p:val>
                                        </p:tav>
                                        <p:tav tm="100000">
                                          <p:val>
                                            <p:strVal val="#ppt_x"/>
                                          </p:val>
                                        </p:tav>
                                      </p:tavLst>
                                    </p:anim>
                                    <p:anim calcmode="lin" valueType="num">
                                      <p:cBhvr>
                                        <p:cTn id="38" dur="1000" fill="hold"/>
                                        <p:tgtEl>
                                          <p:spTgt spid="33"/>
                                        </p:tgtEl>
                                        <p:attrNameLst>
                                          <p:attrName>ppt_y</p:attrName>
                                        </p:attrNameLst>
                                      </p:cBhvr>
                                      <p:tavLst>
                                        <p:tav tm="0">
                                          <p:val>
                                            <p:fltVal val="0.5"/>
                                          </p:val>
                                        </p:tav>
                                        <p:tav tm="100000">
                                          <p:val>
                                            <p:strVal val="#ppt_y"/>
                                          </p:val>
                                        </p:tav>
                                      </p:tavLst>
                                    </p:anim>
                                  </p:childTnLst>
                                </p:cTn>
                              </p:par>
                              <p:par>
                                <p:cTn id="39" presetID="23" presetClass="entr" presetSubtype="528" repeatCount="indefinite" fill="hold" grpId="0" nodeType="withEffect">
                                  <p:stCondLst>
                                    <p:cond delay="1500"/>
                                  </p:stCondLst>
                                  <p:childTnLst>
                                    <p:set>
                                      <p:cBhvr>
                                        <p:cTn id="40" dur="1"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fltVal val="0"/>
                                          </p:val>
                                        </p:tav>
                                        <p:tav tm="100000">
                                          <p:val>
                                            <p:strVal val="#ppt_w"/>
                                          </p:val>
                                        </p:tav>
                                      </p:tavLst>
                                    </p:anim>
                                    <p:anim calcmode="lin" valueType="num">
                                      <p:cBhvr>
                                        <p:cTn id="42" dur="1000" fill="hold"/>
                                        <p:tgtEl>
                                          <p:spTgt spid="34"/>
                                        </p:tgtEl>
                                        <p:attrNameLst>
                                          <p:attrName>ppt_h</p:attrName>
                                        </p:attrNameLst>
                                      </p:cBhvr>
                                      <p:tavLst>
                                        <p:tav tm="0">
                                          <p:val>
                                            <p:fltVal val="0"/>
                                          </p:val>
                                        </p:tav>
                                        <p:tav tm="100000">
                                          <p:val>
                                            <p:strVal val="#ppt_h"/>
                                          </p:val>
                                        </p:tav>
                                      </p:tavLst>
                                    </p:anim>
                                    <p:anim calcmode="lin" valueType="num">
                                      <p:cBhvr>
                                        <p:cTn id="43" dur="1000" fill="hold"/>
                                        <p:tgtEl>
                                          <p:spTgt spid="34"/>
                                        </p:tgtEl>
                                        <p:attrNameLst>
                                          <p:attrName>ppt_x</p:attrName>
                                        </p:attrNameLst>
                                      </p:cBhvr>
                                      <p:tavLst>
                                        <p:tav tm="0">
                                          <p:val>
                                            <p:fltVal val="0.5"/>
                                          </p:val>
                                        </p:tav>
                                        <p:tav tm="100000">
                                          <p:val>
                                            <p:strVal val="#ppt_x"/>
                                          </p:val>
                                        </p:tav>
                                      </p:tavLst>
                                    </p:anim>
                                    <p:anim calcmode="lin" valueType="num">
                                      <p:cBhvr>
                                        <p:cTn id="44" dur="1000" fill="hold"/>
                                        <p:tgtEl>
                                          <p:spTgt spid="34"/>
                                        </p:tgtEl>
                                        <p:attrNameLst>
                                          <p:attrName>ppt_y</p:attrName>
                                        </p:attrNameLst>
                                      </p:cBhvr>
                                      <p:tavLst>
                                        <p:tav tm="0">
                                          <p:val>
                                            <p:fltVal val="0.5"/>
                                          </p:val>
                                        </p:tav>
                                        <p:tav tm="100000">
                                          <p:val>
                                            <p:strVal val="#ppt_y"/>
                                          </p:val>
                                        </p:tav>
                                      </p:tavLst>
                                    </p:anim>
                                  </p:childTnLst>
                                </p:cTn>
                              </p:par>
                              <p:par>
                                <p:cTn id="45" presetID="23" presetClass="entr" presetSubtype="528" repeatCount="indefinite" fill="hold" nodeType="withEffect">
                                  <p:stCondLst>
                                    <p:cond delay="1500"/>
                                  </p:stCondLst>
                                  <p:childTnLst>
                                    <p:set>
                                      <p:cBhvr>
                                        <p:cTn id="46" dur="1" fill="hold">
                                          <p:stCondLst>
                                            <p:cond delay="0"/>
                                          </p:stCondLst>
                                        </p:cTn>
                                        <p:tgtEl>
                                          <p:spTgt spid="35"/>
                                        </p:tgtEl>
                                        <p:attrNameLst>
                                          <p:attrName>style.visibility</p:attrName>
                                        </p:attrNameLst>
                                      </p:cBhvr>
                                      <p:to>
                                        <p:strVal val="visible"/>
                                      </p:to>
                                    </p:set>
                                    <p:anim calcmode="lin" valueType="num">
                                      <p:cBhvr>
                                        <p:cTn id="47" dur="1000" fill="hold"/>
                                        <p:tgtEl>
                                          <p:spTgt spid="35"/>
                                        </p:tgtEl>
                                        <p:attrNameLst>
                                          <p:attrName>ppt_w</p:attrName>
                                        </p:attrNameLst>
                                      </p:cBhvr>
                                      <p:tavLst>
                                        <p:tav tm="0">
                                          <p:val>
                                            <p:fltVal val="0"/>
                                          </p:val>
                                        </p:tav>
                                        <p:tav tm="100000">
                                          <p:val>
                                            <p:strVal val="#ppt_w"/>
                                          </p:val>
                                        </p:tav>
                                      </p:tavLst>
                                    </p:anim>
                                    <p:anim calcmode="lin" valueType="num">
                                      <p:cBhvr>
                                        <p:cTn id="48" dur="1000" fill="hold"/>
                                        <p:tgtEl>
                                          <p:spTgt spid="35"/>
                                        </p:tgtEl>
                                        <p:attrNameLst>
                                          <p:attrName>ppt_h</p:attrName>
                                        </p:attrNameLst>
                                      </p:cBhvr>
                                      <p:tavLst>
                                        <p:tav tm="0">
                                          <p:val>
                                            <p:fltVal val="0"/>
                                          </p:val>
                                        </p:tav>
                                        <p:tav tm="100000">
                                          <p:val>
                                            <p:strVal val="#ppt_h"/>
                                          </p:val>
                                        </p:tav>
                                      </p:tavLst>
                                    </p:anim>
                                    <p:anim calcmode="lin" valueType="num">
                                      <p:cBhvr>
                                        <p:cTn id="49" dur="1000" fill="hold"/>
                                        <p:tgtEl>
                                          <p:spTgt spid="35"/>
                                        </p:tgtEl>
                                        <p:attrNameLst>
                                          <p:attrName>ppt_x</p:attrName>
                                        </p:attrNameLst>
                                      </p:cBhvr>
                                      <p:tavLst>
                                        <p:tav tm="0">
                                          <p:val>
                                            <p:fltVal val="0.5"/>
                                          </p:val>
                                        </p:tav>
                                        <p:tav tm="100000">
                                          <p:val>
                                            <p:strVal val="#ppt_x"/>
                                          </p:val>
                                        </p:tav>
                                      </p:tavLst>
                                    </p:anim>
                                    <p:anim calcmode="lin" valueType="num">
                                      <p:cBhvr>
                                        <p:cTn id="50" dur="1000" fill="hold"/>
                                        <p:tgtEl>
                                          <p:spTgt spid="35"/>
                                        </p:tgtEl>
                                        <p:attrNameLst>
                                          <p:attrName>ppt_y</p:attrName>
                                        </p:attrNameLst>
                                      </p:cBhvr>
                                      <p:tavLst>
                                        <p:tav tm="0">
                                          <p:val>
                                            <p:fltVal val="0.5"/>
                                          </p:val>
                                        </p:tav>
                                        <p:tav tm="100000">
                                          <p:val>
                                            <p:strVal val="#ppt_y"/>
                                          </p:val>
                                        </p:tav>
                                      </p:tavLst>
                                    </p:anim>
                                  </p:childTnLst>
                                </p:cTn>
                              </p:par>
                              <p:par>
                                <p:cTn id="51" presetID="23" presetClass="entr" presetSubtype="528" repeatCount="indefinite"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ppt_x</p:attrName>
                                        </p:attrNameLst>
                                      </p:cBhvr>
                                      <p:tavLst>
                                        <p:tav tm="0">
                                          <p:val>
                                            <p:fltVal val="0.5"/>
                                          </p:val>
                                        </p:tav>
                                        <p:tav tm="100000">
                                          <p:val>
                                            <p:strVal val="#ppt_x"/>
                                          </p:val>
                                        </p:tav>
                                      </p:tavLst>
                                    </p:anim>
                                    <p:anim calcmode="lin" valueType="num">
                                      <p:cBhvr>
                                        <p:cTn id="56" dur="1000" fill="hold"/>
                                        <p:tgtEl>
                                          <p:spTgt spid="36"/>
                                        </p:tgtEl>
                                        <p:attrNameLst>
                                          <p:attrName>ppt_y</p:attrName>
                                        </p:attrNameLst>
                                      </p:cBhvr>
                                      <p:tavLst>
                                        <p:tav tm="0">
                                          <p:val>
                                            <p:fltVal val="0.5"/>
                                          </p:val>
                                        </p:tav>
                                        <p:tav tm="100000">
                                          <p:val>
                                            <p:strVal val="#ppt_y"/>
                                          </p:val>
                                        </p:tav>
                                      </p:tavLst>
                                    </p:anim>
                                  </p:childTnLst>
                                </p:cTn>
                              </p:par>
                              <p:par>
                                <p:cTn id="57" presetID="23" presetClass="entr" presetSubtype="528" repeatCount="indefinite" fill="hold" grpId="0" nodeType="withEffect">
                                  <p:stCondLst>
                                    <p:cond delay="50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ppt_x</p:attrName>
                                        </p:attrNameLst>
                                      </p:cBhvr>
                                      <p:tavLst>
                                        <p:tav tm="0">
                                          <p:val>
                                            <p:fltVal val="0.5"/>
                                          </p:val>
                                        </p:tav>
                                        <p:tav tm="100000">
                                          <p:val>
                                            <p:strVal val="#ppt_x"/>
                                          </p:val>
                                        </p:tav>
                                      </p:tavLst>
                                    </p:anim>
                                    <p:anim calcmode="lin" valueType="num">
                                      <p:cBhvr>
                                        <p:cTn id="62" dur="1000" fill="hold"/>
                                        <p:tgtEl>
                                          <p:spTgt spid="37"/>
                                        </p:tgtEl>
                                        <p:attrNameLst>
                                          <p:attrName>ppt_y</p:attrName>
                                        </p:attrNameLst>
                                      </p:cBhvr>
                                      <p:tavLst>
                                        <p:tav tm="0">
                                          <p:val>
                                            <p:fltVal val="0.5"/>
                                          </p:val>
                                        </p:tav>
                                        <p:tav tm="100000">
                                          <p:val>
                                            <p:strVal val="#ppt_y"/>
                                          </p:val>
                                        </p:tav>
                                      </p:tavLst>
                                    </p:anim>
                                  </p:childTnLst>
                                </p:cTn>
                              </p:par>
                              <p:par>
                                <p:cTn id="63" presetID="23" presetClass="entr" presetSubtype="528" repeatCount="indefinite"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p:cTn id="65" dur="1000" fill="hold"/>
                                        <p:tgtEl>
                                          <p:spTgt spid="38"/>
                                        </p:tgtEl>
                                        <p:attrNameLst>
                                          <p:attrName>ppt_w</p:attrName>
                                        </p:attrNameLst>
                                      </p:cBhvr>
                                      <p:tavLst>
                                        <p:tav tm="0">
                                          <p:val>
                                            <p:fltVal val="0"/>
                                          </p:val>
                                        </p:tav>
                                        <p:tav tm="100000">
                                          <p:val>
                                            <p:strVal val="#ppt_w"/>
                                          </p:val>
                                        </p:tav>
                                      </p:tavLst>
                                    </p:anim>
                                    <p:anim calcmode="lin" valueType="num">
                                      <p:cBhvr>
                                        <p:cTn id="66" dur="1000" fill="hold"/>
                                        <p:tgtEl>
                                          <p:spTgt spid="38"/>
                                        </p:tgtEl>
                                        <p:attrNameLst>
                                          <p:attrName>ppt_h</p:attrName>
                                        </p:attrNameLst>
                                      </p:cBhvr>
                                      <p:tavLst>
                                        <p:tav tm="0">
                                          <p:val>
                                            <p:fltVal val="0"/>
                                          </p:val>
                                        </p:tav>
                                        <p:tav tm="100000">
                                          <p:val>
                                            <p:strVal val="#ppt_h"/>
                                          </p:val>
                                        </p:tav>
                                      </p:tavLst>
                                    </p:anim>
                                    <p:anim calcmode="lin" valueType="num">
                                      <p:cBhvr>
                                        <p:cTn id="67" dur="1000" fill="hold"/>
                                        <p:tgtEl>
                                          <p:spTgt spid="38"/>
                                        </p:tgtEl>
                                        <p:attrNameLst>
                                          <p:attrName>ppt_x</p:attrName>
                                        </p:attrNameLst>
                                      </p:cBhvr>
                                      <p:tavLst>
                                        <p:tav tm="0">
                                          <p:val>
                                            <p:fltVal val="0.5"/>
                                          </p:val>
                                        </p:tav>
                                        <p:tav tm="100000">
                                          <p:val>
                                            <p:strVal val="#ppt_x"/>
                                          </p:val>
                                        </p:tav>
                                      </p:tavLst>
                                    </p:anim>
                                    <p:anim calcmode="lin" valueType="num">
                                      <p:cBhvr>
                                        <p:cTn id="68" dur="1000" fill="hold"/>
                                        <p:tgtEl>
                                          <p:spTgt spid="38"/>
                                        </p:tgtEl>
                                        <p:attrNameLst>
                                          <p:attrName>ppt_y</p:attrName>
                                        </p:attrNameLst>
                                      </p:cBhvr>
                                      <p:tavLst>
                                        <p:tav tm="0">
                                          <p:val>
                                            <p:fltVal val="0.5"/>
                                          </p:val>
                                        </p:tav>
                                        <p:tav tm="100000">
                                          <p:val>
                                            <p:strVal val="#ppt_y"/>
                                          </p:val>
                                        </p:tav>
                                      </p:tavLst>
                                    </p:anim>
                                  </p:childTnLst>
                                </p:cTn>
                              </p:par>
                            </p:childTnLst>
                          </p:cTn>
                        </p:par>
                        <p:par>
                          <p:cTn id="69" fill="hold">
                            <p:stCondLst>
                              <p:cond delay="5000"/>
                            </p:stCondLst>
                            <p:childTnLst>
                              <p:par>
                                <p:cTn id="70" presetID="16" presetClass="entr" presetSubtype="21"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5" name="Rectangle 4"/>
          <p:cNvSpPr/>
          <p:nvPr/>
        </p:nvSpPr>
        <p:spPr>
          <a:xfrm>
            <a:off x="1270829" y="0"/>
            <a:ext cx="6991073" cy="461665"/>
          </a:xfrm>
          <a:prstGeom prst="rect">
            <a:avLst/>
          </a:prstGeom>
        </p:spPr>
        <p:txBody>
          <a:bodyPr wrap="square">
            <a:spAutoFit/>
          </a:bodyPr>
          <a:lstStyle/>
          <a:p>
            <a:pPr algn="ctr" defTabSz="685800" fontAlgn="auto">
              <a:spcBef>
                <a:spcPts val="0"/>
              </a:spcBef>
              <a:spcAft>
                <a:spcPts val="0"/>
              </a:spcAft>
              <a:defRPr/>
            </a:pPr>
            <a:r>
              <a:rPr lang="en-US" sz="24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Phiếu đánh giá hoạt động của nhóm  </a:t>
            </a:r>
            <a:endPar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21625319"/>
              </p:ext>
            </p:extLst>
          </p:nvPr>
        </p:nvGraphicFramePr>
        <p:xfrm>
          <a:off x="145805" y="547535"/>
          <a:ext cx="8861035" cy="4295155"/>
        </p:xfrm>
        <a:graphic>
          <a:graphicData uri="http://schemas.openxmlformats.org/drawingml/2006/table">
            <a:tbl>
              <a:tblPr firstRow="1" firstCol="1" bandRow="1">
                <a:tableStyleId>{5C22544A-7EE6-4342-B048-85BDC9FD1C3A}</a:tableStyleId>
              </a:tblPr>
              <a:tblGrid>
                <a:gridCol w="2681615">
                  <a:extLst>
                    <a:ext uri="{9D8B030D-6E8A-4147-A177-3AD203B41FA5}">
                      <a16:colId xmlns:a16="http://schemas.microsoft.com/office/drawing/2014/main" xmlns="" val="1626292742"/>
                    </a:ext>
                  </a:extLst>
                </a:gridCol>
                <a:gridCol w="4289253">
                  <a:extLst>
                    <a:ext uri="{9D8B030D-6E8A-4147-A177-3AD203B41FA5}">
                      <a16:colId xmlns:a16="http://schemas.microsoft.com/office/drawing/2014/main" xmlns="" val="4262676091"/>
                    </a:ext>
                  </a:extLst>
                </a:gridCol>
                <a:gridCol w="735765">
                  <a:extLst>
                    <a:ext uri="{9D8B030D-6E8A-4147-A177-3AD203B41FA5}">
                      <a16:colId xmlns:a16="http://schemas.microsoft.com/office/drawing/2014/main" xmlns="" val="1123954196"/>
                    </a:ext>
                  </a:extLst>
                </a:gridCol>
                <a:gridCol w="597206">
                  <a:extLst>
                    <a:ext uri="{9D8B030D-6E8A-4147-A177-3AD203B41FA5}">
                      <a16:colId xmlns:a16="http://schemas.microsoft.com/office/drawing/2014/main" xmlns="" val="300118939"/>
                    </a:ext>
                  </a:extLst>
                </a:gridCol>
                <a:gridCol w="557196">
                  <a:extLst>
                    <a:ext uri="{9D8B030D-6E8A-4147-A177-3AD203B41FA5}">
                      <a16:colId xmlns:a16="http://schemas.microsoft.com/office/drawing/2014/main" xmlns="" val="2324164594"/>
                    </a:ext>
                  </a:extLst>
                </a:gridCol>
              </a:tblGrid>
              <a:tr h="436325">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NỘI DUNG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TIÊU CHÍ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TỐI ĐA</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ĐẠT ĐƯỢC</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2172110496"/>
                  </a:ext>
                </a:extLst>
              </a:tr>
              <a:tr h="30022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88653790"/>
                  </a:ext>
                </a:extLst>
              </a:tr>
              <a:tr h="344517">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1. Hình thức báo cáo</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Sáng tạo, hấp dẫn, ấn tượng. Bố cục hợp lí.</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2,0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96932787"/>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 Nội dung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(5,0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Logic, rõ ràng, dễ theo dõi.</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79540665"/>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Không có lỗi chính tả, không quá nhiều chữ.</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04607818"/>
                  </a:ext>
                </a:extLst>
              </a:tr>
              <a:tr h="164119">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Thông tin đầy đủ, chính xác.</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3,0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6517392"/>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3. Kỹ năng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Phong thái tự tin.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42578036"/>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Thuyết trình mạch lạc tương tác với người nghe.</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43902857"/>
                  </a:ext>
                </a:extLst>
              </a:tr>
              <a:tr h="187781">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Đúng thời gian quy định.</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37449580"/>
                  </a:ext>
                </a:extLst>
              </a:tr>
              <a:tr h="300222">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4. Trả lời câu hỏi tương tác của nhóm bạn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Tích cực tương tác với nhóm bạn.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5182219"/>
                  </a:ext>
                </a:extLst>
              </a:tr>
              <a:tr h="436325">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Câu trả lời chính xác, hợp lý và đưa ra được những dẫn chứng.</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96274352"/>
                  </a:ext>
                </a:extLst>
              </a:tr>
              <a:tr h="164119">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TỔNG ĐIỂM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11651710"/>
                  </a:ext>
                </a:extLst>
              </a:tr>
            </a:tbl>
          </a:graphicData>
        </a:graphic>
      </p:graphicFrame>
    </p:spTree>
    <p:extLst>
      <p:ext uri="{BB962C8B-B14F-4D97-AF65-F5344CB8AC3E}">
        <p14:creationId xmlns:p14="http://schemas.microsoft.com/office/powerpoint/2010/main" val="118504792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Rectangle 1"/>
          <p:cNvSpPr/>
          <p:nvPr/>
        </p:nvSpPr>
        <p:spPr>
          <a:xfrm>
            <a:off x="0" y="0"/>
            <a:ext cx="5503333" cy="1475404"/>
          </a:xfrm>
          <a:prstGeom prst="rect">
            <a:avLst/>
          </a:prstGeom>
        </p:spPr>
        <p:txBody>
          <a:bodyPr wrap="square">
            <a:spAutoFit/>
          </a:bodyPr>
          <a:lstStyle/>
          <a:p>
            <a:pPr marL="0" marR="0" algn="just">
              <a:lnSpc>
                <a:spcPct val="107000"/>
              </a:lnSpc>
              <a:spcBef>
                <a:spcPts val="0"/>
              </a:spcBef>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sát hình ảnh cho biết tình trạng ô nhiễm môi trường biển hiện nay? Hậu quả?</a:t>
            </a:r>
            <a:endPar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718" y="157264"/>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718" y="2875137"/>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5466" y="1475404"/>
            <a:ext cx="5232400" cy="3539430"/>
          </a:xfrm>
          <a:prstGeom prst="rect">
            <a:avLst/>
          </a:prstGeom>
        </p:spPr>
        <p:txBody>
          <a:bodyPr wrap="square">
            <a:spAutoFit/>
          </a:bodyPr>
          <a:lstStyle/>
          <a:p>
            <a:pPr algn="just"/>
            <a:r>
              <a:rPr lang="en-US" sz="3200" b="1">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Phá hoại môi trường sống của sinh vật, làm tuyệt chủng một số loại hản sản, sinh vật gần bờ. </a:t>
            </a:r>
            <a:endParaRPr lang="en-US" sz="3200" b="1">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1">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Gây mất mỹ quan, ảnh hưởng lớn đến ngành du lịch.</a:t>
            </a:r>
            <a:endParaRPr lang="vi-VN"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15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5" name="Rectangle 4"/>
          <p:cNvSpPr/>
          <p:nvPr/>
        </p:nvSpPr>
        <p:spPr>
          <a:xfrm>
            <a:off x="1270829" y="0"/>
            <a:ext cx="6991073" cy="461665"/>
          </a:xfrm>
          <a:prstGeom prst="rect">
            <a:avLst/>
          </a:prstGeom>
        </p:spPr>
        <p:txBody>
          <a:bodyPr wrap="square">
            <a:spAutoFit/>
          </a:bodyPr>
          <a:lstStyle/>
          <a:p>
            <a:pPr algn="ctr" defTabSz="685800" fontAlgn="auto">
              <a:spcBef>
                <a:spcPts val="0"/>
              </a:spcBef>
              <a:spcAft>
                <a:spcPts val="0"/>
              </a:spcAft>
              <a:defRPr/>
            </a:pPr>
            <a:r>
              <a:rPr lang="en-US" sz="24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Phiếu đánh giá hoạt động của nhóm  </a:t>
            </a:r>
            <a:endPar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aphicFrame>
        <p:nvGraphicFramePr>
          <p:cNvPr id="6" name="Table 5"/>
          <p:cNvGraphicFramePr>
            <a:graphicFrameLocks noGrp="1"/>
          </p:cNvGraphicFramePr>
          <p:nvPr/>
        </p:nvGraphicFramePr>
        <p:xfrm>
          <a:off x="145805" y="547535"/>
          <a:ext cx="8861035" cy="4295155"/>
        </p:xfrm>
        <a:graphic>
          <a:graphicData uri="http://schemas.openxmlformats.org/drawingml/2006/table">
            <a:tbl>
              <a:tblPr firstRow="1" firstCol="1" bandRow="1">
                <a:tableStyleId>{5C22544A-7EE6-4342-B048-85BDC9FD1C3A}</a:tableStyleId>
              </a:tblPr>
              <a:tblGrid>
                <a:gridCol w="2681615">
                  <a:extLst>
                    <a:ext uri="{9D8B030D-6E8A-4147-A177-3AD203B41FA5}">
                      <a16:colId xmlns:a16="http://schemas.microsoft.com/office/drawing/2014/main" xmlns="" val="1626292742"/>
                    </a:ext>
                  </a:extLst>
                </a:gridCol>
                <a:gridCol w="4289253">
                  <a:extLst>
                    <a:ext uri="{9D8B030D-6E8A-4147-A177-3AD203B41FA5}">
                      <a16:colId xmlns:a16="http://schemas.microsoft.com/office/drawing/2014/main" xmlns="" val="4262676091"/>
                    </a:ext>
                  </a:extLst>
                </a:gridCol>
                <a:gridCol w="735765">
                  <a:extLst>
                    <a:ext uri="{9D8B030D-6E8A-4147-A177-3AD203B41FA5}">
                      <a16:colId xmlns:a16="http://schemas.microsoft.com/office/drawing/2014/main" xmlns="" val="1123954196"/>
                    </a:ext>
                  </a:extLst>
                </a:gridCol>
                <a:gridCol w="597206">
                  <a:extLst>
                    <a:ext uri="{9D8B030D-6E8A-4147-A177-3AD203B41FA5}">
                      <a16:colId xmlns:a16="http://schemas.microsoft.com/office/drawing/2014/main" xmlns="" val="300118939"/>
                    </a:ext>
                  </a:extLst>
                </a:gridCol>
                <a:gridCol w="557196">
                  <a:extLst>
                    <a:ext uri="{9D8B030D-6E8A-4147-A177-3AD203B41FA5}">
                      <a16:colId xmlns:a16="http://schemas.microsoft.com/office/drawing/2014/main" xmlns="" val="2324164594"/>
                    </a:ext>
                  </a:extLst>
                </a:gridCol>
              </a:tblGrid>
              <a:tr h="436325">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NỘI DUNG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TIÊU CHÍ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TỐI ĐA</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ĐẠT ĐƯỢC</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2172110496"/>
                  </a:ext>
                </a:extLst>
              </a:tr>
              <a:tr h="30022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88653790"/>
                  </a:ext>
                </a:extLst>
              </a:tr>
              <a:tr h="344517">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1. Hình thức báo cáo</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Sáng tạo, hấp dẫn, ấn tượng. Bố cục hợp lí.</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2,0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96932787"/>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 Nội dung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(5,0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Logic, rõ ràng, dễ theo dõi.</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79540665"/>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Không có lỗi chính tả, không quá nhiều chữ.</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04607818"/>
                  </a:ext>
                </a:extLst>
              </a:tr>
              <a:tr h="164119">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Thông tin đầy đủ, chính xác.</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3,0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6517392"/>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3. Kỹ năng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Phong thái tự tin.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42578036"/>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Thuyết trình mạch lạc tương tác với người nghe.</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43902857"/>
                  </a:ext>
                </a:extLst>
              </a:tr>
              <a:tr h="187781">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Đúng thời gian quy định.</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37449580"/>
                  </a:ext>
                </a:extLst>
              </a:tr>
              <a:tr h="300222">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4. Trả lời câu hỏi tương tác của nhóm bạn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Tích cực tương tác với nhóm bạn.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5182219"/>
                  </a:ext>
                </a:extLst>
              </a:tr>
              <a:tr h="436325">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Câu trả lời chính xác, hợp lý và đưa ra được những dẫn chứng.</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96274352"/>
                  </a:ext>
                </a:extLst>
              </a:tr>
              <a:tr h="164119">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TỔNG ĐIỂM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11651710"/>
                  </a:ext>
                </a:extLst>
              </a:tr>
            </a:tbl>
          </a:graphicData>
        </a:graphic>
      </p:graphicFrame>
    </p:spTree>
    <p:extLst>
      <p:ext uri="{BB962C8B-B14F-4D97-AF65-F5344CB8AC3E}">
        <p14:creationId xmlns:p14="http://schemas.microsoft.com/office/powerpoint/2010/main" val="311417612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Rectangle 1"/>
          <p:cNvSpPr/>
          <p:nvPr/>
        </p:nvSpPr>
        <p:spPr>
          <a:xfrm>
            <a:off x="163774" y="171015"/>
            <a:ext cx="8584442" cy="4855816"/>
          </a:xfrm>
          <a:prstGeom prst="rect">
            <a:avLst/>
          </a:prstGeom>
        </p:spPr>
        <p:txBody>
          <a:bodyPr wrap="square">
            <a:spAutoFit/>
          </a:bodyPr>
          <a:lstStyle/>
          <a:p>
            <a:pPr marL="0" marR="0" algn="just">
              <a:lnSpc>
                <a:spcPct val="107000"/>
              </a:lnSpc>
              <a:spcBef>
                <a:spcPts val="0"/>
              </a:spcBef>
              <a:spcAft>
                <a:spcPts val="0"/>
              </a:spcAft>
              <a:tabLst>
                <a:tab pos="0" algn="l"/>
              </a:tabLst>
            </a:pPr>
            <a:r>
              <a:rPr lang="vi-VN" sz="22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nl-NL" sz="22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200" b="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Môi trường biển đảo Việt Nam</a:t>
            </a:r>
            <a:endParaRPr lang="en-US" sz="2200" b="1" u="sng">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tabLst>
                <a:tab pos="0" algn="l"/>
              </a:tabLst>
            </a:pPr>
            <a:r>
              <a:rPr lang="nl-NL" sz="2200" b="1" i="1">
                <a:solidFill>
                  <a:srgbClr val="0000FF"/>
                </a:solidFill>
                <a:latin typeface="Times New Roman" panose="02020603050405020304" pitchFamily="18" charset="0"/>
                <a:ea typeface="Times New Roman" panose="02020603050405020304" pitchFamily="18" charset="0"/>
              </a:rPr>
              <a:t>a. </a:t>
            </a:r>
            <a:r>
              <a:rPr lang="nl-NL" sz="2200" b="1" i="1" u="sng">
                <a:solidFill>
                  <a:srgbClr val="0000FF"/>
                </a:solidFill>
                <a:latin typeface="Times New Roman" panose="02020603050405020304" pitchFamily="18" charset="0"/>
                <a:ea typeface="Times New Roman" panose="02020603050405020304" pitchFamily="18" charset="0"/>
              </a:rPr>
              <a:t>Đặc điểm môi trường biển đảo </a:t>
            </a:r>
            <a:endParaRPr lang="en-US" sz="2200" b="1" u="sng"/>
          </a:p>
          <a:p>
            <a:pPr algn="just">
              <a:spcAft>
                <a:spcPts val="0"/>
              </a:spcAft>
              <a:tabLst>
                <a:tab pos="0" algn="l"/>
              </a:tabLst>
            </a:pPr>
            <a:r>
              <a:rPr lang="en-US" sz="2200" b="1">
                <a:solidFill>
                  <a:srgbClr val="0000FF"/>
                </a:solidFill>
                <a:latin typeface="Times New Roman" panose="02020603050405020304" pitchFamily="18" charset="0"/>
                <a:ea typeface="Times New Roman" panose="02020603050405020304" pitchFamily="18" charset="0"/>
              </a:rPr>
              <a:t>- Môi trường biển là không chia cắt được. Vì vậy, khi một vùng biển bị ô nhiễm sẽ gây thiệt hại cho cả vùng bờ biển, vùng nước và cả các đảo xung quanh.</a:t>
            </a:r>
            <a:endParaRPr lang="en-US" sz="2200" b="1"/>
          </a:p>
          <a:p>
            <a:pPr algn="just">
              <a:spcAft>
                <a:spcPts val="0"/>
              </a:spcAft>
              <a:tabLst>
                <a:tab pos="0" algn="l"/>
              </a:tabLst>
            </a:pPr>
            <a:r>
              <a:rPr lang="en-US" sz="2200" b="1">
                <a:solidFill>
                  <a:srgbClr val="0000FF"/>
                </a:solidFill>
                <a:latin typeface="Times New Roman" panose="02020603050405020304" pitchFamily="18" charset="0"/>
                <a:ea typeface="Times New Roman" panose="02020603050405020304" pitchFamily="18" charset="0"/>
              </a:rPr>
              <a:t>- Môi trường đảo do có sự biệt lập với đất liền, lại có diện tích nhỏ nên rất nhạy cảm trước tác động của con người, dễ bị suy thoái hơn so với đất liền.</a:t>
            </a:r>
            <a:endParaRPr lang="en-US" sz="2200" b="1"/>
          </a:p>
          <a:p>
            <a:pPr algn="just">
              <a:spcAft>
                <a:spcPts val="0"/>
              </a:spcAft>
              <a:tabLst>
                <a:tab pos="0" algn="l"/>
              </a:tabLst>
            </a:pPr>
            <a:r>
              <a:rPr lang="nl-NL" sz="2200" b="1" i="1">
                <a:solidFill>
                  <a:srgbClr val="0000FF"/>
                </a:solidFill>
                <a:latin typeface="Times New Roman" panose="02020603050405020304" pitchFamily="18" charset="0"/>
                <a:ea typeface="Times New Roman" panose="02020603050405020304" pitchFamily="18" charset="0"/>
              </a:rPr>
              <a:t>b. </a:t>
            </a:r>
            <a:r>
              <a:rPr lang="nl-NL" sz="2200" b="1" i="1" u="sng">
                <a:solidFill>
                  <a:srgbClr val="0000FF"/>
                </a:solidFill>
                <a:latin typeface="Times New Roman" panose="02020603050405020304" pitchFamily="18" charset="0"/>
                <a:ea typeface="Times New Roman" panose="02020603050405020304" pitchFamily="18" charset="0"/>
              </a:rPr>
              <a:t>Vấn đề bảo vệ môi trường biển đảo Việt Nam</a:t>
            </a:r>
            <a:endParaRPr lang="en-US" sz="2200" b="1" u="sng"/>
          </a:p>
          <a:p>
            <a:pPr algn="just">
              <a:spcAft>
                <a:spcPts val="0"/>
              </a:spcAft>
              <a:tabLst>
                <a:tab pos="0" algn="l"/>
              </a:tabLst>
            </a:pPr>
            <a:r>
              <a:rPr lang="vi-VN" sz="2200" b="1">
                <a:solidFill>
                  <a:srgbClr val="0000FF"/>
                </a:solidFill>
                <a:latin typeface="Times New Roman" panose="02020603050405020304" pitchFamily="18" charset="0"/>
                <a:ea typeface="Times New Roman" panose="02020603050405020304" pitchFamily="18" charset="0"/>
              </a:rPr>
              <a:t>-</a:t>
            </a:r>
            <a:r>
              <a:rPr lang="en-US" sz="2200" b="1">
                <a:solidFill>
                  <a:srgbClr val="0000FF"/>
                </a:solidFill>
                <a:latin typeface="Times New Roman" panose="02020603050405020304" pitchFamily="18" charset="0"/>
                <a:ea typeface="Times New Roman" panose="02020603050405020304" pitchFamily="18" charset="0"/>
              </a:rPr>
              <a:t> Xây dựng cơ chế chính sách, luật bảo vệ môi trường biển đảo;</a:t>
            </a:r>
            <a:endParaRPr lang="en-US" sz="2200" b="1"/>
          </a:p>
          <a:p>
            <a:pPr algn="just">
              <a:spcAft>
                <a:spcPts val="0"/>
              </a:spcAft>
              <a:tabLst>
                <a:tab pos="0" algn="l"/>
              </a:tabLst>
            </a:pPr>
            <a:r>
              <a:rPr lang="vi-VN" sz="2200" b="1">
                <a:solidFill>
                  <a:srgbClr val="0000FF"/>
                </a:solidFill>
                <a:latin typeface="Times New Roman" panose="02020603050405020304" pitchFamily="18" charset="0"/>
                <a:ea typeface="Times New Roman" panose="02020603050405020304" pitchFamily="18" charset="0"/>
              </a:rPr>
              <a:t>-</a:t>
            </a:r>
            <a:r>
              <a:rPr lang="en-US" sz="2200" b="1">
                <a:solidFill>
                  <a:srgbClr val="0000FF"/>
                </a:solidFill>
                <a:latin typeface="Times New Roman" panose="02020603050405020304" pitchFamily="18" charset="0"/>
                <a:ea typeface="Times New Roman" panose="02020603050405020304" pitchFamily="18" charset="0"/>
              </a:rPr>
              <a:t> Áp dụng các thành tựu khoa học công nghệ để kiểm soát và xử lí vấn đề môi trường biển đảo;</a:t>
            </a:r>
            <a:endParaRPr lang="en-US" sz="2200" b="1"/>
          </a:p>
          <a:p>
            <a:pPr algn="just">
              <a:spcAft>
                <a:spcPts val="0"/>
              </a:spcAft>
              <a:tabLst>
                <a:tab pos="0" algn="l"/>
              </a:tabLst>
            </a:pPr>
            <a:r>
              <a:rPr lang="vi-VN" sz="2200" b="1">
                <a:solidFill>
                  <a:srgbClr val="0000FF"/>
                </a:solidFill>
                <a:latin typeface="Times New Roman" panose="02020603050405020304" pitchFamily="18" charset="0"/>
                <a:ea typeface="Times New Roman" panose="02020603050405020304" pitchFamily="18" charset="0"/>
              </a:rPr>
              <a:t>-</a:t>
            </a:r>
            <a:r>
              <a:rPr lang="en-US" sz="2200" b="1">
                <a:solidFill>
                  <a:srgbClr val="0000FF"/>
                </a:solidFill>
                <a:latin typeface="Times New Roman" panose="02020603050405020304" pitchFamily="18" charset="0"/>
                <a:ea typeface="Times New Roman" panose="02020603050405020304" pitchFamily="18" charset="0"/>
              </a:rPr>
              <a:t> Tuyên truyền, nâng cao nhận thức của người dân về bảo vệ và cải thiện môi trường biển đảo,...</a:t>
            </a:r>
            <a:endParaRPr lang="en-US" sz="2200" b="1">
              <a:effectLst/>
            </a:endParaRPr>
          </a:p>
        </p:txBody>
      </p:sp>
    </p:spTree>
    <p:extLst>
      <p:ext uri="{BB962C8B-B14F-4D97-AF65-F5344CB8AC3E}">
        <p14:creationId xmlns:p14="http://schemas.microsoft.com/office/powerpoint/2010/main" val="144767875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TextBox 1"/>
          <p:cNvSpPr txBox="1"/>
          <p:nvPr/>
        </p:nvSpPr>
        <p:spPr>
          <a:xfrm>
            <a:off x="931252" y="4895851"/>
            <a:ext cx="3160688" cy="369332"/>
          </a:xfrm>
          <a:prstGeom prst="rect">
            <a:avLst/>
          </a:prstGeom>
          <a:noFill/>
        </p:spPr>
        <p:txBody>
          <a:bodyPr wrap="square" rtlCol="0">
            <a:spAutoFit/>
          </a:bodyPr>
          <a:lstStyle/>
          <a:p>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ở </a:t>
            </a: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3" name="TextBox 2"/>
          <p:cNvSpPr txBox="1"/>
          <p:nvPr/>
        </p:nvSpPr>
        <p:spPr>
          <a:xfrm>
            <a:off x="5035710" y="4907519"/>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Cam </a:t>
            </a:r>
            <a:r>
              <a:rPr lang="en-US" dirty="0" err="1">
                <a:latin typeface="Cambria" pitchFamily="18" charset="0"/>
                <a:ea typeface="Cambria" pitchFamily="18" charset="0"/>
              </a:rPr>
              <a:t>Ranh</a:t>
            </a:r>
            <a:endParaRPr lang="en-US" dirty="0">
              <a:latin typeface="Cambria" pitchFamily="18" charset="0"/>
              <a:ea typeface="Cambria" pitchFamily="18" charset="0"/>
            </a:endParaRPr>
          </a:p>
        </p:txBody>
      </p:sp>
      <p:sp>
        <p:nvSpPr>
          <p:cNvPr id="4" name="TextBox 3"/>
          <p:cNvSpPr txBox="1"/>
          <p:nvPr/>
        </p:nvSpPr>
        <p:spPr>
          <a:xfrm>
            <a:off x="967740" y="2242525"/>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vật</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ta</a:t>
            </a:r>
          </a:p>
        </p:txBody>
      </p:sp>
      <p:sp>
        <p:nvSpPr>
          <p:cNvPr id="5" name="TextBox 4"/>
          <p:cNvSpPr txBox="1"/>
          <p:nvPr/>
        </p:nvSpPr>
        <p:spPr>
          <a:xfrm>
            <a:off x="4701540" y="2228851"/>
            <a:ext cx="3886200" cy="369332"/>
          </a:xfrm>
          <a:prstGeom prst="rect">
            <a:avLst/>
          </a:prstGeom>
          <a:noFill/>
        </p:spPr>
        <p:txBody>
          <a:bodyPr wrap="square" rtlCol="0">
            <a:spAutoFit/>
          </a:bodyPr>
          <a:lstStyle/>
          <a:p>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Ná</a:t>
            </a:r>
            <a:r>
              <a:rPr lang="en-US" dirty="0">
                <a:latin typeface="Cambria" pitchFamily="18" charset="0"/>
                <a:ea typeface="Cambria" pitchFamily="18" charset="0"/>
              </a:rPr>
              <a:t> (</a:t>
            </a:r>
            <a:r>
              <a:rPr lang="en-US" dirty="0" err="1">
                <a:latin typeface="Cambria" pitchFamily="18" charset="0"/>
                <a:ea typeface="Cambria" pitchFamily="18" charset="0"/>
              </a:rPr>
              <a:t>Ninh</a:t>
            </a:r>
            <a:r>
              <a:rPr lang="en-US" dirty="0">
                <a:latin typeface="Cambria" pitchFamily="18" charset="0"/>
                <a:ea typeface="Cambria" pitchFamily="18" charset="0"/>
              </a:rPr>
              <a:t> </a:t>
            </a:r>
            <a:r>
              <a:rPr lang="en-US" dirty="0" err="1">
                <a:latin typeface="Cambria" pitchFamily="18" charset="0"/>
                <a:ea typeface="Cambria" pitchFamily="18" charset="0"/>
              </a:rPr>
              <a:t>Thuận</a:t>
            </a:r>
            <a:r>
              <a:rPr lang="en-US" dirty="0">
                <a:latin typeface="Cambria" pitchFamily="18" charset="0"/>
                <a:ea typeface="Cambria" pitchFamily="18" charset="0"/>
              </a:rPr>
              <a: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39" y="58273"/>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508" y="72269"/>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38" y="2729557"/>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508" y="2717803"/>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086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0" name="Rectangle 19"/>
          <p:cNvSpPr/>
          <p:nvPr/>
        </p:nvSpPr>
        <p:spPr>
          <a:xfrm>
            <a:off x="184980" y="85442"/>
            <a:ext cx="6991073" cy="523220"/>
          </a:xfrm>
          <a:prstGeom prst="rect">
            <a:avLst/>
          </a:prstGeom>
        </p:spPr>
        <p:txBody>
          <a:bodyPr wrap="square">
            <a:spAutoFit/>
          </a:bodyPr>
          <a:lstStyle/>
          <a:p>
            <a:pPr algn="ctr" defTabSz="685800" fontAlgn="auto">
              <a:spcBef>
                <a:spcPts val="0"/>
              </a:spcBef>
              <a:spcAft>
                <a:spcPts val="0"/>
              </a:spcAft>
              <a:defRPr/>
            </a:pP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Nhiệm</a:t>
            </a:r>
            <a:r>
              <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vụ</a:t>
            </a:r>
            <a:r>
              <a:rPr lang="en-US" sz="28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1: </a:t>
            </a: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Hoạt</a:t>
            </a:r>
            <a:r>
              <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động</a:t>
            </a:r>
            <a:r>
              <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28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bàn (15 </a:t>
            </a: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phút</a:t>
            </a:r>
            <a:r>
              <a:rPr lang="en-US" sz="28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endPar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1" name="Rectangle 20"/>
          <p:cNvSpPr/>
          <p:nvPr/>
        </p:nvSpPr>
        <p:spPr>
          <a:xfrm>
            <a:off x="0" y="608662"/>
            <a:ext cx="7662484" cy="707886"/>
          </a:xfrm>
          <a:prstGeom prst="rect">
            <a:avLst/>
          </a:prstGeom>
        </p:spPr>
        <p:txBody>
          <a:bodyPr wrap="square">
            <a:spAutoFit/>
          </a:bodyPr>
          <a:lstStyle/>
          <a:p>
            <a:r>
              <a:rPr lang="nl-NL" sz="2000" b="1">
                <a:solidFill>
                  <a:srgbClr val="0000FF"/>
                </a:solidFill>
                <a:latin typeface="Times New Roman" panose="02020603050405020304" pitchFamily="18" charset="0"/>
                <a:cs typeface="Times New Roman" panose="02020603050405020304" pitchFamily="18" charset="0"/>
              </a:rPr>
              <a:t>Quan sát hình </a:t>
            </a:r>
            <a:r>
              <a:rPr lang="vi-VN" sz="2000" b="1">
                <a:solidFill>
                  <a:srgbClr val="0000FF"/>
                </a:solidFill>
                <a:latin typeface="Times New Roman" panose="02020603050405020304" pitchFamily="18" charset="0"/>
                <a:cs typeface="Times New Roman" panose="02020603050405020304" pitchFamily="18" charset="0"/>
              </a:rPr>
              <a:t>12.1, 12.2</a:t>
            </a:r>
            <a:r>
              <a:rPr lang="nl-NL" sz="2000" b="1">
                <a:solidFill>
                  <a:srgbClr val="0000FF"/>
                </a:solidFill>
                <a:latin typeface="Times New Roman" panose="02020603050405020304" pitchFamily="18" charset="0"/>
                <a:cs typeface="Times New Roman" panose="02020603050405020304" pitchFamily="18" charset="0"/>
              </a:rPr>
              <a:t> kết hợp kênh chữ SGK tr15</a:t>
            </a:r>
            <a:r>
              <a:rPr lang="vi-VN" sz="2000" b="1">
                <a:solidFill>
                  <a:srgbClr val="0000FF"/>
                </a:solidFill>
                <a:latin typeface="Times New Roman" panose="02020603050405020304" pitchFamily="18" charset="0"/>
                <a:cs typeface="Times New Roman" panose="02020603050405020304" pitchFamily="18" charset="0"/>
              </a:rPr>
              <a:t>5</a:t>
            </a:r>
            <a:r>
              <a:rPr lang="nl-NL" sz="2000" b="1">
                <a:solidFill>
                  <a:srgbClr val="0000FF"/>
                </a:solidFill>
                <a:latin typeface="Times New Roman" panose="02020603050405020304" pitchFamily="18" charset="0"/>
                <a:cs typeface="Times New Roman" panose="02020603050405020304" pitchFamily="18" charset="0"/>
              </a:rPr>
              <a:t>-15</a:t>
            </a:r>
            <a:r>
              <a:rPr lang="vi-VN" sz="2000" b="1">
                <a:solidFill>
                  <a:srgbClr val="0000FF"/>
                </a:solidFill>
                <a:latin typeface="Times New Roman" panose="02020603050405020304" pitchFamily="18" charset="0"/>
                <a:cs typeface="Times New Roman" panose="02020603050405020304" pitchFamily="18" charset="0"/>
              </a:rPr>
              <a:t>6 </a:t>
            </a:r>
            <a:r>
              <a:rPr lang="en-US" sz="2000" b="1">
                <a:solidFill>
                  <a:srgbClr val="0000FF"/>
                </a:solidFill>
                <a:latin typeface="Times New Roman" panose="02020603050405020304" pitchFamily="18" charset="0"/>
                <a:cs typeface="Times New Roman" panose="02020603050405020304" pitchFamily="18" charset="0"/>
              </a:rPr>
              <a:t>hãy trình bày các tài nguyên biển và thềm lục địa Việt Nam.</a:t>
            </a:r>
          </a:p>
        </p:txBody>
      </p:sp>
      <p:pic>
        <p:nvPicPr>
          <p:cNvPr id="4" name="5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2639" y="21811"/>
            <a:ext cx="1620078" cy="911294"/>
          </a:xfrm>
          <a:prstGeom prst="rect">
            <a:avLst/>
          </a:prstGeom>
        </p:spPr>
      </p:pic>
      <p:sp>
        <p:nvSpPr>
          <p:cNvPr id="2" name="Rectangle 1"/>
          <p:cNvSpPr/>
          <p:nvPr/>
        </p:nvSpPr>
        <p:spPr>
          <a:xfrm>
            <a:off x="184980" y="1354812"/>
            <a:ext cx="8754304" cy="3385542"/>
          </a:xfrm>
          <a:prstGeom prst="rect">
            <a:avLst/>
          </a:prstGeom>
        </p:spPr>
        <p:txBody>
          <a:bodyPr wrap="square">
            <a:spAutoFit/>
          </a:bodyPr>
          <a:lstStyle/>
          <a:p>
            <a:pPr marL="0" marR="0" algn="just">
              <a:lnSpc>
                <a:spcPct val="107000"/>
              </a:lnSpc>
              <a:spcBef>
                <a:spcPts val="0"/>
              </a:spcBef>
              <a:spcAft>
                <a:spcPts val="0"/>
              </a:spcAft>
            </a:pPr>
            <a:r>
              <a:rPr lang="en-US" sz="20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Nhóm 1+2: </a:t>
            </a:r>
            <a:endParaRPr lang="en-US" sz="2000" b="1" i="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b="1">
                <a:latin typeface="Times New Roman" panose="02020603050405020304" pitchFamily="18" charset="0"/>
                <a:ea typeface="Times New Roman" panose="02020603050405020304" pitchFamily="18" charset="0"/>
                <a:cs typeface="Times New Roman" panose="02020603050405020304" pitchFamily="18" charset="0"/>
              </a:rPr>
              <a:t>CH1: Nêu đặc điểm tài nguyên sinh vật biển nước ta. Vì sao tài nguyên sinh vật biển nước ta phong phú đa dạng?</a:t>
            </a:r>
            <a:endParaRPr lang="en-US" sz="2000" b="1">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Nhóm 3+4: </a:t>
            </a:r>
            <a:endParaRPr lang="en-US" sz="2000" b="1" i="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b="1">
                <a:latin typeface="Times New Roman" panose="02020603050405020304" pitchFamily="18" charset="0"/>
                <a:ea typeface="Times New Roman" panose="02020603050405020304" pitchFamily="18" charset="0"/>
                <a:cs typeface="Times New Roman" panose="02020603050405020304" pitchFamily="18" charset="0"/>
              </a:rPr>
              <a:t>CH2: Dựa vào Atlat địa lí Việt Nam, k</a:t>
            </a:r>
            <a:r>
              <a:rPr lang="vi-VN" sz="2000" b="1">
                <a:latin typeface="Times New Roman" panose="02020603050405020304" pitchFamily="18" charset="0"/>
                <a:ea typeface="Times New Roman" panose="02020603050405020304" pitchFamily="18" charset="0"/>
                <a:cs typeface="Times New Roman" panose="02020603050405020304" pitchFamily="18" charset="0"/>
              </a:rPr>
              <a:t>ể tên</a:t>
            </a:r>
            <a:r>
              <a:rPr lang="en-US" sz="2000" b="1">
                <a:latin typeface="Times New Roman" panose="02020603050405020304" pitchFamily="18" charset="0"/>
                <a:ea typeface="Times New Roman" panose="02020603050405020304" pitchFamily="18" charset="0"/>
                <a:cs typeface="Times New Roman" panose="02020603050405020304" pitchFamily="18" charset="0"/>
              </a:rPr>
              <a:t> các bãi biển đẹp </a:t>
            </a:r>
            <a:r>
              <a:rPr lang="vi-VN" sz="2000" b="1">
                <a:latin typeface="Times New Roman" panose="02020603050405020304" pitchFamily="18" charset="0"/>
                <a:ea typeface="Times New Roman" panose="02020603050405020304" pitchFamily="18" charset="0"/>
                <a:cs typeface="Times New Roman" panose="02020603050405020304" pitchFamily="18" charset="0"/>
              </a:rPr>
              <a:t>gắn với tên tỉnh ở nước ta.</a:t>
            </a:r>
            <a:r>
              <a:rPr lang="en-US" sz="2000" b="1">
                <a:latin typeface="Times New Roman" panose="02020603050405020304" pitchFamily="18" charset="0"/>
                <a:ea typeface="Times New Roman" panose="02020603050405020304" pitchFamily="18" charset="0"/>
                <a:cs typeface="Times New Roman" panose="02020603050405020304" pitchFamily="18" charset="0"/>
              </a:rPr>
              <a:t> Chứng minh các đảo và quần đảo nước ta có giá trị du lịch rất lớn.</a:t>
            </a:r>
            <a:endParaRPr lang="en-US" sz="2000" b="1">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Nhóm 5 + 6: </a:t>
            </a:r>
            <a:endParaRPr lang="en-US" sz="2000" b="1" i="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b="1">
                <a:latin typeface="Times New Roman" panose="02020603050405020304" pitchFamily="18" charset="0"/>
                <a:ea typeface="Times New Roman" panose="02020603050405020304" pitchFamily="18" charset="0"/>
                <a:cs typeface="Times New Roman" panose="02020603050405020304" pitchFamily="18" charset="0"/>
              </a:rPr>
              <a:t>CH3: Dựa vào Atlat địa lí Việt Nam, Kể tên và xác định nơi phân bố một số mỏ khoáng sản của vùng biển nước ta</a:t>
            </a:r>
            <a:r>
              <a:rPr lang="vi-VN" sz="2000" b="1">
                <a:latin typeface="Times New Roman" panose="02020603050405020304" pitchFamily="18" charset="0"/>
                <a:ea typeface="Times New Roman" panose="02020603050405020304" pitchFamily="18" charset="0"/>
                <a:cs typeface="Times New Roman" panose="02020603050405020304" pitchFamily="18" charset="0"/>
              </a:rPr>
              <a:t>?</a:t>
            </a:r>
            <a:r>
              <a:rPr lang="en-US" sz="2000" b="1">
                <a:latin typeface="Times New Roman" panose="02020603050405020304" pitchFamily="18" charset="0"/>
                <a:ea typeface="Times New Roman" panose="02020603050405020304" pitchFamily="18" charset="0"/>
                <a:cs typeface="Times New Roman" panose="02020603050405020304" pitchFamily="18" charset="0"/>
              </a:rPr>
              <a:t>Vì sao các tỉnh ven biển Nam Trung Bộ và Nam Bộ lại phát triển mạnh nghề làm muối?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89559" y="4740354"/>
            <a:ext cx="8751717" cy="338554"/>
          </a:xfrm>
          <a:prstGeom prst="rect">
            <a:avLst/>
          </a:prstGeom>
        </p:spPr>
        <p:txBody>
          <a:bodyPr wrap="square">
            <a:spAutoFit/>
          </a:bodyPr>
          <a:lstStyle/>
          <a:p>
            <a:r>
              <a:rPr lang="en-US" sz="1600" b="1">
                <a:solidFill>
                  <a:srgbClr val="FF0000"/>
                </a:solidFill>
                <a:latin typeface="Times New Roman" panose="02020603050405020304" pitchFamily="18" charset="0"/>
                <a:cs typeface="Times New Roman" panose="02020603050405020304" pitchFamily="18" charset="0"/>
              </a:rPr>
              <a:t>Lưu ý: GV chú ý điều chỉnh đồng hồ bấm giờ chạy 3 lần để đảm bảo thời gian thảo luận của HS</a:t>
            </a:r>
          </a:p>
        </p:txBody>
      </p:sp>
    </p:spTree>
    <p:extLst>
      <p:ext uri="{BB962C8B-B14F-4D97-AF65-F5344CB8AC3E}">
        <p14:creationId xmlns:p14="http://schemas.microsoft.com/office/powerpoint/2010/main" val="28506016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Rectangle 1"/>
          <p:cNvSpPr/>
          <p:nvPr/>
        </p:nvSpPr>
        <p:spPr>
          <a:xfrm>
            <a:off x="272955" y="202391"/>
            <a:ext cx="8707272" cy="4816703"/>
          </a:xfrm>
          <a:prstGeom prst="rect">
            <a:avLst/>
          </a:prstGeom>
        </p:spPr>
        <p:txBody>
          <a:bodyPr wrap="square">
            <a:spAutoFit/>
          </a:bodyPr>
          <a:lstStyle/>
          <a:p>
            <a:pPr marL="0" marR="0" algn="just">
              <a:lnSpc>
                <a:spcPct val="107000"/>
              </a:lnSpc>
              <a:spcBef>
                <a:spcPts val="0"/>
              </a:spcBef>
              <a:spcAft>
                <a:spcPts val="0"/>
              </a:spcAft>
            </a:pPr>
            <a:r>
              <a:rPr lang="en-US" sz="2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*Đặc điểm tài nguyên sinh vật biển nước ta:</a:t>
            </a:r>
            <a:endParaRPr lang="en-US" sz="20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vi-VN" sz="2000" b="1">
                <a:solidFill>
                  <a:srgbClr val="0000FF"/>
                </a:solidFill>
                <a:latin typeface="Times New Roman" panose="02020603050405020304" pitchFamily="18" charset="0"/>
                <a:ea typeface="Times New Roman" panose="02020603050405020304" pitchFamily="18" charset="0"/>
              </a:rPr>
              <a:t>Tài nguyên sinh vật ở v</a:t>
            </a:r>
            <a:r>
              <a:rPr lang="en-US" sz="2000" b="1">
                <a:solidFill>
                  <a:srgbClr val="0000FF"/>
                </a:solidFill>
                <a:latin typeface="Times New Roman" panose="02020603050405020304" pitchFamily="18" charset="0"/>
                <a:ea typeface="Times New Roman" panose="02020603050405020304" pitchFamily="18" charset="0"/>
              </a:rPr>
              <a:t>ùng biển Việt Nam phong phú, có tính đa dạng sinh học cao.</a:t>
            </a:r>
            <a:endParaRPr lang="en-US" sz="2000" b="1">
              <a:solidFill>
                <a:srgbClr val="0000FF"/>
              </a:solidFill>
            </a:endParaRPr>
          </a:p>
          <a:p>
            <a:pPr algn="just">
              <a:spcAft>
                <a:spcPts val="0"/>
              </a:spcAft>
            </a:pPr>
            <a:r>
              <a:rPr lang="vi-VN" sz="2000" b="1">
                <a:solidFill>
                  <a:srgbClr val="0000FF"/>
                </a:solidFill>
                <a:latin typeface="Times New Roman" panose="02020603050405020304" pitchFamily="18" charset="0"/>
                <a:ea typeface="Times New Roman" panose="02020603050405020304" pitchFamily="18" charset="0"/>
              </a:rPr>
              <a:t>-</a:t>
            </a:r>
            <a:r>
              <a:rPr lang="en-US" sz="2000" b="1">
                <a:solidFill>
                  <a:srgbClr val="0000FF"/>
                </a:solidFill>
                <a:latin typeface="Times New Roman" panose="02020603050405020304" pitchFamily="18" charset="0"/>
                <a:ea typeface="Times New Roman" panose="02020603050405020304" pitchFamily="18" charset="0"/>
              </a:rPr>
              <a:t> Vùng biển Việt Nam có hơn 2000 loài cá, trong đó có khoảng 110 loài có giá trị kinh tế cao. Ngoài ra, còn có các loài động vật giáp xác, thân mềm, trong đó nhiều loài là thực phẩm được ưa thích, có giá trị dinh dưỡng cao: tôm, mực, hải sâm,...</a:t>
            </a:r>
            <a:endParaRPr lang="en-US" sz="2000" b="1">
              <a:solidFill>
                <a:srgbClr val="0000FF"/>
              </a:solidFill>
            </a:endParaRPr>
          </a:p>
          <a:p>
            <a:pPr algn="just">
              <a:spcAft>
                <a:spcPts val="0"/>
              </a:spcAft>
            </a:pPr>
            <a:r>
              <a:rPr lang="vi-VN" sz="2000" b="1">
                <a:solidFill>
                  <a:srgbClr val="0000FF"/>
                </a:solidFill>
                <a:latin typeface="Times New Roman" panose="02020603050405020304" pitchFamily="18" charset="0"/>
                <a:ea typeface="Times New Roman" panose="02020603050405020304" pitchFamily="18" charset="0"/>
              </a:rPr>
              <a:t>-</a:t>
            </a:r>
            <a:r>
              <a:rPr lang="en-US" sz="2000" b="1">
                <a:solidFill>
                  <a:srgbClr val="0000FF"/>
                </a:solidFill>
                <a:latin typeface="Times New Roman" panose="02020603050405020304" pitchFamily="18" charset="0"/>
                <a:ea typeface="Times New Roman" panose="02020603050405020304" pitchFamily="18" charset="0"/>
              </a:rPr>
              <a:t> Vùng triều ven bờ có nhiều loài rong biển được sử dụng trong công nghiệp thực phẩm và xuất khẩu.</a:t>
            </a:r>
            <a:endParaRPr lang="en-US" sz="2000" b="1">
              <a:solidFill>
                <a:srgbClr val="0000FF"/>
              </a:solidFill>
            </a:endParaRPr>
          </a:p>
          <a:p>
            <a:pPr marL="0" marR="0" algn="just">
              <a:lnSpc>
                <a:spcPct val="107000"/>
              </a:lnSpc>
              <a:spcBef>
                <a:spcPts val="0"/>
              </a:spcBef>
              <a:spcAft>
                <a:spcPts val="0"/>
              </a:spcAft>
            </a:pPr>
            <a:r>
              <a:rPr lang="vi-VN" sz="2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Năm 2019, vùng biển nước ta có trữ lượng thuỷ sản là 3,87 triệu tấn và khả năng khai thác là gần 1,55 triệu tấn.</a:t>
            </a:r>
            <a:endParaRPr lang="en-US" sz="20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Tài nguyên sinh vật biển nước ta phong phú đa dạng vì:</a:t>
            </a:r>
            <a:endParaRPr lang="en-US" sz="20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r>
              <a:rPr lang="en-US" sz="2000" b="1">
                <a:solidFill>
                  <a:srgbClr val="0000FF"/>
                </a:solidFill>
                <a:latin typeface="Times New Roman" panose="02020603050405020304" pitchFamily="18" charset="0"/>
                <a:ea typeface="Times New Roman" panose="02020603050405020304" pitchFamily="18" charset="0"/>
              </a:rPr>
              <a:t>Do nhiệt độ cao nên sinh vật nhiệt đới phát triển mạnh, đồng thời các dòng biển hoạt động theo mùa mang theo các luồng sinh vật di cư tới.</a:t>
            </a:r>
            <a:r>
              <a:rPr lang="en-US" sz="2000" b="1" i="1">
                <a:solidFill>
                  <a:srgbClr val="0000FF"/>
                </a:solidFill>
                <a:latin typeface="Times New Roman" panose="02020603050405020304" pitchFamily="18" charset="0"/>
                <a:ea typeface="Times New Roman" panose="02020603050405020304" pitchFamily="18" charset="0"/>
              </a:rPr>
              <a:t> </a:t>
            </a:r>
            <a:endParaRPr lang="en-US" sz="2000" b="1">
              <a:solidFill>
                <a:srgbClr val="0000FF"/>
              </a:solidFill>
            </a:endParaRPr>
          </a:p>
        </p:txBody>
      </p:sp>
    </p:spTree>
    <p:extLst>
      <p:ext uri="{BB962C8B-B14F-4D97-AF65-F5344CB8AC3E}">
        <p14:creationId xmlns:p14="http://schemas.microsoft.com/office/powerpoint/2010/main" val="1454051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fade">
                                      <p:cBhvr>
                                        <p:cTn id="44" dur="1000"/>
                                        <p:tgtEl>
                                          <p:spTgt spid="2">
                                            <p:txEl>
                                              <p:pRg st="7" end="7"/>
                                            </p:txEl>
                                          </p:spTgt>
                                        </p:tgtEl>
                                      </p:cBhvr>
                                    </p:animEffect>
                                    <p:anim calcmode="lin" valueType="num">
                                      <p:cBhvr>
                                        <p:cTn id="4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Rectangle 1"/>
          <p:cNvSpPr/>
          <p:nvPr/>
        </p:nvSpPr>
        <p:spPr>
          <a:xfrm>
            <a:off x="320040" y="154678"/>
            <a:ext cx="8572500" cy="4419800"/>
          </a:xfrm>
          <a:prstGeom prst="rect">
            <a:avLst/>
          </a:prstGeom>
        </p:spPr>
        <p:txBody>
          <a:bodyPr wrap="square">
            <a:spAutoFit/>
          </a:bodyPr>
          <a:lstStyle/>
          <a:p>
            <a:pPr marL="0" marR="0" algn="just">
              <a:lnSpc>
                <a:spcPct val="107000"/>
              </a:lnSpc>
              <a:spcBef>
                <a:spcPts val="0"/>
              </a:spcBef>
              <a:spcAft>
                <a:spcPts val="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a:t>
            </a:r>
            <a:endParaRPr lang="en-US" sz="24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 số bãi biển đẹp </a:t>
            </a:r>
            <a:r>
              <a:rPr lang="vi-VN"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gắn với tên tỉnh ở nước ta:</a:t>
            </a:r>
            <a:endParaRPr lang="en-US" sz="24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vi-VN"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ịnh Hạ Long (Quảng Ninh), Mỹ Khê (Đà Nẵng), Quy Nhơn (Bình Định), Nha Trang (Khánh Hoà), Mũi Né (Bình Thuận), Cát Bà (Hải Phòng), Côn Đảo (Bà Rịa - Vũng Tàu), Phú Quốc (Kiên Giang),...</a:t>
            </a:r>
            <a:endParaRPr lang="en-US" sz="24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Các đảo và quần đảo nước ta có giá trị du lịch rất lớn.</a:t>
            </a:r>
            <a:endParaRPr lang="en-US" sz="24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Bờ biển dài, có nhiều bãi cát, vịnh, hang động đẹp;</a:t>
            </a:r>
            <a:endParaRPr lang="en-US" sz="24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nước biển trong xanh, hệ sinh thái biển phong phú</a:t>
            </a:r>
            <a:endParaRPr lang="en-US" sz="24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khung cảnh thiên nhiên các đảo đa dạng</a:t>
            </a:r>
            <a:endParaRPr lang="en-US" sz="24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-&gt; là điều kiện thuận lợi phát triển du lịch biển.</a:t>
            </a:r>
            <a:endParaRPr lang="en-US" sz="2400" b="1">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671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1000"/>
                                        <p:tgtEl>
                                          <p:spTgt spid="2">
                                            <p:txEl>
                                              <p:pRg st="6" end="6"/>
                                            </p:txEl>
                                          </p:spTgt>
                                        </p:tgtEl>
                                      </p:cBhvr>
                                    </p:animEffect>
                                    <p:anim calcmode="lin" valueType="num">
                                      <p:cBhvr>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1000"/>
                                        <p:tgtEl>
                                          <p:spTgt spid="2">
                                            <p:txEl>
                                              <p:pRg st="7" end="7"/>
                                            </p:txEl>
                                          </p:spTgt>
                                        </p:tgtEl>
                                      </p:cBhvr>
                                    </p:animEffect>
                                    <p:anim calcmode="lin" valueType="num">
                                      <p:cBhvr>
                                        <p:cTn id="4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4514850" y="571500"/>
            <a:ext cx="4332051" cy="4433939"/>
            <a:chOff x="0" y="0"/>
            <a:chExt cx="2672" cy="3014"/>
          </a:xfrm>
        </p:grpSpPr>
        <p:pic>
          <p:nvPicPr>
            <p:cNvPr id="36888" name="Picture 21" descr="Luoc do tiem nang mot so nganh kinh te bie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 y="0"/>
              <a:ext cx="1953" cy="27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22"/>
            <p:cNvSpPr txBox="1">
              <a:spLocks noChangeArrowheads="1"/>
            </p:cNvSpPr>
            <p:nvPr/>
          </p:nvSpPr>
          <p:spPr bwMode="auto">
            <a:xfrm>
              <a:off x="0" y="2763"/>
              <a:ext cx="2672" cy="251"/>
            </a:xfrm>
            <a:prstGeom prst="rect">
              <a:avLst/>
            </a:prstGeom>
            <a:noFill/>
            <a:ln w="9525">
              <a:noFill/>
              <a:miter lim="800000"/>
              <a:headEnd/>
              <a:tailEnd/>
            </a:ln>
          </p:spPr>
          <p:txBody>
            <a:bodyPr wrap="square">
              <a:spAutoFit/>
            </a:bodyPr>
            <a:lstStyle/>
            <a:p>
              <a:pPr algn="ctr">
                <a:defRPr/>
              </a:pPr>
              <a:r>
                <a:rPr lang="en-US" b="1">
                  <a:effectLst>
                    <a:outerShdw blurRad="38100" dist="38100" dir="2700000" algn="tl">
                      <a:srgbClr val="C0C0C0"/>
                    </a:outerShdw>
                  </a:effectLst>
                  <a:latin typeface="VNI-Times" pitchFamily="2" charset="0"/>
                </a:rPr>
                <a:t>Löôïc ñoà  tieàm naêng kinh teá bieån</a:t>
              </a:r>
            </a:p>
          </p:txBody>
        </p:sp>
      </p:grpSp>
      <p:sp>
        <p:nvSpPr>
          <p:cNvPr id="36871" name="Rectangle 2"/>
          <p:cNvSpPr txBox="1">
            <a:spLocks noChangeArrowheads="1"/>
          </p:cNvSpPr>
          <p:nvPr/>
        </p:nvSpPr>
        <p:spPr bwMode="auto">
          <a:xfrm>
            <a:off x="1143000" y="3600450"/>
            <a:ext cx="29146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100" b="1">
              <a:solidFill>
                <a:srgbClr val="0000FF"/>
              </a:solidFill>
              <a:latin typeface="Times New Roman" panose="02020603050405020304" pitchFamily="18" charset="0"/>
              <a:cs typeface="Times New Roman" panose="02020603050405020304" pitchFamily="18" charset="0"/>
            </a:endParaRPr>
          </a:p>
        </p:txBody>
      </p:sp>
      <p:sp>
        <p:nvSpPr>
          <p:cNvPr id="37900" name="Rectangle 2"/>
          <p:cNvSpPr txBox="1">
            <a:spLocks noChangeArrowheads="1"/>
          </p:cNvSpPr>
          <p:nvPr/>
        </p:nvSpPr>
        <p:spPr bwMode="auto">
          <a:xfrm>
            <a:off x="6115050" y="1346597"/>
            <a:ext cx="8001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Ñoàà Sôn</a:t>
            </a:r>
          </a:p>
        </p:txBody>
      </p:sp>
      <p:sp>
        <p:nvSpPr>
          <p:cNvPr id="37901" name="Rectangle 2"/>
          <p:cNvSpPr txBox="1">
            <a:spLocks noChangeArrowheads="1"/>
          </p:cNvSpPr>
          <p:nvPr/>
        </p:nvSpPr>
        <p:spPr bwMode="auto">
          <a:xfrm>
            <a:off x="5943600" y="1485900"/>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Saàm Sôn</a:t>
            </a:r>
          </a:p>
        </p:txBody>
      </p:sp>
      <p:sp>
        <p:nvSpPr>
          <p:cNvPr id="37902" name="Rectangle 2"/>
          <p:cNvSpPr txBox="1">
            <a:spLocks noChangeArrowheads="1"/>
          </p:cNvSpPr>
          <p:nvPr/>
        </p:nvSpPr>
        <p:spPr bwMode="auto">
          <a:xfrm>
            <a:off x="5943600" y="1657350"/>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Cöûa Loø</a:t>
            </a:r>
          </a:p>
        </p:txBody>
      </p:sp>
      <p:sp>
        <p:nvSpPr>
          <p:cNvPr id="37903" name="Rectangle 2"/>
          <p:cNvSpPr txBox="1">
            <a:spLocks noChangeArrowheads="1"/>
          </p:cNvSpPr>
          <p:nvPr/>
        </p:nvSpPr>
        <p:spPr bwMode="auto">
          <a:xfrm>
            <a:off x="6057900" y="1885950"/>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Thieân Caàm</a:t>
            </a:r>
          </a:p>
        </p:txBody>
      </p:sp>
      <p:sp>
        <p:nvSpPr>
          <p:cNvPr id="37904" name="Rectangle 2"/>
          <p:cNvSpPr txBox="1">
            <a:spLocks noChangeArrowheads="1"/>
          </p:cNvSpPr>
          <p:nvPr/>
        </p:nvSpPr>
        <p:spPr bwMode="auto">
          <a:xfrm>
            <a:off x="6669881" y="2336006"/>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Laêng Coâä</a:t>
            </a:r>
          </a:p>
        </p:txBody>
      </p:sp>
      <p:sp>
        <p:nvSpPr>
          <p:cNvPr id="37905" name="Rectangle 2"/>
          <p:cNvSpPr txBox="1">
            <a:spLocks noChangeArrowheads="1"/>
          </p:cNvSpPr>
          <p:nvPr/>
        </p:nvSpPr>
        <p:spPr bwMode="auto">
          <a:xfrm>
            <a:off x="7075885" y="3371850"/>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Nha Trang</a:t>
            </a:r>
          </a:p>
        </p:txBody>
      </p:sp>
      <p:sp>
        <p:nvSpPr>
          <p:cNvPr id="37906" name="Rectangle 2"/>
          <p:cNvSpPr txBox="1">
            <a:spLocks noChangeArrowheads="1"/>
          </p:cNvSpPr>
          <p:nvPr/>
        </p:nvSpPr>
        <p:spPr bwMode="auto">
          <a:xfrm>
            <a:off x="6858000" y="2643188"/>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Sa Huyønh</a:t>
            </a:r>
          </a:p>
        </p:txBody>
      </p:sp>
      <p:sp>
        <p:nvSpPr>
          <p:cNvPr id="37907" name="Rectangle 2"/>
          <p:cNvSpPr txBox="1">
            <a:spLocks noChangeArrowheads="1"/>
          </p:cNvSpPr>
          <p:nvPr/>
        </p:nvSpPr>
        <p:spPr bwMode="auto">
          <a:xfrm>
            <a:off x="7029450" y="2934891"/>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Quy Nhôn</a:t>
            </a:r>
          </a:p>
        </p:txBody>
      </p:sp>
      <p:sp>
        <p:nvSpPr>
          <p:cNvPr id="37908" name="Rectangle 2"/>
          <p:cNvSpPr txBox="1">
            <a:spLocks noChangeArrowheads="1"/>
          </p:cNvSpPr>
          <p:nvPr/>
        </p:nvSpPr>
        <p:spPr bwMode="auto">
          <a:xfrm>
            <a:off x="6686550" y="3829050"/>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Muõi Neù</a:t>
            </a:r>
          </a:p>
        </p:txBody>
      </p:sp>
      <p:sp>
        <p:nvSpPr>
          <p:cNvPr id="37909" name="Rectangle 2"/>
          <p:cNvSpPr txBox="1">
            <a:spLocks noChangeArrowheads="1"/>
          </p:cNvSpPr>
          <p:nvPr/>
        </p:nvSpPr>
        <p:spPr bwMode="auto">
          <a:xfrm>
            <a:off x="6172200" y="4057650"/>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Vuõng Taøu</a:t>
            </a:r>
          </a:p>
        </p:txBody>
      </p:sp>
      <p:sp>
        <p:nvSpPr>
          <p:cNvPr id="37910" name="Rectangle 2"/>
          <p:cNvSpPr txBox="1">
            <a:spLocks noChangeArrowheads="1"/>
          </p:cNvSpPr>
          <p:nvPr/>
        </p:nvSpPr>
        <p:spPr bwMode="auto">
          <a:xfrm>
            <a:off x="6229350" y="1185863"/>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Vònh Haï Long</a:t>
            </a:r>
          </a:p>
        </p:txBody>
      </p:sp>
      <p:sp>
        <p:nvSpPr>
          <p:cNvPr id="37911" name="Rectangle 2"/>
          <p:cNvSpPr txBox="1">
            <a:spLocks noChangeArrowheads="1"/>
          </p:cNvSpPr>
          <p:nvPr/>
        </p:nvSpPr>
        <p:spPr bwMode="auto">
          <a:xfrm>
            <a:off x="5886450" y="4343400"/>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Coân Ñaûo</a:t>
            </a:r>
          </a:p>
        </p:txBody>
      </p:sp>
      <p:sp>
        <p:nvSpPr>
          <p:cNvPr id="37912" name="Rectangle 2"/>
          <p:cNvSpPr txBox="1">
            <a:spLocks noChangeArrowheads="1"/>
          </p:cNvSpPr>
          <p:nvPr/>
        </p:nvSpPr>
        <p:spPr bwMode="auto">
          <a:xfrm>
            <a:off x="4914900" y="4057650"/>
            <a:ext cx="9715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b="1">
                <a:solidFill>
                  <a:srgbClr val="FF0000"/>
                </a:solidFill>
                <a:latin typeface="VNI-Times" pitchFamily="2" charset="0"/>
                <a:cs typeface="Times New Roman" panose="02020603050405020304" pitchFamily="18" charset="0"/>
              </a:rPr>
              <a:t>Phuù Quoác</a:t>
            </a:r>
          </a:p>
        </p:txBody>
      </p:sp>
      <p:pic>
        <p:nvPicPr>
          <p:cNvPr id="28" name="Picture 27"/>
          <p:cNvPicPr>
            <a:picLocks noChangeAspect="1"/>
          </p:cNvPicPr>
          <p:nvPr/>
        </p:nvPicPr>
        <p:blipFill>
          <a:blip r:embed="rId3"/>
          <a:stretch>
            <a:fillRect/>
          </a:stretch>
        </p:blipFill>
        <p:spPr>
          <a:xfrm>
            <a:off x="45247" y="3574184"/>
            <a:ext cx="2517211" cy="1548158"/>
          </a:xfrm>
          <a:prstGeom prst="rect">
            <a:avLst/>
          </a:prstGeom>
        </p:spPr>
      </p:pic>
      <p:pic>
        <p:nvPicPr>
          <p:cNvPr id="29" name="Picture 28"/>
          <p:cNvPicPr>
            <a:picLocks noChangeAspect="1"/>
          </p:cNvPicPr>
          <p:nvPr/>
        </p:nvPicPr>
        <p:blipFill>
          <a:blip r:embed="rId4"/>
          <a:stretch>
            <a:fillRect/>
          </a:stretch>
        </p:blipFill>
        <p:spPr>
          <a:xfrm>
            <a:off x="2560319" y="3564457"/>
            <a:ext cx="2232389" cy="1557885"/>
          </a:xfrm>
          <a:prstGeom prst="rect">
            <a:avLst/>
          </a:prstGeom>
        </p:spPr>
      </p:pic>
      <p:pic>
        <p:nvPicPr>
          <p:cNvPr id="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54580" cy="172450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u lịch đảo Cát Bà: Cẩm nang từ A đến 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580" y="19704"/>
            <a:ext cx="2550830" cy="170480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Quy Nhơn, thiên đường du lịch giữa lòng miền Tru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Quy Nhơn, thiên đường du lịch giữa lòng miền Tru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https://i1-dulich.vnecdn.net/2021/04/09/Quy-Nhon-Vnexpress-4396-155296-2039-6570-1617941560.jpg?w=0&amp;h=0&amp;q=100&amp;dpr=1&amp;fit=crop&amp;s=pTQV4o30Wb3e7kg0G6cKA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717719"/>
            <a:ext cx="2354580" cy="18255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ũi Né"/>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4856" y="1724509"/>
            <a:ext cx="2520043" cy="178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215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910"/>
                                        </p:tgtEl>
                                        <p:attrNameLst>
                                          <p:attrName>style.visibility</p:attrName>
                                        </p:attrNameLst>
                                      </p:cBhvr>
                                      <p:to>
                                        <p:strVal val="visible"/>
                                      </p:to>
                                    </p:set>
                                    <p:animEffect transition="in" filter="blinds(horizontal)">
                                      <p:cBhvr>
                                        <p:cTn id="7" dur="500"/>
                                        <p:tgtEl>
                                          <p:spTgt spid="37910"/>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7900"/>
                                        </p:tgtEl>
                                        <p:attrNameLst>
                                          <p:attrName>style.visibility</p:attrName>
                                        </p:attrNameLst>
                                      </p:cBhvr>
                                      <p:to>
                                        <p:strVal val="visible"/>
                                      </p:to>
                                    </p:set>
                                    <p:animEffect transition="in" filter="blinds(horizontal)">
                                      <p:cBhvr>
                                        <p:cTn id="11" dur="500"/>
                                        <p:tgtEl>
                                          <p:spTgt spid="37900"/>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blinds(horizontal)">
                                      <p:cBhvr>
                                        <p:cTn id="15" dur="500"/>
                                        <p:tgtEl>
                                          <p:spTgt spid="37901"/>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7902"/>
                                        </p:tgtEl>
                                        <p:attrNameLst>
                                          <p:attrName>style.visibility</p:attrName>
                                        </p:attrNameLst>
                                      </p:cBhvr>
                                      <p:to>
                                        <p:strVal val="visible"/>
                                      </p:to>
                                    </p:set>
                                    <p:animEffect transition="in" filter="blinds(horizontal)">
                                      <p:cBhvr>
                                        <p:cTn id="19" dur="500"/>
                                        <p:tgtEl>
                                          <p:spTgt spid="37902"/>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7903"/>
                                        </p:tgtEl>
                                        <p:attrNameLst>
                                          <p:attrName>style.visibility</p:attrName>
                                        </p:attrNameLst>
                                      </p:cBhvr>
                                      <p:to>
                                        <p:strVal val="visible"/>
                                      </p:to>
                                    </p:set>
                                    <p:animEffect transition="in" filter="blinds(horizontal)">
                                      <p:cBhvr>
                                        <p:cTn id="23" dur="500"/>
                                        <p:tgtEl>
                                          <p:spTgt spid="37903"/>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7904"/>
                                        </p:tgtEl>
                                        <p:attrNameLst>
                                          <p:attrName>style.visibility</p:attrName>
                                        </p:attrNameLst>
                                      </p:cBhvr>
                                      <p:to>
                                        <p:strVal val="visible"/>
                                      </p:to>
                                    </p:set>
                                    <p:animEffect transition="in" filter="blinds(horizontal)">
                                      <p:cBhvr>
                                        <p:cTn id="27" dur="500"/>
                                        <p:tgtEl>
                                          <p:spTgt spid="37904"/>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37906"/>
                                        </p:tgtEl>
                                        <p:attrNameLst>
                                          <p:attrName>style.visibility</p:attrName>
                                        </p:attrNameLst>
                                      </p:cBhvr>
                                      <p:to>
                                        <p:strVal val="visible"/>
                                      </p:to>
                                    </p:set>
                                    <p:animEffect transition="in" filter="blinds(horizontal)">
                                      <p:cBhvr>
                                        <p:cTn id="31" dur="500"/>
                                        <p:tgtEl>
                                          <p:spTgt spid="37906"/>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37907"/>
                                        </p:tgtEl>
                                        <p:attrNameLst>
                                          <p:attrName>style.visibility</p:attrName>
                                        </p:attrNameLst>
                                      </p:cBhvr>
                                      <p:to>
                                        <p:strVal val="visible"/>
                                      </p:to>
                                    </p:set>
                                    <p:animEffect transition="in" filter="blinds(horizontal)">
                                      <p:cBhvr>
                                        <p:cTn id="35" dur="500"/>
                                        <p:tgtEl>
                                          <p:spTgt spid="37907"/>
                                        </p:tgtEl>
                                      </p:cBhvr>
                                    </p:animEffect>
                                  </p:childTnLst>
                                </p:cTn>
                              </p:par>
                            </p:childTnLst>
                          </p:cTn>
                        </p:par>
                        <p:par>
                          <p:cTn id="36" fill="hold" nodeType="afterGroup">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37905"/>
                                        </p:tgtEl>
                                        <p:attrNameLst>
                                          <p:attrName>style.visibility</p:attrName>
                                        </p:attrNameLst>
                                      </p:cBhvr>
                                      <p:to>
                                        <p:strVal val="visible"/>
                                      </p:to>
                                    </p:set>
                                    <p:animEffect transition="in" filter="blinds(horizontal)">
                                      <p:cBhvr>
                                        <p:cTn id="39" dur="500"/>
                                        <p:tgtEl>
                                          <p:spTgt spid="37905"/>
                                        </p:tgtEl>
                                      </p:cBhvr>
                                    </p:animEffect>
                                  </p:childTnLst>
                                </p:cTn>
                              </p:par>
                            </p:childTnLst>
                          </p:cTn>
                        </p:par>
                        <p:par>
                          <p:cTn id="40" fill="hold" nodeType="afterGroup">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37908"/>
                                        </p:tgtEl>
                                        <p:attrNameLst>
                                          <p:attrName>style.visibility</p:attrName>
                                        </p:attrNameLst>
                                      </p:cBhvr>
                                      <p:to>
                                        <p:strVal val="visible"/>
                                      </p:to>
                                    </p:set>
                                    <p:animEffect transition="in" filter="blinds(horizontal)">
                                      <p:cBhvr>
                                        <p:cTn id="43" dur="500"/>
                                        <p:tgtEl>
                                          <p:spTgt spid="37908"/>
                                        </p:tgtEl>
                                      </p:cBhvr>
                                    </p:animEffect>
                                  </p:childTnLst>
                                </p:cTn>
                              </p:par>
                            </p:childTnLst>
                          </p:cTn>
                        </p:par>
                        <p:par>
                          <p:cTn id="44" fill="hold" nodeType="afterGroup">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37909"/>
                                        </p:tgtEl>
                                        <p:attrNameLst>
                                          <p:attrName>style.visibility</p:attrName>
                                        </p:attrNameLst>
                                      </p:cBhvr>
                                      <p:to>
                                        <p:strVal val="visible"/>
                                      </p:to>
                                    </p:set>
                                    <p:animEffect transition="in" filter="blinds(horizontal)">
                                      <p:cBhvr>
                                        <p:cTn id="47" dur="500"/>
                                        <p:tgtEl>
                                          <p:spTgt spid="37909"/>
                                        </p:tgtEl>
                                      </p:cBhvr>
                                    </p:animEffect>
                                  </p:childTnLst>
                                </p:cTn>
                              </p:par>
                            </p:childTnLst>
                          </p:cTn>
                        </p:par>
                        <p:par>
                          <p:cTn id="48" fill="hold" nodeType="afterGroup">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37911"/>
                                        </p:tgtEl>
                                        <p:attrNameLst>
                                          <p:attrName>style.visibility</p:attrName>
                                        </p:attrNameLst>
                                      </p:cBhvr>
                                      <p:to>
                                        <p:strVal val="visible"/>
                                      </p:to>
                                    </p:set>
                                    <p:animEffect transition="in" filter="blinds(horizontal)">
                                      <p:cBhvr>
                                        <p:cTn id="51" dur="500"/>
                                        <p:tgtEl>
                                          <p:spTgt spid="37911"/>
                                        </p:tgtEl>
                                      </p:cBhvr>
                                    </p:animEffect>
                                  </p:childTnLst>
                                </p:cTn>
                              </p:par>
                            </p:childTnLst>
                          </p:cTn>
                        </p:par>
                        <p:par>
                          <p:cTn id="52" fill="hold" nodeType="afterGroup">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37912"/>
                                        </p:tgtEl>
                                        <p:attrNameLst>
                                          <p:attrName>style.visibility</p:attrName>
                                        </p:attrNameLst>
                                      </p:cBhvr>
                                      <p:to>
                                        <p:strVal val="visible"/>
                                      </p:to>
                                    </p:set>
                                    <p:animEffect transition="in" filter="blinds(horizontal)">
                                      <p:cBhvr>
                                        <p:cTn id="55" dur="500"/>
                                        <p:tgtEl>
                                          <p:spTgt spid="3791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fade">
                                      <p:cBhvr>
                                        <p:cTn id="65" dur="1000"/>
                                        <p:tgtEl>
                                          <p:spTgt spid="2050"/>
                                        </p:tgtEl>
                                      </p:cBhvr>
                                    </p:animEffect>
                                    <p:anim calcmode="lin" valueType="num">
                                      <p:cBhvr>
                                        <p:cTn id="66" dur="1000" fill="hold"/>
                                        <p:tgtEl>
                                          <p:spTgt spid="2050"/>
                                        </p:tgtEl>
                                        <p:attrNameLst>
                                          <p:attrName>ppt_x</p:attrName>
                                        </p:attrNameLst>
                                      </p:cBhvr>
                                      <p:tavLst>
                                        <p:tav tm="0">
                                          <p:val>
                                            <p:strVal val="#ppt_x"/>
                                          </p:val>
                                        </p:tav>
                                        <p:tav tm="100000">
                                          <p:val>
                                            <p:strVal val="#ppt_x"/>
                                          </p:val>
                                        </p:tav>
                                      </p:tavLst>
                                    </p:anim>
                                    <p:anim calcmode="lin" valueType="num">
                                      <p:cBhvr>
                                        <p:cTn id="67" dur="1000" fill="hold"/>
                                        <p:tgtEl>
                                          <p:spTgt spid="205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062"/>
                                        </p:tgtEl>
                                        <p:attrNameLst>
                                          <p:attrName>style.visibility</p:attrName>
                                        </p:attrNameLst>
                                      </p:cBhvr>
                                      <p:to>
                                        <p:strVal val="visible"/>
                                      </p:to>
                                    </p:set>
                                    <p:animEffect transition="in" filter="fade">
                                      <p:cBhvr>
                                        <p:cTn id="70" dur="1000"/>
                                        <p:tgtEl>
                                          <p:spTgt spid="2062"/>
                                        </p:tgtEl>
                                      </p:cBhvr>
                                    </p:animEffect>
                                    <p:anim calcmode="lin" valueType="num">
                                      <p:cBhvr>
                                        <p:cTn id="71" dur="1000" fill="hold"/>
                                        <p:tgtEl>
                                          <p:spTgt spid="2062"/>
                                        </p:tgtEl>
                                        <p:attrNameLst>
                                          <p:attrName>ppt_x</p:attrName>
                                        </p:attrNameLst>
                                      </p:cBhvr>
                                      <p:tavLst>
                                        <p:tav tm="0">
                                          <p:val>
                                            <p:strVal val="#ppt_x"/>
                                          </p:val>
                                        </p:tav>
                                        <p:tav tm="100000">
                                          <p:val>
                                            <p:strVal val="#ppt_x"/>
                                          </p:val>
                                        </p:tav>
                                      </p:tavLst>
                                    </p:anim>
                                    <p:anim calcmode="lin" valueType="num">
                                      <p:cBhvr>
                                        <p:cTn id="72" dur="1000" fill="hold"/>
                                        <p:tgtEl>
                                          <p:spTgt spid="206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058"/>
                                        </p:tgtEl>
                                        <p:attrNameLst>
                                          <p:attrName>style.visibility</p:attrName>
                                        </p:attrNameLst>
                                      </p:cBhvr>
                                      <p:to>
                                        <p:strVal val="visible"/>
                                      </p:to>
                                    </p:set>
                                    <p:animEffect transition="in" filter="fade">
                                      <p:cBhvr>
                                        <p:cTn id="75" dur="1000"/>
                                        <p:tgtEl>
                                          <p:spTgt spid="2058"/>
                                        </p:tgtEl>
                                      </p:cBhvr>
                                    </p:animEffect>
                                    <p:anim calcmode="lin" valueType="num">
                                      <p:cBhvr>
                                        <p:cTn id="76" dur="1000" fill="hold"/>
                                        <p:tgtEl>
                                          <p:spTgt spid="2058"/>
                                        </p:tgtEl>
                                        <p:attrNameLst>
                                          <p:attrName>ppt_x</p:attrName>
                                        </p:attrNameLst>
                                      </p:cBhvr>
                                      <p:tavLst>
                                        <p:tav tm="0">
                                          <p:val>
                                            <p:strVal val="#ppt_x"/>
                                          </p:val>
                                        </p:tav>
                                        <p:tav tm="100000">
                                          <p:val>
                                            <p:strVal val="#ppt_x"/>
                                          </p:val>
                                        </p:tav>
                                      </p:tavLst>
                                    </p:anim>
                                    <p:anim calcmode="lin" valueType="num">
                                      <p:cBhvr>
                                        <p:cTn id="77" dur="1000" fill="hold"/>
                                        <p:tgtEl>
                                          <p:spTgt spid="205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anim calcmode="lin" valueType="num">
                                      <p:cBhvr>
                                        <p:cTn id="81" dur="1000" fill="hold"/>
                                        <p:tgtEl>
                                          <p:spTgt spid="28"/>
                                        </p:tgtEl>
                                        <p:attrNameLst>
                                          <p:attrName>ppt_x</p:attrName>
                                        </p:attrNameLst>
                                      </p:cBhvr>
                                      <p:tavLst>
                                        <p:tav tm="0">
                                          <p:val>
                                            <p:strVal val="#ppt_x"/>
                                          </p:val>
                                        </p:tav>
                                        <p:tav tm="100000">
                                          <p:val>
                                            <p:strVal val="#ppt_x"/>
                                          </p:val>
                                        </p:tav>
                                      </p:tavLst>
                                    </p:anim>
                                    <p:anim calcmode="lin" valueType="num">
                                      <p:cBhvr>
                                        <p:cTn id="82" dur="1000" fill="hold"/>
                                        <p:tgtEl>
                                          <p:spTgt spid="28"/>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0" grpId="0" bldLvl="0" autoUpdateAnimBg="0"/>
      <p:bldP spid="37901" grpId="0" bldLvl="0" autoUpdateAnimBg="0"/>
      <p:bldP spid="37902" grpId="0" bldLvl="0" autoUpdateAnimBg="0"/>
      <p:bldP spid="37903" grpId="0" bldLvl="0" autoUpdateAnimBg="0"/>
      <p:bldP spid="37904" grpId="0" bldLvl="0" autoUpdateAnimBg="0"/>
      <p:bldP spid="37905" grpId="0" bldLvl="0" autoUpdateAnimBg="0"/>
      <p:bldP spid="37906" grpId="0" bldLvl="0" autoUpdateAnimBg="0"/>
      <p:bldP spid="37907" grpId="0" bldLvl="0" autoUpdateAnimBg="0"/>
      <p:bldP spid="37908" grpId="0" bldLvl="0" autoUpdateAnimBg="0"/>
      <p:bldP spid="37909" grpId="0" bldLvl="0" autoUpdateAnimBg="0"/>
      <p:bldP spid="37910" grpId="0" bldLvl="0" autoUpdateAnimBg="0"/>
      <p:bldP spid="37911" grpId="0" bldLvl="0" autoUpdateAnimBg="0"/>
      <p:bldP spid="37912"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txBox="1">
            <a:spLocks noGrp="1" noChangeArrowheads="1"/>
          </p:cNvSpPr>
          <p:nvPr/>
        </p:nvSpPr>
        <p:spPr bwMode="auto">
          <a:xfrm>
            <a:off x="6057900" y="4683919"/>
            <a:ext cx="1600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8C7E12F6-8066-42BF-AC10-42F4BF2ECD35}" type="slidenum">
              <a:rPr lang="en-US" altLang="en-US" sz="1050"/>
              <a:pPr algn="r"/>
              <a:t>19</a:t>
            </a:fld>
            <a:endParaRPr lang="en-US" altLang="en-US" sz="1050"/>
          </a:p>
        </p:txBody>
      </p:sp>
      <p:sp>
        <p:nvSpPr>
          <p:cNvPr id="39939" name="Text Box 2"/>
          <p:cNvSpPr txBox="1">
            <a:spLocks noChangeArrowheads="1"/>
          </p:cNvSpPr>
          <p:nvPr/>
        </p:nvSpPr>
        <p:spPr bwMode="auto">
          <a:xfrm>
            <a:off x="1702594" y="1200150"/>
            <a:ext cx="40838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rgbClr val="00FFFF"/>
              </a:solidFill>
              <a:latin typeface="VNI-Duff" pitchFamily="2" charset="0"/>
            </a:endParaRPr>
          </a:p>
          <a:p>
            <a:endParaRPr lang="en-US" altLang="en-US" sz="2400" b="1">
              <a:solidFill>
                <a:srgbClr val="00FFFF"/>
              </a:solidFill>
              <a:latin typeface="VNI-Duff" pitchFamily="2" charset="0"/>
            </a:endParaRPr>
          </a:p>
        </p:txBody>
      </p:sp>
      <p:sp>
        <p:nvSpPr>
          <p:cNvPr id="39940" name="Text Box 3"/>
          <p:cNvSpPr txBox="1">
            <a:spLocks noChangeArrowheads="1"/>
          </p:cNvSpPr>
          <p:nvPr/>
        </p:nvSpPr>
        <p:spPr bwMode="auto">
          <a:xfrm>
            <a:off x="1371600" y="3257550"/>
            <a:ext cx="6343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100" b="1"/>
          </a:p>
        </p:txBody>
      </p:sp>
      <p:sp>
        <p:nvSpPr>
          <p:cNvPr id="39941" name="Text Box 4"/>
          <p:cNvSpPr txBox="1">
            <a:spLocks noChangeArrowheads="1"/>
          </p:cNvSpPr>
          <p:nvPr/>
        </p:nvSpPr>
        <p:spPr bwMode="auto">
          <a:xfrm>
            <a:off x="1543050" y="1657350"/>
            <a:ext cx="5772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vi-VN" altLang="en-US">
              <a:latin typeface="Times New Roman" panose="02020603050405020304" pitchFamily="18" charset="0"/>
            </a:endParaRPr>
          </a:p>
        </p:txBody>
      </p:sp>
      <p:pic>
        <p:nvPicPr>
          <p:cNvPr id="39942" name="Picture 8" descr="Bali2_672009_10194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285750"/>
            <a:ext cx="33718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 Box 12"/>
          <p:cNvSpPr txBox="1">
            <a:spLocks noChangeArrowheads="1"/>
          </p:cNvSpPr>
          <p:nvPr/>
        </p:nvSpPr>
        <p:spPr bwMode="auto">
          <a:xfrm>
            <a:off x="2400300" y="3886200"/>
            <a:ext cx="468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39944" name="Text Box 20"/>
          <p:cNvSpPr txBox="1">
            <a:spLocks noChangeArrowheads="1"/>
          </p:cNvSpPr>
          <p:nvPr/>
        </p:nvSpPr>
        <p:spPr bwMode="auto">
          <a:xfrm>
            <a:off x="5886450" y="457200"/>
            <a:ext cx="21145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a:solidFill>
                  <a:srgbClr val="FFFF00"/>
                </a:solidFill>
                <a:latin typeface="Times New Roman" panose="02020603050405020304" pitchFamily="18" charset="0"/>
              </a:rPr>
              <a:t>LƯỚT VÁN</a:t>
            </a:r>
          </a:p>
        </p:txBody>
      </p:sp>
      <p:pic>
        <p:nvPicPr>
          <p:cNvPr id="39945" name="Picture 27" descr="IMG_33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5750"/>
            <a:ext cx="3429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28"/>
          <p:cNvSpPr txBox="1">
            <a:spLocks noChangeArrowheads="1"/>
          </p:cNvSpPr>
          <p:nvPr/>
        </p:nvSpPr>
        <p:spPr bwMode="auto">
          <a:xfrm>
            <a:off x="2400300" y="342900"/>
            <a:ext cx="1885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a:solidFill>
                  <a:srgbClr val="FFFF00"/>
                </a:solidFill>
                <a:latin typeface="Times New Roman" panose="02020603050405020304" pitchFamily="18" charset="0"/>
              </a:rPr>
              <a:t>THẢ DIỀU</a:t>
            </a:r>
          </a:p>
        </p:txBody>
      </p:sp>
      <p:pic>
        <p:nvPicPr>
          <p:cNvPr id="39947" name="Picture 34" descr="7233100348_838dc60bea_c"/>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629150" y="2743200"/>
            <a:ext cx="33718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39"/>
          <p:cNvSpPr txBox="1">
            <a:spLocks noChangeArrowheads="1"/>
          </p:cNvSpPr>
          <p:nvPr/>
        </p:nvSpPr>
        <p:spPr bwMode="auto">
          <a:xfrm>
            <a:off x="4572000" y="2800350"/>
            <a:ext cx="3429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a:solidFill>
                  <a:srgbClr val="FFFF00"/>
                </a:solidFill>
                <a:latin typeface="Times New Roman" panose="02020603050405020304" pitchFamily="18" charset="0"/>
              </a:rPr>
              <a:t>KHÁM PHÁ ĐẠI DƯƠNG</a:t>
            </a:r>
          </a:p>
        </p:txBody>
      </p:sp>
      <p:pic>
        <p:nvPicPr>
          <p:cNvPr id="39949" name="Picture 30" descr="choi tau luon - Vung T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657475"/>
            <a:ext cx="3486150" cy="2486025"/>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9950" name="Text Box 28"/>
          <p:cNvSpPr txBox="1">
            <a:spLocks noChangeArrowheads="1"/>
          </p:cNvSpPr>
          <p:nvPr/>
        </p:nvSpPr>
        <p:spPr bwMode="auto">
          <a:xfrm>
            <a:off x="1314450" y="4750594"/>
            <a:ext cx="1885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a:solidFill>
                  <a:srgbClr val="FFFF00"/>
                </a:solidFill>
                <a:latin typeface="Times New Roman" panose="02020603050405020304" pitchFamily="18" charset="0"/>
              </a:rPr>
              <a:t>NHẢY DÙ</a:t>
            </a:r>
          </a:p>
        </p:txBody>
      </p:sp>
      <p:sp>
        <p:nvSpPr>
          <p:cNvPr id="39951" name="Text Box 6"/>
          <p:cNvSpPr txBox="1">
            <a:spLocks noChangeArrowheads="1"/>
          </p:cNvSpPr>
          <p:nvPr/>
        </p:nvSpPr>
        <p:spPr bwMode="auto">
          <a:xfrm>
            <a:off x="1828800" y="0"/>
            <a:ext cx="5829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a:solidFill>
                  <a:srgbClr val="660033"/>
                </a:solidFill>
              </a:rPr>
              <a:t>CÁC HOẠT ĐỘNG THỂ THAO TRÊN  BIỂN</a:t>
            </a:r>
          </a:p>
        </p:txBody>
      </p:sp>
    </p:spTree>
    <p:extLst>
      <p:ext uri="{BB962C8B-B14F-4D97-AF65-F5344CB8AC3E}">
        <p14:creationId xmlns:p14="http://schemas.microsoft.com/office/powerpoint/2010/main" val="3795413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945"/>
                                        </p:tgtEl>
                                        <p:attrNameLst>
                                          <p:attrName>style.visibility</p:attrName>
                                        </p:attrNameLst>
                                      </p:cBhvr>
                                      <p:to>
                                        <p:strVal val="visible"/>
                                      </p:to>
                                    </p:set>
                                    <p:animEffect transition="in" filter="wipe(down)">
                                      <p:cBhvr>
                                        <p:cTn id="7" dur="500"/>
                                        <p:tgtEl>
                                          <p:spTgt spid="399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946"/>
                                        </p:tgtEl>
                                        <p:attrNameLst>
                                          <p:attrName>style.visibility</p:attrName>
                                        </p:attrNameLst>
                                      </p:cBhvr>
                                      <p:to>
                                        <p:strVal val="visible"/>
                                      </p:to>
                                    </p:set>
                                    <p:animEffect transition="in" filter="wipe(down)">
                                      <p:cBhvr>
                                        <p:cTn id="10" dur="500"/>
                                        <p:tgtEl>
                                          <p:spTgt spid="399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9944"/>
                                        </p:tgtEl>
                                        <p:attrNameLst>
                                          <p:attrName>style.visibility</p:attrName>
                                        </p:attrNameLst>
                                      </p:cBhvr>
                                      <p:to>
                                        <p:strVal val="visible"/>
                                      </p:to>
                                    </p:set>
                                    <p:animEffect transition="in" filter="wipe(down)">
                                      <p:cBhvr>
                                        <p:cTn id="13" dur="500"/>
                                        <p:tgtEl>
                                          <p:spTgt spid="3994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948"/>
                                        </p:tgtEl>
                                        <p:attrNameLst>
                                          <p:attrName>style.visibility</p:attrName>
                                        </p:attrNameLst>
                                      </p:cBhvr>
                                      <p:to>
                                        <p:strVal val="visible"/>
                                      </p:to>
                                    </p:set>
                                    <p:animEffect transition="in" filter="wipe(down)">
                                      <p:cBhvr>
                                        <p:cTn id="16" dur="500"/>
                                        <p:tgtEl>
                                          <p:spTgt spid="39948"/>
                                        </p:tgtEl>
                                      </p:cBhvr>
                                    </p:animEffect>
                                  </p:childTnLst>
                                </p:cTn>
                              </p:par>
                              <p:par>
                                <p:cTn id="17" presetID="22" presetClass="entr" presetSubtype="4" fill="hold" nodeType="withEffect">
                                  <p:stCondLst>
                                    <p:cond delay="0"/>
                                  </p:stCondLst>
                                  <p:childTnLst>
                                    <p:set>
                                      <p:cBhvr>
                                        <p:cTn id="18" dur="1" fill="hold">
                                          <p:stCondLst>
                                            <p:cond delay="0"/>
                                          </p:stCondLst>
                                        </p:cTn>
                                        <p:tgtEl>
                                          <p:spTgt spid="39942"/>
                                        </p:tgtEl>
                                        <p:attrNameLst>
                                          <p:attrName>style.visibility</p:attrName>
                                        </p:attrNameLst>
                                      </p:cBhvr>
                                      <p:to>
                                        <p:strVal val="visible"/>
                                      </p:to>
                                    </p:set>
                                    <p:animEffect transition="in" filter="wipe(down)">
                                      <p:cBhvr>
                                        <p:cTn id="19" dur="500"/>
                                        <p:tgtEl>
                                          <p:spTgt spid="39942"/>
                                        </p:tgtEl>
                                      </p:cBhvr>
                                    </p:animEffect>
                                  </p:childTnLst>
                                </p:cTn>
                              </p:par>
                              <p:par>
                                <p:cTn id="20" presetID="22" presetClass="entr" presetSubtype="4" fill="hold" nodeType="withEffect">
                                  <p:stCondLst>
                                    <p:cond delay="0"/>
                                  </p:stCondLst>
                                  <p:childTnLst>
                                    <p:set>
                                      <p:cBhvr>
                                        <p:cTn id="21" dur="1" fill="hold">
                                          <p:stCondLst>
                                            <p:cond delay="0"/>
                                          </p:stCondLst>
                                        </p:cTn>
                                        <p:tgtEl>
                                          <p:spTgt spid="39947"/>
                                        </p:tgtEl>
                                        <p:attrNameLst>
                                          <p:attrName>style.visibility</p:attrName>
                                        </p:attrNameLst>
                                      </p:cBhvr>
                                      <p:to>
                                        <p:strVal val="visible"/>
                                      </p:to>
                                    </p:set>
                                    <p:animEffect transition="in" filter="wipe(down)">
                                      <p:cBhvr>
                                        <p:cTn id="22" dur="500"/>
                                        <p:tgtEl>
                                          <p:spTgt spid="39947"/>
                                        </p:tgtEl>
                                      </p:cBhvr>
                                    </p:animEffect>
                                  </p:childTnLst>
                                </p:cTn>
                              </p:par>
                              <p:par>
                                <p:cTn id="23" presetID="22" presetClass="entr" presetSubtype="4" fill="hold" nodeType="withEffect">
                                  <p:stCondLst>
                                    <p:cond delay="0"/>
                                  </p:stCondLst>
                                  <p:childTnLst>
                                    <p:set>
                                      <p:cBhvr>
                                        <p:cTn id="24" dur="1" fill="hold">
                                          <p:stCondLst>
                                            <p:cond delay="0"/>
                                          </p:stCondLst>
                                        </p:cTn>
                                        <p:tgtEl>
                                          <p:spTgt spid="39949"/>
                                        </p:tgtEl>
                                        <p:attrNameLst>
                                          <p:attrName>style.visibility</p:attrName>
                                        </p:attrNameLst>
                                      </p:cBhvr>
                                      <p:to>
                                        <p:strVal val="visible"/>
                                      </p:to>
                                    </p:set>
                                    <p:animEffect transition="in" filter="wipe(down)">
                                      <p:cBhvr>
                                        <p:cTn id="25" dur="500"/>
                                        <p:tgtEl>
                                          <p:spTgt spid="3994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950"/>
                                        </p:tgtEl>
                                        <p:attrNameLst>
                                          <p:attrName>style.visibility</p:attrName>
                                        </p:attrNameLst>
                                      </p:cBhvr>
                                      <p:to>
                                        <p:strVal val="visible"/>
                                      </p:to>
                                    </p:set>
                                    <p:animEffect transition="in" filter="wipe(down)">
                                      <p:cBhvr>
                                        <p:cTn id="28" dur="500"/>
                                        <p:tgtEl>
                                          <p:spTgt spid="3995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9951"/>
                                        </p:tgtEl>
                                        <p:attrNameLst>
                                          <p:attrName>style.visibility</p:attrName>
                                        </p:attrNameLst>
                                      </p:cBhvr>
                                      <p:to>
                                        <p:strVal val="visible"/>
                                      </p:to>
                                    </p:set>
                                    <p:animEffect transition="in" filter="wipe(down)">
                                      <p:cBhvr>
                                        <p:cTn id="31" dur="500"/>
                                        <p:tgtEl>
                                          <p:spTgt spid="39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6" grpId="0"/>
      <p:bldP spid="39948" grpId="0"/>
      <p:bldP spid="39950" grpId="0"/>
      <p:bldP spid="399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76" y="-57150"/>
            <a:ext cx="8927024" cy="857250"/>
          </a:xfrm>
        </p:spPr>
        <p:txBody>
          <a:bodyPr/>
          <a:lstStyle/>
          <a:p>
            <a:r>
              <a:rPr lang="vi-VN" sz="2400" b="1">
                <a:solidFill>
                  <a:srgbClr val="FF0000"/>
                </a:solidFill>
                <a:latin typeface="Cambria" pitchFamily="18" charset="0"/>
                <a:ea typeface="Cambria" pitchFamily="18" charset="0"/>
              </a:rPr>
              <a:t>Lưu ý: Nội dung dành cho các lớp không sử dụng phần kịch bản phân vai</a:t>
            </a:r>
            <a:endParaRPr lang="en-US" sz="2400"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1314450" y="514350"/>
            <a:ext cx="6686550" cy="685800"/>
          </a:xfrm>
        </p:spPr>
        <p:txBody>
          <a:bodyPr>
            <a:normAutofit fontScale="62500" lnSpcReduction="20000"/>
          </a:bodyPr>
          <a:lstStyle/>
          <a:p>
            <a:pPr marL="0" indent="0" algn="ctr">
              <a:buNone/>
            </a:pPr>
            <a:endParaRPr lang="en-US" sz="3300" b="1" dirty="0">
              <a:solidFill>
                <a:srgbClr val="0D30DD"/>
              </a:solidFill>
              <a:latin typeface="Cambria" pitchFamily="18" charset="0"/>
              <a:ea typeface="Cambria" pitchFamily="18" charset="0"/>
            </a:endParaRPr>
          </a:p>
          <a:p>
            <a:pPr marL="0" indent="0" algn="ctr">
              <a:buNone/>
            </a:pPr>
            <a:r>
              <a:rPr lang="en-US" sz="4350" b="1" dirty="0">
                <a:solidFill>
                  <a:srgbClr val="0D30DD"/>
                </a:solidFill>
                <a:latin typeface="Cambria" pitchFamily="18" charset="0"/>
                <a:ea typeface="Cambria" pitchFamily="18" charset="0"/>
              </a:rPr>
              <a:t>TRÒ CHƠI XEM HÌNH ĐOÁN TÊN BÃI BIỂN</a:t>
            </a:r>
          </a:p>
        </p:txBody>
      </p:sp>
      <p:sp>
        <p:nvSpPr>
          <p:cNvPr id="5" name="TextBox 4"/>
          <p:cNvSpPr txBox="1"/>
          <p:nvPr/>
        </p:nvSpPr>
        <p:spPr>
          <a:xfrm>
            <a:off x="1314450" y="2857500"/>
            <a:ext cx="1943100" cy="369332"/>
          </a:xfrm>
          <a:prstGeom prst="rect">
            <a:avLst/>
          </a:prstGeom>
          <a:noFill/>
        </p:spPr>
        <p:txBody>
          <a:bodyPr wrap="square" rtlCol="0">
            <a:spAutoFit/>
          </a:bodyPr>
          <a:lstStyle/>
          <a:p>
            <a:pPr algn="ctr"/>
            <a:r>
              <a:rPr lang="en-US" b="1" dirty="0">
                <a:latin typeface="Cambria" pitchFamily="18" charset="0"/>
                <a:ea typeface="Cambria" pitchFamily="18" charset="0"/>
              </a:rPr>
              <a:t>1. </a:t>
            </a:r>
            <a:r>
              <a:rPr lang="en-US" b="1" dirty="0" err="1">
                <a:latin typeface="Cambria" pitchFamily="18" charset="0"/>
                <a:ea typeface="Cambria" pitchFamily="18" charset="0"/>
              </a:rPr>
              <a:t>Nha</a:t>
            </a:r>
            <a:r>
              <a:rPr lang="en-US" b="1" dirty="0">
                <a:latin typeface="Cambria" pitchFamily="18" charset="0"/>
                <a:ea typeface="Cambria" pitchFamily="18" charset="0"/>
              </a:rPr>
              <a:t> </a:t>
            </a:r>
            <a:r>
              <a:rPr lang="en-US" b="1" dirty="0" err="1">
                <a:latin typeface="Cambria" pitchFamily="18" charset="0"/>
                <a:ea typeface="Cambria" pitchFamily="18" charset="0"/>
              </a:rPr>
              <a:t>Trang</a:t>
            </a:r>
            <a:endParaRPr lang="en-US" b="1" dirty="0">
              <a:latin typeface="Cambria" pitchFamily="18" charset="0"/>
              <a:ea typeface="Cambria" pitchFamily="18" charset="0"/>
            </a:endParaRPr>
          </a:p>
        </p:txBody>
      </p:sp>
      <p:sp>
        <p:nvSpPr>
          <p:cNvPr id="13" name="TextBox 12"/>
          <p:cNvSpPr txBox="1"/>
          <p:nvPr/>
        </p:nvSpPr>
        <p:spPr>
          <a:xfrm>
            <a:off x="1394412" y="4743450"/>
            <a:ext cx="1943100" cy="369332"/>
          </a:xfrm>
          <a:prstGeom prst="rect">
            <a:avLst/>
          </a:prstGeom>
          <a:noFill/>
        </p:spPr>
        <p:txBody>
          <a:bodyPr wrap="square" rtlCol="0">
            <a:spAutoFit/>
          </a:bodyPr>
          <a:lstStyle/>
          <a:p>
            <a:pPr algn="ctr"/>
            <a:r>
              <a:rPr lang="en-US" b="1" dirty="0">
                <a:latin typeface="Cambria" pitchFamily="18" charset="0"/>
                <a:ea typeface="Cambria" pitchFamily="18" charset="0"/>
              </a:rPr>
              <a:t>4. </a:t>
            </a:r>
            <a:r>
              <a:rPr lang="en-US" b="1" dirty="0" err="1">
                <a:latin typeface="Cambria" pitchFamily="18" charset="0"/>
                <a:ea typeface="Cambria" pitchFamily="18" charset="0"/>
              </a:rPr>
              <a:t>Phú</a:t>
            </a:r>
            <a:r>
              <a:rPr lang="en-US" b="1" dirty="0">
                <a:latin typeface="Cambria" pitchFamily="18" charset="0"/>
                <a:ea typeface="Cambria" pitchFamily="18" charset="0"/>
              </a:rPr>
              <a:t> </a:t>
            </a:r>
            <a:r>
              <a:rPr lang="en-US" b="1" dirty="0" err="1">
                <a:latin typeface="Cambria" pitchFamily="18" charset="0"/>
                <a:ea typeface="Cambria" pitchFamily="18" charset="0"/>
              </a:rPr>
              <a:t>Quốc</a:t>
            </a:r>
            <a:endParaRPr lang="en-US" b="1" dirty="0">
              <a:latin typeface="Cambria" pitchFamily="18" charset="0"/>
              <a:ea typeface="Cambria" pitchFamily="18" charset="0"/>
            </a:endParaRPr>
          </a:p>
        </p:txBody>
      </p:sp>
      <p:sp>
        <p:nvSpPr>
          <p:cNvPr id="14" name="TextBox 13"/>
          <p:cNvSpPr txBox="1"/>
          <p:nvPr/>
        </p:nvSpPr>
        <p:spPr>
          <a:xfrm>
            <a:off x="3543300" y="2857500"/>
            <a:ext cx="1943100" cy="369332"/>
          </a:xfrm>
          <a:prstGeom prst="rect">
            <a:avLst/>
          </a:prstGeom>
          <a:noFill/>
        </p:spPr>
        <p:txBody>
          <a:bodyPr wrap="square" rtlCol="0">
            <a:spAutoFit/>
          </a:bodyPr>
          <a:lstStyle/>
          <a:p>
            <a:pPr algn="ctr"/>
            <a:r>
              <a:rPr lang="en-US" b="1" dirty="0">
                <a:latin typeface="Cambria" pitchFamily="18" charset="0"/>
                <a:ea typeface="Cambria" pitchFamily="18" charset="0"/>
              </a:rPr>
              <a:t>2. </a:t>
            </a:r>
            <a:r>
              <a:rPr lang="en-US" b="1" dirty="0" err="1">
                <a:latin typeface="Cambria" pitchFamily="18" charset="0"/>
                <a:ea typeface="Cambria" pitchFamily="18" charset="0"/>
              </a:rPr>
              <a:t>Vũng</a:t>
            </a:r>
            <a:r>
              <a:rPr lang="en-US" b="1" dirty="0">
                <a:latin typeface="Cambria" pitchFamily="18" charset="0"/>
                <a:ea typeface="Cambria" pitchFamily="18" charset="0"/>
              </a:rPr>
              <a:t> </a:t>
            </a:r>
            <a:r>
              <a:rPr lang="en-US" b="1" dirty="0" err="1">
                <a:latin typeface="Cambria" pitchFamily="18" charset="0"/>
                <a:ea typeface="Cambria" pitchFamily="18" charset="0"/>
              </a:rPr>
              <a:t>Tàu</a:t>
            </a:r>
            <a:r>
              <a:rPr lang="en-US" b="1" dirty="0">
                <a:latin typeface="Cambria" pitchFamily="18" charset="0"/>
                <a:ea typeface="Cambria" pitchFamily="18" charset="0"/>
              </a:rPr>
              <a:t> </a:t>
            </a:r>
          </a:p>
        </p:txBody>
      </p:sp>
      <p:sp>
        <p:nvSpPr>
          <p:cNvPr id="15" name="TextBox 14"/>
          <p:cNvSpPr txBox="1"/>
          <p:nvPr/>
        </p:nvSpPr>
        <p:spPr>
          <a:xfrm>
            <a:off x="5722144" y="2857500"/>
            <a:ext cx="1943100" cy="369332"/>
          </a:xfrm>
          <a:prstGeom prst="rect">
            <a:avLst/>
          </a:prstGeom>
          <a:noFill/>
        </p:spPr>
        <p:txBody>
          <a:bodyPr wrap="square" rtlCol="0">
            <a:spAutoFit/>
          </a:bodyPr>
          <a:lstStyle/>
          <a:p>
            <a:pPr algn="ctr"/>
            <a:r>
              <a:rPr lang="en-US" b="1" dirty="0">
                <a:latin typeface="Cambria" pitchFamily="18" charset="0"/>
                <a:ea typeface="Cambria" pitchFamily="18" charset="0"/>
              </a:rPr>
              <a:t>3. </a:t>
            </a:r>
            <a:r>
              <a:rPr lang="en-US" b="1" dirty="0" err="1">
                <a:latin typeface="Cambria" pitchFamily="18" charset="0"/>
                <a:ea typeface="Cambria" pitchFamily="18" charset="0"/>
              </a:rPr>
              <a:t>Vịnh</a:t>
            </a:r>
            <a:r>
              <a:rPr lang="en-US" b="1" dirty="0">
                <a:latin typeface="Cambria" pitchFamily="18" charset="0"/>
                <a:ea typeface="Cambria" pitchFamily="18" charset="0"/>
              </a:rPr>
              <a:t> </a:t>
            </a:r>
            <a:r>
              <a:rPr lang="en-US" b="1" dirty="0" err="1">
                <a:latin typeface="Cambria" pitchFamily="18" charset="0"/>
                <a:ea typeface="Cambria" pitchFamily="18" charset="0"/>
              </a:rPr>
              <a:t>Hạ</a:t>
            </a:r>
            <a:r>
              <a:rPr lang="en-US" b="1" dirty="0">
                <a:latin typeface="Cambria" pitchFamily="18" charset="0"/>
                <a:ea typeface="Cambria" pitchFamily="18" charset="0"/>
              </a:rPr>
              <a:t> Long </a:t>
            </a:r>
          </a:p>
        </p:txBody>
      </p:sp>
      <p:sp>
        <p:nvSpPr>
          <p:cNvPr id="16" name="TextBox 15"/>
          <p:cNvSpPr txBox="1"/>
          <p:nvPr/>
        </p:nvSpPr>
        <p:spPr>
          <a:xfrm>
            <a:off x="3543300" y="4743449"/>
            <a:ext cx="1943100" cy="369332"/>
          </a:xfrm>
          <a:prstGeom prst="rect">
            <a:avLst/>
          </a:prstGeom>
          <a:noFill/>
        </p:spPr>
        <p:txBody>
          <a:bodyPr wrap="square" rtlCol="0">
            <a:spAutoFit/>
          </a:bodyPr>
          <a:lstStyle/>
          <a:p>
            <a:pPr algn="ctr"/>
            <a:r>
              <a:rPr lang="en-US" b="1" dirty="0">
                <a:latin typeface="Cambria" pitchFamily="18" charset="0"/>
                <a:ea typeface="Cambria" pitchFamily="18" charset="0"/>
              </a:rPr>
              <a:t>5. </a:t>
            </a:r>
            <a:r>
              <a:rPr lang="en-US" b="1" dirty="0" err="1">
                <a:latin typeface="Cambria" pitchFamily="18" charset="0"/>
                <a:ea typeface="Cambria" pitchFamily="18" charset="0"/>
              </a:rPr>
              <a:t>Đà</a:t>
            </a:r>
            <a:r>
              <a:rPr lang="en-US" b="1" dirty="0">
                <a:latin typeface="Cambria" pitchFamily="18" charset="0"/>
                <a:ea typeface="Cambria" pitchFamily="18" charset="0"/>
              </a:rPr>
              <a:t> </a:t>
            </a:r>
            <a:r>
              <a:rPr lang="en-US" b="1" dirty="0" err="1">
                <a:latin typeface="Cambria" pitchFamily="18" charset="0"/>
                <a:ea typeface="Cambria" pitchFamily="18" charset="0"/>
              </a:rPr>
              <a:t>Nẵng</a:t>
            </a:r>
            <a:r>
              <a:rPr lang="en-US" b="1" dirty="0">
                <a:latin typeface="Cambria" pitchFamily="18" charset="0"/>
                <a:ea typeface="Cambria" pitchFamily="18" charset="0"/>
              </a:rPr>
              <a:t> </a:t>
            </a:r>
          </a:p>
        </p:txBody>
      </p:sp>
      <p:sp>
        <p:nvSpPr>
          <p:cNvPr id="17" name="TextBox 16"/>
          <p:cNvSpPr txBox="1"/>
          <p:nvPr/>
        </p:nvSpPr>
        <p:spPr>
          <a:xfrm>
            <a:off x="5743575" y="4743449"/>
            <a:ext cx="1943100" cy="369332"/>
          </a:xfrm>
          <a:prstGeom prst="rect">
            <a:avLst/>
          </a:prstGeom>
          <a:noFill/>
        </p:spPr>
        <p:txBody>
          <a:bodyPr wrap="square" rtlCol="0">
            <a:spAutoFit/>
          </a:bodyPr>
          <a:lstStyle/>
          <a:p>
            <a:pPr algn="ctr"/>
            <a:r>
              <a:rPr lang="en-US" b="1" dirty="0">
                <a:latin typeface="Cambria" pitchFamily="18" charset="0"/>
                <a:ea typeface="Cambria" pitchFamily="18" charset="0"/>
              </a:rPr>
              <a:t>6. </a:t>
            </a:r>
            <a:r>
              <a:rPr lang="en-US" b="1" dirty="0" err="1">
                <a:latin typeface="Cambria" pitchFamily="18" charset="0"/>
                <a:ea typeface="Cambria" pitchFamily="18" charset="0"/>
              </a:rPr>
              <a:t>Phan</a:t>
            </a:r>
            <a:r>
              <a:rPr lang="en-US" b="1" dirty="0">
                <a:latin typeface="Cambria" pitchFamily="18" charset="0"/>
                <a:ea typeface="Cambria" pitchFamily="18" charset="0"/>
              </a:rPr>
              <a:t> </a:t>
            </a:r>
            <a:r>
              <a:rPr lang="en-US" b="1" dirty="0" err="1">
                <a:latin typeface="Cambria" pitchFamily="18" charset="0"/>
                <a:ea typeface="Cambria" pitchFamily="18" charset="0"/>
              </a:rPr>
              <a:t>Thiết</a:t>
            </a:r>
            <a:endParaRPr lang="en-US" b="1" dirty="0">
              <a:latin typeface="Cambria" pitchFamily="18" charset="0"/>
              <a:ea typeface="Cambria"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264" y="1417320"/>
            <a:ext cx="1981248" cy="13830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1417320"/>
            <a:ext cx="2000250" cy="13830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1195" y="1417320"/>
            <a:ext cx="2021205" cy="13830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550" y="3314700"/>
            <a:ext cx="1978962" cy="1417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3300" y="3314700"/>
            <a:ext cx="2000250" cy="1417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1195" y="3314700"/>
            <a:ext cx="2021205" cy="1417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67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muine-explorer.com/kcfinder/upload/images/PT-Acti-Kitesur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0"/>
            <a:ext cx="34861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Date Placeholder 3"/>
          <p:cNvSpPr txBox="1">
            <a:spLocks noGrp="1" noChangeArrowheads="1"/>
          </p:cNvSpPr>
          <p:nvPr/>
        </p:nvSpPr>
        <p:spPr bwMode="auto">
          <a:xfrm>
            <a:off x="1485900" y="4683919"/>
            <a:ext cx="1600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3EC77A-41D1-44B3-B51D-A0E1193512BD}" type="datetime1">
              <a:rPr lang="en-US" altLang="en-US" sz="1050"/>
              <a:pPr/>
              <a:t>12/4/2025</a:t>
            </a:fld>
            <a:endParaRPr lang="en-US" altLang="en-US" sz="1050"/>
          </a:p>
        </p:txBody>
      </p:sp>
      <p:sp>
        <p:nvSpPr>
          <p:cNvPr id="40964" name="Slide Number Placeholder 5"/>
          <p:cNvSpPr txBox="1">
            <a:spLocks noGrp="1" noChangeArrowheads="1"/>
          </p:cNvSpPr>
          <p:nvPr/>
        </p:nvSpPr>
        <p:spPr bwMode="auto">
          <a:xfrm>
            <a:off x="6057900" y="4683919"/>
            <a:ext cx="1600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1901AFE5-03AC-44CD-A6F6-8CEF23AB9A1B}" type="slidenum">
              <a:rPr lang="en-US" altLang="en-US" sz="1050"/>
              <a:pPr algn="r"/>
              <a:t>20</a:t>
            </a:fld>
            <a:endParaRPr lang="en-US" altLang="en-US" sz="1050"/>
          </a:p>
        </p:txBody>
      </p:sp>
      <p:sp>
        <p:nvSpPr>
          <p:cNvPr id="40965" name="Text Box 2"/>
          <p:cNvSpPr txBox="1">
            <a:spLocks noChangeArrowheads="1"/>
          </p:cNvSpPr>
          <p:nvPr/>
        </p:nvSpPr>
        <p:spPr bwMode="auto">
          <a:xfrm>
            <a:off x="1702594" y="1200150"/>
            <a:ext cx="40838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rgbClr val="00FFFF"/>
              </a:solidFill>
              <a:latin typeface="VNI-Duff" pitchFamily="2" charset="0"/>
            </a:endParaRPr>
          </a:p>
          <a:p>
            <a:endParaRPr lang="en-US" altLang="en-US" sz="2400" b="1">
              <a:solidFill>
                <a:srgbClr val="00FFFF"/>
              </a:solidFill>
              <a:latin typeface="VNI-Duff" pitchFamily="2" charset="0"/>
            </a:endParaRPr>
          </a:p>
        </p:txBody>
      </p:sp>
      <p:sp>
        <p:nvSpPr>
          <p:cNvPr id="40966" name="Text Box 3"/>
          <p:cNvSpPr txBox="1">
            <a:spLocks noChangeArrowheads="1"/>
          </p:cNvSpPr>
          <p:nvPr/>
        </p:nvSpPr>
        <p:spPr bwMode="auto">
          <a:xfrm>
            <a:off x="1371600" y="3257550"/>
            <a:ext cx="6343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100" b="1"/>
          </a:p>
        </p:txBody>
      </p:sp>
      <p:sp>
        <p:nvSpPr>
          <p:cNvPr id="40967" name="Text Box 4"/>
          <p:cNvSpPr txBox="1">
            <a:spLocks noChangeArrowheads="1"/>
          </p:cNvSpPr>
          <p:nvPr/>
        </p:nvSpPr>
        <p:spPr bwMode="auto">
          <a:xfrm>
            <a:off x="1543050" y="1657350"/>
            <a:ext cx="5772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vi-VN" altLang="en-US">
              <a:latin typeface="Times New Roman" panose="02020603050405020304" pitchFamily="18" charset="0"/>
            </a:endParaRPr>
          </a:p>
        </p:txBody>
      </p:sp>
      <p:sp>
        <p:nvSpPr>
          <p:cNvPr id="40968" name="Text Box 6"/>
          <p:cNvSpPr txBox="1">
            <a:spLocks noChangeArrowheads="1"/>
          </p:cNvSpPr>
          <p:nvPr/>
        </p:nvSpPr>
        <p:spPr bwMode="auto">
          <a:xfrm>
            <a:off x="1143000" y="171450"/>
            <a:ext cx="588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40969" name="AutoShape 34" descr="Z"/>
          <p:cNvSpPr>
            <a:spLocks noChangeAspect="1" noChangeArrowheads="1"/>
          </p:cNvSpPr>
          <p:nvPr/>
        </p:nvSpPr>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0970" name="Picture 36" descr="cap-treo-ban-dem_81a0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143000" y="0"/>
            <a:ext cx="33718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Rectangle 39"/>
          <p:cNvSpPr>
            <a:spLocks noChangeArrowheads="1"/>
          </p:cNvSpPr>
          <p:nvPr/>
        </p:nvSpPr>
        <p:spPr bwMode="auto">
          <a:xfrm>
            <a:off x="4743450" y="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FFFF00"/>
                </a:solidFill>
                <a:latin typeface="Times New Roman" panose="02020603050405020304" pitchFamily="18" charset="0"/>
              </a:rPr>
              <a:t> LƯỚT VÁN DIỀU</a:t>
            </a:r>
          </a:p>
        </p:txBody>
      </p:sp>
      <p:sp>
        <p:nvSpPr>
          <p:cNvPr id="40972" name="Text Box 43"/>
          <p:cNvSpPr txBox="1">
            <a:spLocks noChangeArrowheads="1"/>
          </p:cNvSpPr>
          <p:nvPr/>
        </p:nvSpPr>
        <p:spPr bwMode="auto">
          <a:xfrm>
            <a:off x="1143000" y="0"/>
            <a:ext cx="2400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rgbClr val="FFFF00"/>
                </a:solidFill>
                <a:latin typeface="Times New Roman" panose="02020603050405020304" pitchFamily="18" charset="0"/>
              </a:rPr>
              <a:t>CÁP TREO RA ĐẢO</a:t>
            </a:r>
          </a:p>
        </p:txBody>
      </p:sp>
      <p:pic>
        <p:nvPicPr>
          <p:cNvPr id="40973" name="Picture 45" descr="ca-n%C3%B4-m%C5%A9i-n%C3%A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86050"/>
            <a:ext cx="33718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Text Box 47"/>
          <p:cNvSpPr txBox="1">
            <a:spLocks noChangeArrowheads="1"/>
          </p:cNvSpPr>
          <p:nvPr/>
        </p:nvSpPr>
        <p:spPr bwMode="auto">
          <a:xfrm>
            <a:off x="2457450" y="2857500"/>
            <a:ext cx="1714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a:solidFill>
                  <a:srgbClr val="0000FF"/>
                </a:solidFill>
                <a:latin typeface="Times New Roman" panose="02020603050405020304" pitchFamily="18" charset="0"/>
              </a:rPr>
              <a:t>LÁI CA NÔ</a:t>
            </a:r>
          </a:p>
        </p:txBody>
      </p:sp>
      <p:sp>
        <p:nvSpPr>
          <p:cNvPr id="40975" name="Text Box 51"/>
          <p:cNvSpPr txBox="1">
            <a:spLocks noChangeArrowheads="1"/>
          </p:cNvSpPr>
          <p:nvPr/>
        </p:nvSpPr>
        <p:spPr bwMode="auto">
          <a:xfrm>
            <a:off x="4800600" y="2800350"/>
            <a:ext cx="1371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a:solidFill>
                  <a:srgbClr val="FFFF00"/>
                </a:solidFill>
                <a:latin typeface="Times New Roman" panose="02020603050405020304" pitchFamily="18" charset="0"/>
              </a:rPr>
              <a:t>NHẢY DÙ</a:t>
            </a:r>
          </a:p>
        </p:txBody>
      </p:sp>
      <p:pic>
        <p:nvPicPr>
          <p:cNvPr id="409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760" y="2657475"/>
            <a:ext cx="344924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28"/>
          <p:cNvSpPr txBox="1">
            <a:spLocks noChangeArrowheads="1"/>
          </p:cNvSpPr>
          <p:nvPr/>
        </p:nvSpPr>
        <p:spPr bwMode="auto">
          <a:xfrm>
            <a:off x="5086350" y="4572000"/>
            <a:ext cx="2514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a:solidFill>
                  <a:srgbClr val="FFFF00"/>
                </a:solidFill>
                <a:latin typeface="Times New Roman" panose="02020603050405020304" pitchFamily="18" charset="0"/>
              </a:rPr>
              <a:t>BÓNG CHUYỀN</a:t>
            </a:r>
          </a:p>
        </p:txBody>
      </p:sp>
    </p:spTree>
    <p:extLst>
      <p:ext uri="{BB962C8B-B14F-4D97-AF65-F5344CB8AC3E}">
        <p14:creationId xmlns:p14="http://schemas.microsoft.com/office/powerpoint/2010/main" val="2508411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72"/>
                                        </p:tgtEl>
                                        <p:attrNameLst>
                                          <p:attrName>style.visibility</p:attrName>
                                        </p:attrNameLst>
                                      </p:cBhvr>
                                      <p:to>
                                        <p:strVal val="visible"/>
                                      </p:to>
                                    </p:set>
                                    <p:animEffect transition="in" filter="barn(inVertical)">
                                      <p:cBhvr>
                                        <p:cTn id="7" dur="500"/>
                                        <p:tgtEl>
                                          <p:spTgt spid="40972"/>
                                        </p:tgtEl>
                                      </p:cBhvr>
                                    </p:animEffect>
                                  </p:childTnLst>
                                </p:cTn>
                              </p:par>
                              <p:par>
                                <p:cTn id="8" presetID="16" presetClass="entr" presetSubtype="21" fill="hold" nodeType="withEffect">
                                  <p:stCondLst>
                                    <p:cond delay="0"/>
                                  </p:stCondLst>
                                  <p:childTnLst>
                                    <p:set>
                                      <p:cBhvr>
                                        <p:cTn id="9" dur="1" fill="hold">
                                          <p:stCondLst>
                                            <p:cond delay="0"/>
                                          </p:stCondLst>
                                        </p:cTn>
                                        <p:tgtEl>
                                          <p:spTgt spid="40970"/>
                                        </p:tgtEl>
                                        <p:attrNameLst>
                                          <p:attrName>style.visibility</p:attrName>
                                        </p:attrNameLst>
                                      </p:cBhvr>
                                      <p:to>
                                        <p:strVal val="visible"/>
                                      </p:to>
                                    </p:set>
                                    <p:animEffect transition="in" filter="barn(inVertical)">
                                      <p:cBhvr>
                                        <p:cTn id="10" dur="500"/>
                                        <p:tgtEl>
                                          <p:spTgt spid="40970"/>
                                        </p:tgtEl>
                                      </p:cBhvr>
                                    </p:animEffect>
                                  </p:childTnLst>
                                </p:cTn>
                              </p:par>
                              <p:par>
                                <p:cTn id="11" presetID="16" presetClass="entr" presetSubtype="21" fill="hold" nodeType="withEffect">
                                  <p:stCondLst>
                                    <p:cond delay="0"/>
                                  </p:stCondLst>
                                  <p:childTnLst>
                                    <p:set>
                                      <p:cBhvr>
                                        <p:cTn id="12" dur="1" fill="hold">
                                          <p:stCondLst>
                                            <p:cond delay="0"/>
                                          </p:stCondLst>
                                        </p:cTn>
                                        <p:tgtEl>
                                          <p:spTgt spid="40962"/>
                                        </p:tgtEl>
                                        <p:attrNameLst>
                                          <p:attrName>style.visibility</p:attrName>
                                        </p:attrNameLst>
                                      </p:cBhvr>
                                      <p:to>
                                        <p:strVal val="visible"/>
                                      </p:to>
                                    </p:set>
                                    <p:animEffect transition="in" filter="barn(inVertical)">
                                      <p:cBhvr>
                                        <p:cTn id="13" dur="500"/>
                                        <p:tgtEl>
                                          <p:spTgt spid="4096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0971"/>
                                        </p:tgtEl>
                                        <p:attrNameLst>
                                          <p:attrName>style.visibility</p:attrName>
                                        </p:attrNameLst>
                                      </p:cBhvr>
                                      <p:to>
                                        <p:strVal val="visible"/>
                                      </p:to>
                                    </p:set>
                                    <p:animEffect transition="in" filter="barn(inVertical)">
                                      <p:cBhvr>
                                        <p:cTn id="16" dur="500"/>
                                        <p:tgtEl>
                                          <p:spTgt spid="40971"/>
                                        </p:tgtEl>
                                      </p:cBhvr>
                                    </p:animEffect>
                                  </p:childTnLst>
                                </p:cTn>
                              </p:par>
                              <p:par>
                                <p:cTn id="17" presetID="16" presetClass="entr" presetSubtype="21" fill="hold" nodeType="withEffect">
                                  <p:stCondLst>
                                    <p:cond delay="0"/>
                                  </p:stCondLst>
                                  <p:childTnLst>
                                    <p:set>
                                      <p:cBhvr>
                                        <p:cTn id="18" dur="1" fill="hold">
                                          <p:stCondLst>
                                            <p:cond delay="0"/>
                                          </p:stCondLst>
                                        </p:cTn>
                                        <p:tgtEl>
                                          <p:spTgt spid="40976"/>
                                        </p:tgtEl>
                                        <p:attrNameLst>
                                          <p:attrName>style.visibility</p:attrName>
                                        </p:attrNameLst>
                                      </p:cBhvr>
                                      <p:to>
                                        <p:strVal val="visible"/>
                                      </p:to>
                                    </p:set>
                                    <p:animEffect transition="in" filter="barn(inVertical)">
                                      <p:cBhvr>
                                        <p:cTn id="19" dur="500"/>
                                        <p:tgtEl>
                                          <p:spTgt spid="4097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0977"/>
                                        </p:tgtEl>
                                        <p:attrNameLst>
                                          <p:attrName>style.visibility</p:attrName>
                                        </p:attrNameLst>
                                      </p:cBhvr>
                                      <p:to>
                                        <p:strVal val="visible"/>
                                      </p:to>
                                    </p:set>
                                    <p:animEffect transition="in" filter="barn(inVertical)">
                                      <p:cBhvr>
                                        <p:cTn id="22" dur="500"/>
                                        <p:tgtEl>
                                          <p:spTgt spid="40977"/>
                                        </p:tgtEl>
                                      </p:cBhvr>
                                    </p:animEffect>
                                  </p:childTnLst>
                                </p:cTn>
                              </p:par>
                              <p:par>
                                <p:cTn id="23" presetID="16" presetClass="entr" presetSubtype="21" fill="hold" nodeType="withEffect">
                                  <p:stCondLst>
                                    <p:cond delay="0"/>
                                  </p:stCondLst>
                                  <p:childTnLst>
                                    <p:set>
                                      <p:cBhvr>
                                        <p:cTn id="24" dur="1" fill="hold">
                                          <p:stCondLst>
                                            <p:cond delay="0"/>
                                          </p:stCondLst>
                                        </p:cTn>
                                        <p:tgtEl>
                                          <p:spTgt spid="40973"/>
                                        </p:tgtEl>
                                        <p:attrNameLst>
                                          <p:attrName>style.visibility</p:attrName>
                                        </p:attrNameLst>
                                      </p:cBhvr>
                                      <p:to>
                                        <p:strVal val="visible"/>
                                      </p:to>
                                    </p:set>
                                    <p:animEffect transition="in" filter="barn(inVertical)">
                                      <p:cBhvr>
                                        <p:cTn id="25" dur="500"/>
                                        <p:tgtEl>
                                          <p:spTgt spid="4097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0974"/>
                                        </p:tgtEl>
                                        <p:attrNameLst>
                                          <p:attrName>style.visibility</p:attrName>
                                        </p:attrNameLst>
                                      </p:cBhvr>
                                      <p:to>
                                        <p:strVal val="visible"/>
                                      </p:to>
                                    </p:set>
                                    <p:animEffect transition="in" filter="barn(inVertical)">
                                      <p:cBhvr>
                                        <p:cTn id="28" dur="500"/>
                                        <p:tgtEl>
                                          <p:spTgt spid="40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P spid="40974" grpId="0"/>
      <p:bldP spid="409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144"/>
          <a:stretch/>
        </p:blipFill>
        <p:spPr bwMode="auto">
          <a:xfrm>
            <a:off x="6016661" y="0"/>
            <a:ext cx="3127339"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0596" y="44199"/>
            <a:ext cx="5970896" cy="5055102"/>
          </a:xfrm>
          <a:prstGeom prst="rect">
            <a:avLst/>
          </a:prstGeom>
        </p:spPr>
        <p:txBody>
          <a:bodyPr wrap="square">
            <a:spAutoFit/>
          </a:bodyPr>
          <a:lstStyle/>
          <a:p>
            <a:pPr marL="0" marR="0" algn="just">
              <a:lnSpc>
                <a:spcPct val="107000"/>
              </a:lnSpc>
              <a:spcBef>
                <a:spcPts val="0"/>
              </a:spcBef>
              <a:spcAft>
                <a:spcPts val="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3:</a:t>
            </a:r>
          </a:p>
          <a:p>
            <a:pPr marL="0" marR="0" algn="just">
              <a:lnSpc>
                <a:spcPct val="107000"/>
              </a:lnSpc>
              <a:spcBef>
                <a:spcPts val="0"/>
              </a:spcBef>
              <a:spcAft>
                <a:spcPts val="0"/>
              </a:spcAft>
            </a:pPr>
            <a:r>
              <a:rPr lang="en-US"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Nơi phân bố một số mỏ khoáng sản của vùng biển nước ta</a:t>
            </a:r>
            <a:r>
              <a:rPr lang="vi-VN"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vi-VN" sz="2400" b="1">
                <a:solidFill>
                  <a:srgbClr val="0000FF"/>
                </a:solidFill>
                <a:latin typeface="Times New Roman" panose="02020603050405020304" pitchFamily="18" charset="0"/>
                <a:ea typeface="Times New Roman" panose="02020603050405020304" pitchFamily="18" charset="0"/>
              </a:rPr>
              <a:t>-</a:t>
            </a:r>
            <a:r>
              <a:rPr lang="en-US" sz="2400" b="1">
                <a:solidFill>
                  <a:srgbClr val="0000FF"/>
                </a:solidFill>
                <a:latin typeface="Times New Roman" panose="02020603050405020304" pitchFamily="18" charset="0"/>
                <a:ea typeface="Times New Roman" panose="02020603050405020304"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2400" b="1">
              <a:solidFill>
                <a:srgbClr val="0000FF"/>
              </a:solidFill>
            </a:endParaRPr>
          </a:p>
          <a:p>
            <a:pPr marL="0" marR="0" algn="just">
              <a:lnSpc>
                <a:spcPct val="107000"/>
              </a:lnSpc>
              <a:spcBef>
                <a:spcPts val="0"/>
              </a:spcBef>
              <a:spcAft>
                <a:spcPts val="0"/>
              </a:spcAft>
            </a:pPr>
            <a:r>
              <a:rPr lang="vi-VN"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Các khoáng sản khác bao gồm 35 loại khoáng sản, phân bố dọc vùng ven biển, sườn bờ và dưới đáy biển. Trong đó, có giá trị nhất là ti-tan, cát thuỷ tinh, muối,...</a:t>
            </a:r>
            <a:endParaRPr lang="en-US" b="1">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555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71" y="195487"/>
            <a:ext cx="3038830" cy="225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028" y="199390"/>
            <a:ext cx="2961326" cy="224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171" y="2625756"/>
            <a:ext cx="3038830" cy="221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028" y="2625757"/>
            <a:ext cx="2961326" cy="221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8800" y="2085697"/>
            <a:ext cx="2041122" cy="3600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Sản xuất titan oxit</a:t>
            </a:r>
          </a:p>
        </p:txBody>
      </p:sp>
      <p:sp>
        <p:nvSpPr>
          <p:cNvPr id="7" name="Rectangle 6"/>
          <p:cNvSpPr/>
          <p:nvPr/>
        </p:nvSpPr>
        <p:spPr>
          <a:xfrm>
            <a:off x="5544108" y="2085696"/>
            <a:ext cx="1674186" cy="3600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Cát trắng</a:t>
            </a:r>
          </a:p>
        </p:txBody>
      </p:sp>
      <p:sp>
        <p:nvSpPr>
          <p:cNvPr id="8" name="Rectangle 7"/>
          <p:cNvSpPr/>
          <p:nvPr/>
        </p:nvSpPr>
        <p:spPr>
          <a:xfrm>
            <a:off x="3329862" y="4479931"/>
            <a:ext cx="2376264" cy="3600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Thủy tinh, pha lê</a:t>
            </a:r>
          </a:p>
        </p:txBody>
      </p:sp>
    </p:spTree>
    <p:extLst>
      <p:ext uri="{BB962C8B-B14F-4D97-AF65-F5344CB8AC3E}">
        <p14:creationId xmlns:p14="http://schemas.microsoft.com/office/powerpoint/2010/main" val="3209105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 calcmode="lin" valueType="num">
                                      <p:cBhvr additive="base">
                                        <p:cTn id="16" dur="500" fill="hold"/>
                                        <p:tgtEl>
                                          <p:spTgt spid="7171"/>
                                        </p:tgtEl>
                                        <p:attrNameLst>
                                          <p:attrName>ppt_x</p:attrName>
                                        </p:attrNameLst>
                                      </p:cBhvr>
                                      <p:tavLst>
                                        <p:tav tm="0">
                                          <p:val>
                                            <p:strVal val="#ppt_x"/>
                                          </p:val>
                                        </p:tav>
                                        <p:tav tm="100000">
                                          <p:val>
                                            <p:strVal val="#ppt_x"/>
                                          </p:val>
                                        </p:tav>
                                      </p:tavLst>
                                    </p:anim>
                                    <p:anim calcmode="lin" valueType="num">
                                      <p:cBhvr additive="base">
                                        <p:cTn id="17" dur="500" fill="hold"/>
                                        <p:tgtEl>
                                          <p:spTgt spid="717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7172"/>
                                        </p:tgtEl>
                                        <p:attrNameLst>
                                          <p:attrName>style.visibility</p:attrName>
                                        </p:attrNameLst>
                                      </p:cBhvr>
                                      <p:to>
                                        <p:strVal val="visible"/>
                                      </p:to>
                                    </p:set>
                                    <p:anim calcmode="lin" valueType="num">
                                      <p:cBhvr additive="base">
                                        <p:cTn id="25" dur="500" fill="hold"/>
                                        <p:tgtEl>
                                          <p:spTgt spid="7172"/>
                                        </p:tgtEl>
                                        <p:attrNameLst>
                                          <p:attrName>ppt_x</p:attrName>
                                        </p:attrNameLst>
                                      </p:cBhvr>
                                      <p:tavLst>
                                        <p:tav tm="0">
                                          <p:val>
                                            <p:strVal val="#ppt_x"/>
                                          </p:val>
                                        </p:tav>
                                        <p:tav tm="100000">
                                          <p:val>
                                            <p:strVal val="#ppt_x"/>
                                          </p:val>
                                        </p:tav>
                                      </p:tavLst>
                                    </p:anim>
                                    <p:anim calcmode="lin" valueType="num">
                                      <p:cBhvr additive="base">
                                        <p:cTn id="26" dur="500" fill="hold"/>
                                        <p:tgtEl>
                                          <p:spTgt spid="717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7173"/>
                                        </p:tgtEl>
                                        <p:attrNameLst>
                                          <p:attrName>style.visibility</p:attrName>
                                        </p:attrNameLst>
                                      </p:cBhvr>
                                      <p:to>
                                        <p:strVal val="visible"/>
                                      </p:to>
                                    </p:set>
                                    <p:anim calcmode="lin" valueType="num">
                                      <p:cBhvr additive="base">
                                        <p:cTn id="30" dur="500" fill="hold"/>
                                        <p:tgtEl>
                                          <p:spTgt spid="7173"/>
                                        </p:tgtEl>
                                        <p:attrNameLst>
                                          <p:attrName>ppt_x</p:attrName>
                                        </p:attrNameLst>
                                      </p:cBhvr>
                                      <p:tavLst>
                                        <p:tav tm="0">
                                          <p:val>
                                            <p:strVal val="#ppt_x"/>
                                          </p:val>
                                        </p:tav>
                                        <p:tav tm="100000">
                                          <p:val>
                                            <p:strVal val="#ppt_x"/>
                                          </p:val>
                                        </p:tav>
                                      </p:tavLst>
                                    </p:anim>
                                    <p:anim calcmode="lin" valueType="num">
                                      <p:cBhvr additive="base">
                                        <p:cTn id="31" dur="500" fill="hold"/>
                                        <p:tgtEl>
                                          <p:spTgt spid="7173"/>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5429" y="2612396"/>
            <a:ext cx="3096931" cy="2153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430" y="303498"/>
            <a:ext cx="3096931" cy="2153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6150" y="303498"/>
            <a:ext cx="3096931" cy="2153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50" y="2596809"/>
            <a:ext cx="3096931" cy="2153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95736" y="2085697"/>
            <a:ext cx="1674186" cy="3600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CN hóa chất</a:t>
            </a:r>
          </a:p>
        </p:txBody>
      </p:sp>
      <p:sp>
        <p:nvSpPr>
          <p:cNvPr id="7" name="Rectangle 6"/>
          <p:cNvSpPr/>
          <p:nvPr/>
        </p:nvSpPr>
        <p:spPr>
          <a:xfrm>
            <a:off x="5490101" y="2096761"/>
            <a:ext cx="2002519" cy="3600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Nhà máy lọc khí</a:t>
            </a:r>
          </a:p>
        </p:txBody>
      </p:sp>
      <p:sp>
        <p:nvSpPr>
          <p:cNvPr id="8" name="Rectangle 7"/>
          <p:cNvSpPr/>
          <p:nvPr/>
        </p:nvSpPr>
        <p:spPr>
          <a:xfrm>
            <a:off x="5382090" y="4405659"/>
            <a:ext cx="2301600" cy="3600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Giàn khoan trên biển</a:t>
            </a:r>
          </a:p>
        </p:txBody>
      </p:sp>
      <p:sp>
        <p:nvSpPr>
          <p:cNvPr id="9" name="Rectangle 8"/>
          <p:cNvSpPr/>
          <p:nvPr/>
        </p:nvSpPr>
        <p:spPr>
          <a:xfrm>
            <a:off x="2194533" y="4405659"/>
            <a:ext cx="1674186" cy="3600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CN cơ khí</a:t>
            </a:r>
          </a:p>
        </p:txBody>
      </p:sp>
    </p:spTree>
    <p:extLst>
      <p:ext uri="{BB962C8B-B14F-4D97-AF65-F5344CB8AC3E}">
        <p14:creationId xmlns:p14="http://schemas.microsoft.com/office/powerpoint/2010/main" val="31803126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1)">
                                      <p:cBhvr>
                                        <p:cTn id="7" dur="2000"/>
                                        <p:tgtEl>
                                          <p:spTgt spid="819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wheel(1)">
                                      <p:cBhvr>
                                        <p:cTn id="14" dur="2000"/>
                                        <p:tgtEl>
                                          <p:spTgt spid="819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par>
                          <p:cTn id="18" fill="hold">
                            <p:stCondLst>
                              <p:cond delay="4000"/>
                            </p:stCondLst>
                            <p:childTnLst>
                              <p:par>
                                <p:cTn id="19" presetID="21" presetClass="entr" presetSubtype="1"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wheel(1)">
                                      <p:cBhvr>
                                        <p:cTn id="21" dur="2000"/>
                                        <p:tgtEl>
                                          <p:spTgt spid="819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wheel(1)">
                                      <p:cBhvr>
                                        <p:cTn id="28" dur="2000"/>
                                        <p:tgtEl>
                                          <p:spTgt spid="819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634" y="2684534"/>
            <a:ext cx="3231954" cy="2126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939"/>
            <a:ext cx="3243080" cy="2167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280" y="2679762"/>
            <a:ext cx="3243080" cy="2128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457" y="357504"/>
            <a:ext cx="3243080" cy="2157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uble Wave 1"/>
          <p:cNvSpPr/>
          <p:nvPr/>
        </p:nvSpPr>
        <p:spPr>
          <a:xfrm>
            <a:off x="2033718" y="1545636"/>
            <a:ext cx="5346594" cy="1728192"/>
          </a:xfrm>
          <a:prstGeom prst="doubleWav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err="1">
                <a:solidFill>
                  <a:schemeClr val="tx1"/>
                </a:solidFill>
                <a:latin typeface="Times New Roman" pitchFamily="18" charset="0"/>
                <a:cs typeface="Times New Roman" pitchFamily="18" charset="0"/>
              </a:rPr>
              <a:t>Tại</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sao</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nghề</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làm</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muối</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lại</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phát</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triển</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mạnh</a:t>
            </a:r>
            <a:r>
              <a:rPr lang="en-US" sz="3000" b="1" i="1" dirty="0">
                <a:solidFill>
                  <a:schemeClr val="tx1"/>
                </a:solidFill>
                <a:latin typeface="Times New Roman" pitchFamily="18" charset="0"/>
                <a:cs typeface="Times New Roman" pitchFamily="18" charset="0"/>
              </a:rPr>
              <a:t> ở </a:t>
            </a:r>
            <a:r>
              <a:rPr lang="en-US" sz="3000" b="1" i="1" dirty="0" err="1">
                <a:solidFill>
                  <a:schemeClr val="tx1"/>
                </a:solidFill>
                <a:latin typeface="Times New Roman" pitchFamily="18" charset="0"/>
                <a:cs typeface="Times New Roman" pitchFamily="18" charset="0"/>
              </a:rPr>
              <a:t>ven</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biển</a:t>
            </a:r>
            <a:r>
              <a:rPr lang="en-US" sz="3000" b="1" i="1" dirty="0">
                <a:solidFill>
                  <a:schemeClr val="tx1"/>
                </a:solidFill>
                <a:latin typeface="Times New Roman" pitchFamily="18" charset="0"/>
                <a:cs typeface="Times New Roman" pitchFamily="18" charset="0"/>
              </a:rPr>
              <a:t> </a:t>
            </a:r>
            <a:r>
              <a:rPr lang="en-US" sz="3000" b="1" i="1" dirty="0" err="1">
                <a:solidFill>
                  <a:schemeClr val="tx1"/>
                </a:solidFill>
                <a:latin typeface="Times New Roman" pitchFamily="18" charset="0"/>
                <a:cs typeface="Times New Roman" pitchFamily="18" charset="0"/>
              </a:rPr>
              <a:t>Đông</a:t>
            </a:r>
            <a:r>
              <a:rPr lang="en-US" sz="3000" b="1" i="1" dirty="0">
                <a:solidFill>
                  <a:schemeClr val="tx1"/>
                </a:solidFill>
                <a:latin typeface="Times New Roman" pitchFamily="18" charset="0"/>
                <a:cs typeface="Times New Roman" pitchFamily="18" charset="0"/>
              </a:rPr>
              <a:t> Nam </a:t>
            </a:r>
            <a:r>
              <a:rPr lang="en-US" sz="3000" b="1" i="1" dirty="0" err="1">
                <a:solidFill>
                  <a:schemeClr val="tx1"/>
                </a:solidFill>
                <a:latin typeface="Times New Roman" pitchFamily="18" charset="0"/>
                <a:cs typeface="Times New Roman" pitchFamily="18" charset="0"/>
              </a:rPr>
              <a:t>Bộ</a:t>
            </a:r>
            <a:r>
              <a:rPr lang="en-US" sz="3000" b="1" i="1" dirty="0">
                <a:solidFill>
                  <a:schemeClr val="tx1"/>
                </a:solidFill>
                <a:latin typeface="Times New Roman" pitchFamily="18" charset="0"/>
                <a:cs typeface="Times New Roman" pitchFamily="18" charset="0"/>
              </a:rPr>
              <a:t>?</a:t>
            </a:r>
            <a:endParaRPr lang="vi-VN" sz="30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3195062"/>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ircle(in)">
                                      <p:cBhvr>
                                        <p:cTn id="7" dur="500"/>
                                        <p:tgtEl>
                                          <p:spTgt spid="410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box(in)">
                                      <p:cBhvr>
                                        <p:cTn id="11" dur="500"/>
                                        <p:tgtEl>
                                          <p:spTgt spid="4099"/>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diamond(in)">
                                      <p:cBhvr>
                                        <p:cTn id="15" dur="500"/>
                                        <p:tgtEl>
                                          <p:spTgt spid="4100"/>
                                        </p:tgtEl>
                                      </p:cBhvr>
                                    </p:animEffect>
                                  </p:childTnLst>
                                </p:cTn>
                              </p:par>
                            </p:childTnLst>
                          </p:cTn>
                        </p:par>
                        <p:par>
                          <p:cTn id="16" fill="hold">
                            <p:stCondLst>
                              <p:cond delay="1500"/>
                            </p:stCondLst>
                            <p:childTnLst>
                              <p:par>
                                <p:cTn id="17" presetID="13" presetClass="entr" presetSubtype="16"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plus(in)">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6" presetClass="exit" presetSubtype="32" fill="hold" nodeType="withEffect">
                                  <p:stCondLst>
                                    <p:cond delay="0"/>
                                  </p:stCondLst>
                                  <p:childTnLst>
                                    <p:animEffect transition="out" filter="circle(out)">
                                      <p:cBhvr>
                                        <p:cTn id="27" dur="2000"/>
                                        <p:tgtEl>
                                          <p:spTgt spid="4101"/>
                                        </p:tgtEl>
                                      </p:cBhvr>
                                    </p:animEffect>
                                    <p:set>
                                      <p:cBhvr>
                                        <p:cTn id="28" dur="1" fill="hold">
                                          <p:stCondLst>
                                            <p:cond delay="1999"/>
                                          </p:stCondLst>
                                        </p:cTn>
                                        <p:tgtEl>
                                          <p:spTgt spid="4101"/>
                                        </p:tgtEl>
                                        <p:attrNameLst>
                                          <p:attrName>style.visibility</p:attrName>
                                        </p:attrNameLst>
                                      </p:cBhvr>
                                      <p:to>
                                        <p:strVal val="hidden"/>
                                      </p:to>
                                    </p:set>
                                  </p:childTnLst>
                                </p:cTn>
                              </p:par>
                              <p:par>
                                <p:cTn id="29" presetID="4" presetClass="exit" presetSubtype="32" fill="hold" nodeType="withEffect">
                                  <p:stCondLst>
                                    <p:cond delay="0"/>
                                  </p:stCondLst>
                                  <p:childTnLst>
                                    <p:animEffect transition="out" filter="box(out)">
                                      <p:cBhvr>
                                        <p:cTn id="30" dur="2000"/>
                                        <p:tgtEl>
                                          <p:spTgt spid="4099"/>
                                        </p:tgtEl>
                                      </p:cBhvr>
                                    </p:animEffect>
                                    <p:set>
                                      <p:cBhvr>
                                        <p:cTn id="31" dur="1" fill="hold">
                                          <p:stCondLst>
                                            <p:cond delay="1999"/>
                                          </p:stCondLst>
                                        </p:cTn>
                                        <p:tgtEl>
                                          <p:spTgt spid="4099"/>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4100"/>
                                        </p:tgtEl>
                                      </p:cBhvr>
                                    </p:animEffect>
                                    <p:set>
                                      <p:cBhvr>
                                        <p:cTn id="34" dur="1" fill="hold">
                                          <p:stCondLst>
                                            <p:cond delay="1999"/>
                                          </p:stCondLst>
                                        </p:cTn>
                                        <p:tgtEl>
                                          <p:spTgt spid="4100"/>
                                        </p:tgtEl>
                                        <p:attrNameLst>
                                          <p:attrName>style.visibility</p:attrName>
                                        </p:attrNameLst>
                                      </p:cBhvr>
                                      <p:to>
                                        <p:strVal val="hidden"/>
                                      </p:to>
                                    </p:set>
                                  </p:childTnLst>
                                </p:cTn>
                              </p:par>
                              <p:par>
                                <p:cTn id="35" presetID="13" presetClass="exit" presetSubtype="32" fill="hold" nodeType="withEffect">
                                  <p:stCondLst>
                                    <p:cond delay="0"/>
                                  </p:stCondLst>
                                  <p:childTnLst>
                                    <p:animEffect transition="out" filter="plus(out)">
                                      <p:cBhvr>
                                        <p:cTn id="36" dur="2000"/>
                                        <p:tgtEl>
                                          <p:spTgt spid="4098"/>
                                        </p:tgtEl>
                                      </p:cBhvr>
                                    </p:animEffect>
                                    <p:set>
                                      <p:cBhvr>
                                        <p:cTn id="37"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501" y="1383618"/>
            <a:ext cx="8393374" cy="2677656"/>
          </a:xfrm>
          <a:prstGeom prst="rect">
            <a:avLst/>
          </a:prstGeom>
        </p:spPr>
        <p:txBody>
          <a:bodyPr wrap="square">
            <a:spAutoFit/>
          </a:bodyPr>
          <a:lstStyle/>
          <a:p>
            <a:pPr algn="just"/>
            <a:r>
              <a:rPr lang="vi-VN" sz="2400" b="1" dirty="0">
                <a:solidFill>
                  <a:srgbClr val="0000FF"/>
                </a:solidFill>
                <a:latin typeface="Times New Roman" pitchFamily="18" charset="0"/>
                <a:cs typeface="Times New Roman" pitchFamily="18" charset="0"/>
              </a:rPr>
              <a:t>- Vùng có khí hậu nhiệt đới nắng nóng, nhiệt độ cao quanh năm nên thuận lợi cho quá trình làm muối.</a:t>
            </a:r>
          </a:p>
          <a:p>
            <a:pPr algn="just"/>
            <a:r>
              <a:rPr lang="vi-VN" sz="2400" b="1" dirty="0">
                <a:solidFill>
                  <a:srgbClr val="0000FF"/>
                </a:solidFill>
                <a:latin typeface="Times New Roman" pitchFamily="18" charset="0"/>
                <a:cs typeface="Times New Roman" pitchFamily="18" charset="0"/>
              </a:rPr>
              <a:t>- Ít cửa sông, chủ yếu các con sông ngắn nhỏ nên vùng nước ven biển có độ mặn cao hơn.</a:t>
            </a:r>
          </a:p>
          <a:p>
            <a:pPr algn="just"/>
            <a:r>
              <a:rPr lang="vi-VN" sz="2400" b="1" dirty="0">
                <a:solidFill>
                  <a:srgbClr val="0000FF"/>
                </a:solidFill>
                <a:latin typeface="Times New Roman" pitchFamily="18" charset="0"/>
                <a:cs typeface="Times New Roman" pitchFamily="18" charset="0"/>
              </a:rPr>
              <a:t>- Địa hình ven biển thuận lợi để hình thành các cánh đồng muối.</a:t>
            </a:r>
          </a:p>
          <a:p>
            <a:pPr algn="just"/>
            <a:r>
              <a:rPr lang="vi-VN" sz="2400" b="1" dirty="0">
                <a:solidFill>
                  <a:srgbClr val="0000FF"/>
                </a:solidFill>
                <a:latin typeface="Times New Roman" pitchFamily="18" charset="0"/>
                <a:cs typeface="Times New Roman" pitchFamily="18" charset="0"/>
              </a:rPr>
              <a:t>- Người dân có nhiều kinh nghiệm sản xuất muối.</a:t>
            </a:r>
          </a:p>
        </p:txBody>
      </p:sp>
      <p:sp>
        <p:nvSpPr>
          <p:cNvPr id="4" name="TextBox 3"/>
          <p:cNvSpPr txBox="1"/>
          <p:nvPr/>
        </p:nvSpPr>
        <p:spPr>
          <a:xfrm>
            <a:off x="422910" y="342959"/>
            <a:ext cx="8570965" cy="553998"/>
          </a:xfrm>
          <a:prstGeom prst="rect">
            <a:avLst/>
          </a:prstGeom>
          <a:noFill/>
        </p:spPr>
        <p:txBody>
          <a:bodyPr wrap="square" rtlCol="0">
            <a:spAutoFit/>
          </a:bodyPr>
          <a:lstStyle/>
          <a:p>
            <a:pPr algn="just"/>
            <a:r>
              <a:rPr lang="en-US" sz="3000" b="1">
                <a:solidFill>
                  <a:srgbClr val="FF0000"/>
                </a:solidFill>
                <a:latin typeface="Times New Roman" pitchFamily="18" charset="0"/>
                <a:cs typeface="Times New Roman" pitchFamily="18" charset="0"/>
              </a:rPr>
              <a:t>Nghề </a:t>
            </a:r>
            <a:r>
              <a:rPr lang="en-US" sz="3000" b="1" dirty="0">
                <a:solidFill>
                  <a:srgbClr val="FF0000"/>
                </a:solidFill>
                <a:latin typeface="Times New Roman" pitchFamily="18" charset="0"/>
                <a:cs typeface="Times New Roman" pitchFamily="18" charset="0"/>
              </a:rPr>
              <a:t>muối phát triển ở ven biển Nam </a:t>
            </a:r>
            <a:r>
              <a:rPr lang="en-US" sz="3000" b="1">
                <a:solidFill>
                  <a:srgbClr val="FF0000"/>
                </a:solidFill>
                <a:latin typeface="Times New Roman" pitchFamily="18" charset="0"/>
                <a:cs typeface="Times New Roman" pitchFamily="18" charset="0"/>
              </a:rPr>
              <a:t>Trung Bộ vì: </a:t>
            </a:r>
            <a:endParaRPr lang="vi-VN" sz="3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11378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5" name="Rectangle 4"/>
          <p:cNvSpPr/>
          <p:nvPr/>
        </p:nvSpPr>
        <p:spPr>
          <a:xfrm>
            <a:off x="1270829" y="0"/>
            <a:ext cx="6991073" cy="461665"/>
          </a:xfrm>
          <a:prstGeom prst="rect">
            <a:avLst/>
          </a:prstGeom>
        </p:spPr>
        <p:txBody>
          <a:bodyPr wrap="square">
            <a:spAutoFit/>
          </a:bodyPr>
          <a:lstStyle/>
          <a:p>
            <a:pPr algn="ctr" defTabSz="685800" fontAlgn="auto">
              <a:spcBef>
                <a:spcPts val="0"/>
              </a:spcBef>
              <a:spcAft>
                <a:spcPts val="0"/>
              </a:spcAft>
              <a:defRPr/>
            </a:pPr>
            <a:r>
              <a:rPr lang="en-US" sz="24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Phiếu đánh giá hoạt động của nhóm  </a:t>
            </a:r>
            <a:endPar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aphicFrame>
        <p:nvGraphicFramePr>
          <p:cNvPr id="6" name="Table 5"/>
          <p:cNvGraphicFramePr>
            <a:graphicFrameLocks noGrp="1"/>
          </p:cNvGraphicFramePr>
          <p:nvPr/>
        </p:nvGraphicFramePr>
        <p:xfrm>
          <a:off x="145805" y="547535"/>
          <a:ext cx="8861035" cy="4295155"/>
        </p:xfrm>
        <a:graphic>
          <a:graphicData uri="http://schemas.openxmlformats.org/drawingml/2006/table">
            <a:tbl>
              <a:tblPr firstRow="1" firstCol="1" bandRow="1">
                <a:tableStyleId>{5C22544A-7EE6-4342-B048-85BDC9FD1C3A}</a:tableStyleId>
              </a:tblPr>
              <a:tblGrid>
                <a:gridCol w="2681615">
                  <a:extLst>
                    <a:ext uri="{9D8B030D-6E8A-4147-A177-3AD203B41FA5}">
                      <a16:colId xmlns:a16="http://schemas.microsoft.com/office/drawing/2014/main" xmlns="" val="1626292742"/>
                    </a:ext>
                  </a:extLst>
                </a:gridCol>
                <a:gridCol w="4289253">
                  <a:extLst>
                    <a:ext uri="{9D8B030D-6E8A-4147-A177-3AD203B41FA5}">
                      <a16:colId xmlns:a16="http://schemas.microsoft.com/office/drawing/2014/main" xmlns="" val="4262676091"/>
                    </a:ext>
                  </a:extLst>
                </a:gridCol>
                <a:gridCol w="735765">
                  <a:extLst>
                    <a:ext uri="{9D8B030D-6E8A-4147-A177-3AD203B41FA5}">
                      <a16:colId xmlns:a16="http://schemas.microsoft.com/office/drawing/2014/main" xmlns="" val="1123954196"/>
                    </a:ext>
                  </a:extLst>
                </a:gridCol>
                <a:gridCol w="597206">
                  <a:extLst>
                    <a:ext uri="{9D8B030D-6E8A-4147-A177-3AD203B41FA5}">
                      <a16:colId xmlns:a16="http://schemas.microsoft.com/office/drawing/2014/main" xmlns="" val="300118939"/>
                    </a:ext>
                  </a:extLst>
                </a:gridCol>
                <a:gridCol w="557196">
                  <a:extLst>
                    <a:ext uri="{9D8B030D-6E8A-4147-A177-3AD203B41FA5}">
                      <a16:colId xmlns:a16="http://schemas.microsoft.com/office/drawing/2014/main" xmlns="" val="2324164594"/>
                    </a:ext>
                  </a:extLst>
                </a:gridCol>
              </a:tblGrid>
              <a:tr h="436325">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NỘI DUNG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TIÊU CHÍ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TỐI ĐA</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ĐẠT ĐƯỢC</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2172110496"/>
                  </a:ext>
                </a:extLst>
              </a:tr>
              <a:tr h="30022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88653790"/>
                  </a:ext>
                </a:extLst>
              </a:tr>
              <a:tr h="344517">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1. Hình thức báo cáo</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Sáng tạo, hấp dẫn, ấn tượng. Bố cục hợp lí.</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2,0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96932787"/>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 Nội dung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(5,0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Logic, rõ ràng, dễ theo dõi.</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79540665"/>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Không có lỗi chính tả, không quá nhiều chữ.</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04607818"/>
                  </a:ext>
                </a:extLst>
              </a:tr>
              <a:tr h="164119">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Thông tin đầy đủ, chính xác.</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3,0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6517392"/>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3. Kỹ năng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Phong thái tự tin.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42578036"/>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Thuyết trình mạch lạc tương tác với người nghe.</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43902857"/>
                  </a:ext>
                </a:extLst>
              </a:tr>
              <a:tr h="187781">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Đúng thời gian quy định.</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37449580"/>
                  </a:ext>
                </a:extLst>
              </a:tr>
              <a:tr h="300222">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4. Trả lời câu hỏi tương tác của nhóm bạn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Tích cực tương tác với nhóm bạn.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5182219"/>
                  </a:ext>
                </a:extLst>
              </a:tr>
              <a:tr h="436325">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Câu trả lời chính xác, hợp lý và đưa ra được những dẫn chứng.</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96274352"/>
                  </a:ext>
                </a:extLst>
              </a:tr>
              <a:tr h="164119">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TỔNG ĐIỂM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11651710"/>
                  </a:ext>
                </a:extLst>
              </a:tr>
            </a:tbl>
          </a:graphicData>
        </a:graphic>
      </p:graphicFrame>
    </p:spTree>
    <p:extLst>
      <p:ext uri="{BB962C8B-B14F-4D97-AF65-F5344CB8AC3E}">
        <p14:creationId xmlns:p14="http://schemas.microsoft.com/office/powerpoint/2010/main" val="120472998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Rectangle 1"/>
          <p:cNvSpPr/>
          <p:nvPr/>
        </p:nvSpPr>
        <p:spPr>
          <a:xfrm>
            <a:off x="184244" y="10876"/>
            <a:ext cx="4196688" cy="5132624"/>
          </a:xfrm>
          <a:prstGeom prst="rect">
            <a:avLst/>
          </a:prstGeom>
        </p:spPr>
        <p:txBody>
          <a:bodyPr wrap="square">
            <a:spAutoFit/>
          </a:bodyPr>
          <a:lstStyle/>
          <a:p>
            <a:pPr marL="0" marR="0" algn="just">
              <a:lnSpc>
                <a:spcPct val="107000"/>
              </a:lnSpc>
              <a:spcBef>
                <a:spcPts val="0"/>
              </a:spcBef>
              <a:spcAft>
                <a:spcPts val="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a:t>
            </a:r>
            <a:endParaRPr lang="en-US" sz="24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 điều kiện thuận lợi  để phát triển giao thông vận tải biển ở nước ta:</a:t>
            </a:r>
            <a:endParaRPr lang="en-US" sz="24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vi-VN" sz="2400" b="1">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Biển ấm quanh năm.</a:t>
            </a:r>
            <a:endParaRPr lang="en-US" sz="2400" b="1">
              <a:solidFill>
                <a:srgbClr val="0000FF"/>
              </a:solidFill>
            </a:endParaRPr>
          </a:p>
          <a:p>
            <a:pPr algn="just">
              <a:spcAft>
                <a:spcPts val="0"/>
              </a:spcAft>
            </a:pPr>
            <a:r>
              <a:rPr lang="en-US" sz="2400" b="1">
                <a:solidFill>
                  <a:srgbClr val="0000FF"/>
                </a:solidFill>
                <a:latin typeface="Times New Roman" panose="02020603050405020304" pitchFamily="18" charset="0"/>
                <a:ea typeface="Times New Roman" panose="02020603050405020304" pitchFamily="18" charset="0"/>
              </a:rPr>
              <a:t>- Gần nhiều tuyến đường biển quốc tế.</a:t>
            </a:r>
            <a:endParaRPr lang="en-US" sz="2400" b="1">
              <a:solidFill>
                <a:srgbClr val="0000FF"/>
              </a:solidFill>
            </a:endParaRPr>
          </a:p>
          <a:p>
            <a:pPr marL="0" marR="0" algn="just">
              <a:lnSpc>
                <a:spcPct val="107000"/>
              </a:lnSpc>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Bờ biển khúc khuỷu, có nhiều vũng vịnh sâu kín gió thuận lợi để xây dựng cảng. VD: cảng Hải Phòng, Cái Lân, Cửa Lò, Vũng Áng, Dung Quất, Quy Nhơn,…</a:t>
            </a:r>
            <a:endParaRPr lang="en-US" sz="2400" b="1">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4955511" y="2292824"/>
            <a:ext cx="4188488" cy="2850676"/>
            <a:chOff x="327546" y="873457"/>
            <a:chExt cx="5500048" cy="3586918"/>
          </a:xfrm>
        </p:grpSpPr>
        <p:pic>
          <p:nvPicPr>
            <p:cNvPr id="4" name="Picture 3"/>
            <p:cNvPicPr>
              <a:picLocks noChangeAspect="1"/>
            </p:cNvPicPr>
            <p:nvPr/>
          </p:nvPicPr>
          <p:blipFill>
            <a:blip r:embed="rId3"/>
            <a:stretch>
              <a:fillRect/>
            </a:stretch>
          </p:blipFill>
          <p:spPr>
            <a:xfrm>
              <a:off x="327546" y="873457"/>
              <a:ext cx="5500048" cy="3586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429243" y="3794921"/>
              <a:ext cx="3296653" cy="553997"/>
            </a:xfrm>
            <a:prstGeom prst="rect">
              <a:avLst/>
            </a:prstGeom>
            <a:noFill/>
          </p:spPr>
          <p:txBody>
            <a:bodyPr wrap="square" rtlCol="0">
              <a:spAutoFit/>
            </a:bodyPr>
            <a:lstStyle/>
            <a:p>
              <a:pPr algn="ctr"/>
              <a:r>
                <a:rPr lang="en-US" sz="2100" b="1" dirty="0" err="1">
                  <a:solidFill>
                    <a:srgbClr val="FFFF00"/>
                  </a:solidFill>
                  <a:latin typeface="Times New Roman" panose="02020603050405020304" pitchFamily="18" charset="0"/>
                  <a:cs typeface="Times New Roman" panose="02020603050405020304" pitchFamily="18" charset="0"/>
                </a:rPr>
                <a:t>Cảng</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Vân</a:t>
              </a:r>
              <a:r>
                <a:rPr lang="en-US" sz="2100" b="1" dirty="0">
                  <a:solidFill>
                    <a:srgbClr val="FFFF00"/>
                  </a:solidFill>
                  <a:latin typeface="Times New Roman" panose="02020603050405020304" pitchFamily="18" charset="0"/>
                  <a:cs typeface="Times New Roman" panose="02020603050405020304" pitchFamily="18" charset="0"/>
                </a:rPr>
                <a:t> </a:t>
              </a:r>
              <a:r>
                <a:rPr lang="en-US" sz="2100" b="1" dirty="0" err="1">
                  <a:solidFill>
                    <a:srgbClr val="FFFF00"/>
                  </a:solidFill>
                  <a:latin typeface="Times New Roman" panose="02020603050405020304" pitchFamily="18" charset="0"/>
                  <a:cs typeface="Times New Roman" panose="02020603050405020304" pitchFamily="18" charset="0"/>
                </a:rPr>
                <a:t>Phong</a:t>
              </a:r>
              <a:endParaRPr lang="en-US" sz="2100" b="1" dirty="0">
                <a:solidFill>
                  <a:srgbClr val="FFFF00"/>
                </a:solidFill>
                <a:latin typeface="Times New Roman" panose="02020603050405020304" pitchFamily="18" charset="0"/>
                <a:cs typeface="Times New Roman" panose="02020603050405020304" pitchFamily="18" charset="0"/>
              </a:endParaRPr>
            </a:p>
          </p:txBody>
        </p:sp>
      </p:grpSp>
      <p:pic>
        <p:nvPicPr>
          <p:cNvPr id="1026" name="Picture 2" descr="https://img.vietnamfinance.vn/thumbs/700x0/upload/news/xuanhai/2020/7/22/Anh%203%20%281%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510" y="62060"/>
            <a:ext cx="4188489" cy="25151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50702" y="2188492"/>
            <a:ext cx="3138456" cy="405367"/>
          </a:xfrm>
          <a:prstGeom prst="rect">
            <a:avLst/>
          </a:prstGeom>
        </p:spPr>
        <p:txBody>
          <a:bodyPr wrap="square">
            <a:spAutoFit/>
          </a:bodyPr>
          <a:lstStyle/>
          <a:p>
            <a:pPr marL="0" marR="0" algn="ctr">
              <a:lnSpc>
                <a:spcPct val="107000"/>
              </a:lnSpc>
              <a:spcBef>
                <a:spcPts val="0"/>
              </a:spcBef>
              <a:spcAft>
                <a:spcPts val="0"/>
              </a:spcAft>
            </a:pPr>
            <a:r>
              <a:rPr lang="en-US" sz="2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Cảng Hải Phòng</a:t>
            </a:r>
            <a:endParaRPr lang="en-US" sz="2000" b="1">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263279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7925" y="4582886"/>
            <a:ext cx="8556171" cy="4680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Hạn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chế</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bão, cạn kiệt tài nguyên, ô nhiễm môi trường biển.</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stretch>
            <a:fillRect/>
          </a:stretch>
        </p:blipFill>
        <p:spPr>
          <a:xfrm>
            <a:off x="405012" y="646602"/>
            <a:ext cx="3754034" cy="189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a:off x="426961" y="2671550"/>
            <a:ext cx="3735593" cy="1815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stretch>
            <a:fillRect/>
          </a:stretch>
        </p:blipFill>
        <p:spPr>
          <a:xfrm>
            <a:off x="4623620" y="932769"/>
            <a:ext cx="4159121" cy="3350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89182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4978" y="0"/>
            <a:ext cx="3911492" cy="646331"/>
          </a:xfrm>
          <a:prstGeom prst="rect">
            <a:avLst/>
          </a:prstGeom>
        </p:spPr>
        <p:txBody>
          <a:bodyPr wrap="square">
            <a:spAutoFit/>
          </a:bodyPr>
          <a:lstStyle/>
          <a:p>
            <a:pPr algn="ctr">
              <a:spcBef>
                <a:spcPct val="50000"/>
              </a:spcBef>
            </a:pPr>
            <a:r>
              <a:rPr lang="en-US" sz="3600" b="1">
                <a:solidFill>
                  <a:srgbClr val="CC0000"/>
                </a:solidFill>
                <a:latin typeface="Times New Roman" pitchFamily="18" charset="0"/>
                <a:cs typeface="Times New Roman" pitchFamily="18" charset="0"/>
              </a:rPr>
              <a:t> Luyện tập</a:t>
            </a:r>
            <a:endParaRPr lang="en-US" sz="3600" b="1" dirty="0">
              <a:solidFill>
                <a:srgbClr val="CC0000"/>
              </a:solidFill>
              <a:latin typeface="Times New Roman" pitchFamily="18" charset="0"/>
              <a:cs typeface="Times New Roman" pitchFamily="18" charset="0"/>
            </a:endParaRPr>
          </a:p>
        </p:txBody>
      </p:sp>
      <p:sp>
        <p:nvSpPr>
          <p:cNvPr id="3" name="Rectangle 2"/>
          <p:cNvSpPr/>
          <p:nvPr/>
        </p:nvSpPr>
        <p:spPr>
          <a:xfrm>
            <a:off x="1371600" y="975360"/>
            <a:ext cx="6663690" cy="1200329"/>
          </a:xfrm>
          <a:prstGeom prst="rect">
            <a:avLst/>
          </a:prstGeom>
        </p:spPr>
        <p:txBody>
          <a:bodyPr wrap="square">
            <a:spAutoFit/>
          </a:bodyPr>
          <a:lstStyle/>
          <a:p>
            <a:pPr algn="ctr">
              <a:spcBef>
                <a:spcPct val="50000"/>
              </a:spcBef>
            </a:pPr>
            <a:r>
              <a:rPr lang="en-US" sz="3600" b="1">
                <a:solidFill>
                  <a:srgbClr val="0000FF"/>
                </a:solidFill>
                <a:latin typeface="Times New Roman" pitchFamily="18" charset="0"/>
                <a:cs typeface="Times New Roman" pitchFamily="18" charset="0"/>
              </a:rPr>
              <a:t> Nội dung 1: Trò chơi giải cứu đại dương – File đính kèm</a:t>
            </a:r>
            <a:endParaRPr lang="en-US"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9071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enh14cdn.com/Uploaded/Share/2012/01/03/120103cinedainaothiencunghu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89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4978" y="0"/>
            <a:ext cx="3911492" cy="646331"/>
          </a:xfrm>
          <a:prstGeom prst="rect">
            <a:avLst/>
          </a:prstGeom>
        </p:spPr>
        <p:txBody>
          <a:bodyPr wrap="square">
            <a:spAutoFit/>
          </a:bodyPr>
          <a:lstStyle/>
          <a:p>
            <a:pPr algn="ctr">
              <a:spcBef>
                <a:spcPct val="50000"/>
              </a:spcBef>
            </a:pPr>
            <a:r>
              <a:rPr lang="en-US" sz="3600" b="1">
                <a:solidFill>
                  <a:srgbClr val="CC0000"/>
                </a:solidFill>
                <a:latin typeface="Times New Roman" pitchFamily="18" charset="0"/>
                <a:cs typeface="Times New Roman" pitchFamily="18" charset="0"/>
              </a:rPr>
              <a:t> Luyện tập</a:t>
            </a:r>
            <a:endParaRPr lang="en-US" sz="3600" b="1" dirty="0">
              <a:solidFill>
                <a:srgbClr val="CC0000"/>
              </a:solidFill>
              <a:latin typeface="Times New Roman" pitchFamily="18" charset="0"/>
              <a:cs typeface="Times New Roman" pitchFamily="18" charset="0"/>
            </a:endParaRPr>
          </a:p>
        </p:txBody>
      </p:sp>
      <p:sp>
        <p:nvSpPr>
          <p:cNvPr id="3" name="Rectangle 2"/>
          <p:cNvSpPr/>
          <p:nvPr/>
        </p:nvSpPr>
        <p:spPr>
          <a:xfrm>
            <a:off x="1371600" y="975360"/>
            <a:ext cx="6663690" cy="1754326"/>
          </a:xfrm>
          <a:prstGeom prst="rect">
            <a:avLst/>
          </a:prstGeom>
        </p:spPr>
        <p:txBody>
          <a:bodyPr wrap="square">
            <a:spAutoFit/>
          </a:bodyPr>
          <a:lstStyle/>
          <a:p>
            <a:pPr algn="just"/>
            <a:r>
              <a:rPr lang="en-US" sz="3600" b="1">
                <a:solidFill>
                  <a:srgbClr val="0000FF"/>
                </a:solidFill>
                <a:latin typeface="Times New Roman" pitchFamily="18" charset="0"/>
                <a:cs typeface="Times New Roman" pitchFamily="18" charset="0"/>
              </a:rPr>
              <a:t> Nội dung 2: </a:t>
            </a:r>
            <a:r>
              <a:rPr lang="vi-VN" sz="360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2805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5738" y="114300"/>
            <a:ext cx="6800849" cy="4914900"/>
          </a:xfrm>
          <a:prstGeom prst="rect">
            <a:avLst/>
          </a:prstGeom>
          <a:noFill/>
          <a:ln>
            <a:noFill/>
          </a:ln>
        </p:spPr>
      </p:pic>
    </p:spTree>
    <p:extLst>
      <p:ext uri="{BB962C8B-B14F-4D97-AF65-F5344CB8AC3E}">
        <p14:creationId xmlns:p14="http://schemas.microsoft.com/office/powerpoint/2010/main" val="34692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81061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6" y="857250"/>
            <a:ext cx="6620609" cy="4149285"/>
          </a:xfrm>
          <a:prstGeom prst="roundRect">
            <a:avLst>
              <a:gd name="adj" fmla="val 2792"/>
            </a:avLst>
          </a:prstGeom>
          <a:blipFill>
            <a:blip r:embed="rId3"/>
            <a:stretch>
              <a:fillRect/>
            </a:stretch>
          </a:blipFill>
          <a:ln>
            <a:noFill/>
          </a:ln>
          <a:effectLst/>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109"/>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200151" y="95109"/>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1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248966" y="857250"/>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3" y="10043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10043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433067" y="15208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277135" y="48872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1296463" y="88853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1122835" y="691621"/>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096422" y="1485900"/>
            <a:ext cx="5618829" cy="646331"/>
          </a:xfrm>
          <a:prstGeom prst="rect">
            <a:avLst/>
          </a:prstGeom>
          <a:solidFill>
            <a:srgbClr val="BCFCD4"/>
          </a:solidFill>
          <a:ln w="12700">
            <a:solidFill>
              <a:srgbClr val="009900"/>
            </a:solidFill>
          </a:ln>
        </p:spPr>
        <p:txBody>
          <a:bodyPr wrap="square">
            <a:spAutoFit/>
          </a:bodyPr>
          <a:lstStyle/>
          <a:p>
            <a:pPr algn="just"/>
            <a:r>
              <a:rPr lang="vi-VN"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867589" y="20002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1205" y="1437014"/>
            <a:ext cx="717146" cy="7534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306417" y="3028950"/>
            <a:ext cx="808133" cy="8001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482440" y="971549"/>
            <a:ext cx="3546760" cy="369332"/>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b. </a:t>
            </a:r>
            <a:r>
              <a:rPr lang="en-US" b="1" dirty="0" err="1">
                <a:solidFill>
                  <a:srgbClr val="CC0000"/>
                </a:solidFill>
                <a:latin typeface="Times New Roman" pitchFamily="18" charset="0"/>
                <a:cs typeface="Times New Roman" pitchFamily="18" charset="0"/>
              </a:rPr>
              <a:t>Vận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dụng</a:t>
            </a:r>
            <a:endParaRPr lang="en-US"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10822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 y="102870"/>
            <a:ext cx="8846820" cy="4770537"/>
          </a:xfrm>
          <a:prstGeom prst="rect">
            <a:avLst/>
          </a:prstGeom>
        </p:spPr>
        <p:txBody>
          <a:bodyPr wrap="square">
            <a:spAutoFit/>
          </a:bodyPr>
          <a:lstStyle/>
          <a:p>
            <a:pPr algn="ctr"/>
            <a:r>
              <a:rPr lang="vi-VN" sz="1600" b="1" dirty="0">
                <a:solidFill>
                  <a:srgbClr val="FF0000"/>
                </a:solidFill>
                <a:latin typeface="+mj-lt"/>
                <a:ea typeface="Cambria" pitchFamily="18" charset="0"/>
              </a:rPr>
              <a:t>MÔI TRƯỜNG BIỂN ĐẢO VIỆT NAM</a:t>
            </a:r>
            <a:endParaRPr lang="en-US" sz="1600" b="1" dirty="0">
              <a:solidFill>
                <a:srgbClr val="FF0000"/>
              </a:solidFill>
              <a:latin typeface="+mj-lt"/>
              <a:ea typeface="Cambria" pitchFamily="18" charset="0"/>
            </a:endParaRPr>
          </a:p>
          <a:p>
            <a:pPr algn="just"/>
            <a:r>
              <a:rPr lang="en-US" sz="1600" b="1">
                <a:latin typeface="+mj-lt"/>
                <a:ea typeface="Cambria" pitchFamily="18" charset="0"/>
              </a:rPr>
              <a:t>	</a:t>
            </a:r>
            <a:r>
              <a:rPr lang="vi-VN" sz="1600" b="1">
                <a:latin typeface="+mj-lt"/>
                <a:ea typeface="Cambria" pitchFamily="18" charset="0"/>
              </a:rPr>
              <a:t>Vùng </a:t>
            </a:r>
            <a:r>
              <a:rPr lang="vi-VN" sz="1600" b="1" dirty="0">
                <a:latin typeface="+mj-lt"/>
                <a:ea typeface="Cambria" pitchFamily="18" charset="0"/>
              </a:rPr>
              <a:t>biển Việt Nam là một phần của Biển Đông, có diện tích khoảng 1 triệu km</a:t>
            </a:r>
            <a:r>
              <a:rPr lang="vi-VN" sz="1600" b="1" baseline="30000" dirty="0">
                <a:latin typeface="+mj-lt"/>
                <a:ea typeface="Cambria" pitchFamily="18" charset="0"/>
              </a:rPr>
              <a:t>2</a:t>
            </a:r>
            <a:r>
              <a:rPr lang="vi-VN" sz="1600" b="1" dirty="0">
                <a:latin typeface="+mj-lt"/>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600" b="1" dirty="0">
              <a:latin typeface="+mj-lt"/>
              <a:ea typeface="Cambria" pitchFamily="18" charset="0"/>
            </a:endParaRPr>
          </a:p>
        </p:txBody>
      </p:sp>
    </p:spTree>
    <p:extLst>
      <p:ext uri="{BB962C8B-B14F-4D97-AF65-F5344CB8AC3E}">
        <p14:creationId xmlns:p14="http://schemas.microsoft.com/office/powerpoint/2010/main" val="54207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0" name="Rectangle 19"/>
          <p:cNvSpPr/>
          <p:nvPr/>
        </p:nvSpPr>
        <p:spPr>
          <a:xfrm>
            <a:off x="184979" y="61959"/>
            <a:ext cx="6991073" cy="830997"/>
          </a:xfrm>
          <a:prstGeom prst="rect">
            <a:avLst/>
          </a:prstGeom>
        </p:spPr>
        <p:txBody>
          <a:bodyPr wrap="square">
            <a:spAutoFit/>
          </a:bodyPr>
          <a:lstStyle/>
          <a:p>
            <a:pPr algn="ctr" defTabSz="685800" fontAlgn="auto">
              <a:spcBef>
                <a:spcPts val="0"/>
              </a:spcBef>
              <a:spcAft>
                <a:spcPts val="0"/>
              </a:spcAft>
              <a:defRPr/>
            </a:pPr>
            <a:r>
              <a:rPr lang="en-US" sz="24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Nhiệm</a:t>
            </a:r>
            <a:r>
              <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vụ</a:t>
            </a:r>
            <a:r>
              <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1: </a:t>
            </a:r>
            <a:r>
              <a:rPr lang="en-US" sz="24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Hoạt</a:t>
            </a:r>
            <a:r>
              <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động</a:t>
            </a:r>
            <a:r>
              <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tổ</a:t>
            </a:r>
            <a:r>
              <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(5 </a:t>
            </a:r>
            <a:r>
              <a:rPr lang="en-US" sz="24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phút</a:t>
            </a:r>
            <a:r>
              <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p>
          <a:p>
            <a:pPr algn="just" defTabSz="685800" fontAlgn="auto">
              <a:spcBef>
                <a:spcPts val="0"/>
              </a:spcBef>
              <a:spcAft>
                <a:spcPts val="0"/>
              </a:spcAft>
              <a:defRPr/>
            </a:pPr>
            <a:r>
              <a:rPr lang="en-US" sz="2400" b="1">
                <a:solidFill>
                  <a:srgbClr val="0000FF"/>
                </a:solidFill>
                <a:latin typeface="Times New Roman" panose="02020603050405020304" pitchFamily="18" charset="0"/>
                <a:ea typeface="#9Slide03 Roboto Medium" panose="02000000000000000000" pitchFamily="2" charset="0"/>
                <a:cs typeface="Times New Roman" panose="02020603050405020304" pitchFamily="18" charset="0"/>
              </a:rPr>
              <a:t>Đọc nội dung kênh chữ</a:t>
            </a:r>
            <a:r>
              <a:rPr lang="en-US" sz="2400">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mục 1a/SGK/155, hãy:</a:t>
            </a:r>
            <a:endParaRPr lang="en-US" sz="2400" b="1" dirty="0">
              <a:solidFill>
                <a:srgbClr val="0000FF"/>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1" name="Rectangle 20"/>
          <p:cNvSpPr/>
          <p:nvPr/>
        </p:nvSpPr>
        <p:spPr>
          <a:xfrm>
            <a:off x="184979" y="709079"/>
            <a:ext cx="7905136" cy="646331"/>
          </a:xfrm>
          <a:prstGeom prst="rect">
            <a:avLst/>
          </a:prstGeom>
        </p:spPr>
        <p:txBody>
          <a:bodyPr wrap="square">
            <a:spAutoFit/>
          </a:bodyPr>
          <a:lstStyle/>
          <a:p>
            <a:pPr algn="just" defTabSz="685800" fontAlgn="auto">
              <a:lnSpc>
                <a:spcPct val="150000"/>
              </a:lnSpc>
              <a:spcBef>
                <a:spcPts val="0"/>
              </a:spcBef>
              <a:spcAft>
                <a:spcPts val="0"/>
              </a:spcAft>
              <a:defRPr/>
            </a:pPr>
            <a:r>
              <a:rPr lang="en-US" sz="2400" b="1">
                <a:latin typeface="Times New Roman" panose="02020603050405020304" pitchFamily="18" charset="0"/>
                <a:ea typeface="Times New Roman" panose="02020603050405020304" pitchFamily="18" charset="0"/>
              </a:rPr>
              <a:t>Nêu đặc điểm môi trường biển đảo Việt Nam?</a:t>
            </a:r>
            <a:endParaRPr lang="en-US" sz="2400" b="1" dirty="0">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4" name="5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2639" y="21811"/>
            <a:ext cx="1620078" cy="911294"/>
          </a:xfrm>
          <a:prstGeom prst="rect">
            <a:avLst/>
          </a:prstGeom>
        </p:spPr>
      </p:pic>
      <p:sp>
        <p:nvSpPr>
          <p:cNvPr id="2" name="Rectangle 1"/>
          <p:cNvSpPr/>
          <p:nvPr/>
        </p:nvSpPr>
        <p:spPr>
          <a:xfrm>
            <a:off x="184979" y="1540076"/>
            <a:ext cx="8757543" cy="3319498"/>
          </a:xfrm>
          <a:prstGeom prst="rect">
            <a:avLst/>
          </a:prstGeom>
        </p:spPr>
        <p:txBody>
          <a:bodyPr wrap="square">
            <a:spAutoFit/>
          </a:bodyPr>
          <a:lstStyle/>
          <a:p>
            <a:pPr marL="0" marR="0" algn="just">
              <a:lnSpc>
                <a:spcPct val="107000"/>
              </a:lnSpc>
              <a:spcBef>
                <a:spcPts val="0"/>
              </a:spcBef>
              <a:spcAft>
                <a:spcPts val="0"/>
              </a:spcAft>
            </a:pPr>
            <a:r>
              <a:rPr lang="en-US" sz="28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Đặc điểm môi trường biển đảo Việt Nam</a:t>
            </a:r>
            <a:endParaRPr lang="en-US" sz="28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Môi trường biển là không chia cắt được. Vì vậy, khi một vùng biển bị ô nhiễm sẽ gây thiệt hại cho cả vùng bờ biển, vùng nước và cả các đảo xung quanh.</a:t>
            </a:r>
            <a:endParaRPr lang="en-US" sz="2800" b="1">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Môi trường đảo do có sự biệt lập với đất liền, lại có diện tích nhỏ nên rất nhạy cảm trước tác động của con người, dễ bị suy thoái hơn so với đất liền.</a:t>
            </a:r>
            <a:endParaRPr lang="en-US" sz="2800" b="1">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82390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5" name="Rectangle 4"/>
          <p:cNvSpPr/>
          <p:nvPr/>
        </p:nvSpPr>
        <p:spPr>
          <a:xfrm>
            <a:off x="1270829" y="0"/>
            <a:ext cx="6991073" cy="461665"/>
          </a:xfrm>
          <a:prstGeom prst="rect">
            <a:avLst/>
          </a:prstGeom>
        </p:spPr>
        <p:txBody>
          <a:bodyPr wrap="square">
            <a:spAutoFit/>
          </a:bodyPr>
          <a:lstStyle/>
          <a:p>
            <a:pPr algn="ctr" defTabSz="685800" fontAlgn="auto">
              <a:spcBef>
                <a:spcPts val="0"/>
              </a:spcBef>
              <a:spcAft>
                <a:spcPts val="0"/>
              </a:spcAft>
              <a:defRPr/>
            </a:pPr>
            <a:r>
              <a:rPr lang="en-US" sz="24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Phiếu đánh giá hoạt động của nhóm  </a:t>
            </a:r>
            <a:endParaRPr lang="en-US" sz="2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aphicFrame>
        <p:nvGraphicFramePr>
          <p:cNvPr id="6" name="Table 5"/>
          <p:cNvGraphicFramePr>
            <a:graphicFrameLocks noGrp="1"/>
          </p:cNvGraphicFramePr>
          <p:nvPr/>
        </p:nvGraphicFramePr>
        <p:xfrm>
          <a:off x="145805" y="547535"/>
          <a:ext cx="8861035" cy="4295155"/>
        </p:xfrm>
        <a:graphic>
          <a:graphicData uri="http://schemas.openxmlformats.org/drawingml/2006/table">
            <a:tbl>
              <a:tblPr firstRow="1" firstCol="1" bandRow="1">
                <a:tableStyleId>{5C22544A-7EE6-4342-B048-85BDC9FD1C3A}</a:tableStyleId>
              </a:tblPr>
              <a:tblGrid>
                <a:gridCol w="2681615">
                  <a:extLst>
                    <a:ext uri="{9D8B030D-6E8A-4147-A177-3AD203B41FA5}">
                      <a16:colId xmlns:a16="http://schemas.microsoft.com/office/drawing/2014/main" xmlns="" val="1626292742"/>
                    </a:ext>
                  </a:extLst>
                </a:gridCol>
                <a:gridCol w="4289253">
                  <a:extLst>
                    <a:ext uri="{9D8B030D-6E8A-4147-A177-3AD203B41FA5}">
                      <a16:colId xmlns:a16="http://schemas.microsoft.com/office/drawing/2014/main" xmlns="" val="4262676091"/>
                    </a:ext>
                  </a:extLst>
                </a:gridCol>
                <a:gridCol w="735765">
                  <a:extLst>
                    <a:ext uri="{9D8B030D-6E8A-4147-A177-3AD203B41FA5}">
                      <a16:colId xmlns:a16="http://schemas.microsoft.com/office/drawing/2014/main" xmlns="" val="1123954196"/>
                    </a:ext>
                  </a:extLst>
                </a:gridCol>
                <a:gridCol w="597206">
                  <a:extLst>
                    <a:ext uri="{9D8B030D-6E8A-4147-A177-3AD203B41FA5}">
                      <a16:colId xmlns:a16="http://schemas.microsoft.com/office/drawing/2014/main" xmlns="" val="300118939"/>
                    </a:ext>
                  </a:extLst>
                </a:gridCol>
                <a:gridCol w="557196">
                  <a:extLst>
                    <a:ext uri="{9D8B030D-6E8A-4147-A177-3AD203B41FA5}">
                      <a16:colId xmlns:a16="http://schemas.microsoft.com/office/drawing/2014/main" xmlns="" val="2324164594"/>
                    </a:ext>
                  </a:extLst>
                </a:gridCol>
              </a:tblGrid>
              <a:tr h="436325">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NỘI DUNG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TIÊU CHÍ ĐÁNH GIÁ</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TỐI ĐA</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ĐIỂM ĐẠT ĐƯỢC</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2172110496"/>
                  </a:ext>
                </a:extLst>
              </a:tr>
              <a:tr h="30022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Nhóm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88653790"/>
                  </a:ext>
                </a:extLst>
              </a:tr>
              <a:tr h="344517">
                <a:tc>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1. Hình thức báo cáo</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Sáng tạo, hấp dẫn, ấn tượng. Bố cục hợp lí.</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2,0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96932787"/>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 Nội dung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(5,0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Logic, rõ ràng, dễ theo dõi.</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79540665"/>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Không có lỗi chính tả, không quá nhiều chữ.</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04607818"/>
                  </a:ext>
                </a:extLst>
              </a:tr>
              <a:tr h="164119">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Thông tin đầy đủ, chính xác.</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3,0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6517392"/>
                  </a:ext>
                </a:extLst>
              </a:tr>
              <a:tr h="164119">
                <a:tc rowSpan="3">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3. Kỹ năng thuyết Trình</a:t>
                      </a:r>
                    </a:p>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(2,0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Phong thái tự tin.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42578036"/>
                  </a:ext>
                </a:extLst>
              </a:tr>
              <a:tr h="300222">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Thuyết trình mạch lạc tương tác với người nghe.</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43902857"/>
                  </a:ext>
                </a:extLst>
              </a:tr>
              <a:tr h="187781">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Đúng thời gian quy định.</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37449580"/>
                  </a:ext>
                </a:extLst>
              </a:tr>
              <a:tr h="300222">
                <a:tc row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4. Trả lời câu hỏi tương tác của nhóm bạn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Tích cực tương tác với nhóm bạn.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5182219"/>
                  </a:ext>
                </a:extLst>
              </a:tr>
              <a:tr h="436325">
                <a:tc vMerge="1">
                  <a:txBody>
                    <a:bodyPr/>
                    <a:lstStyle/>
                    <a:p>
                      <a:endParaRPr lang="en-US"/>
                    </a:p>
                  </a:txBody>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Câu trả lời chính xác, hợp lý và đưa ra được những dẫn chứng.</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0,5</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5679" marR="5679" marT="56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96274352"/>
                  </a:ext>
                </a:extLst>
              </a:tr>
              <a:tr h="164119">
                <a:tc gridSpan="2">
                  <a:txBody>
                    <a:bodyPr/>
                    <a:lstStyle/>
                    <a:p>
                      <a:pPr marL="0" marR="0" algn="ctr">
                        <a:lnSpc>
                          <a:spcPct val="107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TỔNG ĐIỂM (10 ĐIỂM)</a:t>
                      </a:r>
                      <a:endParaRPr lang="en-US" sz="16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chemeClr val="tx1"/>
                          </a:solidFill>
                          <a:effectLst/>
                          <a:latin typeface="Times New Roman" panose="02020603050405020304" pitchFamily="18" charset="0"/>
                          <a:cs typeface="Times New Roman" panose="02020603050405020304" pitchFamily="18" charset="0"/>
                        </a:rPr>
                        <a:t>10</a:t>
                      </a:r>
                      <a:endParaRPr lang="en-US" sz="1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1600" b="1">
                        <a:effectLst/>
                        <a:latin typeface="Times New Roman" panose="02020603050405020304" pitchFamily="18" charset="0"/>
                        <a:cs typeface="Times New Roman" panose="02020603050405020304" pitchFamily="18" charset="0"/>
                      </a:endParaRPr>
                    </a:p>
                  </a:txBody>
                  <a:tcPr marL="14008" marR="14008" marT="14008" marB="140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11651710"/>
                  </a:ext>
                </a:extLst>
              </a:tr>
            </a:tbl>
          </a:graphicData>
        </a:graphic>
      </p:graphicFrame>
    </p:spTree>
    <p:extLst>
      <p:ext uri="{BB962C8B-B14F-4D97-AF65-F5344CB8AC3E}">
        <p14:creationId xmlns:p14="http://schemas.microsoft.com/office/powerpoint/2010/main" val="232373243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0" name="Rectangle 19"/>
          <p:cNvSpPr/>
          <p:nvPr/>
        </p:nvSpPr>
        <p:spPr>
          <a:xfrm>
            <a:off x="184979" y="332925"/>
            <a:ext cx="6991073" cy="523220"/>
          </a:xfrm>
          <a:prstGeom prst="rect">
            <a:avLst/>
          </a:prstGeom>
        </p:spPr>
        <p:txBody>
          <a:bodyPr wrap="square">
            <a:spAutoFit/>
          </a:bodyPr>
          <a:lstStyle/>
          <a:p>
            <a:pPr algn="ctr" defTabSz="685800" fontAlgn="auto">
              <a:spcBef>
                <a:spcPts val="0"/>
              </a:spcBef>
              <a:spcAft>
                <a:spcPts val="0"/>
              </a:spcAft>
              <a:defRPr/>
            </a:pP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Nhiệm</a:t>
            </a:r>
            <a:r>
              <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vụ</a:t>
            </a:r>
            <a:r>
              <a:rPr lang="en-US" sz="28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2: </a:t>
            </a: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Hoạt</a:t>
            </a:r>
            <a:r>
              <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động</a:t>
            </a:r>
            <a:r>
              <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28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bàn (10 </a:t>
            </a:r>
            <a:r>
              <a:rPr lang="en-US" sz="2800" b="1"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phút</a:t>
            </a:r>
            <a:r>
              <a:rPr lang="en-US" sz="28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endParaRPr lang="en-US" sz="28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1" name="Rectangle 20"/>
          <p:cNvSpPr/>
          <p:nvPr/>
        </p:nvSpPr>
        <p:spPr>
          <a:xfrm>
            <a:off x="184979" y="1117739"/>
            <a:ext cx="8354587" cy="2677656"/>
          </a:xfrm>
          <a:prstGeom prst="rect">
            <a:avLst/>
          </a:prstGeom>
        </p:spPr>
        <p:txBody>
          <a:bodyPr wrap="square">
            <a:spAutoFit/>
          </a:bodyPr>
          <a:lstStyle/>
          <a:p>
            <a:pPr algn="just">
              <a:spcBef>
                <a:spcPts val="0"/>
              </a:spcBef>
              <a:spcAft>
                <a:spcPts val="0"/>
              </a:spcAft>
            </a:pPr>
            <a:r>
              <a:rPr lang="en-US" sz="2800" b="1">
                <a:latin typeface="Times New Roman" panose="02020603050405020304" pitchFamily="18" charset="0"/>
                <a:ea typeface="Times New Roman" panose="02020603050405020304" pitchFamily="18" charset="0"/>
              </a:rPr>
              <a:t>CH2: </a:t>
            </a:r>
            <a:r>
              <a:rPr lang="en-US" sz="2800" b="1">
                <a:solidFill>
                  <a:srgbClr val="000000"/>
                </a:solidFill>
                <a:latin typeface="Times New Roman" panose="02020603050405020304" pitchFamily="18" charset="0"/>
                <a:ea typeface="Times New Roman" panose="02020603050405020304" pitchFamily="18" charset="0"/>
              </a:rPr>
              <a:t>Dựa vào thông tin trong mục 1b/SGK/155, hãy:</a:t>
            </a:r>
            <a:endParaRPr lang="en-US" sz="2800" b="1">
              <a:latin typeface="Times New Roman" panose="02020603050405020304" pitchFamily="18" charset="0"/>
              <a:ea typeface="Times New Roman" panose="02020603050405020304" pitchFamily="18" charset="0"/>
            </a:endParaRPr>
          </a:p>
          <a:p>
            <a:pPr algn="just">
              <a:spcBef>
                <a:spcPts val="0"/>
              </a:spcBef>
              <a:spcAft>
                <a:spcPts val="0"/>
              </a:spcAft>
            </a:pPr>
            <a:r>
              <a:rPr lang="en-US" sz="2800" b="1">
                <a:solidFill>
                  <a:srgbClr val="000000"/>
                </a:solidFill>
                <a:latin typeface="Times New Roman" panose="02020603050405020304" pitchFamily="18" charset="0"/>
                <a:ea typeface="Times New Roman" panose="02020603050405020304" pitchFamily="18" charset="0"/>
              </a:rPr>
              <a:t>+  Trình bày vấn đề bảo vệ môi trường biển đảo Việt Nam?</a:t>
            </a:r>
            <a:endParaRPr lang="en-US" sz="2800" b="1">
              <a:latin typeface="Times New Roman" panose="02020603050405020304" pitchFamily="18" charset="0"/>
              <a:ea typeface="Times New Roman" panose="02020603050405020304" pitchFamily="18" charset="0"/>
            </a:endParaRPr>
          </a:p>
          <a:p>
            <a:pPr marL="0" marR="0" algn="just">
              <a:spcAft>
                <a:spcPts val="0"/>
              </a:spcAft>
            </a:pPr>
            <a:r>
              <a:rPr lang="en-US" sz="2800" b="1">
                <a:latin typeface="Times New Roman" panose="02020603050405020304" pitchFamily="18" charset="0"/>
                <a:ea typeface="Times New Roman" panose="02020603050405020304" pitchFamily="18" charset="0"/>
              </a:rPr>
              <a:t>+ Biện pháp bảo vệ môi trường biển đảo nước ta. </a:t>
            </a:r>
          </a:p>
          <a:p>
            <a:pPr marL="0" marR="0" algn="just">
              <a:spcAft>
                <a:spcPts val="0"/>
              </a:spcAft>
            </a:pPr>
            <a:r>
              <a:rPr lang="en-US" sz="2800" b="1">
                <a:latin typeface="Times New Roman" panose="02020603050405020304" pitchFamily="18" charset="0"/>
                <a:ea typeface="Times New Roman" panose="02020603050405020304" pitchFamily="18" charset="0"/>
              </a:rPr>
              <a:t>+ </a:t>
            </a:r>
            <a:r>
              <a:rPr lang="vi-VN" sz="2800" b="1">
                <a:latin typeface="Times New Roman" panose="02020603050405020304" pitchFamily="18" charset="0"/>
                <a:ea typeface="Times New Roman" panose="02020603050405020304" pitchFamily="18" charset="0"/>
              </a:rPr>
              <a:t>Bản thân em là học sinh thì cần phải làm gì để bảo vệ môi trường biển đảo?</a:t>
            </a:r>
            <a:endParaRPr lang="en-US" sz="2800" b="1">
              <a:effectLst/>
              <a:latin typeface="Times New Roman" panose="02020603050405020304" pitchFamily="18" charset="0"/>
              <a:ea typeface="Times New Roman" panose="02020603050405020304" pitchFamily="18" charset="0"/>
            </a:endParaRPr>
          </a:p>
        </p:txBody>
      </p:sp>
      <p:pic>
        <p:nvPicPr>
          <p:cNvPr id="4" name="5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2639" y="21811"/>
            <a:ext cx="1620078" cy="911294"/>
          </a:xfrm>
          <a:prstGeom prst="rect">
            <a:avLst/>
          </a:prstGeom>
        </p:spPr>
      </p:pic>
    </p:spTree>
    <p:extLst>
      <p:ext uri="{BB962C8B-B14F-4D97-AF65-F5344CB8AC3E}">
        <p14:creationId xmlns:p14="http://schemas.microsoft.com/office/powerpoint/2010/main" val="27028283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Rectangle 1"/>
          <p:cNvSpPr/>
          <p:nvPr/>
        </p:nvSpPr>
        <p:spPr>
          <a:xfrm>
            <a:off x="148590" y="125730"/>
            <a:ext cx="8869680" cy="4801314"/>
          </a:xfrm>
          <a:prstGeom prst="rect">
            <a:avLst/>
          </a:prstGeom>
        </p:spPr>
        <p:txBody>
          <a:bodyPr wrap="square">
            <a:spAutoFit/>
          </a:bodyPr>
          <a:lstStyle/>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Câu 2</a:t>
            </a:r>
            <a:r>
              <a:rPr lang="en-US" b="1" i="1">
                <a:solidFill>
                  <a:srgbClr val="0000FF"/>
                </a:solidFill>
                <a:latin typeface="Times New Roman" panose="02020603050405020304" pitchFamily="18" charset="0"/>
                <a:ea typeface="Times New Roman" panose="02020603050405020304" pitchFamily="18" charset="0"/>
              </a:rPr>
              <a:t>: Vấn đề bảo vệ môi trường biển đảo Việt Nam:</a:t>
            </a:r>
            <a:endParaRPr lang="en-US" b="1">
              <a:solidFill>
                <a:srgbClr val="0000FF"/>
              </a:solidFill>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Biển đảo có vai trò quan trọng đối với sự phát triển kinh tế - xã hội ở nước ta.</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Vùng ven biển và hải đảo là nơi cư trú và diễn ra các hoạt động sản xuất của dân cư nước ta.</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Nhiều hoạt động kinh tế biển đã đóng góp đáng kể vào GDP của đất nước.</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Hệ thống các đảo tiền tiêu có vị trí rất quan trọng trong sự nghiệp xây dựng và bảo vệ Tổ quốc.</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Chất lượng nước biển:</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Chất lượng nước biển ven bờ còn khá tốt với hầu hết các chỉ số đặc trưng đều nằm trong giới hạn cho phép.</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Chất lượng nước biển ven các đảo và cụm đảo khá tốt, kể cả ở các đảo tập trung đông dân cư.</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Chất lượng nước biển xa bờ đều đạt chuẩn cho phép, tương đối ổn định và ít biến động qua các năm.</a:t>
            </a:r>
          </a:p>
          <a:p>
            <a:pPr marL="30480" marR="30480" algn="just">
              <a:spcBef>
                <a:spcPts val="0"/>
              </a:spcBef>
              <a:spcAft>
                <a:spcPts val="0"/>
              </a:spcAft>
            </a:pPr>
            <a:r>
              <a:rPr lang="en-US" b="1">
                <a:solidFill>
                  <a:srgbClr val="0000FF"/>
                </a:solidFill>
                <a:latin typeface="Times New Roman" panose="02020603050405020304" pitchFamily="18" charset="0"/>
                <a:ea typeface="Times New Roman" panose="02020603050405020304" pitchFamily="18" charset="0"/>
              </a:rPr>
              <a:t>- Chất lượng môi trường nước biển có xu hướng giảm do chịu tác động mạnh của các hoạt động phát triển kinh tế - xã hội khu vực ven bờ. Ngoài ra, biến đổi khí hậu và nước biển dâng cũng có tác động xấu tới môi trường biển đảo.</a:t>
            </a:r>
            <a:endParaRPr lang="en-US"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11864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2" name="Rectangle 1"/>
          <p:cNvSpPr/>
          <p:nvPr/>
        </p:nvSpPr>
        <p:spPr>
          <a:xfrm>
            <a:off x="160020" y="466219"/>
            <a:ext cx="5563447" cy="4401205"/>
          </a:xfrm>
          <a:prstGeom prst="rect">
            <a:avLst/>
          </a:prstGeom>
        </p:spPr>
        <p:txBody>
          <a:bodyPr wrap="square">
            <a:spAutoFit/>
          </a:bodyPr>
          <a:lstStyle/>
          <a:p>
            <a:pPr marL="30480" marR="30480" algn="just">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rPr>
              <a:t>- Để bảo vệ môi trường biển đảo cần kết hợp nhiều giải pháp như:</a:t>
            </a:r>
          </a:p>
          <a:p>
            <a:pPr marL="30480" marR="30480" algn="just">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rPr>
              <a:t>+ Xây dựng cơ chế chính sách, luật bảo vệ môi trường biển đảo;</a:t>
            </a:r>
          </a:p>
          <a:p>
            <a:pPr marL="30480" marR="30480" algn="just">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rPr>
              <a:t>+ Áp dụng các thành tựu khoa học công nghệ để kiểm soát và xử lí vấn đề môi trường biển đảo;</a:t>
            </a:r>
          </a:p>
          <a:p>
            <a:pPr marL="30480" marR="30480" algn="just">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rPr>
              <a:t>+ Tuyên truyền, nâng cao nhận thức của người dân về bảo vệ và cải thiện môi trường biển đảo,...</a:t>
            </a:r>
            <a:endParaRPr lang="en-US" sz="28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467" y="2743200"/>
            <a:ext cx="34205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3466" y="173251"/>
            <a:ext cx="34205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1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sp>
        <p:nvSpPr>
          <p:cNvPr id="3" name="Rectangle 2"/>
          <p:cNvSpPr/>
          <p:nvPr/>
        </p:nvSpPr>
        <p:spPr>
          <a:xfrm>
            <a:off x="132080" y="164736"/>
            <a:ext cx="5455920" cy="4893647"/>
          </a:xfrm>
          <a:prstGeom prst="rect">
            <a:avLst/>
          </a:prstGeom>
        </p:spPr>
        <p:txBody>
          <a:bodyPr wrap="square">
            <a:spAutoFit/>
          </a:bodyPr>
          <a:lstStyle/>
          <a:p>
            <a:pPr marL="30480" marR="30480" algn="just">
              <a:spcBef>
                <a:spcPts val="0"/>
              </a:spcBef>
              <a:spcAft>
                <a:spcPts val="0"/>
              </a:spcAft>
            </a:pPr>
            <a:r>
              <a:rPr lang="en-US" sz="2400" b="1" u="sng">
                <a:solidFill>
                  <a:srgbClr val="0000FF"/>
                </a:solidFill>
                <a:latin typeface="Times New Roman" panose="02020603050405020304" pitchFamily="18" charset="0"/>
                <a:ea typeface="Times New Roman" panose="02020603050405020304" pitchFamily="18" charset="0"/>
              </a:rPr>
              <a:t>Liên hệ</a:t>
            </a:r>
            <a:r>
              <a:rPr lang="en-US" sz="2400" b="1">
                <a:solidFill>
                  <a:srgbClr val="0000FF"/>
                </a:solidFill>
                <a:latin typeface="Times New Roman" panose="02020603050405020304" pitchFamily="18" charset="0"/>
                <a:ea typeface="Times New Roman" panose="02020603050405020304" pitchFamily="18" charset="0"/>
              </a:rPr>
              <a:t>: những hành động mà em có thể làm để góp phần bảo vệ môi trường biển đảo:</a:t>
            </a:r>
          </a:p>
          <a:p>
            <a:pPr marL="30480" marR="30480" algn="just">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rPr>
              <a:t>- Tham gia các hoạt động làm sạch bờ biển, giữ gìn môi trường sinh thái,... nhằm giảm thiểu sự suy thoái, ô nhiễm môi trường biển và trên các đảo.</a:t>
            </a:r>
          </a:p>
          <a:p>
            <a:pPr marL="30480" marR="30480" algn="just">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rPr>
              <a:t>- Đấu tranh với các hoạt động khai thác, sử dụng tài nguyên biển đảo trái với quy định của pháp luật.</a:t>
            </a:r>
          </a:p>
          <a:p>
            <a:pPr marL="30480" marR="30480" algn="just">
              <a:spcBef>
                <a:spcPts val="0"/>
              </a:spcBef>
              <a:spcAft>
                <a:spcPts val="0"/>
              </a:spcAft>
            </a:pPr>
            <a:r>
              <a:rPr lang="en-US" sz="2400" b="1">
                <a:solidFill>
                  <a:srgbClr val="0000FF"/>
                </a:solidFill>
                <a:latin typeface="Times New Roman" panose="02020603050405020304" pitchFamily="18" charset="0"/>
                <a:ea typeface="Times New Roman" panose="02020603050405020304" pitchFamily="18" charset="0"/>
              </a:rPr>
              <a:t>- Rèn luyện kĩ năng để thích ứng với các thiên tai và sự cố xảy ra trong vùng biển đảo.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770" y="445353"/>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119" y="2707344"/>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266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6915</TotalTime>
  <Words>2298</Words>
  <Application>Microsoft Office PowerPoint</Application>
  <PresentationFormat>On-screen Show (16:9)</PresentationFormat>
  <Paragraphs>322</Paragraphs>
  <Slides>33</Slides>
  <Notes>18</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微软雅黑</vt:lpstr>
      <vt:lpstr>宋体</vt:lpstr>
      <vt:lpstr>#9Slide03 Roboto Medium</vt:lpstr>
      <vt:lpstr>Arial</vt:lpstr>
      <vt:lpstr>Calibri</vt:lpstr>
      <vt:lpstr>Calibri Light</vt:lpstr>
      <vt:lpstr>Cambria</vt:lpstr>
      <vt:lpstr>Times New Roman</vt:lpstr>
      <vt:lpstr>VNI-Duff</vt:lpstr>
      <vt:lpstr>VNI-Times</vt:lpstr>
      <vt:lpstr>1_Office Theme</vt:lpstr>
      <vt:lpstr>PowerPoint Presentation</vt:lpstr>
      <vt:lpstr>Lưu ý: Nội dung dành cho các lớp không sử dụng phần kịch bản phân vai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526</cp:revision>
  <dcterms:created xsi:type="dcterms:W3CDTF">2021-06-18T15:04:24Z</dcterms:created>
  <dcterms:modified xsi:type="dcterms:W3CDTF">2025-04-12T03:08:26Z</dcterms:modified>
</cp:coreProperties>
</file>