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media/audio1.wav" ContentType="audio/wav"/>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300" r:id="rId4"/>
    <p:sldId id="283" r:id="rId5"/>
    <p:sldId id="299" r:id="rId6"/>
    <p:sldId id="285" r:id="rId7"/>
    <p:sldId id="286" r:id="rId8"/>
    <p:sldId id="287" r:id="rId9"/>
    <p:sldId id="288" r:id="rId10"/>
    <p:sldId id="289" r:id="rId11"/>
    <p:sldId id="295" r:id="rId12"/>
    <p:sldId id="290" r:id="rId13"/>
    <p:sldId id="291" r:id="rId14"/>
    <p:sldId id="296" r:id="rId15"/>
    <p:sldId id="269" r:id="rId16"/>
    <p:sldId id="273" r:id="rId17"/>
    <p:sldId id="274" r:id="rId18"/>
    <p:sldId id="278" r:id="rId19"/>
    <p:sldId id="275" r:id="rId20"/>
    <p:sldId id="294" r:id="rId21"/>
    <p:sldId id="298" r:id="rId22"/>
  </p:sldIdLst>
  <p:sldSz cx="12192000" cy="6858000"/>
  <p:notesSz cx="6858000" cy="9144000"/>
  <p:embeddedFontLst>
    <p:embeddedFont>
      <p:font typeface="Tahoma" panose="020B0604030504040204" pitchFamily="3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FCD"/>
    <a:srgbClr val="0E73B7"/>
    <a:srgbClr val="E43230"/>
    <a:srgbClr val="E99D05"/>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4" d="100"/>
          <a:sy n="74" d="100"/>
        </p:scale>
        <p:origin x="52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5" name="Footer Placeholder 4">
            <a:extLst>
              <a:ext uri="{FF2B5EF4-FFF2-40B4-BE49-F238E27FC236}">
                <a16:creationId xmlns=""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5" name="Footer Placeholder 4">
            <a:extLst>
              <a:ext uri="{FF2B5EF4-FFF2-40B4-BE49-F238E27FC236}">
                <a16:creationId xmlns=""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5" name="Footer Placeholder 4">
            <a:extLst>
              <a:ext uri="{FF2B5EF4-FFF2-40B4-BE49-F238E27FC236}">
                <a16:creationId xmlns=""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5" name="Footer Placeholder 4">
            <a:extLst>
              <a:ext uri="{FF2B5EF4-FFF2-40B4-BE49-F238E27FC236}">
                <a16:creationId xmlns=""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6" name="Footer Placeholder 5">
            <a:extLst>
              <a:ext uri="{FF2B5EF4-FFF2-40B4-BE49-F238E27FC236}">
                <a16:creationId xmlns=""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8" name="Footer Placeholder 7">
            <a:extLst>
              <a:ext uri="{FF2B5EF4-FFF2-40B4-BE49-F238E27FC236}">
                <a16:creationId xmlns=""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4" name="Footer Placeholder 3">
            <a:extLst>
              <a:ext uri="{FF2B5EF4-FFF2-40B4-BE49-F238E27FC236}">
                <a16:creationId xmlns=""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3" name="Footer Placeholder 2">
            <a:extLst>
              <a:ext uri="{FF2B5EF4-FFF2-40B4-BE49-F238E27FC236}">
                <a16:creationId xmlns=""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6" name="Footer Placeholder 5">
            <a:extLst>
              <a:ext uri="{FF2B5EF4-FFF2-40B4-BE49-F238E27FC236}">
                <a16:creationId xmlns=""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pPr/>
              <a:t>12/4/2025</a:t>
            </a:fld>
            <a:endParaRPr lang="en-US"/>
          </a:p>
        </p:txBody>
      </p:sp>
      <p:sp>
        <p:nvSpPr>
          <p:cNvPr id="6" name="Footer Placeholder 5">
            <a:extLst>
              <a:ext uri="{FF2B5EF4-FFF2-40B4-BE49-F238E27FC236}">
                <a16:creationId xmlns=""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pPr/>
              <a:t>12/4/2025</a:t>
            </a:fld>
            <a:endParaRPr lang="en-US"/>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pPr/>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9.png"/><Relationship Id="rId3" Type="http://schemas.openxmlformats.org/officeDocument/2006/relationships/slideLayout" Target="../slideLayouts/slideLayout13.xml"/><Relationship Id="rId7" Type="http://schemas.openxmlformats.org/officeDocument/2006/relationships/slide" Target="slide15.xml"/><Relationship Id="rId12" Type="http://schemas.openxmlformats.org/officeDocument/2006/relationships/image" Target="../media/image28.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4.xml"/><Relationship Id="rId11" Type="http://schemas.openxmlformats.org/officeDocument/2006/relationships/image" Target="../media/image27.gif"/><Relationship Id="rId5" Type="http://schemas.openxmlformats.org/officeDocument/2006/relationships/image" Target="../media/image25.png"/><Relationship Id="rId10" Type="http://schemas.openxmlformats.org/officeDocument/2006/relationships/image" Target="../media/image26.gif"/><Relationship Id="rId4" Type="http://schemas.openxmlformats.org/officeDocument/2006/relationships/image" Target="../media/image24.png"/><Relationship Id="rId9" Type="http://schemas.openxmlformats.org/officeDocument/2006/relationships/slide" Target="slide17.xml"/><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32.png"/><Relationship Id="rId1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6.png"/><Relationship Id="rId3" Type="http://schemas.openxmlformats.org/officeDocument/2006/relationships/audio" Target="../media/audio3.wav"/><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30.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32.png"/><Relationship Id="rId14"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3.xml"/><Relationship Id="rId3" Type="http://schemas.openxmlformats.org/officeDocument/2006/relationships/audio" Target="../media/audio3.wav"/><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30.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7176" y="1588"/>
            <a:ext cx="91408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a:extLst>
              <a:ext uri="{FF2B5EF4-FFF2-40B4-BE49-F238E27FC236}"/>
            </a:extLst>
          </p:cNvPr>
          <p:cNvSpPr/>
          <p:nvPr>
            <p:custDataLst>
              <p:tags r:id="rId1"/>
            </p:custDataLst>
          </p:nvPr>
        </p:nvSpPr>
        <p:spPr>
          <a:xfrm>
            <a:off x="4481514" y="1554164"/>
            <a:ext cx="5145087" cy="3133725"/>
          </a:xfrm>
          <a:prstGeom prst="ellipse">
            <a:avLst/>
          </a:prstGeom>
          <a:solidFill>
            <a:srgbClr val="3C9E3E"/>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200" dirty="0" err="1" smtClean="0">
                <a:solidFill>
                  <a:srgbClr val="FFFFFF"/>
                </a:solidFill>
                <a:latin typeface="Times New Roman" panose="02020603050405020304" pitchFamily="18" charset="0"/>
                <a:ea typeface="汉仪跳跳体简" panose="00020600040101010101" pitchFamily="18" charset="-122"/>
                <a:cs typeface="Times New Roman" panose="02020603050405020304" pitchFamily="18" charset="0"/>
              </a:rPr>
              <a:t>Mở</a:t>
            </a:r>
            <a:r>
              <a:rPr lang="en-US" altLang="zh-CN" sz="7200" dirty="0" smtClean="0">
                <a:solidFill>
                  <a:srgbClr val="FFFFFF"/>
                </a:solidFill>
                <a:latin typeface="Times New Roman" panose="02020603050405020304" pitchFamily="18" charset="0"/>
                <a:ea typeface="汉仪跳跳体简" panose="00020600040101010101" pitchFamily="18" charset="-122"/>
                <a:cs typeface="Times New Roman" panose="02020603050405020304" pitchFamily="18" charset="0"/>
              </a:rPr>
              <a:t> </a:t>
            </a:r>
            <a:r>
              <a:rPr lang="en-US" altLang="zh-CN" sz="7200" dirty="0" err="1" smtClean="0">
                <a:solidFill>
                  <a:srgbClr val="FFFFFF"/>
                </a:solidFill>
                <a:latin typeface="Times New Roman" panose="02020603050405020304" pitchFamily="18" charset="0"/>
                <a:ea typeface="汉仪跳跳体简" panose="00020600040101010101" pitchFamily="18" charset="-122"/>
                <a:cs typeface="Times New Roman" panose="02020603050405020304" pitchFamily="18" charset="0"/>
              </a:rPr>
              <a:t>đầu</a:t>
            </a:r>
            <a:r>
              <a:rPr lang="en-US" altLang="zh-CN" sz="7200" smtClean="0">
                <a:solidFill>
                  <a:srgbClr val="FFFFFF"/>
                </a:solidFill>
                <a:latin typeface="Times New Roman" panose="02020603050405020304" pitchFamily="18" charset="0"/>
                <a:ea typeface="汉仪跳跳体简" panose="00020600040101010101" pitchFamily="18" charset="-122"/>
                <a:cs typeface="Times New Roman" panose="02020603050405020304" pitchFamily="18" charset="0"/>
              </a:rPr>
              <a:t>:</a:t>
            </a:r>
            <a:endParaRPr lang="zh-CN" altLang="en-US" sz="7200" dirty="0">
              <a:solidFill>
                <a:srgbClr val="FFFFFF"/>
              </a:solidFill>
              <a:latin typeface="Times New Roman" panose="02020603050405020304" pitchFamily="18" charset="0"/>
              <a:ea typeface="汉仪跳跳体简" panose="00020600040101010101" pitchFamily="18" charset="-122"/>
              <a:cs typeface="Times New Roman" panose="02020603050405020304" pitchFamily="18" charset="0"/>
            </a:endParaRPr>
          </a:p>
        </p:txBody>
      </p:sp>
      <p:grpSp>
        <p:nvGrpSpPr>
          <p:cNvPr id="2" name="组合 33"/>
          <p:cNvGrpSpPr>
            <a:grpSpLocks/>
          </p:cNvGrpSpPr>
          <p:nvPr/>
        </p:nvGrpSpPr>
        <p:grpSpPr bwMode="auto">
          <a:xfrm>
            <a:off x="1527175" y="-22225"/>
            <a:ext cx="9144000" cy="6880225"/>
            <a:chOff x="0" y="0"/>
            <a:chExt cx="12192000" cy="6879773"/>
          </a:xfrm>
        </p:grpSpPr>
        <p:pic>
          <p:nvPicPr>
            <p:cNvPr id="16392" name="图片 34"/>
            <p:cNvPicPr>
              <a:picLocks noChangeAspect="1"/>
            </p:cNvPicPr>
            <p:nvPr/>
          </p:nvPicPr>
          <p:blipFill>
            <a:blip r:embed="rId4">
              <a:extLst>
                <a:ext uri="{28A0092B-C50C-407E-A947-70E740481C1C}">
                  <a14:useLocalDpi xmlns:a14="http://schemas.microsoft.com/office/drawing/2010/main" val="0"/>
                </a:ext>
              </a:extLst>
            </a:blip>
            <a:srcRect r="49167" b="13699"/>
            <a:stretch>
              <a:fillRect/>
            </a:stretch>
          </p:blipFill>
          <p:spPr bwMode="auto">
            <a:xfrm>
              <a:off x="2596" y="0"/>
              <a:ext cx="4993692" cy="512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3" name="组合 35"/>
            <p:cNvGrpSpPr>
              <a:grpSpLocks/>
            </p:cNvGrpSpPr>
            <p:nvPr/>
          </p:nvGrpSpPr>
          <p:grpSpPr bwMode="auto">
            <a:xfrm>
              <a:off x="0" y="3949700"/>
              <a:ext cx="12192000" cy="2930073"/>
              <a:chOff x="0" y="3949700"/>
              <a:chExt cx="12192000" cy="2930073"/>
            </a:xfrm>
          </p:grpSpPr>
          <p:pic>
            <p:nvPicPr>
              <p:cNvPr id="16394" name="图片 36"/>
              <p:cNvPicPr>
                <a:picLocks noChangeAspect="1"/>
              </p:cNvPicPr>
              <p:nvPr/>
            </p:nvPicPr>
            <p:blipFill>
              <a:blip r:embed="rId5">
                <a:extLst>
                  <a:ext uri="{28A0092B-C50C-407E-A947-70E740481C1C}">
                    <a14:useLocalDpi xmlns:a14="http://schemas.microsoft.com/office/drawing/2010/main" val="0"/>
                  </a:ext>
                </a:extLst>
              </a:blip>
              <a:srcRect t="65742"/>
              <a:stretch>
                <a:fillRect/>
              </a:stretch>
            </p:blipFill>
            <p:spPr bwMode="auto">
              <a:xfrm>
                <a:off x="0" y="4508499"/>
                <a:ext cx="12192000" cy="23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37"/>
              <p:cNvPicPr>
                <a:picLocks noChangeAspect="1"/>
              </p:cNvPicPr>
              <p:nvPr/>
            </p:nvPicPr>
            <p:blipFill>
              <a:blip r:embed="rId6">
                <a:extLst>
                  <a:ext uri="{28A0092B-C50C-407E-A947-70E740481C1C}">
                    <a14:useLocalDpi xmlns:a14="http://schemas.microsoft.com/office/drawing/2010/main" val="0"/>
                  </a:ext>
                </a:extLst>
              </a:blip>
              <a:srcRect t="57593" r="73541" b="16478"/>
              <a:stretch>
                <a:fillRect/>
              </a:stretch>
            </p:blipFill>
            <p:spPr bwMode="auto">
              <a:xfrm>
                <a:off x="0" y="3949700"/>
                <a:ext cx="3225799"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图片 38"/>
              <p:cNvPicPr>
                <a:picLocks noChangeAspect="1"/>
              </p:cNvPicPr>
              <p:nvPr/>
            </p:nvPicPr>
            <p:blipFill>
              <a:blip r:embed="rId7">
                <a:extLst>
                  <a:ext uri="{28A0092B-C50C-407E-A947-70E740481C1C}">
                    <a14:useLocalDpi xmlns:a14="http://schemas.microsoft.com/office/drawing/2010/main" val="0"/>
                  </a:ext>
                </a:extLst>
              </a:blip>
              <a:srcRect l="32603" t="72038" r="27708" b="2032"/>
              <a:stretch>
                <a:fillRect/>
              </a:stretch>
            </p:blipFill>
            <p:spPr bwMode="auto">
              <a:xfrm>
                <a:off x="3975100" y="4940301"/>
                <a:ext cx="4838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图片 39"/>
              <p:cNvPicPr>
                <a:picLocks noChangeAspect="1"/>
              </p:cNvPicPr>
              <p:nvPr/>
            </p:nvPicPr>
            <p:blipFill>
              <a:blip r:embed="rId8">
                <a:extLst>
                  <a:ext uri="{28A0092B-C50C-407E-A947-70E740481C1C}">
                    <a14:useLocalDpi xmlns:a14="http://schemas.microsoft.com/office/drawing/2010/main" val="0"/>
                  </a:ext>
                </a:extLst>
              </a:blip>
              <a:srcRect l="22708" t="62965" r="56250" b="7773"/>
              <a:stretch>
                <a:fillRect/>
              </a:stretch>
            </p:blipFill>
            <p:spPr bwMode="auto">
              <a:xfrm>
                <a:off x="2768600" y="4317999"/>
                <a:ext cx="2565400" cy="200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图片 40"/>
              <p:cNvPicPr>
                <a:picLocks noChangeAspect="1"/>
              </p:cNvPicPr>
              <p:nvPr/>
            </p:nvPicPr>
            <p:blipFill>
              <a:blip r:embed="rId9">
                <a:extLst>
                  <a:ext uri="{28A0092B-C50C-407E-A947-70E740481C1C}">
                    <a14:useLocalDpi xmlns:a14="http://schemas.microsoft.com/office/drawing/2010/main" val="0"/>
                  </a:ext>
                </a:extLst>
              </a:blip>
              <a:srcRect l="73512" t="56668" r="3960" b="27"/>
              <a:stretch>
                <a:fillRect/>
              </a:stretch>
            </p:blipFill>
            <p:spPr bwMode="auto">
              <a:xfrm>
                <a:off x="8265955" y="4657190"/>
                <a:ext cx="2055807" cy="222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2" name="图片 41"/>
          <p:cNvPicPr>
            <a:picLocks noChangeAspect="1"/>
          </p:cNvPicPr>
          <p:nvPr/>
        </p:nvPicPr>
        <p:blipFill>
          <a:blip r:embed="rId10">
            <a:extLst>
              <a:ext uri="{28A0092B-C50C-407E-A947-70E740481C1C}">
                <a14:useLocalDpi xmlns:a14="http://schemas.microsoft.com/office/drawing/2010/main" val="0"/>
              </a:ext>
            </a:extLst>
          </a:blip>
          <a:srcRect l="21458" t="46111" r="70209" b="40184"/>
          <a:stretch>
            <a:fillRect/>
          </a:stretch>
        </p:blipFill>
        <p:spPr bwMode="auto">
          <a:xfrm>
            <a:off x="3486150" y="3162300"/>
            <a:ext cx="762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42"/>
          <p:cNvPicPr>
            <a:picLocks noChangeAspect="1"/>
          </p:cNvPicPr>
          <p:nvPr/>
        </p:nvPicPr>
        <p:blipFill>
          <a:blip r:embed="rId11">
            <a:extLst>
              <a:ext uri="{28A0092B-C50C-407E-A947-70E740481C1C}">
                <a14:useLocalDpi xmlns:a14="http://schemas.microsoft.com/office/drawing/2010/main" val="0"/>
              </a:ext>
            </a:extLst>
          </a:blip>
          <a:srcRect l="82709" b="56668"/>
          <a:stretch>
            <a:fillRect/>
          </a:stretch>
        </p:blipFill>
        <p:spPr bwMode="auto">
          <a:xfrm>
            <a:off x="9086850" y="0"/>
            <a:ext cx="1581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43"/>
          <p:cNvPicPr>
            <a:picLocks noChangeAspect="1"/>
          </p:cNvPicPr>
          <p:nvPr/>
        </p:nvPicPr>
        <p:blipFill>
          <a:blip r:embed="rId12">
            <a:extLst>
              <a:ext uri="{28A0092B-C50C-407E-A947-70E740481C1C}">
                <a14:useLocalDpi xmlns:a14="http://schemas.microsoft.com/office/drawing/2010/main" val="0"/>
              </a:ext>
            </a:extLst>
          </a:blip>
          <a:srcRect l="78751" r="5939" b="77040"/>
          <a:stretch>
            <a:fillRect/>
          </a:stretch>
        </p:blipFill>
        <p:spPr bwMode="auto">
          <a:xfrm>
            <a:off x="8548688" y="252413"/>
            <a:ext cx="15811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1624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nodeType="afterGroup">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ppt_w</p:attrName>
                                        </p:attrNameLst>
                                      </p:cBhvr>
                                      <p:tavLst>
                                        <p:tav tm="0">
                                          <p:val>
                                            <p:fltVal val="0"/>
                                          </p:val>
                                        </p:tav>
                                        <p:tav tm="100000">
                                          <p:val>
                                            <p:strVal val="#ppt_w"/>
                                          </p:val>
                                        </p:tav>
                                      </p:tavLst>
                                    </p:anim>
                                    <p:anim calcmode="lin" valueType="num">
                                      <p:cBhvr>
                                        <p:cTn id="24" dur="750" fill="hold"/>
                                        <p:tgtEl>
                                          <p:spTgt spid="24"/>
                                        </p:tgtEl>
                                        <p:attrNameLst>
                                          <p:attrName>ppt_h</p:attrName>
                                        </p:attrNameLst>
                                      </p:cBhvr>
                                      <p:tavLst>
                                        <p:tav tm="0">
                                          <p:val>
                                            <p:fltVal val="0"/>
                                          </p:val>
                                        </p:tav>
                                        <p:tav tm="100000">
                                          <p:val>
                                            <p:strVal val="#ppt_h"/>
                                          </p:val>
                                        </p:tav>
                                      </p:tavLst>
                                    </p:anim>
                                    <p:animEffect transition="in" filter="fade">
                                      <p:cBhvr>
                                        <p:cTn id="25"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49" y="102690"/>
            <a:ext cx="10972800" cy="3681008"/>
          </a:xfrm>
          <a:prstGeom prst="rect">
            <a:avLst/>
          </a:prstGeom>
        </p:spPr>
        <p:txBody>
          <a:bodyPr wrap="square">
            <a:spAutoFit/>
          </a:bodyPr>
          <a:lstStyle/>
          <a:p>
            <a:pPr>
              <a:lnSpc>
                <a:spcPct val="115000"/>
              </a:lnSpc>
              <a:spcBef>
                <a:spcPts val="600"/>
              </a:spcBef>
              <a:spcAft>
                <a:spcPts val="600"/>
              </a:spcAft>
            </a:pP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Sự đa dạng của sinh vật trên lục địa.</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a) Thực vật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Phong phú, đa dạng, có sự khác biệt rõ rệt giữa các đới khí hậu.</a:t>
            </a: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b) Động vật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Động vật ít chịu ảnh hưởng của khí hậu hơn thực vật, do động vật có thể di chuyển từ nơi này đến nơi khác.</a:t>
            </a:r>
          </a:p>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Động vật có sự khác biệt giữa các đới khí hậu.</a:t>
            </a:r>
          </a:p>
        </p:txBody>
      </p:sp>
    </p:spTree>
    <p:extLst>
      <p:ext uri="{BB962C8B-B14F-4D97-AF65-F5344CB8AC3E}">
        <p14:creationId xmlns:p14="http://schemas.microsoft.com/office/powerpoint/2010/main" val="116820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4022" y="2686312"/>
            <a:ext cx="9475949" cy="1520416"/>
          </a:xfrm>
          <a:prstGeom prst="rect">
            <a:avLst/>
          </a:prstGeom>
          <a:noFill/>
        </p:spPr>
        <p:txBody>
          <a:bodyPr wrap="square" rtlCol="0">
            <a:spAutoFit/>
          </a:bodyPr>
          <a:lstStyle/>
          <a:p>
            <a:pPr marL="285750" indent="-285750" algn="just">
              <a:lnSpc>
                <a:spcPct val="115000"/>
              </a:lnSpc>
              <a:spcBef>
                <a:spcPts val="600"/>
              </a:spcBef>
              <a:spcAft>
                <a:spcPts val="600"/>
              </a:spcAft>
              <a:buFont typeface="Wingdings" panose="05000000000000000000" pitchFamily="2" charset="2"/>
              <a:buChar char="Ø"/>
            </a:pPr>
            <a:r>
              <a:rPr lang="en-US" sz="2400" dirty="0">
                <a:latin typeface="Times New Roman" panose="02020603050405020304" pitchFamily="18" charset="0"/>
                <a:ea typeface="Calibri" panose="020F0502020204030204" pitchFamily="34" charset="0"/>
              </a:rPr>
              <a:t>Đ</a:t>
            </a:r>
            <a:r>
              <a:rPr lang="en-US" sz="2400" dirty="0" smtClean="0">
                <a:latin typeface="Times New Roman" panose="02020603050405020304" pitchFamily="18" charset="0"/>
                <a:ea typeface="Calibri" panose="020F0502020204030204" pitchFamily="34" charset="0"/>
              </a:rPr>
              <a:t>ộng </a:t>
            </a:r>
            <a:r>
              <a:rPr lang="en-US" sz="2400" dirty="0">
                <a:latin typeface="Times New Roman" panose="02020603050405020304" pitchFamily="18" charset="0"/>
                <a:ea typeface="Calibri" panose="020F0502020204030204" pitchFamily="34" charset="0"/>
              </a:rPr>
              <a:t>vật ít chịu ảnh hưởng của khí hậu hơn thực </a:t>
            </a:r>
            <a:r>
              <a:rPr lang="en-US" sz="2400" dirty="0" smtClean="0">
                <a:latin typeface="Times New Roman" panose="02020603050405020304" pitchFamily="18" charset="0"/>
                <a:ea typeface="Calibri" panose="020F0502020204030204" pitchFamily="34" charset="0"/>
              </a:rPr>
              <a:t>vật, do động vật có thể di chuyển từ nơi này đến nơi khác</a:t>
            </a:r>
          </a:p>
          <a:p>
            <a:pPr marL="285750" indent="-285750" algn="just">
              <a:lnSpc>
                <a:spcPct val="115000"/>
              </a:lnSpc>
              <a:spcBef>
                <a:spcPts val="600"/>
              </a:spcBef>
              <a:spcAft>
                <a:spcPts val="600"/>
              </a:spcAft>
              <a:buFont typeface="Wingdings" panose="05000000000000000000" pitchFamily="2" charset="2"/>
              <a:buChar char="Ø"/>
            </a:pPr>
            <a:r>
              <a:rPr lang="en-US" sz="2400" dirty="0" smtClean="0">
                <a:latin typeface="Times New Roman" panose="02020603050405020304" pitchFamily="18" charset="0"/>
                <a:ea typeface="Calibri" panose="020F0502020204030204" pitchFamily="34" charset="0"/>
              </a:rPr>
              <a:t>Chim cánh cụt, tuần lộc Bắc cực, chim hồng lạc… </a:t>
            </a:r>
            <a:endParaRPr lang="vi-VN" sz="2400" dirty="0">
              <a:latin typeface="Times New Roman" panose="02020603050405020304" pitchFamily="18" charset="0"/>
              <a:ea typeface="Calibri" panose="020F0502020204030204" pitchFamily="34" charset="0"/>
            </a:endParaRPr>
          </a:p>
        </p:txBody>
      </p:sp>
      <p:sp>
        <p:nvSpPr>
          <p:cNvPr id="7" name="TextBox 6"/>
          <p:cNvSpPr txBox="1"/>
          <p:nvPr/>
        </p:nvSpPr>
        <p:spPr>
          <a:xfrm>
            <a:off x="882216" y="1167455"/>
            <a:ext cx="9227755" cy="4342535"/>
          </a:xfrm>
          <a:prstGeom prst="rect">
            <a:avLst/>
          </a:prstGeom>
          <a:noFill/>
        </p:spPr>
        <p:txBody>
          <a:bodyPr wrap="square" rtlCol="0">
            <a:spAutoFit/>
          </a:bodyPr>
          <a:lstStyle/>
          <a:p>
            <a:pPr algn="just">
              <a:lnSpc>
                <a:spcPct val="115000"/>
              </a:lnSpc>
              <a:spcBef>
                <a:spcPts val="600"/>
              </a:spcBef>
              <a:spcAft>
                <a:spcPts val="600"/>
              </a:spcAft>
            </a:pPr>
            <a:r>
              <a:rPr lang="en-US" sz="2400" dirty="0">
                <a:latin typeface="Times New Roman" panose="02020603050405020304" pitchFamily="18" charset="0"/>
                <a:ea typeface="Calibri" panose="020F0502020204030204" pitchFamily="34" charset="0"/>
              </a:rPr>
              <a:t>Biến đổi khí hậu có ảnh </a:t>
            </a:r>
            <a:r>
              <a:rPr lang="en-US" sz="2400" dirty="0" smtClean="0">
                <a:latin typeface="Times New Roman" panose="02020603050405020304" pitchFamily="18" charset="0"/>
                <a:ea typeface="Calibri" panose="020F0502020204030204" pitchFamily="34" charset="0"/>
              </a:rPr>
              <a:t>hưởng rất lớn  </a:t>
            </a:r>
            <a:r>
              <a:rPr lang="en-US" sz="2400" dirty="0">
                <a:latin typeface="Times New Roman" panose="02020603050405020304" pitchFamily="18" charset="0"/>
                <a:ea typeface="Calibri" panose="020F0502020204030204" pitchFamily="34" charset="0"/>
              </a:rPr>
              <a:t>đến sự phát triển của sinh vật trên Thế </a:t>
            </a:r>
            <a:r>
              <a:rPr lang="en-US" sz="2400" dirty="0" smtClean="0">
                <a:latin typeface="Times New Roman" panose="02020603050405020304" pitchFamily="18" charset="0"/>
                <a:ea typeface="Calibri" panose="020F0502020204030204" pitchFamily="34" charset="0"/>
              </a:rPr>
              <a:t>Giới.</a:t>
            </a:r>
          </a:p>
          <a:p>
            <a:pPr marL="342900" indent="-342900" algn="just">
              <a:lnSpc>
                <a:spcPct val="115000"/>
              </a:lnSpc>
              <a:spcBef>
                <a:spcPts val="600"/>
              </a:spcBef>
              <a:spcAft>
                <a:spcPts val="600"/>
              </a:spcAft>
              <a:buFontTx/>
              <a:buChar char="-"/>
            </a:pPr>
            <a:r>
              <a:rPr lang="en-US" sz="2400" dirty="0" smtClean="0">
                <a:latin typeface="Times New Roman" panose="02020603050405020304" pitchFamily="18" charset="0"/>
                <a:ea typeface="Calibri" panose="020F0502020204030204" pitchFamily="34" charset="0"/>
              </a:rPr>
              <a:t>Trái Đất nóng lên, băng tan, nước biển dâng, làm ngập vùng nước ven bờ, nước mặn xâm nhập sâu vào trong đất liền  giết chết nhiều loài động, thực vật nước ngọt..</a:t>
            </a:r>
          </a:p>
          <a:p>
            <a:pPr marL="342900" indent="-342900" algn="just">
              <a:lnSpc>
                <a:spcPct val="115000"/>
              </a:lnSpc>
              <a:spcBef>
                <a:spcPts val="600"/>
              </a:spcBef>
              <a:spcAft>
                <a:spcPts val="600"/>
              </a:spcAft>
              <a:buFontTx/>
              <a:buChar char="-"/>
            </a:pPr>
            <a:r>
              <a:rPr lang="en-US" sz="2400" dirty="0" smtClean="0">
                <a:latin typeface="Times New Roman" panose="02020603050405020304" pitchFamily="18" charset="0"/>
                <a:ea typeface="Calibri" panose="020F0502020204030204" pitchFamily="34" charset="0"/>
              </a:rPr>
              <a:t>Hệ sinh thái sẽ bị tổn thương. Các dạng san hô bị suy thoái.</a:t>
            </a:r>
          </a:p>
          <a:p>
            <a:pPr marL="285750" indent="-285750" algn="just">
              <a:lnSpc>
                <a:spcPct val="115000"/>
              </a:lnSpc>
              <a:spcBef>
                <a:spcPts val="600"/>
              </a:spcBef>
              <a:spcAft>
                <a:spcPts val="600"/>
              </a:spcAft>
              <a:buFontTx/>
              <a:buChar char="-"/>
            </a:pPr>
            <a:r>
              <a:rPr lang="en-US" sz="2400" dirty="0" smtClean="0">
                <a:latin typeface="Times New Roman" panose="02020603050405020304" pitchFamily="18" charset="0"/>
                <a:ea typeface="Calibri" panose="020F0502020204030204" pitchFamily="34" charset="0"/>
              </a:rPr>
              <a:t>Trái đất nóng lên kéo theo nhiều hệ quả: lũ lụt, hạn hán, cháy rừng… mất nơi cư trú, nguồn thức ăn, mất các nguồn gen quý hiếm, tăng nguy cơ tuyệt chủng các loài sinh vật.</a:t>
            </a:r>
            <a:endParaRPr lang="vi-VN" sz="2400" dirty="0">
              <a:latin typeface="Times New Roman" panose="02020603050405020304" pitchFamily="18" charset="0"/>
              <a:ea typeface="Calibri" panose="020F0502020204030204" pitchFamily="34" charset="0"/>
            </a:endParaRPr>
          </a:p>
        </p:txBody>
      </p:sp>
      <p:sp>
        <p:nvSpPr>
          <p:cNvPr id="8" name="Cloud Callout 7"/>
          <p:cNvSpPr/>
          <p:nvPr/>
        </p:nvSpPr>
        <p:spPr>
          <a:xfrm>
            <a:off x="3104795" y="1930793"/>
            <a:ext cx="3923212" cy="3249599"/>
          </a:xfrm>
          <a:prstGeom prst="cloudCallout">
            <a:avLst>
              <a:gd name="adj1" fmla="val 45181"/>
              <a:gd name="adj2" fmla="val 637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en-US" sz="2400" b="1" dirty="0">
                <a:solidFill>
                  <a:srgbClr val="FF0000"/>
                </a:solidFill>
                <a:latin typeface="Times New Roman" panose="02020603050405020304" pitchFamily="18" charset="0"/>
                <a:ea typeface="Calibri" panose="020F0502020204030204" pitchFamily="34" charset="0"/>
              </a:rPr>
              <a:t>Tại sao động vật ít chịu ảnh hưởng của khí hậu hơn thực vật? </a:t>
            </a:r>
            <a:r>
              <a:rPr lang="en-US" sz="2400" b="1" dirty="0" smtClean="0">
                <a:solidFill>
                  <a:srgbClr val="FF0000"/>
                </a:solidFill>
                <a:latin typeface="Times New Roman" panose="02020603050405020304" pitchFamily="18" charset="0"/>
                <a:ea typeface="Calibri" panose="020F0502020204030204" pitchFamily="34" charset="0"/>
              </a:rPr>
              <a:t>Lấy ví dụ? </a:t>
            </a:r>
            <a:endParaRPr lang="vi-VN" sz="2400" b="1" dirty="0">
              <a:solidFill>
                <a:srgbClr val="FF0000"/>
              </a:solidFill>
              <a:latin typeface="Times New Roman" panose="02020603050405020304" pitchFamily="18" charset="0"/>
              <a:ea typeface="Calibri" panose="020F0502020204030204" pitchFamily="34" charset="0"/>
            </a:endParaRPr>
          </a:p>
        </p:txBody>
      </p:sp>
      <p:sp>
        <p:nvSpPr>
          <p:cNvPr id="9" name="Cloud Callout 8"/>
          <p:cNvSpPr/>
          <p:nvPr/>
        </p:nvSpPr>
        <p:spPr>
          <a:xfrm>
            <a:off x="2616016" y="1821721"/>
            <a:ext cx="4521415" cy="3249599"/>
          </a:xfrm>
          <a:prstGeom prst="cloudCallout">
            <a:avLst>
              <a:gd name="adj1" fmla="val 45181"/>
              <a:gd name="adj2" fmla="val 637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en-US" sz="2400" b="1" dirty="0">
                <a:solidFill>
                  <a:srgbClr val="FF0000"/>
                </a:solidFill>
                <a:latin typeface="Times New Roman" panose="02020603050405020304" pitchFamily="18" charset="0"/>
                <a:ea typeface="Calibri" panose="020F0502020204030204" pitchFamily="34" charset="0"/>
              </a:rPr>
              <a:t>Biến đổi khí hậu có ảnh hưởng như thế nào đến sự phát triển của sinh vật trên Thế Giới?</a:t>
            </a:r>
            <a:endParaRPr lang="vi-VN" sz="24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316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1" nodeType="clickEffect">
                                  <p:stCondLst>
                                    <p:cond delay="0"/>
                                  </p:stCondLst>
                                  <p:childTnLst>
                                    <p:anim calcmode="lin" valueType="num">
                                      <p:cBhvr additive="base">
                                        <p:cTn id="10" dur="500"/>
                                        <p:tgtEl>
                                          <p:spTgt spid="8"/>
                                        </p:tgtEl>
                                        <p:attrNameLst>
                                          <p:attrName>ppt_y</p:attrName>
                                        </p:attrNameLst>
                                      </p:cBhvr>
                                      <p:tavLst>
                                        <p:tav tm="0">
                                          <p:val>
                                            <p:strVal val="#ppt_y"/>
                                          </p:val>
                                        </p:tav>
                                        <p:tav tm="100000">
                                          <p:val>
                                            <p:strVal val="#ppt_y+#ppt_h*1.125000"/>
                                          </p:val>
                                        </p:tav>
                                      </p:tavLst>
                                    </p:anim>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 calcmode="lin" valueType="num">
                                      <p:cBhvr additive="base">
                                        <p:cTn id="20" dur="500"/>
                                        <p:tgtEl>
                                          <p:spTgt spid="6"/>
                                        </p:tgtEl>
                                        <p:attrNameLst>
                                          <p:attrName>ppt_y</p:attrName>
                                        </p:attrNameLst>
                                      </p:cBhvr>
                                      <p:tavLst>
                                        <p:tav tm="0">
                                          <p:val>
                                            <p:strVal val="#ppt_y"/>
                                          </p:val>
                                        </p:tav>
                                        <p:tav tm="100000">
                                          <p:val>
                                            <p:strVal val="#ppt_y+#ppt_h*1.125000"/>
                                          </p:val>
                                        </p:tav>
                                      </p:tavLst>
                                    </p:anim>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grpId="1" nodeType="clickEffect">
                                  <p:stCondLst>
                                    <p:cond delay="0"/>
                                  </p:stCondLst>
                                  <p:childTnLst>
                                    <p:anim calcmode="lin" valueType="num">
                                      <p:cBhvr additive="base">
                                        <p:cTn id="30" dur="500"/>
                                        <p:tgtEl>
                                          <p:spTgt spid="9"/>
                                        </p:tgtEl>
                                        <p:attrNameLst>
                                          <p:attrName>ppt_y</p:attrName>
                                        </p:attrNameLst>
                                      </p:cBhvr>
                                      <p:tavLst>
                                        <p:tav tm="0">
                                          <p:val>
                                            <p:strVal val="#ppt_y"/>
                                          </p:val>
                                        </p:tav>
                                        <p:tav tm="100000">
                                          <p:val>
                                            <p:strVal val="#ppt_y+#ppt_h*1.125000"/>
                                          </p:val>
                                        </p:tav>
                                      </p:tavLst>
                                    </p:anim>
                                    <p:animEffect transition="out" filter="wipe(down)">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7909" y="1910892"/>
            <a:ext cx="10162902" cy="2640723"/>
          </a:xfrm>
          <a:prstGeom prst="rect">
            <a:avLst/>
          </a:prstGeom>
        </p:spPr>
        <p:txBody>
          <a:bodyPr wrap="square">
            <a:spAutoFit/>
          </a:bodyPr>
          <a:lstStyle/>
          <a:p>
            <a:pPr algn="just">
              <a:lnSpc>
                <a:spcPct val="115000"/>
              </a:lnSpc>
              <a:spcBef>
                <a:spcPts val="600"/>
              </a:spcBef>
              <a:spcAft>
                <a:spcPts val="0"/>
              </a:spcAft>
            </a:pPr>
            <a:r>
              <a:rPr lang="vi-VN" sz="2400" dirty="0" smtClean="0">
                <a:solidFill>
                  <a:srgbClr val="000000"/>
                </a:solidFill>
                <a:latin typeface="Times New Roman" panose="02020603050405020304" pitchFamily="18" charset="0"/>
                <a:ea typeface="Calibri" panose="020F0502020204030204" pitchFamily="34" charset="0"/>
              </a:rPr>
              <a:t>Luật </a:t>
            </a:r>
            <a:r>
              <a:rPr lang="vi-VN" sz="2400" dirty="0">
                <a:solidFill>
                  <a:srgbClr val="000000"/>
                </a:solidFill>
                <a:latin typeface="Times New Roman" panose="02020603050405020304" pitchFamily="18" charset="0"/>
                <a:ea typeface="Calibri" panose="020F0502020204030204" pitchFamily="34" charset="0"/>
              </a:rPr>
              <a:t>chơi như sau: Trên màn hình có 4 câu </a:t>
            </a:r>
            <a:r>
              <a:rPr lang="vi-VN" sz="2400" dirty="0" smtClean="0">
                <a:solidFill>
                  <a:srgbClr val="000000"/>
                </a:solidFill>
                <a:latin typeface="Times New Roman" panose="02020603050405020304" pitchFamily="18" charset="0"/>
                <a:ea typeface="Calibri" panose="020F0502020204030204" pitchFamily="34" charset="0"/>
              </a:rPr>
              <a:t>hỏi, nhiệm </a:t>
            </a:r>
            <a:r>
              <a:rPr lang="vi-VN" sz="2400" dirty="0">
                <a:solidFill>
                  <a:srgbClr val="000000"/>
                </a:solidFill>
                <a:latin typeface="Times New Roman" panose="02020603050405020304" pitchFamily="18" charset="0"/>
                <a:ea typeface="Calibri" panose="020F0502020204030204" pitchFamily="34" charset="0"/>
              </a:rPr>
              <a:t>vụ của người chơi như sau: Người chơi sẽ quay vòng quay may mắn để biết số điểm </a:t>
            </a:r>
            <a:r>
              <a:rPr lang="vi-VN" sz="2400" dirty="0" smtClean="0">
                <a:solidFill>
                  <a:srgbClr val="000000"/>
                </a:solidFill>
                <a:latin typeface="Times New Roman" panose="02020603050405020304" pitchFamily="18" charset="0"/>
                <a:ea typeface="Calibri" panose="020F0502020204030204" pitchFamily="34" charset="0"/>
              </a:rPr>
              <a:t>và chọn câu </a:t>
            </a:r>
            <a:r>
              <a:rPr lang="vi-VN" sz="2400" dirty="0">
                <a:solidFill>
                  <a:srgbClr val="000000"/>
                </a:solidFill>
                <a:latin typeface="Times New Roman" panose="02020603050405020304" pitchFamily="18" charset="0"/>
                <a:ea typeface="Calibri" panose="020F0502020204030204" pitchFamily="34" charset="0"/>
              </a:rPr>
              <a:t>hỏi của mình. Tương ứng </a:t>
            </a:r>
            <a:r>
              <a:rPr lang="vi-VN" sz="2400" dirty="0" smtClean="0">
                <a:solidFill>
                  <a:srgbClr val="000000"/>
                </a:solidFill>
                <a:latin typeface="Times New Roman" panose="02020603050405020304" pitchFamily="18" charset="0"/>
                <a:ea typeface="Calibri" panose="020F0502020204030204" pitchFamily="34" charset="0"/>
              </a:rPr>
              <a:t>10 và 50 </a:t>
            </a:r>
            <a:r>
              <a:rPr lang="vi-VN" sz="2400" dirty="0">
                <a:solidFill>
                  <a:srgbClr val="000000"/>
                </a:solidFill>
                <a:latin typeface="Times New Roman" panose="02020603050405020304" pitchFamily="18" charset="0"/>
                <a:ea typeface="Calibri" panose="020F0502020204030204" pitchFamily="34" charset="0"/>
              </a:rPr>
              <a:t>điểm là câu 1, </a:t>
            </a:r>
            <a:r>
              <a:rPr lang="vi-VN" sz="2400" dirty="0" smtClean="0">
                <a:solidFill>
                  <a:srgbClr val="000000"/>
                </a:solidFill>
                <a:latin typeface="Times New Roman" panose="02020603050405020304" pitchFamily="18" charset="0"/>
                <a:ea typeface="Calibri" panose="020F0502020204030204" pitchFamily="34" charset="0"/>
              </a:rPr>
              <a:t>20-60 </a:t>
            </a:r>
            <a:r>
              <a:rPr lang="vi-VN" sz="2400" dirty="0">
                <a:solidFill>
                  <a:srgbClr val="000000"/>
                </a:solidFill>
                <a:latin typeface="Times New Roman" panose="02020603050405020304" pitchFamily="18" charset="0"/>
                <a:ea typeface="Calibri" panose="020F0502020204030204" pitchFamily="34" charset="0"/>
              </a:rPr>
              <a:t>điểm là câu 2, </a:t>
            </a:r>
            <a:r>
              <a:rPr lang="vi-VN" sz="2400" dirty="0" smtClean="0">
                <a:solidFill>
                  <a:srgbClr val="000000"/>
                </a:solidFill>
                <a:latin typeface="Times New Roman" panose="02020603050405020304" pitchFamily="18" charset="0"/>
                <a:ea typeface="Calibri" panose="020F0502020204030204" pitchFamily="34" charset="0"/>
              </a:rPr>
              <a:t>30-70 </a:t>
            </a:r>
            <a:r>
              <a:rPr lang="vi-VN" sz="2400" dirty="0">
                <a:solidFill>
                  <a:srgbClr val="000000"/>
                </a:solidFill>
                <a:latin typeface="Times New Roman" panose="02020603050405020304" pitchFamily="18" charset="0"/>
                <a:ea typeface="Calibri" panose="020F0502020204030204" pitchFamily="34" charset="0"/>
              </a:rPr>
              <a:t>điểm là câu 3, </a:t>
            </a:r>
            <a:r>
              <a:rPr lang="vi-VN" sz="2400" dirty="0" smtClean="0">
                <a:solidFill>
                  <a:srgbClr val="000000"/>
                </a:solidFill>
                <a:latin typeface="Times New Roman" panose="02020603050405020304" pitchFamily="18" charset="0"/>
                <a:ea typeface="Calibri" panose="020F0502020204030204" pitchFamily="34" charset="0"/>
              </a:rPr>
              <a:t>40-80 </a:t>
            </a:r>
            <a:r>
              <a:rPr lang="vi-VN" sz="2400" dirty="0">
                <a:solidFill>
                  <a:srgbClr val="000000"/>
                </a:solidFill>
                <a:latin typeface="Times New Roman" panose="02020603050405020304" pitchFamily="18" charset="0"/>
                <a:ea typeface="Calibri" panose="020F0502020204030204" pitchFamily="34" charset="0"/>
              </a:rPr>
              <a:t>điểm là câu 4. Sau đó người chơi sẽ trả lời câu hỏi của mình, khi trả lời đúng người chơi sẽ được số điểm mà người chơi vừa quay. Người giành chiến thắng là người trả lời đúng câu hỏi và quay được số điểm cao nhất.</a:t>
            </a:r>
          </a:p>
        </p:txBody>
      </p:sp>
      <p:sp>
        <p:nvSpPr>
          <p:cNvPr id="3" name="Rectangle 2"/>
          <p:cNvSpPr/>
          <p:nvPr/>
        </p:nvSpPr>
        <p:spPr>
          <a:xfrm>
            <a:off x="2926341" y="811964"/>
            <a:ext cx="7275752" cy="971356"/>
          </a:xfrm>
          <a:prstGeom prst="rect">
            <a:avLst/>
          </a:prstGeom>
          <a:solidFill>
            <a:schemeClr val="bg1"/>
          </a:solidFill>
          <a:ln>
            <a:solidFill>
              <a:srgbClr val="FFC000"/>
            </a:solidFill>
          </a:ln>
        </p:spPr>
        <p:txBody>
          <a:bodyPr wrap="none" lIns="91440" tIns="45720" rIns="91440" bIns="45720">
            <a:prstTxWarp prst="textCanUp">
              <a:avLst/>
            </a:prstTxWarp>
            <a:spAutoFit/>
          </a:bodyPr>
          <a:lstStyle/>
          <a:p>
            <a:pPr algn="ctr">
              <a:lnSpc>
                <a:spcPct val="115000"/>
              </a:lnSpc>
              <a:spcBef>
                <a:spcPts val="600"/>
              </a:spcBef>
              <a:spcAft>
                <a:spcPts val="0"/>
              </a:spcAft>
            </a:pPr>
            <a:r>
              <a:rPr lang="vi-VN" sz="5400" dirty="0">
                <a:solidFill>
                  <a:srgbClr val="000000"/>
                </a:solidFill>
                <a:latin typeface="Times New Roman" panose="02020603050405020304" pitchFamily="18" charset="0"/>
                <a:ea typeface="Calibri" panose="020F0502020204030204" pitchFamily="34" charset="0"/>
              </a:rPr>
              <a:t>Trò chơi </a:t>
            </a:r>
            <a:r>
              <a:rPr lang="vi-VN" sz="5400" dirty="0">
                <a:solidFill>
                  <a:srgbClr val="FF0000"/>
                </a:solidFill>
                <a:latin typeface="Times New Roman" panose="02020603050405020304" pitchFamily="18" charset="0"/>
                <a:ea typeface="Calibri" panose="020F0502020204030204" pitchFamily="34" charset="0"/>
              </a:rPr>
              <a:t>“ Vòng quay may mắn”. </a:t>
            </a:r>
          </a:p>
        </p:txBody>
      </p:sp>
    </p:spTree>
    <p:extLst>
      <p:ext uri="{BB962C8B-B14F-4D97-AF65-F5344CB8AC3E}">
        <p14:creationId xmlns:p14="http://schemas.microsoft.com/office/powerpoint/2010/main" val="20211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noProof="0" dirty="0" smtClean="0">
                  <a:solidFill>
                    <a:prstClr val="black"/>
                  </a:solidFill>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rPr>
                <a:t>6</a:t>
              </a:r>
              <a:r>
                <a:rPr lang="vi-VN" sz="3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rPr>
                <a:t>7</a:t>
              </a:r>
              <a:r>
                <a:rPr lang="vi-VN" sz="3200" b="1" noProof="0" dirty="0" smtClean="0">
                  <a:solidFill>
                    <a:prstClr val="black"/>
                  </a:solidFill>
                  <a:latin typeface="Tahoma" panose="020B0604030504040204" pitchFamily="34" charset="0"/>
                  <a:ea typeface="Tahoma" panose="020B0604030504040204" pitchFamily="34" charset="0"/>
                  <a:cs typeface="Tahoma" panose="020B0604030504040204" pitchFamily="34" charset="0"/>
                </a:rPr>
                <a:t>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rPr>
                <a:t>8</a:t>
              </a:r>
              <a:r>
                <a:rPr lang="vi-VN" sz="3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861494" y="364887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2408545" y="367753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cstate="print"/>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4"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86"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67251" y="166417"/>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b="1" dirty="0">
                <a:solidFill>
                  <a:srgbClr val="FF0000"/>
                </a:solidFill>
                <a:latin typeface="+mj-lt"/>
              </a:rPr>
              <a:t>Nhận xét nào sau đây không đúng khi nói về sinh vật dưới đại dương. </a:t>
            </a:r>
            <a:endParaRPr kumimoji="0" lang="vi-VN" sz="2400" b="1" i="0" u="none" strike="noStrike" kern="1200" cap="none" spc="0" normalizeH="0" baseline="0" noProof="0" dirty="0">
              <a:ln>
                <a:noFill/>
              </a:ln>
              <a:solidFill>
                <a:srgbClr val="FF0000"/>
              </a:solidFill>
              <a:effectLst/>
              <a:uLnTx/>
              <a:uFillTx/>
              <a:latin typeface="+mj-lt"/>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200" dirty="0" smtClean="0">
                <a:solidFill>
                  <a:schemeClr val="tx1"/>
                </a:solidFill>
                <a:latin typeface="+mj-lt"/>
              </a:rPr>
              <a:t>A. Chỉ có ít số loài sinh vật sinh sống</a:t>
            </a:r>
            <a:endParaRPr kumimoji="0" lang="vi-VN" sz="2200" b="0" i="0" u="none" strike="noStrike" kern="1200" cap="none" spc="0" normalizeH="0" baseline="0" noProof="0" dirty="0">
              <a:ln>
                <a:noFill/>
              </a:ln>
              <a:solidFill>
                <a:schemeClr val="tx1"/>
              </a:solidFill>
              <a:effectLst/>
              <a:uLnTx/>
              <a:uFillTx/>
              <a:latin typeface="+mj-lt"/>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204977" y="1964500"/>
            <a:ext cx="475175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200" dirty="0" smtClean="0">
                <a:solidFill>
                  <a:schemeClr val="tx1"/>
                </a:solidFill>
                <a:latin typeface="+mj-lt"/>
              </a:rPr>
              <a:t>B. Các </a:t>
            </a:r>
            <a:r>
              <a:rPr lang="vi-VN" sz="2200" dirty="0">
                <a:solidFill>
                  <a:schemeClr val="tx1"/>
                </a:solidFill>
                <a:latin typeface="+mj-lt"/>
              </a:rPr>
              <a:t>sinh vật phân hóa theo độ sâu</a:t>
            </a: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200" dirty="0">
                <a:solidFill>
                  <a:schemeClr val="tx1"/>
                </a:solidFill>
                <a:latin typeface="+mj-lt"/>
              </a:rPr>
              <a:t>C</a:t>
            </a:r>
            <a:r>
              <a:rPr lang="vi-VN" sz="2200" dirty="0" smtClean="0">
                <a:solidFill>
                  <a:schemeClr val="tx1"/>
                </a:solidFill>
                <a:latin typeface="+mj-lt"/>
              </a:rPr>
              <a:t>. </a:t>
            </a:r>
            <a:r>
              <a:rPr lang="vi-VN" sz="2200" dirty="0">
                <a:solidFill>
                  <a:schemeClr val="tx1"/>
                </a:solidFill>
                <a:latin typeface="+mj-lt"/>
              </a:rPr>
              <a:t>Vô cùng phong phú và đa dạng</a:t>
            </a: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200" dirty="0" smtClean="0">
                <a:solidFill>
                  <a:schemeClr val="tx1"/>
                </a:solidFill>
                <a:latin typeface="+mj-lt"/>
              </a:rPr>
              <a:t>D.Gồm </a:t>
            </a:r>
            <a:r>
              <a:rPr lang="vi-VN" sz="2200" dirty="0">
                <a:solidFill>
                  <a:schemeClr val="tx1"/>
                </a:solidFill>
                <a:latin typeface="+mj-lt"/>
              </a:rPr>
              <a:t>cả động vật và thực vật</a:t>
            </a:r>
            <a:r>
              <a:rPr lang="vi-VN" sz="2200" dirty="0">
                <a:latin typeface="+mj-lt"/>
              </a:rPr>
              <a:t>.</a:t>
            </a: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Sự </a:t>
            </a:r>
            <a:r>
              <a:rPr lang="vi-VN" sz="2400" b="1" dirty="0" smtClean="0">
                <a:solidFill>
                  <a:srgbClr val="FF0000"/>
                </a:solidFill>
                <a:latin typeface="+mj-lt"/>
              </a:rPr>
              <a:t>Sự </a:t>
            </a:r>
            <a:r>
              <a:rPr lang="vi-VN" sz="2400" b="1" dirty="0">
                <a:solidFill>
                  <a:srgbClr val="FF0000"/>
                </a:solidFill>
                <a:latin typeface="+mj-lt"/>
              </a:rPr>
              <a:t>khác biệt thực vật ở các đới là </a:t>
            </a:r>
            <a:r>
              <a:rPr lang="vi-VN" sz="2400" b="1" dirty="0" smtClean="0">
                <a:solidFill>
                  <a:srgbClr val="FF0000"/>
                </a:solidFill>
                <a:latin typeface="+mj-lt"/>
              </a:rPr>
              <a:t>do?</a:t>
            </a:r>
            <a:endParaRPr lang="vi-VN" sz="2400" b="1" dirty="0">
              <a:solidFill>
                <a:srgbClr val="FF0000"/>
              </a:solidFill>
              <a:latin typeface="+mj-lt"/>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rPr>
              <a:t>A. </a:t>
            </a:r>
            <a:r>
              <a:rPr lang="en-US" sz="2200" dirty="0">
                <a:solidFill>
                  <a:schemeClr val="tx1"/>
                </a:solidFill>
                <a:latin typeface="Times New Roman" panose="02020603050405020304" pitchFamily="18" charset="0"/>
                <a:cs typeface="Times New Roman" panose="02020603050405020304" pitchFamily="18" charset="0"/>
              </a:rPr>
              <a:t>Địa hình</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rPr>
              <a:t>B. </a:t>
            </a:r>
            <a:r>
              <a:rPr lang="en-US" sz="2200" dirty="0">
                <a:solidFill>
                  <a:schemeClr val="tx1"/>
                </a:solidFill>
                <a:latin typeface="Times New Roman" panose="02020603050405020304" pitchFamily="18" charset="0"/>
                <a:cs typeface="Times New Roman" panose="02020603050405020304" pitchFamily="18" charset="0"/>
              </a:rPr>
              <a:t>Khí hậu</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rPr>
              <a:t>C. </a:t>
            </a:r>
            <a:r>
              <a:rPr lang="en-US" sz="2200" dirty="0">
                <a:solidFill>
                  <a:schemeClr val="tx1"/>
                </a:solidFill>
                <a:latin typeface="Times New Roman" panose="02020603050405020304" pitchFamily="18" charset="0"/>
                <a:cs typeface="Times New Roman" panose="02020603050405020304" pitchFamily="18" charset="0"/>
              </a:rPr>
              <a:t>Con người </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rPr>
              <a:t>D. </a:t>
            </a:r>
            <a:r>
              <a:rPr lang="en-US" sz="2200" dirty="0">
                <a:solidFill>
                  <a:schemeClr val="tx1"/>
                </a:solidFill>
                <a:latin typeface="Times New Roman" panose="02020603050405020304" pitchFamily="18" charset="0"/>
                <a:cs typeface="Times New Roman" panose="02020603050405020304" pitchFamily="18" charset="0"/>
              </a:rPr>
              <a:t>Đất</a:t>
            </a:r>
            <a:endParaRPr lang="vi-VN" sz="22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Kiểu </a:t>
            </a:r>
            <a:r>
              <a:rPr lang="en-US" sz="2400" b="1" dirty="0">
                <a:solidFill>
                  <a:srgbClr val="FF0000"/>
                </a:solidFill>
                <a:latin typeface="Times New Roman" panose="02020603050405020304" pitchFamily="18" charset="0"/>
                <a:cs typeface="Times New Roman" panose="02020603050405020304" pitchFamily="18" charset="0"/>
              </a:rPr>
              <a:t>thảm thực vật nào sau đây thuộc đới nóng: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rPr>
              <a:t>A. </a:t>
            </a:r>
            <a:r>
              <a:rPr lang="en-US" sz="2200" dirty="0">
                <a:solidFill>
                  <a:schemeClr val="tx1"/>
                </a:solidFill>
                <a:latin typeface="Times New Roman" panose="02020603050405020304" pitchFamily="18" charset="0"/>
                <a:cs typeface="Times New Roman" panose="02020603050405020304" pitchFamily="18" charset="0"/>
              </a:rPr>
              <a:t>Xa van</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prstClr val="black"/>
                </a:solidFill>
                <a:effectLst/>
                <a:uLnTx/>
                <a:uFillTx/>
                <a:latin typeface="+mj-lt"/>
              </a:rPr>
              <a:t>B</a:t>
            </a:r>
            <a:r>
              <a:rPr kumimoji="0" lang="vi-VN" sz="2200" b="0" i="0" u="none" strike="noStrike" kern="1200" cap="none" spc="0" normalizeH="0" baseline="0" noProof="0" dirty="0">
                <a:ln>
                  <a:noFill/>
                </a:ln>
                <a:solidFill>
                  <a:schemeClr val="tx1"/>
                </a:solidFill>
                <a:effectLst/>
                <a:uLnTx/>
                <a:uFillTx/>
                <a:latin typeface="+mj-lt"/>
              </a:rPr>
              <a:t>. </a:t>
            </a:r>
            <a:r>
              <a:rPr lang="en-US" sz="2200" dirty="0">
                <a:solidFill>
                  <a:schemeClr val="tx1"/>
                </a:solidFill>
                <a:latin typeface="Times New Roman" panose="02020603050405020304" pitchFamily="18" charset="0"/>
                <a:cs typeface="Times New Roman" panose="02020603050405020304" pitchFamily="18" charset="0"/>
              </a:rPr>
              <a:t>Thảo nguyên</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prstClr val="black"/>
                </a:solidFill>
                <a:effectLst/>
                <a:uLnTx/>
                <a:uFillTx/>
                <a:latin typeface="+mj-lt"/>
              </a:rPr>
              <a:t>C. </a:t>
            </a:r>
            <a:r>
              <a:rPr lang="en-US" sz="2200" dirty="0">
                <a:solidFill>
                  <a:schemeClr val="tx1"/>
                </a:solidFill>
                <a:latin typeface="Times New Roman" panose="02020603050405020304" pitchFamily="18" charset="0"/>
                <a:cs typeface="Times New Roman" panose="02020603050405020304" pitchFamily="18" charset="0"/>
              </a:rPr>
              <a:t>Đài nguyên</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200" dirty="0">
                <a:solidFill>
                  <a:schemeClr val="tx1"/>
                </a:solidFill>
                <a:latin typeface="+mj-lt"/>
              </a:rPr>
              <a:t>D . </a:t>
            </a:r>
            <a:r>
              <a:rPr lang="en-US" sz="2200" dirty="0">
                <a:solidFill>
                  <a:schemeClr val="tx1"/>
                </a:solidFill>
                <a:latin typeface="Times New Roman" panose="02020603050405020304" pitchFamily="18" charset="0"/>
                <a:cs typeface="Times New Roman" panose="02020603050405020304" pitchFamily="18" charset="0"/>
              </a:rPr>
              <a:t>Rừng lá kim</a:t>
            </a:r>
            <a:endParaRPr lang="vi-VN" sz="22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753654" y="166417"/>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srgbClr val="FF0000"/>
                </a:solidFill>
                <a:latin typeface="Times New Roman" panose="02020603050405020304" pitchFamily="18" charset="0"/>
                <a:cs typeface="Times New Roman" panose="02020603050405020304" pitchFamily="18" charset="0"/>
              </a:rPr>
              <a:t>Các loài động vật chịu được khí hậu lạnh giá vùng cực </a:t>
            </a:r>
            <a:r>
              <a:rPr lang="en-US" sz="2400" b="1" dirty="0" smtClean="0">
                <a:solidFill>
                  <a:srgbClr val="FF0000"/>
                </a:solidFill>
                <a:latin typeface="Times New Roman" panose="02020603050405020304" pitchFamily="18" charset="0"/>
                <a:cs typeface="Times New Roman" panose="02020603050405020304" pitchFamily="18" charset="0"/>
              </a:rPr>
              <a:t>là?</a:t>
            </a:r>
            <a:endPar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rPr>
              <a:t>A. </a:t>
            </a:r>
            <a:r>
              <a:rPr lang="en-US" sz="2200" dirty="0">
                <a:solidFill>
                  <a:schemeClr val="tx1"/>
                </a:solidFill>
                <a:latin typeface="Times New Roman" panose="02020603050405020304" pitchFamily="18" charset="0"/>
                <a:cs typeface="Times New Roman" panose="02020603050405020304" pitchFamily="18" charset="0"/>
              </a:rPr>
              <a:t>Rắn, hổ, gấu nâu, vẹt.</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prstClr val="black"/>
                </a:solidFill>
                <a:effectLst/>
                <a:uLnTx/>
                <a:uFillTx/>
                <a:latin typeface="+mj-lt"/>
              </a:rPr>
              <a:t>B</a:t>
            </a:r>
            <a:r>
              <a:rPr kumimoji="0" lang="vi-VN" sz="2200" b="0" i="0" u="none" strike="noStrike" kern="1200" cap="none" spc="0" normalizeH="0" baseline="0" noProof="0" dirty="0">
                <a:ln>
                  <a:noFill/>
                </a:ln>
                <a:solidFill>
                  <a:schemeClr val="tx1"/>
                </a:solidFill>
                <a:effectLst/>
                <a:uLnTx/>
                <a:uFillTx/>
                <a:latin typeface="+mj-lt"/>
              </a:rPr>
              <a:t>. </a:t>
            </a:r>
            <a:r>
              <a:rPr lang="en-US" sz="2200" dirty="0">
                <a:solidFill>
                  <a:schemeClr val="tx1"/>
                </a:solidFill>
                <a:latin typeface="Times New Roman" panose="02020603050405020304" pitchFamily="18" charset="0"/>
                <a:cs typeface="Times New Roman" panose="02020603050405020304" pitchFamily="18" charset="0"/>
              </a:rPr>
              <a:t>Linh dương, voi, đà điểu, hổ.</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prstClr val="black"/>
                </a:solidFill>
                <a:effectLst/>
                <a:uLnTx/>
                <a:uFillTx/>
                <a:latin typeface="+mj-lt"/>
              </a:rPr>
              <a:t>C</a:t>
            </a:r>
            <a:r>
              <a:rPr kumimoji="0" lang="vi-VN" sz="2200" b="0" i="0" u="none" strike="noStrike" kern="1200" cap="none" spc="0" normalizeH="0" baseline="0" noProof="0" dirty="0">
                <a:ln>
                  <a:noFill/>
                </a:ln>
                <a:solidFill>
                  <a:schemeClr val="tx1"/>
                </a:solidFill>
                <a:effectLst/>
                <a:uLnTx/>
                <a:uFillTx/>
                <a:latin typeface="+mj-lt"/>
              </a:rPr>
              <a:t>. </a:t>
            </a:r>
            <a:r>
              <a:rPr lang="en-US" sz="2200" dirty="0">
                <a:solidFill>
                  <a:schemeClr val="tx1"/>
                </a:solidFill>
                <a:latin typeface="Times New Roman" panose="02020603050405020304" pitchFamily="18" charset="0"/>
                <a:cs typeface="Times New Roman" panose="02020603050405020304" pitchFamily="18" charset="0"/>
              </a:rPr>
              <a:t>Gấu trắng. chim cánh cụt, </a:t>
            </a:r>
            <a:endParaRPr lang="en-US" sz="2200" dirty="0" smtClean="0">
              <a:solidFill>
                <a:schemeClr val="tx1"/>
              </a:solidFill>
              <a:latin typeface="Times New Roman" panose="02020603050405020304" pitchFamily="18" charset="0"/>
              <a:cs typeface="Times New Roman" panose="02020603050405020304" pitchFamily="18" charset="0"/>
            </a:endParaRPr>
          </a:p>
          <a:p>
            <a:pPr lvl="0"/>
            <a:r>
              <a:rPr lang="en-US" sz="2200" dirty="0" smtClean="0">
                <a:solidFill>
                  <a:schemeClr val="tx1"/>
                </a:solidFill>
                <a:latin typeface="Times New Roman" panose="02020603050405020304" pitchFamily="18" charset="0"/>
                <a:cs typeface="Times New Roman" panose="02020603050405020304" pitchFamily="18" charset="0"/>
              </a:rPr>
              <a:t>cáo </a:t>
            </a:r>
            <a:r>
              <a:rPr lang="en-US" sz="2200" dirty="0">
                <a:solidFill>
                  <a:schemeClr val="tx1"/>
                </a:solidFill>
                <a:latin typeface="Times New Roman" panose="02020603050405020304" pitchFamily="18" charset="0"/>
                <a:cs typeface="Times New Roman" panose="02020603050405020304" pitchFamily="18" charset="0"/>
              </a:rPr>
              <a:t>tuyết và tuần lộc.</a:t>
            </a:r>
            <a:endParaRPr lang="vi-VN" sz="22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rPr>
              <a:t>D. </a:t>
            </a:r>
            <a:r>
              <a:rPr lang="en-US" sz="2200" dirty="0">
                <a:solidFill>
                  <a:schemeClr val="tx1"/>
                </a:solidFill>
                <a:latin typeface="Times New Roman" panose="02020603050405020304" pitchFamily="18" charset="0"/>
                <a:cs typeface="Times New Roman" panose="02020603050405020304" pitchFamily="18" charset="0"/>
              </a:rPr>
              <a:t>Lạc đà, bọ cạp, chuột túi</a:t>
            </a:r>
            <a:r>
              <a:rPr lang="en-US" sz="2200" dirty="0">
                <a:latin typeface="+mj-lt"/>
              </a:rPr>
              <a:t>.</a:t>
            </a:r>
            <a:endParaRPr lang="vi-VN" sz="2200" dirty="0">
              <a:latin typeface="+mj-lt"/>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768954" y="1217338"/>
            <a:ext cx="4521415" cy="3249599"/>
          </a:xfrm>
          <a:prstGeom prst="cloudCallout">
            <a:avLst>
              <a:gd name="adj1" fmla="val 45181"/>
              <a:gd name="adj2" fmla="val 637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vi-VN" sz="2400" dirty="0" smtClean="0">
                <a:solidFill>
                  <a:srgbClr val="000000"/>
                </a:solidFill>
                <a:latin typeface="Times New Roman" panose="02020603050405020304" pitchFamily="18" charset="0"/>
                <a:ea typeface="Calibri" panose="020F0502020204030204" pitchFamily="34" charset="0"/>
              </a:rPr>
              <a:t> </a:t>
            </a:r>
            <a:r>
              <a:rPr lang="vi-VN" sz="2400" b="1" dirty="0" smtClean="0">
                <a:solidFill>
                  <a:srgbClr val="FF0000"/>
                </a:solidFill>
                <a:latin typeface="Times New Roman" panose="02020603050405020304" pitchFamily="18" charset="0"/>
                <a:ea typeface="Calibri" panose="020F0502020204030204" pitchFamily="34" charset="0"/>
              </a:rPr>
              <a:t>Em hãy phát </a:t>
            </a:r>
            <a:r>
              <a:rPr lang="vi-VN" sz="2400" b="1" dirty="0">
                <a:solidFill>
                  <a:srgbClr val="FF0000"/>
                </a:solidFill>
                <a:latin typeface="Times New Roman" panose="02020603050405020304" pitchFamily="18" charset="0"/>
                <a:ea typeface="Calibri" panose="020F0502020204030204" pitchFamily="34" charset="0"/>
              </a:rPr>
              <a:t>biểu cảm nghĩ của mình khi xem xong đoạn video trên?</a:t>
            </a:r>
          </a:p>
        </p:txBody>
      </p:sp>
      <p:sp>
        <p:nvSpPr>
          <p:cNvPr id="6" name="Cloud Callout 5"/>
          <p:cNvSpPr/>
          <p:nvPr/>
        </p:nvSpPr>
        <p:spPr>
          <a:xfrm>
            <a:off x="3890649" y="1325872"/>
            <a:ext cx="4521415" cy="3249599"/>
          </a:xfrm>
          <a:prstGeom prst="cloudCallout">
            <a:avLst>
              <a:gd name="adj1" fmla="val 45181"/>
              <a:gd name="adj2" fmla="val 637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vi-VN" sz="2400" b="1" dirty="0" smtClean="0">
                <a:solidFill>
                  <a:srgbClr val="FF0000"/>
                </a:solidFill>
                <a:latin typeface="Times New Roman" panose="02020603050405020304" pitchFamily="18" charset="0"/>
                <a:ea typeface="Calibri" panose="020F0502020204030204" pitchFamily="34" charset="0"/>
              </a:rPr>
              <a:t>Là </a:t>
            </a:r>
            <a:r>
              <a:rPr lang="vi-VN" sz="2400" b="1" dirty="0">
                <a:solidFill>
                  <a:srgbClr val="FF0000"/>
                </a:solidFill>
                <a:latin typeface="Times New Roman" panose="02020603050405020304" pitchFamily="18" charset="0"/>
                <a:ea typeface="Calibri" panose="020F0502020204030204" pitchFamily="34" charset="0"/>
              </a:rPr>
              <a:t>một HS em có thể làm  gì để góp phần bảo vệ sự đa dạng của các loài sinh </a:t>
            </a:r>
            <a:r>
              <a:rPr lang="vi-VN" sz="2400" b="1" dirty="0" smtClean="0">
                <a:solidFill>
                  <a:srgbClr val="FF0000"/>
                </a:solidFill>
                <a:latin typeface="Times New Roman" panose="02020603050405020304" pitchFamily="18" charset="0"/>
                <a:ea typeface="Calibri" panose="020F0502020204030204" pitchFamily="34" charset="0"/>
              </a:rPr>
              <a:t>vật?</a:t>
            </a:r>
            <a:endParaRPr lang="vi-VN" sz="2400" b="1" dirty="0">
              <a:solidFill>
                <a:srgbClr val="FF0000"/>
              </a:solidFill>
              <a:latin typeface="Times New Roman" panose="02020603050405020304" pitchFamily="18" charset="0"/>
              <a:ea typeface="Calibri" panose="020F0502020204030204" pitchFamily="34" charset="0"/>
            </a:endParaRPr>
          </a:p>
        </p:txBody>
      </p:sp>
      <p:sp>
        <p:nvSpPr>
          <p:cNvPr id="7" name="Rectangle 6"/>
          <p:cNvSpPr/>
          <p:nvPr/>
        </p:nvSpPr>
        <p:spPr>
          <a:xfrm>
            <a:off x="568233" y="1946508"/>
            <a:ext cx="10593977" cy="1791260"/>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VN có 407 loài động vật nằm trong sách đỏ với mức độ độ từ hiếm đến nguy cấp, đe dọa tuyệt chủng. Trong 2 thập kỉ gần đây tại VN, có 10 loài bị tuyệt chủng: tê giác 2 sừng, lợn vòi, bò xám, cầy rái cá,cá chình Nhật, cá chép gốc, cá lợ thân thấp, hươi sao, cá sấu hoa cà, tê giác một sừng.</a:t>
            </a:r>
          </a:p>
        </p:txBody>
      </p:sp>
    </p:spTree>
    <p:extLst>
      <p:ext uri="{BB962C8B-B14F-4D97-AF65-F5344CB8AC3E}">
        <p14:creationId xmlns:p14="http://schemas.microsoft.com/office/powerpoint/2010/main" val="34007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1" nodeType="clickEffect">
                                  <p:stCondLst>
                                    <p:cond delay="0"/>
                                  </p:stCondLst>
                                  <p:childTnLst>
                                    <p:anim calcmode="lin" valueType="num">
                                      <p:cBhvr additive="base">
                                        <p:cTn id="10" dur="500"/>
                                        <p:tgtEl>
                                          <p:spTgt spid="5"/>
                                        </p:tgtEl>
                                        <p:attrNameLst>
                                          <p:attrName>ppt_y</p:attrName>
                                        </p:attrNameLst>
                                      </p:cBhvr>
                                      <p:tavLst>
                                        <p:tav tm="0">
                                          <p:val>
                                            <p:strVal val="#ppt_y"/>
                                          </p:val>
                                        </p:tav>
                                        <p:tav tm="100000">
                                          <p:val>
                                            <p:strVal val="#ppt_y+#ppt_h*1.125000"/>
                                          </p:val>
                                        </p:tav>
                                      </p:tavLst>
                                    </p:anim>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1" nodeType="clickEffect">
                                  <p:stCondLst>
                                    <p:cond delay="0"/>
                                  </p:stCondLst>
                                  <p:childTnLst>
                                    <p:animEffect transition="out" filter="randombar(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0104" y="2001079"/>
            <a:ext cx="8878957" cy="1938992"/>
          </a:xfrm>
          <a:prstGeom prst="rect">
            <a:avLst/>
          </a:prstGeom>
          <a:noFill/>
        </p:spPr>
        <p:txBody>
          <a:bodyPr wrap="square" rtlCol="0">
            <a:spAutoFit/>
          </a:bodyPr>
          <a:lstStyle/>
          <a:p>
            <a:endParaRPr lang="vi-VN" sz="2400" dirty="0">
              <a:ln w="0"/>
              <a:effectLst>
                <a:outerShdw blurRad="38100" dist="19050" dir="2700000" algn="tl" rotWithShape="0">
                  <a:schemeClr val="dk1">
                    <a:alpha val="40000"/>
                  </a:schemeClr>
                </a:outerShdw>
              </a:effectLst>
              <a:latin typeface="+mj-lt"/>
            </a:endParaRPr>
          </a:p>
          <a:p>
            <a:pPr marL="285750" indent="-285750">
              <a:buFontTx/>
              <a:buChar char="-"/>
            </a:pPr>
            <a:r>
              <a:rPr lang="vi-VN" sz="2400" dirty="0" smtClean="0">
                <a:ln w="0"/>
                <a:effectLst>
                  <a:outerShdw blurRad="38100" dist="19050" dir="2700000" algn="tl" rotWithShape="0">
                    <a:schemeClr val="dk1">
                      <a:alpha val="40000"/>
                    </a:schemeClr>
                  </a:outerShdw>
                </a:effectLst>
                <a:latin typeface="+mj-lt"/>
              </a:rPr>
              <a:t>Học bài và làm bài tập SGK,SBT</a:t>
            </a:r>
          </a:p>
          <a:p>
            <a:pPr marL="285750" indent="-285750">
              <a:buFontTx/>
              <a:buChar char="-"/>
            </a:pPr>
            <a:r>
              <a:rPr lang="vi-VN" sz="2400" dirty="0">
                <a:ln w="0"/>
                <a:effectLst>
                  <a:outerShdw blurRad="38100" dist="19050" dir="2700000" algn="tl" rotWithShape="0">
                    <a:schemeClr val="dk1">
                      <a:alpha val="40000"/>
                    </a:schemeClr>
                  </a:outerShdw>
                </a:effectLst>
                <a:latin typeface="+mj-lt"/>
              </a:rPr>
              <a:t> </a:t>
            </a:r>
            <a:r>
              <a:rPr lang="vi-VN" sz="2400" dirty="0" smtClean="0">
                <a:ln w="0"/>
                <a:effectLst>
                  <a:outerShdw blurRad="38100" dist="19050" dir="2700000" algn="tl" rotWithShape="0">
                    <a:schemeClr val="dk1">
                      <a:alpha val="40000"/>
                    </a:schemeClr>
                  </a:outerShdw>
                </a:effectLst>
                <a:latin typeface="+mj-lt"/>
              </a:rPr>
              <a:t>Chuẩn bị bài mới: bài 24, RỪNG NHIỆT ĐỚI</a:t>
            </a:r>
          </a:p>
          <a:p>
            <a:r>
              <a:rPr lang="vi-VN" sz="2400" dirty="0" smtClean="0">
                <a:ln w="0"/>
                <a:effectLst>
                  <a:outerShdw blurRad="38100" dist="19050" dir="2700000" algn="tl" rotWithShape="0">
                    <a:schemeClr val="dk1">
                      <a:alpha val="40000"/>
                    </a:schemeClr>
                  </a:outerShdw>
                </a:effectLst>
                <a:latin typeface="+mj-lt"/>
              </a:rPr>
              <a:t>+ Tìm hiểu đặc điểm của rừng nhiệt đới( vị trí, khí hậu, sinh vật..)</a:t>
            </a:r>
          </a:p>
          <a:p>
            <a:r>
              <a:rPr lang="vi-VN" sz="2400" dirty="0" smtClean="0">
                <a:ln w="0"/>
                <a:effectLst>
                  <a:outerShdw blurRad="38100" dist="19050" dir="2700000" algn="tl" rotWithShape="0">
                    <a:schemeClr val="dk1">
                      <a:alpha val="40000"/>
                    </a:schemeClr>
                  </a:outerShdw>
                </a:effectLst>
                <a:latin typeface="+mj-lt"/>
              </a:rPr>
              <a:t>+ vai trò của rừng và các biện pháp bảo vệ rừng.</a:t>
            </a:r>
            <a:endParaRPr lang="vi-VN" sz="2400" dirty="0">
              <a:ln w="0"/>
              <a:effectLst>
                <a:outerShdw blurRad="38100" dist="19050" dir="2700000" algn="tl" rotWithShape="0">
                  <a:schemeClr val="dk1">
                    <a:alpha val="40000"/>
                  </a:schemeClr>
                </a:outerShdw>
              </a:effectLst>
              <a:latin typeface="+mj-lt"/>
            </a:endParaRPr>
          </a:p>
        </p:txBody>
      </p:sp>
      <p:sp>
        <p:nvSpPr>
          <p:cNvPr id="3" name="Rectangle 2"/>
          <p:cNvSpPr/>
          <p:nvPr/>
        </p:nvSpPr>
        <p:spPr>
          <a:xfrm>
            <a:off x="2670859" y="1170082"/>
            <a:ext cx="5054589" cy="830997"/>
          </a:xfrm>
          <a:prstGeom prst="rect">
            <a:avLst/>
          </a:prstGeom>
          <a:noFill/>
        </p:spPr>
        <p:txBody>
          <a:bodyPr wrap="none" lIns="91440" tIns="45720" rIns="91440" bIns="45720">
            <a:spAutoFit/>
          </a:bodyPr>
          <a:lstStyle/>
          <a:p>
            <a:r>
              <a:rPr lang="vi-VN" sz="4800" b="1" dirty="0">
                <a:ln w="22225">
                  <a:solidFill>
                    <a:schemeClr val="accent2"/>
                  </a:solidFill>
                  <a:prstDash val="solid"/>
                </a:ln>
                <a:solidFill>
                  <a:schemeClr val="accent2">
                    <a:lumMod val="40000"/>
                    <a:lumOff val="60000"/>
                  </a:schemeClr>
                </a:solidFill>
                <a:latin typeface="+mj-lt"/>
              </a:rPr>
              <a:t>Hướng dẫn về nhà</a:t>
            </a:r>
          </a:p>
        </p:txBody>
      </p:sp>
    </p:spTree>
    <p:extLst>
      <p:ext uri="{BB962C8B-B14F-4D97-AF65-F5344CB8AC3E}">
        <p14:creationId xmlns:p14="http://schemas.microsoft.com/office/powerpoint/2010/main" val="26598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3" descr="tải xuố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11" y="819762"/>
            <a:ext cx="3870940" cy="26829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4" descr="tải xuốn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928" y="819761"/>
            <a:ext cx="4137659" cy="2667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5" descr="xuong-rong-sa-mac-sagua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651" y="819762"/>
            <a:ext cx="4008277" cy="26829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85" y="3849509"/>
            <a:ext cx="3894752" cy="2627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283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6" name="Rectangle 9"/>
          <p:cNvSpPr>
            <a:spLocks noChangeArrowheads="1"/>
          </p:cNvSpPr>
          <p:nvPr/>
        </p:nvSpPr>
        <p:spPr bwMode="auto">
          <a:xfrm>
            <a:off x="0" y="4010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4651" y="3849509"/>
            <a:ext cx="4261913" cy="2642371"/>
          </a:xfrm>
          <a:prstGeom prst="rect">
            <a:avLst/>
          </a:prstGeom>
        </p:spPr>
      </p:pic>
      <p:sp>
        <p:nvSpPr>
          <p:cNvPr id="9" name="TextBox 8"/>
          <p:cNvSpPr txBox="1"/>
          <p:nvPr/>
        </p:nvSpPr>
        <p:spPr>
          <a:xfrm>
            <a:off x="535417" y="3476917"/>
            <a:ext cx="2416629"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Vooc</a:t>
            </a:r>
            <a:r>
              <a:rPr lang="en-US" b="1" dirty="0" smtClean="0">
                <a:latin typeface="Times New Roman" panose="02020603050405020304" pitchFamily="18" charset="0"/>
                <a:cs typeface="Times New Roman" panose="02020603050405020304" pitchFamily="18" charset="0"/>
              </a:rPr>
              <a:t> chà vá chân nâu</a:t>
            </a:r>
            <a:endParaRPr lang="vi-VN"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034316" y="3489973"/>
            <a:ext cx="1923725"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Xương rồng</a:t>
            </a:r>
            <a:endParaRPr lang="vi-VN"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9870141" y="3519004"/>
            <a:ext cx="149905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Cá Voi</a:t>
            </a:r>
            <a:endParaRPr lang="vi-VN"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346821" y="6491881"/>
            <a:ext cx="107374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San hô</a:t>
            </a:r>
            <a:endParaRPr lang="vi-VN"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961965" y="6484842"/>
            <a:ext cx="2416629"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Chim cánh cụt</a:t>
            </a:r>
            <a:endParaRPr lang="vi-VN"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624060" y="6491881"/>
            <a:ext cx="121427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Hoa Sen </a:t>
            </a:r>
            <a:endParaRPr lang="vi-VN"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4178" y="3859305"/>
            <a:ext cx="3963055" cy="2632575"/>
          </a:xfrm>
          <a:prstGeom prst="rect">
            <a:avLst/>
          </a:prstGeom>
        </p:spPr>
      </p:pic>
      <p:sp>
        <p:nvSpPr>
          <p:cNvPr id="11" name="TextBox 10"/>
          <p:cNvSpPr txBox="1"/>
          <p:nvPr/>
        </p:nvSpPr>
        <p:spPr>
          <a:xfrm>
            <a:off x="1317812" y="94129"/>
            <a:ext cx="10354235" cy="461665"/>
          </a:xfrm>
          <a:prstGeom prst="rect">
            <a:avLst/>
          </a:prstGeom>
          <a:noFill/>
        </p:spPr>
        <p:txBody>
          <a:bodyPr wrap="square" rtlCol="0">
            <a:spAutoFit/>
          </a:bodyPr>
          <a:lstStyle/>
          <a:p>
            <a:r>
              <a:rPr lang="vi-VN" sz="2400" b="1" dirty="0">
                <a:solidFill>
                  <a:srgbClr val="FF0000"/>
                </a:solidFill>
                <a:latin typeface="+mj-lt"/>
              </a:rPr>
              <a:t>E</a:t>
            </a:r>
            <a:r>
              <a:rPr lang="vi-VN" sz="2400" b="1" dirty="0" smtClean="0">
                <a:solidFill>
                  <a:srgbClr val="FF0000"/>
                </a:solidFill>
                <a:latin typeface="+mj-lt"/>
              </a:rPr>
              <a:t>m </a:t>
            </a:r>
            <a:r>
              <a:rPr lang="vi-VN" sz="2400" b="1" dirty="0">
                <a:solidFill>
                  <a:srgbClr val="FF0000"/>
                </a:solidFill>
                <a:latin typeface="+mj-lt"/>
              </a:rPr>
              <a:t>hãy kể tên các loài động, thực vật trên và cho biết nơi sống của chúng? </a:t>
            </a:r>
          </a:p>
        </p:txBody>
      </p:sp>
    </p:spTree>
    <p:extLst>
      <p:ext uri="{BB962C8B-B14F-4D97-AF65-F5344CB8AC3E}">
        <p14:creationId xmlns:p14="http://schemas.microsoft.com/office/powerpoint/2010/main" val="334617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ircle(in)">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circle(in)">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ircle(in)">
                                      <p:cBhvr>
                                        <p:cTn id="6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P spid="2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69351" y="140466"/>
            <a:ext cx="848924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BÀI 23. SỰ SỐNG TRÊN TRÁI ĐÂT</a:t>
            </a:r>
            <a:endParaRPr lang="vi-VN"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605564" y="835746"/>
            <a:ext cx="8588443" cy="5415875"/>
          </a:xfrm>
          <a:prstGeom prst="rect">
            <a:avLst/>
          </a:prstGeom>
        </p:spPr>
      </p:pic>
    </p:spTree>
    <p:extLst>
      <p:ext uri="{BB962C8B-B14F-4D97-AF65-F5344CB8AC3E}">
        <p14:creationId xmlns:p14="http://schemas.microsoft.com/office/powerpoint/2010/main" val="33848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090" y="46193"/>
            <a:ext cx="7126941" cy="523220"/>
          </a:xfrm>
          <a:prstGeom prst="rect">
            <a:avLst/>
          </a:prstGeom>
          <a:noFill/>
        </p:spPr>
        <p:txBody>
          <a:bodyPr wrap="square" rtlCol="0">
            <a:spAutoFit/>
          </a:bodyPr>
          <a:lstStyle/>
          <a:p>
            <a:r>
              <a:rPr lang="vi-VN" sz="2800" b="1" dirty="0">
                <a:latin typeface="+mj-lt"/>
              </a:rPr>
              <a:t>1. Sự đa dạng của sinh vật dưới đại dương. </a:t>
            </a:r>
          </a:p>
        </p:txBody>
      </p:sp>
      <p:pic>
        <p:nvPicPr>
          <p:cNvPr id="5" name="Picture 4"/>
          <p:cNvPicPr/>
          <p:nvPr/>
        </p:nvPicPr>
        <p:blipFill>
          <a:blip r:embed="rId2"/>
          <a:stretch>
            <a:fillRect/>
          </a:stretch>
        </p:blipFill>
        <p:spPr>
          <a:xfrm>
            <a:off x="2344112" y="569413"/>
            <a:ext cx="7633447" cy="5029200"/>
          </a:xfrm>
          <a:prstGeom prst="rect">
            <a:avLst/>
          </a:prstGeom>
        </p:spPr>
      </p:pic>
      <p:sp>
        <p:nvSpPr>
          <p:cNvPr id="6" name="TextBox 5"/>
          <p:cNvSpPr txBox="1"/>
          <p:nvPr/>
        </p:nvSpPr>
        <p:spPr>
          <a:xfrm>
            <a:off x="1115945" y="5509771"/>
            <a:ext cx="10089777" cy="954107"/>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Quan </a:t>
            </a:r>
            <a:r>
              <a:rPr lang="vi-VN" sz="2800" b="1" dirty="0">
                <a:solidFill>
                  <a:srgbClr val="FF0000"/>
                </a:solidFill>
                <a:latin typeface="Times New Roman" panose="02020603050405020304" pitchFamily="18" charset="0"/>
                <a:cs typeface="Times New Roman" panose="02020603050405020304" pitchFamily="18" charset="0"/>
              </a:rPr>
              <a:t>sát hình </a:t>
            </a:r>
            <a:r>
              <a:rPr lang="vi-VN" sz="2800" b="1" dirty="0" smtClean="0">
                <a:solidFill>
                  <a:srgbClr val="FF0000"/>
                </a:solidFill>
                <a:latin typeface="Times New Roman" panose="02020603050405020304" pitchFamily="18" charset="0"/>
                <a:cs typeface="Times New Roman" panose="02020603050405020304" pitchFamily="18" charset="0"/>
              </a:rPr>
              <a:t>1: Em </a:t>
            </a:r>
            <a:r>
              <a:rPr lang="vi-VN" sz="2800" b="1" dirty="0">
                <a:solidFill>
                  <a:srgbClr val="FF0000"/>
                </a:solidFill>
                <a:latin typeface="Times New Roman" panose="02020603050405020304" pitchFamily="18" charset="0"/>
                <a:cs typeface="Times New Roman" panose="02020603050405020304" pitchFamily="18" charset="0"/>
              </a:rPr>
              <a:t>hãy kể tên tên một số loài sinh vật ở các vùng biển trong đại dương</a:t>
            </a:r>
            <a:r>
              <a:rPr lang="vi-VN"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13354" y="5786769"/>
            <a:ext cx="9668435" cy="400110"/>
          </a:xfrm>
          <a:prstGeom prst="rect">
            <a:avLst/>
          </a:prstGeom>
          <a:noFill/>
        </p:spPr>
        <p:txBody>
          <a:bodyPr wrap="square" rtlCol="0">
            <a:spAutoFit/>
          </a:bodyPr>
          <a:lstStyle/>
          <a:p>
            <a:r>
              <a:rPr lang="vi-VN" sz="2000" dirty="0">
                <a:latin typeface="+mj-lt"/>
              </a:rPr>
              <a:t>- Rong biển, tôm hùm, cá ba sa, cá mục, cá thu, rùa biển…</a:t>
            </a:r>
          </a:p>
        </p:txBody>
      </p:sp>
      <p:sp>
        <p:nvSpPr>
          <p:cNvPr id="8" name="Rectangle 7"/>
          <p:cNvSpPr/>
          <p:nvPr/>
        </p:nvSpPr>
        <p:spPr>
          <a:xfrm>
            <a:off x="1306446" y="5496643"/>
            <a:ext cx="9708777" cy="954107"/>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Em có nhận xét gì về sự phân bố của các loài sinh vật ở các vùng biển trong đại dương?</a:t>
            </a:r>
          </a:p>
        </p:txBody>
      </p:sp>
      <p:sp>
        <p:nvSpPr>
          <p:cNvPr id="9" name="TextBox 8"/>
          <p:cNvSpPr txBox="1"/>
          <p:nvPr/>
        </p:nvSpPr>
        <p:spPr>
          <a:xfrm>
            <a:off x="1371968" y="5528258"/>
            <a:ext cx="9197790" cy="800219"/>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Em hãy kể tên một số loài sinh vật vùng biển Việt Nam? </a:t>
            </a:r>
          </a:p>
          <a:p>
            <a:endParaRPr lang="vi-VN" dirty="0"/>
          </a:p>
        </p:txBody>
      </p:sp>
      <p:sp>
        <p:nvSpPr>
          <p:cNvPr id="3" name="Rectangle 2"/>
          <p:cNvSpPr/>
          <p:nvPr/>
        </p:nvSpPr>
        <p:spPr>
          <a:xfrm>
            <a:off x="1439152" y="5674726"/>
            <a:ext cx="9532854" cy="969496"/>
          </a:xfrm>
          <a:prstGeom prst="rect">
            <a:avLst/>
          </a:prstGeom>
        </p:spPr>
        <p:txBody>
          <a:bodyPr wrap="square">
            <a:spAutoFit/>
          </a:bodyPr>
          <a:lstStyle/>
          <a:p>
            <a:pPr indent="254000" algn="just">
              <a:lnSpc>
                <a:spcPct val="150000"/>
              </a:lnSpc>
              <a:spcAft>
                <a:spcPts val="0"/>
              </a:spcAft>
              <a:tabLst>
                <a:tab pos="492760" algn="l"/>
              </a:tabLst>
            </a:pPr>
            <a:r>
              <a:rPr lang="vi-VN" sz="2000" dirty="0">
                <a:solidFill>
                  <a:srgbClr val="000000"/>
                </a:solidFill>
                <a:latin typeface="Times New Roman" panose="02020603050405020304" pitchFamily="18" charset="0"/>
                <a:ea typeface="Times New Roman" panose="02020603050405020304" pitchFamily="18" charset="0"/>
              </a:rPr>
              <a:t>- Do vĩ độ và độ sâu khác nhau sẽ có nhiệt độ, độ muối, áp </a:t>
            </a:r>
            <a:r>
              <a:rPr lang="vi-VN" dirty="0">
                <a:solidFill>
                  <a:srgbClr val="000000"/>
                </a:solidFill>
                <a:latin typeface="Times New Roman" panose="02020603050405020304" pitchFamily="18" charset="0"/>
                <a:ea typeface="Times New Roman" panose="02020603050405020304" pitchFamily="18" charset="0"/>
              </a:rPr>
              <a:t>suất, ánh sáng, nồng độ oxy khác nhau.</a:t>
            </a:r>
          </a:p>
        </p:txBody>
      </p:sp>
      <p:sp>
        <p:nvSpPr>
          <p:cNvPr id="10" name="Rectangle 9"/>
          <p:cNvSpPr/>
          <p:nvPr/>
        </p:nvSpPr>
        <p:spPr>
          <a:xfrm>
            <a:off x="1791587" y="5371270"/>
            <a:ext cx="8584451" cy="1631216"/>
          </a:xfrm>
          <a:prstGeom prst="rect">
            <a:avLst/>
          </a:prstGeom>
        </p:spPr>
        <p:txBody>
          <a:bodyPr wrap="square">
            <a:spAutoFit/>
          </a:bodyPr>
          <a:lstStyle/>
          <a:p>
            <a:pPr indent="279400" algn="just">
              <a:spcAft>
                <a:spcPts val="0"/>
              </a:spcAft>
            </a:pPr>
            <a:r>
              <a:rPr lang="vi-VN" sz="2000" dirty="0">
                <a:solidFill>
                  <a:srgbClr val="000000"/>
                </a:solidFill>
                <a:latin typeface="Times New Roman" panose="02020603050405020304" pitchFamily="18" charset="0"/>
                <a:ea typeface="Times New Roman" panose="02020603050405020304" pitchFamily="18" charset="0"/>
              </a:rPr>
              <a:t>+ Vùng biển khơi mặt: tôm, cá ngừ, sứa, rùa, cỏ biển, san hô.</a:t>
            </a:r>
          </a:p>
          <a:p>
            <a:pPr indent="279400" algn="just">
              <a:spcAft>
                <a:spcPts val="0"/>
              </a:spcAft>
            </a:pPr>
            <a:r>
              <a:rPr lang="vi-VN" sz="2000" dirty="0">
                <a:solidFill>
                  <a:srgbClr val="000000"/>
                </a:solidFill>
                <a:latin typeface="Times New Roman" panose="02020603050405020304" pitchFamily="18" charset="0"/>
                <a:ea typeface="Times New Roman" panose="02020603050405020304" pitchFamily="18" charset="0"/>
              </a:rPr>
              <a:t>+ Vùng biển khơi trung: cua, cá mập, mực.</a:t>
            </a:r>
          </a:p>
          <a:p>
            <a:pPr indent="279400" algn="just">
              <a:spcAft>
                <a:spcPts val="0"/>
              </a:spcAft>
            </a:pPr>
            <a:r>
              <a:rPr lang="vi-VN" sz="2000" dirty="0">
                <a:solidFill>
                  <a:srgbClr val="000000"/>
                </a:solidFill>
                <a:latin typeface="Times New Roman" panose="02020603050405020304" pitchFamily="18" charset="0"/>
                <a:ea typeface="Times New Roman" panose="02020603050405020304" pitchFamily="18" charset="0"/>
              </a:rPr>
              <a:t>+ Vùng biển khơi sầu: sao biển, bạch tuộc.</a:t>
            </a:r>
          </a:p>
          <a:p>
            <a:pPr indent="279400" algn="just">
              <a:spcAft>
                <a:spcPts val="0"/>
              </a:spcAft>
            </a:pPr>
            <a:r>
              <a:rPr lang="vi-VN" sz="2000" dirty="0">
                <a:solidFill>
                  <a:srgbClr val="000000"/>
                </a:solidFill>
                <a:latin typeface="Times New Roman" panose="02020603050405020304" pitchFamily="18" charset="0"/>
                <a:ea typeface="Times New Roman" panose="02020603050405020304" pitchFamily="18" charset="0"/>
              </a:rPr>
              <a:t>+ Vùng biển khơi sầu thẳm: cá cần câu, mực ma.</a:t>
            </a:r>
          </a:p>
          <a:p>
            <a:pPr indent="279400" algn="just">
              <a:spcAft>
                <a:spcPts val="0"/>
              </a:spcAft>
            </a:pPr>
            <a:r>
              <a:rPr lang="vi-VN" sz="2000" dirty="0">
                <a:solidFill>
                  <a:srgbClr val="000000"/>
                </a:solidFill>
                <a:latin typeface="Times New Roman" panose="02020603050405020304" pitchFamily="18" charset="0"/>
                <a:ea typeface="Times New Roman" panose="02020603050405020304" pitchFamily="18" charset="0"/>
              </a:rPr>
              <a:t>+ Vùng đáy vực thẳm: hải quỳ.</a:t>
            </a:r>
          </a:p>
        </p:txBody>
      </p:sp>
      <p:sp>
        <p:nvSpPr>
          <p:cNvPr id="11" name="Rectangle 10"/>
          <p:cNvSpPr/>
          <p:nvPr/>
        </p:nvSpPr>
        <p:spPr>
          <a:xfrm>
            <a:off x="1514875" y="5586714"/>
            <a:ext cx="8462684" cy="1200329"/>
          </a:xfrm>
          <a:prstGeom prst="rect">
            <a:avLst/>
          </a:prstGeom>
        </p:spPr>
        <p:txBody>
          <a:bodyPr wrap="square">
            <a:spAutoFit/>
          </a:bodyPr>
          <a:lstStyle/>
          <a:p>
            <a:pPr algn="just">
              <a:lnSpc>
                <a:spcPct val="150000"/>
              </a:lnSpc>
              <a:spcBef>
                <a:spcPts val="600"/>
              </a:spcBef>
              <a:spcAft>
                <a:spcPts val="0"/>
              </a:spcAft>
            </a:pPr>
            <a:r>
              <a:rPr lang="vi-VN"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 dẫn đến sự đa dạng của thế giới sinh vật trong đại dương? </a:t>
            </a:r>
          </a:p>
        </p:txBody>
      </p:sp>
    </p:spTree>
    <p:extLst>
      <p:ext uri="{BB962C8B-B14F-4D97-AF65-F5344CB8AC3E}">
        <p14:creationId xmlns:p14="http://schemas.microsoft.com/office/powerpoint/2010/main" val="6461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 calcmode="lin" valueType="num">
                                      <p:cBhvr additive="base">
                                        <p:cTn id="20" dur="500"/>
                                        <p:tgtEl>
                                          <p:spTgt spid="6"/>
                                        </p:tgtEl>
                                        <p:attrNameLst>
                                          <p:attrName>ppt_y</p:attrName>
                                        </p:attrNameLst>
                                      </p:cBhvr>
                                      <p:tavLst>
                                        <p:tav tm="0">
                                          <p:val>
                                            <p:strVal val="#ppt_y"/>
                                          </p:val>
                                        </p:tav>
                                        <p:tav tm="100000">
                                          <p:val>
                                            <p:strVal val="#ppt_y+#ppt_h*1.125000"/>
                                          </p:val>
                                        </p:tav>
                                      </p:tavLst>
                                    </p:anim>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grpId="1" nodeType="clickEffect">
                                  <p:stCondLst>
                                    <p:cond delay="0"/>
                                  </p:stCondLst>
                                  <p:childTnLst>
                                    <p:anim calcmode="lin" valueType="num">
                                      <p:cBhvr additive="base">
                                        <p:cTn id="30" dur="500"/>
                                        <p:tgtEl>
                                          <p:spTgt spid="11"/>
                                        </p:tgtEl>
                                        <p:attrNameLst>
                                          <p:attrName>ppt_y</p:attrName>
                                        </p:attrNameLst>
                                      </p:cBhvr>
                                      <p:tavLst>
                                        <p:tav tm="0">
                                          <p:val>
                                            <p:strVal val="#ppt_y"/>
                                          </p:val>
                                        </p:tav>
                                        <p:tav tm="100000">
                                          <p:val>
                                            <p:strVal val="#ppt_y+#ppt_h*1.125000"/>
                                          </p:val>
                                        </p:tav>
                                      </p:tavLst>
                                    </p:anim>
                                    <p:animEffect transition="out" filter="wipe(dow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xit" presetSubtype="4" fill="hold" grpId="1" nodeType="clickEffect">
                                  <p:stCondLst>
                                    <p:cond delay="0"/>
                                  </p:stCondLst>
                                  <p:childTnLst>
                                    <p:anim calcmode="lin" valueType="num">
                                      <p:cBhvr additive="base">
                                        <p:cTn id="40" dur="500"/>
                                        <p:tgtEl>
                                          <p:spTgt spid="3"/>
                                        </p:tgtEl>
                                        <p:attrNameLst>
                                          <p:attrName>ppt_y</p:attrName>
                                        </p:attrNameLst>
                                      </p:cBhvr>
                                      <p:tavLst>
                                        <p:tav tm="0">
                                          <p:val>
                                            <p:strVal val="#ppt_y"/>
                                          </p:val>
                                        </p:tav>
                                        <p:tav tm="100000">
                                          <p:val>
                                            <p:strVal val="#ppt_y+#ppt_h*1.125000"/>
                                          </p:val>
                                        </p:tav>
                                      </p:tavLst>
                                    </p:anim>
                                    <p:animEffect transition="out" filter="wipe(down)">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2" presetClass="exit" presetSubtype="4" fill="hold" grpId="1" nodeType="clickEffect">
                                  <p:stCondLst>
                                    <p:cond delay="0"/>
                                  </p:stCondLst>
                                  <p:childTnLst>
                                    <p:anim calcmode="lin" valueType="num">
                                      <p:cBhvr additive="base">
                                        <p:cTn id="50" dur="500"/>
                                        <p:tgtEl>
                                          <p:spTgt spid="8"/>
                                        </p:tgtEl>
                                        <p:attrNameLst>
                                          <p:attrName>ppt_y</p:attrName>
                                        </p:attrNameLst>
                                      </p:cBhvr>
                                      <p:tavLst>
                                        <p:tav tm="0">
                                          <p:val>
                                            <p:strVal val="#ppt_y"/>
                                          </p:val>
                                        </p:tav>
                                        <p:tav tm="100000">
                                          <p:val>
                                            <p:strVal val="#ppt_y+#ppt_h*1.125000"/>
                                          </p:val>
                                        </p:tav>
                                      </p:tavLst>
                                    </p:anim>
                                    <p:animEffect transition="out" filter="wipe(down)">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2" presetClass="exit" presetSubtype="4" fill="hold" grpId="1" nodeType="clickEffect">
                                  <p:stCondLst>
                                    <p:cond delay="0"/>
                                  </p:stCondLst>
                                  <p:childTnLst>
                                    <p:anim calcmode="lin" valueType="num">
                                      <p:cBhvr additive="base">
                                        <p:cTn id="69" dur="500"/>
                                        <p:tgtEl>
                                          <p:spTgt spid="9"/>
                                        </p:tgtEl>
                                        <p:attrNameLst>
                                          <p:attrName>ppt_y</p:attrName>
                                        </p:attrNameLst>
                                      </p:cBhvr>
                                      <p:tavLst>
                                        <p:tav tm="0">
                                          <p:val>
                                            <p:strVal val="#ppt_y"/>
                                          </p:val>
                                        </p:tav>
                                        <p:tav tm="100000">
                                          <p:val>
                                            <p:strVal val="#ppt_y+#ppt_h*1.125000"/>
                                          </p:val>
                                        </p:tav>
                                      </p:tavLst>
                                    </p:anim>
                                    <p:animEffect transition="out" filter="wipe(down)">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8" grpId="0"/>
      <p:bldP spid="8" grpId="1"/>
      <p:bldP spid="9" grpId="0"/>
      <p:bldP spid="9" grpId="1"/>
      <p:bldP spid="3" grpId="0"/>
      <p:bldP spid="3"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118" y="288919"/>
            <a:ext cx="11362764" cy="1384995"/>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1. Sự đa dạng của sinh vật dưới đại dương.</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Sinh vật dưới đại dương rất đa dạng và phong phú về số lượng và thành phần loài</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00615" y="1673914"/>
            <a:ext cx="10972800" cy="800219"/>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2. Sự đa dạng của sinh vật trên lục địa.</a:t>
            </a:r>
            <a:endParaRPr lang="vi-VN" sz="2800" dirty="0">
              <a:latin typeface="Times New Roman" panose="02020603050405020304" pitchFamily="18" charset="0"/>
              <a:cs typeface="Times New Roman" panose="02020603050405020304" pitchFamily="18" charset="0"/>
            </a:endParaRPr>
          </a:p>
          <a:p>
            <a:endParaRPr lang="vi-VN" dirty="0"/>
          </a:p>
        </p:txBody>
      </p:sp>
      <p:sp>
        <p:nvSpPr>
          <p:cNvPr id="2" name="Cloud Callout 1"/>
          <p:cNvSpPr/>
          <p:nvPr/>
        </p:nvSpPr>
        <p:spPr>
          <a:xfrm>
            <a:off x="2050869" y="2474133"/>
            <a:ext cx="5434148" cy="3249599"/>
          </a:xfrm>
          <a:prstGeom prst="cloudCallout">
            <a:avLst>
              <a:gd name="adj1" fmla="val 45181"/>
              <a:gd name="adj2" fmla="val 637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vi-VN" sz="2400" b="1" i="1" dirty="0" smtClean="0">
                <a:solidFill>
                  <a:srgbClr val="FF0000"/>
                </a:solidFill>
                <a:latin typeface="Times New Roman" panose="02020603050405020304" pitchFamily="18" charset="0"/>
                <a:ea typeface="Calibri" panose="020F0502020204030204" pitchFamily="34" charset="0"/>
              </a:rPr>
              <a:t>Bằng hiểu biết của mình kết hợp thông tin sgk em có nhận xét gì về giới sinh vật trên lục địa?</a:t>
            </a:r>
            <a:endParaRPr lang="vi-VN" sz="2400" b="1" dirty="0">
              <a:solidFill>
                <a:srgbClr val="FF0000"/>
              </a:solidFill>
              <a:latin typeface="Times New Roman" panose="02020603050405020304" pitchFamily="18" charset="0"/>
              <a:ea typeface="Calibri" panose="020F0502020204030204" pitchFamily="34" charset="0"/>
            </a:endParaRPr>
          </a:p>
        </p:txBody>
      </p:sp>
      <p:sp>
        <p:nvSpPr>
          <p:cNvPr id="6" name="Cloud Callout 5"/>
          <p:cNvSpPr/>
          <p:nvPr/>
        </p:nvSpPr>
        <p:spPr>
          <a:xfrm>
            <a:off x="4462916" y="2300691"/>
            <a:ext cx="3923212" cy="3249599"/>
          </a:xfrm>
          <a:prstGeom prst="cloudCallout">
            <a:avLst>
              <a:gd name="adj1" fmla="val 45181"/>
              <a:gd name="adj2" fmla="val 637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vi-VN" sz="2400" b="1" i="1" dirty="0">
                <a:solidFill>
                  <a:srgbClr val="FF0000"/>
                </a:solidFill>
                <a:latin typeface="Times New Roman" panose="02020603050405020304" pitchFamily="18" charset="0"/>
                <a:ea typeface="Calibri" panose="020F0502020204030204" pitchFamily="34" charset="0"/>
              </a:rPr>
              <a:t>Em hãy cho biết nguyên nhân dẫn đến sự đa dạng của sinh vật trên lục địa? </a:t>
            </a:r>
            <a:endParaRPr lang="vi-VN" sz="2400" b="1" dirty="0">
              <a:solidFill>
                <a:srgbClr val="FF0000"/>
              </a:solidFill>
              <a:latin typeface="Times New Roman" panose="02020603050405020304" pitchFamily="18" charset="0"/>
              <a:ea typeface="Calibri" panose="020F0502020204030204" pitchFamily="34" charset="0"/>
            </a:endParaRPr>
          </a:p>
        </p:txBody>
      </p:sp>
      <p:sp>
        <p:nvSpPr>
          <p:cNvPr id="3" name="Rectangle 2"/>
          <p:cNvSpPr/>
          <p:nvPr/>
        </p:nvSpPr>
        <p:spPr>
          <a:xfrm>
            <a:off x="1149758" y="3279160"/>
            <a:ext cx="6500497" cy="646331"/>
          </a:xfrm>
          <a:prstGeom prst="rect">
            <a:avLst/>
          </a:prstGeom>
        </p:spPr>
        <p:txBody>
          <a:bodyPr wrap="none">
            <a:spAutoFit/>
          </a:bodyPr>
          <a:lstStyle/>
          <a:p>
            <a:pPr algn="just">
              <a:lnSpc>
                <a:spcPct val="150000"/>
              </a:lnSpc>
              <a:spcBef>
                <a:spcPts val="600"/>
              </a:spcBef>
              <a:spcAft>
                <a:spcPts val="0"/>
              </a:spcAft>
            </a:pPr>
            <a:r>
              <a:rPr lang="en-US" dirty="0" smtClean="0">
                <a:solidFill>
                  <a:srgbClr val="000000"/>
                </a:solidFill>
                <a:latin typeface="Times New Roman" panose="02020603050405020304" pitchFamily="18" charset="0"/>
                <a:ea typeface="Calibri" panose="020F0502020204030204" pitchFamily="34" charset="0"/>
              </a:rPr>
              <a:t> </a:t>
            </a:r>
            <a:r>
              <a:rPr lang="vi-VN" dirty="0" smtClean="0">
                <a:solidFill>
                  <a:srgbClr val="000000"/>
                </a:solidFill>
                <a:latin typeface="Times New Roman" panose="02020603050405020304" pitchFamily="18" charset="0"/>
                <a:ea typeface="Calibri" panose="020F0502020204030204" pitchFamily="34" charset="0"/>
              </a:rPr>
              <a:t>=&gt; </a:t>
            </a:r>
            <a:r>
              <a:rPr lang="vi-VN" sz="2400" i="1" dirty="0" smtClean="0">
                <a:solidFill>
                  <a:srgbClr val="000000"/>
                </a:solidFill>
                <a:latin typeface="Times New Roman" panose="02020603050405020304" pitchFamily="18" charset="0"/>
                <a:ea typeface="Calibri" panose="020F0502020204030204" pitchFamily="34" charset="0"/>
              </a:rPr>
              <a:t>Giới </a:t>
            </a:r>
            <a:r>
              <a:rPr lang="vi-VN" sz="2400" i="1" dirty="0">
                <a:solidFill>
                  <a:srgbClr val="000000"/>
                </a:solidFill>
                <a:latin typeface="Times New Roman" panose="02020603050405020304" pitchFamily="18" charset="0"/>
                <a:ea typeface="Calibri" panose="020F0502020204030204" pitchFamily="34" charset="0"/>
              </a:rPr>
              <a:t>sinh vật trên lục địa phong phú và đa dạng.</a:t>
            </a:r>
            <a:endParaRPr lang="vi-VN" sz="2400" dirty="0">
              <a:solidFill>
                <a:srgbClr val="000000"/>
              </a:solidFill>
              <a:latin typeface="Times New Roman" panose="02020603050405020304" pitchFamily="18" charset="0"/>
              <a:ea typeface="Calibri" panose="020F0502020204030204" pitchFamily="34" charset="0"/>
            </a:endParaRPr>
          </a:p>
        </p:txBody>
      </p:sp>
      <p:sp>
        <p:nvSpPr>
          <p:cNvPr id="7" name="Rectangle 6"/>
          <p:cNvSpPr/>
          <p:nvPr/>
        </p:nvSpPr>
        <p:spPr>
          <a:xfrm>
            <a:off x="1149758" y="3058909"/>
            <a:ext cx="9830145" cy="1200329"/>
          </a:xfrm>
          <a:prstGeom prst="rect">
            <a:avLst/>
          </a:prstGeom>
        </p:spPr>
        <p:txBody>
          <a:bodyPr wrap="square">
            <a:spAutoFit/>
          </a:bodyPr>
          <a:lstStyle/>
          <a:p>
            <a:pPr algn="just">
              <a:lnSpc>
                <a:spcPct val="150000"/>
              </a:lnSpc>
              <a:spcBef>
                <a:spcPts val="600"/>
              </a:spcBef>
              <a:spcAft>
                <a:spcPts val="0"/>
              </a:spcAft>
            </a:pPr>
            <a:r>
              <a:rPr lang="vi-VN" sz="2400" i="1" dirty="0" smtClean="0">
                <a:solidFill>
                  <a:srgbClr val="000000"/>
                </a:solidFill>
                <a:latin typeface="Times New Roman" panose="02020603050405020304" pitchFamily="18" charset="0"/>
                <a:ea typeface="Calibri" panose="020F0502020204030204" pitchFamily="34" charset="0"/>
              </a:rPr>
              <a:t> =&gt;Do </a:t>
            </a:r>
            <a:r>
              <a:rPr lang="vi-VN" sz="2400" i="1" dirty="0">
                <a:solidFill>
                  <a:srgbClr val="000000"/>
                </a:solidFill>
                <a:latin typeface="Times New Roman" panose="02020603050405020304" pitchFamily="18" charset="0"/>
                <a:ea typeface="Calibri" panose="020F0502020204030204" pitchFamily="34" charset="0"/>
              </a:rPr>
              <a:t>điều kiện khí hậu( nhiệt độ, lượng mưa) giới sinh vật trên lục địa phong phú và đa dạng. </a:t>
            </a:r>
            <a:endParaRPr lang="vi-VN"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141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grpId="1" nodeType="clickEffect">
                                  <p:stCondLst>
                                    <p:cond delay="0"/>
                                  </p:stCondLst>
                                  <p:childTnLst>
                                    <p:anim calcmode="lin" valueType="num">
                                      <p:cBhvr additive="base">
                                        <p:cTn id="19" dur="500"/>
                                        <p:tgtEl>
                                          <p:spTgt spid="2"/>
                                        </p:tgtEl>
                                        <p:attrNameLst>
                                          <p:attrName>ppt_y</p:attrName>
                                        </p:attrNameLst>
                                      </p:cBhvr>
                                      <p:tavLst>
                                        <p:tav tm="0">
                                          <p:val>
                                            <p:strVal val="#ppt_y"/>
                                          </p:val>
                                        </p:tav>
                                        <p:tav tm="100000">
                                          <p:val>
                                            <p:strVal val="#ppt_y+#ppt_h*1.125000"/>
                                          </p:val>
                                        </p:tav>
                                      </p:tavLst>
                                    </p:anim>
                                    <p:animEffect transition="out" filter="wipe(down)">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0" nodeType="clickEffect">
                                  <p:stCondLst>
                                    <p:cond delay="0"/>
                                  </p:stCondLst>
                                  <p:childTnLst>
                                    <p:animEffect transition="out" filter="dissolv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xit" presetSubtype="4" fill="hold" grpId="1" nodeType="clickEffect">
                                  <p:stCondLst>
                                    <p:cond delay="0"/>
                                  </p:stCondLst>
                                  <p:childTnLst>
                                    <p:anim calcmode="lin" valueType="num">
                                      <p:cBhvr additive="base">
                                        <p:cTn id="38" dur="500"/>
                                        <p:tgtEl>
                                          <p:spTgt spid="6"/>
                                        </p:tgtEl>
                                        <p:attrNameLst>
                                          <p:attrName>ppt_y</p:attrName>
                                        </p:attrNameLst>
                                      </p:cBhvr>
                                      <p:tavLst>
                                        <p:tav tm="0">
                                          <p:val>
                                            <p:strVal val="#ppt_y"/>
                                          </p:val>
                                        </p:tav>
                                        <p:tav tm="100000">
                                          <p:val>
                                            <p:strVal val="#ppt_y+#ppt_h*1.125000"/>
                                          </p:val>
                                        </p:tav>
                                      </p:tavLst>
                                    </p:anim>
                                    <p:animEffect transition="out" filter="wipe(down)">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P spid="2" grpId="1" animBg="1"/>
      <p:bldP spid="6" grpId="0" animBg="1"/>
      <p:bldP spid="6" grpId="1" animBg="1"/>
      <p:bldP spid="3" grpId="0" build="allAtOnce"/>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885" y="987636"/>
            <a:ext cx="6096000" cy="2252924"/>
          </a:xfrm>
          <a:prstGeom prst="rect">
            <a:avLst/>
          </a:prstGeom>
        </p:spPr>
        <p:txBody>
          <a:bodyPr>
            <a:spAutoFit/>
          </a:bodyPr>
          <a:lstStyle/>
          <a:p>
            <a:pPr algn="just">
              <a:lnSpc>
                <a:spcPct val="115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 Nhóm A: Tìm hiểu sinh vật ở đới nóng.</a:t>
            </a:r>
            <a:endParaRPr lang="vi-VN"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 Nhóm B: Tìm hiểu sinh vật ở đới ôn hòa.</a:t>
            </a:r>
            <a:endParaRPr lang="vi-VN"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 Nhóm C: Tìm hiểu sinh vật ở đới lạnh</a:t>
            </a:r>
            <a:r>
              <a:rPr lang="en-US" sz="2400" dirty="0" smtClean="0">
                <a:solidFill>
                  <a:srgbClr val="000000"/>
                </a:solidFill>
                <a:latin typeface="Times New Roman" panose="02020603050405020304" pitchFamily="18" charset="0"/>
                <a:ea typeface="Calibri" panose="020F0502020204030204" pitchFamily="34" charset="0"/>
              </a:rPr>
              <a:t>.</a:t>
            </a:r>
          </a:p>
          <a:p>
            <a:pPr algn="just">
              <a:lnSpc>
                <a:spcPct val="115000"/>
              </a:lnSpc>
              <a:spcBef>
                <a:spcPts val="600"/>
              </a:spcBef>
              <a:spcAft>
                <a:spcPts val="600"/>
              </a:spcAft>
            </a:pPr>
            <a:r>
              <a:rPr lang="en-US" sz="2400" dirty="0" smtClean="0">
                <a:solidFill>
                  <a:srgbClr val="000000"/>
                </a:solidFill>
                <a:latin typeface="Times New Roman" panose="02020603050405020304" pitchFamily="18" charset="0"/>
                <a:ea typeface="Calibri" panose="020F0502020204030204" pitchFamily="34" charset="0"/>
              </a:rPr>
              <a:t>HS hoạt động nhóm theo sơ đồ sau: </a:t>
            </a:r>
            <a:endParaRPr lang="vi-VN" sz="2400" dirty="0">
              <a:solidFill>
                <a:srgbClr val="000000"/>
              </a:solidFill>
              <a:latin typeface="Times New Roman" panose="02020603050405020304" pitchFamily="18" charset="0"/>
              <a:ea typeface="Calibri" panose="020F0502020204030204" pitchFamily="34" charset="0"/>
            </a:endParaRPr>
          </a:p>
        </p:txBody>
      </p:sp>
      <p:sp>
        <p:nvSpPr>
          <p:cNvPr id="5" name="TextBox 4"/>
          <p:cNvSpPr txBox="1"/>
          <p:nvPr/>
        </p:nvSpPr>
        <p:spPr>
          <a:xfrm>
            <a:off x="3458647" y="66529"/>
            <a:ext cx="5462516" cy="830997"/>
          </a:xfrm>
          <a:prstGeom prst="rect">
            <a:avLst/>
          </a:prstGeom>
          <a:noFill/>
        </p:spPr>
        <p:txBody>
          <a:bodyPr wrap="square" rtlCol="0">
            <a:spAutoFit/>
          </a:bodyPr>
          <a:lstStyle/>
          <a:p>
            <a:r>
              <a:rPr lang="vi-VN" sz="2400" b="1" dirty="0" smtClean="0">
                <a:latin typeface="+mj-lt"/>
              </a:rPr>
              <a:t>HOẠT ĐỘNG NHÓM: 3 nhóm</a:t>
            </a:r>
          </a:p>
          <a:p>
            <a:r>
              <a:rPr lang="vi-VN" sz="2400" b="1" dirty="0" smtClean="0">
                <a:latin typeface="+mj-lt"/>
              </a:rPr>
              <a:t>         Thời gian:  7 phút</a:t>
            </a:r>
            <a:endParaRPr lang="vi-VN" sz="2400" b="1"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885" y="3240560"/>
            <a:ext cx="8531154" cy="2195376"/>
          </a:xfrm>
          <a:prstGeom prst="rect">
            <a:avLst/>
          </a:prstGeom>
        </p:spPr>
      </p:pic>
      <p:sp>
        <p:nvSpPr>
          <p:cNvPr id="9" name="TextBox 8"/>
          <p:cNvSpPr txBox="1"/>
          <p:nvPr/>
        </p:nvSpPr>
        <p:spPr>
          <a:xfrm flipH="1">
            <a:off x="907868" y="5493484"/>
            <a:ext cx="9973492" cy="1323439"/>
          </a:xfrm>
          <a:prstGeom prst="rect">
            <a:avLst/>
          </a:prstGeom>
          <a:noFill/>
        </p:spPr>
        <p:txBody>
          <a:bodyPr wrap="square" rtlCol="0">
            <a:spAutoFit/>
          </a:bodyPr>
          <a:lstStyle/>
          <a:p>
            <a:pPr marL="285750" indent="-285750">
              <a:buFontTx/>
              <a:buChar char="-"/>
            </a:pPr>
            <a:r>
              <a:rPr lang="en-US" sz="2000" i="1" dirty="0" smtClean="0">
                <a:latin typeface="Times New Roman" panose="02020603050405020304" pitchFamily="18" charset="0"/>
                <a:cs typeface="Times New Roman" panose="02020603050405020304" pitchFamily="18" charset="0"/>
              </a:rPr>
              <a:t>Vòng chuyên gia: (3 phút)các nhóm hoạt động và hoàn thành  phiếu học tập.</a:t>
            </a:r>
          </a:p>
          <a:p>
            <a:pPr marL="285750" indent="-285750">
              <a:buFontTx/>
              <a:buChar char="-"/>
            </a:pPr>
            <a:r>
              <a:rPr lang="en-US" sz="2000" i="1" dirty="0" smtClean="0">
                <a:latin typeface="Times New Roman" panose="02020603050405020304" pitchFamily="18" charset="0"/>
                <a:cs typeface="Times New Roman" panose="02020603050405020304" pitchFamily="18" charset="0"/>
              </a:rPr>
              <a:t>Vòng mảnh ghép: ( 4 phút) Từ các nhóm chuyên gia, học sinh sẽ đổi vị trí cho nhau, hình thành nhóm mảnh ghép mới. Các nhóm chuyển sản phẩm của mình theo vòng tròn. Nhóm chuyên gia sẽ trình bày sản phẩm của nhóm mình.</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52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901369" y="1686318"/>
          <a:ext cx="8130905" cy="4735624"/>
        </p:xfrm>
        <a:graphic>
          <a:graphicData uri="http://schemas.openxmlformats.org/drawingml/2006/table">
            <a:tbl>
              <a:tblPr firstRow="1" bandRow="1">
                <a:tableStyleId>{5940675A-B579-460E-94D1-54222C63F5DA}</a:tableStyleId>
              </a:tblPr>
              <a:tblGrid>
                <a:gridCol w="1626181">
                  <a:extLst>
                    <a:ext uri="{9D8B030D-6E8A-4147-A177-3AD203B41FA5}">
                      <a16:colId xmlns="" xmlns:a16="http://schemas.microsoft.com/office/drawing/2014/main" val="4087760763"/>
                    </a:ext>
                  </a:extLst>
                </a:gridCol>
                <a:gridCol w="1626181">
                  <a:extLst>
                    <a:ext uri="{9D8B030D-6E8A-4147-A177-3AD203B41FA5}">
                      <a16:colId xmlns="" xmlns:a16="http://schemas.microsoft.com/office/drawing/2014/main" val="3237109034"/>
                    </a:ext>
                  </a:extLst>
                </a:gridCol>
                <a:gridCol w="1626181">
                  <a:extLst>
                    <a:ext uri="{9D8B030D-6E8A-4147-A177-3AD203B41FA5}">
                      <a16:colId xmlns="" xmlns:a16="http://schemas.microsoft.com/office/drawing/2014/main" val="525200137"/>
                    </a:ext>
                  </a:extLst>
                </a:gridCol>
                <a:gridCol w="1626181">
                  <a:extLst>
                    <a:ext uri="{9D8B030D-6E8A-4147-A177-3AD203B41FA5}">
                      <a16:colId xmlns="" xmlns:a16="http://schemas.microsoft.com/office/drawing/2014/main" val="2343177801"/>
                    </a:ext>
                  </a:extLst>
                </a:gridCol>
                <a:gridCol w="1626181">
                  <a:extLst>
                    <a:ext uri="{9D8B030D-6E8A-4147-A177-3AD203B41FA5}">
                      <a16:colId xmlns="" xmlns:a16="http://schemas.microsoft.com/office/drawing/2014/main" val="3889719071"/>
                    </a:ext>
                  </a:extLst>
                </a:gridCol>
              </a:tblGrid>
              <a:tr h="932446">
                <a:tc gridSpan="2">
                  <a:txBody>
                    <a:bodyPr/>
                    <a:lstStyle/>
                    <a:p>
                      <a:r>
                        <a:rPr lang="en-US" sz="2000" dirty="0" smtClean="0">
                          <a:latin typeface="Times New Roman" panose="02020603050405020304" pitchFamily="18" charset="0"/>
                          <a:cs typeface="Times New Roman" panose="02020603050405020304" pitchFamily="18" charset="0"/>
                        </a:rPr>
                        <a:t>                              Đới</a:t>
                      </a:r>
                      <a:r>
                        <a:rPr lang="en-US" sz="2000" baseline="0" dirty="0" smtClean="0">
                          <a:latin typeface="Times New Roman" panose="02020603050405020304" pitchFamily="18" charset="0"/>
                          <a:cs typeface="Times New Roman" panose="02020603050405020304" pitchFamily="18" charset="0"/>
                        </a:rPr>
                        <a:t> </a:t>
                      </a:r>
                    </a:p>
                    <a:p>
                      <a:endParaRPr lang="en-US" sz="2000" baseline="0" dirty="0" smtClean="0">
                        <a:latin typeface="Times New Roman" panose="02020603050405020304" pitchFamily="18" charset="0"/>
                        <a:cs typeface="Times New Roman" panose="02020603050405020304" pitchFamily="18" charset="0"/>
                      </a:endParaRPr>
                    </a:p>
                    <a:p>
                      <a:r>
                        <a:rPr lang="en-US" sz="2000" baseline="0" dirty="0" smtClean="0">
                          <a:latin typeface="Times New Roman" panose="02020603050405020304" pitchFamily="18" charset="0"/>
                          <a:cs typeface="Times New Roman" panose="02020603050405020304" pitchFamily="18" charset="0"/>
                        </a:rPr>
                        <a:t>Sinh vật</a:t>
                      </a:r>
                      <a:endParaRPr lang="vi-VN" sz="2000" dirty="0">
                        <a:latin typeface="Times New Roman" panose="02020603050405020304" pitchFamily="18" charset="0"/>
                        <a:cs typeface="Times New Roman" panose="02020603050405020304" pitchFamily="18" charset="0"/>
                      </a:endParaRPr>
                    </a:p>
                  </a:txBody>
                  <a:tcPr/>
                </a:tc>
                <a:tc hMerge="1">
                  <a:txBody>
                    <a:bodyPr/>
                    <a:lstStyle/>
                    <a:p>
                      <a:endParaRPr lang="vi-VN" dirty="0"/>
                    </a:p>
                  </a:txBody>
                  <a:tcPr/>
                </a:tc>
                <a:tc>
                  <a:txBody>
                    <a:bodyPr/>
                    <a:lstStyle/>
                    <a:p>
                      <a:r>
                        <a:rPr lang="en-US" sz="2000" b="1" dirty="0" smtClean="0">
                          <a:latin typeface="Times New Roman" panose="02020603050405020304" pitchFamily="18" charset="0"/>
                          <a:cs typeface="Times New Roman" panose="02020603050405020304" pitchFamily="18" charset="0"/>
                        </a:rPr>
                        <a:t>Đới</a:t>
                      </a:r>
                      <a:r>
                        <a:rPr lang="en-US" sz="2000" b="1" baseline="0" dirty="0" smtClean="0">
                          <a:latin typeface="Times New Roman" panose="02020603050405020304" pitchFamily="18" charset="0"/>
                          <a:cs typeface="Times New Roman" panose="02020603050405020304" pitchFamily="18" charset="0"/>
                        </a:rPr>
                        <a:t> nóng</a:t>
                      </a:r>
                      <a:endParaRPr lang="vi-VN" sz="2000" b="1" dirty="0">
                        <a:latin typeface="Times New Roman" panose="02020603050405020304" pitchFamily="18" charset="0"/>
                        <a:cs typeface="Times New Roman" panose="02020603050405020304" pitchFamily="18" charset="0"/>
                      </a:endParaRPr>
                    </a:p>
                  </a:txBody>
                  <a:tcPr/>
                </a:tc>
                <a:tc>
                  <a:txBody>
                    <a:bodyPr/>
                    <a:lstStyle/>
                    <a:p>
                      <a:r>
                        <a:rPr lang="en-US" sz="2000" b="1" dirty="0" smtClean="0">
                          <a:latin typeface="Times New Roman" panose="02020603050405020304" pitchFamily="18" charset="0"/>
                          <a:cs typeface="Times New Roman" panose="02020603050405020304" pitchFamily="18" charset="0"/>
                        </a:rPr>
                        <a:t>Đới</a:t>
                      </a:r>
                      <a:r>
                        <a:rPr lang="en-US" sz="2000" b="1" baseline="0" dirty="0" smtClean="0">
                          <a:latin typeface="Times New Roman" panose="02020603050405020304" pitchFamily="18" charset="0"/>
                          <a:cs typeface="Times New Roman" panose="02020603050405020304" pitchFamily="18" charset="0"/>
                        </a:rPr>
                        <a:t> ôn hòa</a:t>
                      </a:r>
                      <a:endParaRPr lang="vi-VN" sz="2000" b="1" dirty="0">
                        <a:latin typeface="Times New Roman" panose="02020603050405020304" pitchFamily="18" charset="0"/>
                        <a:cs typeface="Times New Roman" panose="02020603050405020304" pitchFamily="18" charset="0"/>
                      </a:endParaRPr>
                    </a:p>
                  </a:txBody>
                  <a:tcPr/>
                </a:tc>
                <a:tc>
                  <a:txBody>
                    <a:bodyPr/>
                    <a:lstStyle/>
                    <a:p>
                      <a:r>
                        <a:rPr lang="en-US" sz="2000" b="1" dirty="0" smtClean="0">
                          <a:latin typeface="Times New Roman" panose="02020603050405020304" pitchFamily="18" charset="0"/>
                          <a:cs typeface="Times New Roman" panose="02020603050405020304" pitchFamily="18" charset="0"/>
                        </a:rPr>
                        <a:t>Đới</a:t>
                      </a:r>
                      <a:r>
                        <a:rPr lang="en-US" sz="2000" b="1" baseline="0" dirty="0" smtClean="0">
                          <a:latin typeface="Times New Roman" panose="02020603050405020304" pitchFamily="18" charset="0"/>
                          <a:cs typeface="Times New Roman" panose="02020603050405020304" pitchFamily="18" charset="0"/>
                        </a:rPr>
                        <a:t> lạnh</a:t>
                      </a:r>
                      <a:endParaRPr lang="vi-VN" sz="20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87905966"/>
                  </a:ext>
                </a:extLst>
              </a:tr>
              <a:tr h="932446">
                <a:tc rowSpan="2">
                  <a:txBody>
                    <a:bodyPr/>
                    <a:lstStyle/>
                    <a:p>
                      <a:r>
                        <a:rPr lang="en-US" sz="2000" dirty="0"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vật</a:t>
                      </a:r>
                      <a:endParaRPr lang="vi-VN"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Đặc</a:t>
                      </a:r>
                      <a:r>
                        <a:rPr lang="en-US" sz="2000" baseline="0" dirty="0" smtClean="0">
                          <a:latin typeface="Times New Roman" panose="02020603050405020304" pitchFamily="18" charset="0"/>
                          <a:cs typeface="Times New Roman" panose="02020603050405020304" pitchFamily="18" charset="0"/>
                        </a:rPr>
                        <a:t> điểm</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a:latin typeface="Times New Roman" panose="02020603050405020304" pitchFamily="18" charset="0"/>
                        <a:cs typeface="Times New Roman" panose="02020603050405020304" pitchFamily="18" charset="0"/>
                      </a:endParaRPr>
                    </a:p>
                  </a:txBody>
                  <a:tcPr/>
                </a:tc>
                <a:tc>
                  <a:txBody>
                    <a:bodyPr/>
                    <a:lstStyle/>
                    <a:p>
                      <a:endParaRPr lang="vi-VN" sz="20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088469635"/>
                  </a:ext>
                </a:extLst>
              </a:tr>
              <a:tr h="932446">
                <a:tc vMerge="1">
                  <a:txBody>
                    <a:bodyPr/>
                    <a:lstStyle/>
                    <a:p>
                      <a:endParaRPr lang="vi-VN" dirty="0"/>
                    </a:p>
                  </a:txBody>
                  <a:tcPr/>
                </a:tc>
                <a:tc>
                  <a:txBody>
                    <a:bodyPr/>
                    <a:lstStyle/>
                    <a:p>
                      <a:r>
                        <a:rPr lang="en-US" sz="2000" dirty="0" smtClean="0">
                          <a:latin typeface="Times New Roman" panose="02020603050405020304" pitchFamily="18" charset="0"/>
                          <a:cs typeface="Times New Roman" panose="02020603050405020304" pitchFamily="18" charset="0"/>
                        </a:rPr>
                        <a:t>Ví</a:t>
                      </a:r>
                      <a:r>
                        <a:rPr lang="en-US" sz="2000" baseline="0" dirty="0" smtClean="0">
                          <a:latin typeface="Times New Roman" panose="02020603050405020304" pitchFamily="18" charset="0"/>
                          <a:cs typeface="Times New Roman" panose="02020603050405020304" pitchFamily="18" charset="0"/>
                        </a:rPr>
                        <a:t> dụ</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25055233"/>
                  </a:ext>
                </a:extLst>
              </a:tr>
              <a:tr h="932446">
                <a:tc rowSpan="2">
                  <a:txBody>
                    <a:bodyPr/>
                    <a:lstStyle/>
                    <a:p>
                      <a:r>
                        <a:rPr lang="en-US" sz="2000" dirty="0" smtClean="0">
                          <a:latin typeface="Times New Roman" panose="02020603050405020304" pitchFamily="18" charset="0"/>
                          <a:cs typeface="Times New Roman" panose="02020603050405020304" pitchFamily="18" charset="0"/>
                        </a:rPr>
                        <a:t>Động</a:t>
                      </a:r>
                      <a:r>
                        <a:rPr lang="en-US" sz="2000" baseline="0" dirty="0" smtClean="0">
                          <a:latin typeface="Times New Roman" panose="02020603050405020304" pitchFamily="18" charset="0"/>
                          <a:cs typeface="Times New Roman" panose="02020603050405020304" pitchFamily="18" charset="0"/>
                        </a:rPr>
                        <a:t> vật</a:t>
                      </a:r>
                      <a:endParaRPr lang="vi-VN"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Đặc</a:t>
                      </a:r>
                      <a:r>
                        <a:rPr lang="en-US" sz="2000" baseline="0" dirty="0" smtClean="0">
                          <a:latin typeface="Times New Roman" panose="02020603050405020304" pitchFamily="18" charset="0"/>
                          <a:cs typeface="Times New Roman" panose="02020603050405020304" pitchFamily="18" charset="0"/>
                        </a:rPr>
                        <a:t> điểm</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03195384"/>
                  </a:ext>
                </a:extLst>
              </a:tr>
              <a:tr h="932446">
                <a:tc vMerge="1">
                  <a:txBody>
                    <a:bodyPr/>
                    <a:lstStyle/>
                    <a:p>
                      <a:endParaRPr lang="vi-VN" dirty="0"/>
                    </a:p>
                  </a:txBody>
                  <a:tcPr/>
                </a:tc>
                <a:tc>
                  <a:txBody>
                    <a:bodyPr/>
                    <a:lstStyle/>
                    <a:p>
                      <a:r>
                        <a:rPr lang="en-US" sz="2000" dirty="0" smtClean="0">
                          <a:latin typeface="Times New Roman" panose="02020603050405020304" pitchFamily="18" charset="0"/>
                          <a:cs typeface="Times New Roman" panose="02020603050405020304" pitchFamily="18" charset="0"/>
                        </a:rPr>
                        <a:t>Ví</a:t>
                      </a:r>
                      <a:r>
                        <a:rPr lang="en-US" sz="2000" baseline="0" dirty="0" smtClean="0">
                          <a:latin typeface="Times New Roman" panose="02020603050405020304" pitchFamily="18" charset="0"/>
                          <a:cs typeface="Times New Roman" panose="02020603050405020304" pitchFamily="18" charset="0"/>
                        </a:rPr>
                        <a:t> dụ</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a:latin typeface="Times New Roman" panose="02020603050405020304" pitchFamily="18" charset="0"/>
                        <a:cs typeface="Times New Roman" panose="02020603050405020304" pitchFamily="18" charset="0"/>
                      </a:endParaRPr>
                    </a:p>
                  </a:txBody>
                  <a:tcPr/>
                </a:tc>
                <a:tc>
                  <a:txBody>
                    <a:bodyPr/>
                    <a:lstStyle/>
                    <a:p>
                      <a:endParaRPr lang="vi-VN" sz="200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51118843"/>
                  </a:ext>
                </a:extLst>
              </a:tr>
            </a:tbl>
          </a:graphicData>
        </a:graphic>
      </p:graphicFrame>
      <p:cxnSp>
        <p:nvCxnSpPr>
          <p:cNvPr id="8" name="Straight Connector 7"/>
          <p:cNvCxnSpPr/>
          <p:nvPr/>
        </p:nvCxnSpPr>
        <p:spPr>
          <a:xfrm>
            <a:off x="1998618" y="1738570"/>
            <a:ext cx="3122022" cy="875212"/>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157615" y="600892"/>
            <a:ext cx="3618411"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PHIẾU HỌC TẬP</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59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49613442"/>
              </p:ext>
            </p:extLst>
          </p:nvPr>
        </p:nvGraphicFramePr>
        <p:xfrm>
          <a:off x="1136988" y="787029"/>
          <a:ext cx="9801736" cy="5827042"/>
        </p:xfrm>
        <a:graphic>
          <a:graphicData uri="http://schemas.openxmlformats.org/drawingml/2006/table">
            <a:tbl>
              <a:tblPr firstRow="1" bandRow="1">
                <a:tableStyleId>{5940675A-B579-460E-94D1-54222C63F5DA}</a:tableStyleId>
              </a:tblPr>
              <a:tblGrid>
                <a:gridCol w="1210571">
                  <a:extLst>
                    <a:ext uri="{9D8B030D-6E8A-4147-A177-3AD203B41FA5}">
                      <a16:colId xmlns="" xmlns:a16="http://schemas.microsoft.com/office/drawing/2014/main" val="4087760763"/>
                    </a:ext>
                  </a:extLst>
                </a:gridCol>
                <a:gridCol w="1275658">
                  <a:extLst>
                    <a:ext uri="{9D8B030D-6E8A-4147-A177-3AD203B41FA5}">
                      <a16:colId xmlns="" xmlns:a16="http://schemas.microsoft.com/office/drawing/2014/main" val="3237109034"/>
                    </a:ext>
                  </a:extLst>
                </a:gridCol>
                <a:gridCol w="2447180">
                  <a:extLst>
                    <a:ext uri="{9D8B030D-6E8A-4147-A177-3AD203B41FA5}">
                      <a16:colId xmlns="" xmlns:a16="http://schemas.microsoft.com/office/drawing/2014/main" val="525200137"/>
                    </a:ext>
                  </a:extLst>
                </a:gridCol>
                <a:gridCol w="2434163">
                  <a:extLst>
                    <a:ext uri="{9D8B030D-6E8A-4147-A177-3AD203B41FA5}">
                      <a16:colId xmlns="" xmlns:a16="http://schemas.microsoft.com/office/drawing/2014/main" val="2343177801"/>
                    </a:ext>
                  </a:extLst>
                </a:gridCol>
                <a:gridCol w="2434164">
                  <a:extLst>
                    <a:ext uri="{9D8B030D-6E8A-4147-A177-3AD203B41FA5}">
                      <a16:colId xmlns="" xmlns:a16="http://schemas.microsoft.com/office/drawing/2014/main" val="3889719071"/>
                    </a:ext>
                  </a:extLst>
                </a:gridCol>
              </a:tblGrid>
              <a:tr h="670663">
                <a:tc gridSpan="2">
                  <a:txBody>
                    <a:bodyPr/>
                    <a:lstStyle/>
                    <a:p>
                      <a:r>
                        <a:rPr lang="en-US" sz="2000" dirty="0" smtClean="0">
                          <a:latin typeface="Times New Roman" panose="02020603050405020304" pitchFamily="18" charset="0"/>
                          <a:cs typeface="Times New Roman" panose="02020603050405020304" pitchFamily="18" charset="0"/>
                        </a:rPr>
                        <a:t>                              Đới</a:t>
                      </a:r>
                      <a:r>
                        <a:rPr lang="en-US" sz="2000" baseline="0" dirty="0" smtClean="0">
                          <a:latin typeface="Times New Roman" panose="02020603050405020304" pitchFamily="18" charset="0"/>
                          <a:cs typeface="Times New Roman" panose="02020603050405020304" pitchFamily="18" charset="0"/>
                        </a:rPr>
                        <a:t> </a:t>
                      </a:r>
                    </a:p>
                    <a:p>
                      <a:r>
                        <a:rPr lang="en-US" sz="2000" baseline="0" dirty="0" smtClean="0">
                          <a:latin typeface="Times New Roman" panose="02020603050405020304" pitchFamily="18" charset="0"/>
                          <a:cs typeface="Times New Roman" panose="02020603050405020304" pitchFamily="18" charset="0"/>
                        </a:rPr>
                        <a:t>Sinh vật</a:t>
                      </a:r>
                      <a:endParaRPr lang="vi-VN" sz="2000" dirty="0">
                        <a:latin typeface="Times New Roman" panose="02020603050405020304" pitchFamily="18" charset="0"/>
                        <a:cs typeface="Times New Roman" panose="02020603050405020304" pitchFamily="18" charset="0"/>
                      </a:endParaRPr>
                    </a:p>
                  </a:txBody>
                  <a:tcPr/>
                </a:tc>
                <a:tc hMerge="1">
                  <a:txBody>
                    <a:bodyPr/>
                    <a:lstStyle/>
                    <a:p>
                      <a:endParaRPr lang="vi-VN" dirty="0"/>
                    </a:p>
                  </a:txBody>
                  <a:tcPr/>
                </a:tc>
                <a:tc>
                  <a:txBody>
                    <a:bodyPr/>
                    <a:lstStyle/>
                    <a:p>
                      <a:r>
                        <a:rPr lang="en-US" sz="2000" b="1" dirty="0" smtClean="0">
                          <a:latin typeface="Times New Roman" panose="02020603050405020304" pitchFamily="18" charset="0"/>
                          <a:cs typeface="Times New Roman" panose="02020603050405020304" pitchFamily="18" charset="0"/>
                        </a:rPr>
                        <a:t>Đới</a:t>
                      </a:r>
                      <a:r>
                        <a:rPr lang="en-US" sz="2000" b="1" baseline="0" dirty="0" smtClean="0">
                          <a:latin typeface="Times New Roman" panose="02020603050405020304" pitchFamily="18" charset="0"/>
                          <a:cs typeface="Times New Roman" panose="02020603050405020304" pitchFamily="18" charset="0"/>
                        </a:rPr>
                        <a:t> nóng</a:t>
                      </a:r>
                      <a:endParaRPr lang="vi-VN" sz="2000" b="1" dirty="0">
                        <a:latin typeface="Times New Roman" panose="02020603050405020304" pitchFamily="18" charset="0"/>
                        <a:cs typeface="Times New Roman" panose="02020603050405020304" pitchFamily="18" charset="0"/>
                      </a:endParaRPr>
                    </a:p>
                  </a:txBody>
                  <a:tcPr/>
                </a:tc>
                <a:tc>
                  <a:txBody>
                    <a:bodyPr/>
                    <a:lstStyle/>
                    <a:p>
                      <a:r>
                        <a:rPr lang="en-US" sz="2000" b="1" dirty="0" smtClean="0">
                          <a:latin typeface="Times New Roman" panose="02020603050405020304" pitchFamily="18" charset="0"/>
                          <a:cs typeface="Times New Roman" panose="02020603050405020304" pitchFamily="18" charset="0"/>
                        </a:rPr>
                        <a:t>Đới</a:t>
                      </a:r>
                      <a:r>
                        <a:rPr lang="en-US" sz="2000" b="1" baseline="0" dirty="0" smtClean="0">
                          <a:latin typeface="Times New Roman" panose="02020603050405020304" pitchFamily="18" charset="0"/>
                          <a:cs typeface="Times New Roman" panose="02020603050405020304" pitchFamily="18" charset="0"/>
                        </a:rPr>
                        <a:t> ôn hòa</a:t>
                      </a:r>
                      <a:endParaRPr lang="vi-VN" sz="2000" b="1" dirty="0">
                        <a:latin typeface="Times New Roman" panose="02020603050405020304" pitchFamily="18" charset="0"/>
                        <a:cs typeface="Times New Roman" panose="02020603050405020304" pitchFamily="18" charset="0"/>
                      </a:endParaRPr>
                    </a:p>
                  </a:txBody>
                  <a:tcPr/>
                </a:tc>
                <a:tc>
                  <a:txBody>
                    <a:bodyPr/>
                    <a:lstStyle/>
                    <a:p>
                      <a:r>
                        <a:rPr lang="en-US" sz="2000" b="1" dirty="0" smtClean="0">
                          <a:latin typeface="Times New Roman" panose="02020603050405020304" pitchFamily="18" charset="0"/>
                          <a:cs typeface="Times New Roman" panose="02020603050405020304" pitchFamily="18" charset="0"/>
                        </a:rPr>
                        <a:t>Đới</a:t>
                      </a:r>
                      <a:r>
                        <a:rPr lang="en-US" sz="2000" b="1" baseline="0" dirty="0" smtClean="0">
                          <a:latin typeface="Times New Roman" panose="02020603050405020304" pitchFamily="18" charset="0"/>
                          <a:cs typeface="Times New Roman" panose="02020603050405020304" pitchFamily="18" charset="0"/>
                        </a:rPr>
                        <a:t> lạnh</a:t>
                      </a:r>
                      <a:endParaRPr lang="vi-VN" sz="20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87905966"/>
                  </a:ext>
                </a:extLst>
              </a:tr>
              <a:tr h="1167566">
                <a:tc rowSpan="2">
                  <a:txBody>
                    <a:bodyPr/>
                    <a:lstStyle/>
                    <a:p>
                      <a:r>
                        <a:rPr lang="en-US" sz="2000" dirty="0"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vật</a:t>
                      </a:r>
                      <a:endParaRPr lang="vi-VN"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Đặc</a:t>
                      </a:r>
                      <a:r>
                        <a:rPr lang="en-US" sz="2000" baseline="0" dirty="0" smtClean="0">
                          <a:latin typeface="Times New Roman" panose="02020603050405020304" pitchFamily="18" charset="0"/>
                          <a:cs typeface="Times New Roman" panose="02020603050405020304" pitchFamily="18" charset="0"/>
                        </a:rPr>
                        <a:t> điểm</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088469635"/>
                  </a:ext>
                </a:extLst>
              </a:tr>
              <a:tr h="1110803">
                <a:tc vMerge="1">
                  <a:txBody>
                    <a:bodyPr/>
                    <a:lstStyle/>
                    <a:p>
                      <a:endParaRPr lang="vi-VN" dirty="0"/>
                    </a:p>
                  </a:txBody>
                  <a:tcPr/>
                </a:tc>
                <a:tc>
                  <a:txBody>
                    <a:bodyPr/>
                    <a:lstStyle/>
                    <a:p>
                      <a:r>
                        <a:rPr lang="en-US" sz="2000" dirty="0" smtClean="0">
                          <a:latin typeface="Times New Roman" panose="02020603050405020304" pitchFamily="18" charset="0"/>
                          <a:cs typeface="Times New Roman" panose="02020603050405020304" pitchFamily="18" charset="0"/>
                        </a:rPr>
                        <a:t>Ví</a:t>
                      </a:r>
                      <a:r>
                        <a:rPr lang="en-US" sz="2000" baseline="0" dirty="0" smtClean="0">
                          <a:latin typeface="Times New Roman" panose="02020603050405020304" pitchFamily="18" charset="0"/>
                          <a:cs typeface="Times New Roman" panose="02020603050405020304" pitchFamily="18" charset="0"/>
                        </a:rPr>
                        <a:t> dụ</a:t>
                      </a:r>
                      <a:endParaRPr lang="vi-VN"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000" dirty="0" smtClean="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pPr marL="0" indent="0">
                        <a:buFontTx/>
                        <a:buNone/>
                      </a:pPr>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25055233"/>
                  </a:ext>
                </a:extLst>
              </a:tr>
              <a:tr h="1404214">
                <a:tc rowSpan="2">
                  <a:txBody>
                    <a:bodyPr/>
                    <a:lstStyle/>
                    <a:p>
                      <a:r>
                        <a:rPr lang="en-US" sz="2000" dirty="0" smtClean="0">
                          <a:latin typeface="Times New Roman" panose="02020603050405020304" pitchFamily="18" charset="0"/>
                          <a:cs typeface="Times New Roman" panose="02020603050405020304" pitchFamily="18" charset="0"/>
                        </a:rPr>
                        <a:t>Động</a:t>
                      </a:r>
                      <a:r>
                        <a:rPr lang="en-US" sz="2000" baseline="0" dirty="0" smtClean="0">
                          <a:latin typeface="Times New Roman" panose="02020603050405020304" pitchFamily="18" charset="0"/>
                          <a:cs typeface="Times New Roman" panose="02020603050405020304" pitchFamily="18" charset="0"/>
                        </a:rPr>
                        <a:t> vật</a:t>
                      </a:r>
                      <a:endParaRPr lang="vi-VN"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Đặc</a:t>
                      </a:r>
                      <a:r>
                        <a:rPr lang="en-US" sz="2000" baseline="0" dirty="0" smtClean="0">
                          <a:latin typeface="Times New Roman" panose="02020603050405020304" pitchFamily="18" charset="0"/>
                          <a:cs typeface="Times New Roman" panose="02020603050405020304" pitchFamily="18" charset="0"/>
                        </a:rPr>
                        <a:t> điểm</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03195384"/>
                  </a:ext>
                </a:extLst>
              </a:tr>
              <a:tr h="1443419">
                <a:tc vMerge="1">
                  <a:txBody>
                    <a:bodyPr/>
                    <a:lstStyle/>
                    <a:p>
                      <a:endParaRPr lang="vi-VN" dirty="0"/>
                    </a:p>
                  </a:txBody>
                  <a:tcPr/>
                </a:tc>
                <a:tc>
                  <a:txBody>
                    <a:bodyPr/>
                    <a:lstStyle/>
                    <a:p>
                      <a:r>
                        <a:rPr lang="en-US" sz="2000" dirty="0" smtClean="0">
                          <a:latin typeface="Times New Roman" panose="02020603050405020304" pitchFamily="18" charset="0"/>
                          <a:cs typeface="Times New Roman" panose="02020603050405020304" pitchFamily="18" charset="0"/>
                        </a:rPr>
                        <a:t>Ví</a:t>
                      </a:r>
                      <a:r>
                        <a:rPr lang="en-US" sz="2000" baseline="0" dirty="0" smtClean="0">
                          <a:latin typeface="Times New Roman" panose="02020603050405020304" pitchFamily="18" charset="0"/>
                          <a:cs typeface="Times New Roman" panose="02020603050405020304" pitchFamily="18" charset="0"/>
                        </a:rPr>
                        <a:t> dụ</a:t>
                      </a:r>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tc>
                  <a:txBody>
                    <a:bodyPr/>
                    <a:lstStyle/>
                    <a:p>
                      <a:endParaRPr lang="vi-V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51118843"/>
                  </a:ext>
                </a:extLst>
              </a:tr>
            </a:tbl>
          </a:graphicData>
        </a:graphic>
      </p:graphicFrame>
      <p:cxnSp>
        <p:nvCxnSpPr>
          <p:cNvPr id="8" name="Straight Connector 7"/>
          <p:cNvCxnSpPr/>
          <p:nvPr/>
        </p:nvCxnSpPr>
        <p:spPr>
          <a:xfrm>
            <a:off x="1146973" y="787029"/>
            <a:ext cx="2378105" cy="703277"/>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340495" y="222069"/>
            <a:ext cx="3618411" cy="58477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PHIẾU HỌC TẬP</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839962" y="1491467"/>
            <a:ext cx="2040835"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Cây cối rậm rạp, xanh tốt, thành phần loài phong phú.</a:t>
            </a:r>
            <a:endParaRPr lang="vi-VN"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41639" y="1411535"/>
            <a:ext cx="233995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Có rừng lá rộng, rừng lá kim, thảo nguyên, rừng cận nhiệt đới. Thành phần loài ít.</a:t>
            </a:r>
            <a:endParaRPr lang="vi-VN" dirty="0"/>
          </a:p>
        </p:txBody>
      </p:sp>
      <p:sp>
        <p:nvSpPr>
          <p:cNvPr id="4" name="TextBox 3"/>
          <p:cNvSpPr txBox="1"/>
          <p:nvPr/>
        </p:nvSpPr>
        <p:spPr>
          <a:xfrm>
            <a:off x="8534399" y="1490306"/>
            <a:ext cx="218660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Không có thân cây gỗ. Thảm thực vật đài nguyên(đồng rêu)</a:t>
            </a:r>
            <a:endParaRPr lang="vi-VN"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47933" y="2871976"/>
            <a:ext cx="2300892" cy="923330"/>
          </a:xfrm>
          <a:prstGeom prst="rect">
            <a:avLst/>
          </a:prstGeom>
          <a:noFill/>
        </p:spPr>
        <p:txBody>
          <a:bodyPr wrap="square" rtlCol="0">
            <a:spAutoFit/>
          </a:bodyPr>
          <a:lstStyle/>
          <a:p>
            <a:pPr>
              <a:defRPr/>
            </a:pPr>
            <a:r>
              <a:rPr lang="en-US" dirty="0">
                <a:latin typeface="Times New Roman" panose="02020603050405020304" pitchFamily="18" charset="0"/>
                <a:cs typeface="Times New Roman" panose="02020603050405020304" pitchFamily="18" charset="0"/>
              </a:rPr>
              <a:t>- Cây cỏ, cây dây leo, cộng sinh, kí sinh và cây gỗ lớn</a:t>
            </a:r>
            <a:endParaRPr lang="vi-VN"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247454" y="2836198"/>
            <a:ext cx="232481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Cây thông, linh sam, tuyết tùng…</a:t>
            </a:r>
            <a:endParaRPr lang="vi-VN"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752114" y="2830439"/>
            <a:ext cx="2186609" cy="646331"/>
          </a:xfrm>
          <a:prstGeom prst="rect">
            <a:avLst/>
          </a:prstGeom>
          <a:noFill/>
        </p:spPr>
        <p:txBody>
          <a:bodyPr wrap="square" rtlCol="0">
            <a:spAutoFit/>
          </a:bodyPr>
          <a:lstStyle/>
          <a:p>
            <a:pPr marL="342900" indent="-342900">
              <a:buFontTx/>
              <a:buChar char="-"/>
            </a:pPr>
            <a:r>
              <a:rPr lang="en-US" dirty="0" smtClean="0">
                <a:latin typeface="Times New Roman" panose="02020603050405020304" pitchFamily="18" charset="0"/>
                <a:cs typeface="Times New Roman" panose="02020603050405020304" pitchFamily="18" charset="0"/>
              </a:rPr>
              <a:t>Rêu</a:t>
            </a:r>
          </a:p>
          <a:p>
            <a:pPr marL="342900" indent="-342900">
              <a:buFontTx/>
              <a:buChar char="-"/>
            </a:pPr>
            <a:r>
              <a:rPr lang="en-US" dirty="0" smtClean="0">
                <a:latin typeface="Times New Roman" panose="02020603050405020304" pitchFamily="18" charset="0"/>
                <a:cs typeface="Times New Roman" panose="02020603050405020304" pitchFamily="18" charset="0"/>
              </a:rPr>
              <a:t>Địa y</a:t>
            </a:r>
            <a:endParaRPr lang="vi-VN" dirty="0"/>
          </a:p>
        </p:txBody>
      </p:sp>
      <p:sp>
        <p:nvSpPr>
          <p:cNvPr id="11" name="TextBox 10"/>
          <p:cNvSpPr txBox="1"/>
          <p:nvPr/>
        </p:nvSpPr>
        <p:spPr>
          <a:xfrm>
            <a:off x="3747933" y="3975486"/>
            <a:ext cx="230089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Phong phú, có nhiều loài sống trên cây, bò sát, thú lớn, côn trùng…</a:t>
            </a:r>
            <a:endParaRPr lang="vi-VN"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247454" y="3893573"/>
            <a:ext cx="2324811"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Có nhiều loài ăn cỏ, ăn thịt, nhiều loài thú chạy nhanh.</a:t>
            </a:r>
            <a:endParaRPr lang="vi-VN" dirty="0">
              <a:latin typeface="Times New Roman" panose="02020603050405020304" pitchFamily="18" charset="0"/>
              <a:cs typeface="Times New Roman" panose="02020603050405020304" pitchFamily="18" charset="0"/>
            </a:endParaRPr>
          </a:p>
          <a:p>
            <a:endParaRPr lang="vi-VN" dirty="0"/>
          </a:p>
        </p:txBody>
      </p:sp>
      <p:sp>
        <p:nvSpPr>
          <p:cNvPr id="13" name="TextBox 12"/>
          <p:cNvSpPr txBox="1"/>
          <p:nvPr/>
        </p:nvSpPr>
        <p:spPr>
          <a:xfrm>
            <a:off x="8659770" y="3948815"/>
            <a:ext cx="1968894"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Nghèo nàn, ít các loài sống định cư.</a:t>
            </a:r>
            <a:endParaRPr lang="vi-VN" dirty="0">
              <a:latin typeface="Times New Roman" panose="02020603050405020304" pitchFamily="18" charset="0"/>
              <a:cs typeface="Times New Roman" panose="02020603050405020304" pitchFamily="18" charset="0"/>
            </a:endParaRPr>
          </a:p>
          <a:p>
            <a:endParaRPr lang="vi-VN" dirty="0"/>
          </a:p>
        </p:txBody>
      </p:sp>
      <p:sp>
        <p:nvSpPr>
          <p:cNvPr id="14" name="TextBox 13"/>
          <p:cNvSpPr txBox="1"/>
          <p:nvPr/>
        </p:nvSpPr>
        <p:spPr>
          <a:xfrm>
            <a:off x="3747933" y="5501506"/>
            <a:ext cx="2138045"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Khỉ, vượn, côn trùng, chim, thú, voi, tê giác…</a:t>
            </a:r>
            <a:endParaRPr lang="vi-VN"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250099" y="5341243"/>
            <a:ext cx="21622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Gấu, cáo, chó sói, linh dương, sư tử…</a:t>
            </a:r>
            <a:endParaRPr lang="vi-VN" dirty="0">
              <a:latin typeface="Times New Roman" panose="02020603050405020304" pitchFamily="18" charset="0"/>
              <a:cs typeface="Times New Roman" panose="02020603050405020304" pitchFamily="18" charset="0"/>
            </a:endParaRPr>
          </a:p>
          <a:p>
            <a:endParaRPr lang="vi-VN" dirty="0"/>
          </a:p>
        </p:txBody>
      </p:sp>
      <p:sp>
        <p:nvSpPr>
          <p:cNvPr id="16" name="TextBox 15"/>
          <p:cNvSpPr txBox="1"/>
          <p:nvPr/>
        </p:nvSpPr>
        <p:spPr>
          <a:xfrm>
            <a:off x="8654067" y="5344190"/>
            <a:ext cx="238270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Gấu trắng, Ngỗng trời, cáo cực, tuần lộc..</a:t>
            </a:r>
            <a:endParaRPr lang="vi-VN" dirty="0">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64683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5" grpId="0"/>
      <p:bldP spid="7"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9189" y="1393779"/>
            <a:ext cx="8609649" cy="3910965"/>
          </a:xfrm>
          <a:prstGeom prst="rect">
            <a:avLst/>
          </a:prstGeom>
        </p:spPr>
      </p:pic>
      <p:pic>
        <p:nvPicPr>
          <p:cNvPr id="5" name="Picture 4"/>
          <p:cNvPicPr/>
          <p:nvPr/>
        </p:nvPicPr>
        <p:blipFill>
          <a:blip r:embed="rId3"/>
          <a:stretch>
            <a:fillRect/>
          </a:stretch>
        </p:blipFill>
        <p:spPr>
          <a:xfrm>
            <a:off x="8895807" y="888274"/>
            <a:ext cx="2704284" cy="5695406"/>
          </a:xfrm>
          <a:prstGeom prst="rect">
            <a:avLst/>
          </a:prstGeom>
        </p:spPr>
      </p:pic>
      <p:sp>
        <p:nvSpPr>
          <p:cNvPr id="6" name="TextBox 5"/>
          <p:cNvSpPr txBox="1"/>
          <p:nvPr/>
        </p:nvSpPr>
        <p:spPr>
          <a:xfrm>
            <a:off x="1709530" y="657441"/>
            <a:ext cx="7464572"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Một số hình ảnh về sinh vật </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9028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1507</Words>
  <Application>Microsoft Office PowerPoint</Application>
  <PresentationFormat>Widescreen</PresentationFormat>
  <Paragraphs>140</Paragraphs>
  <Slides>19</Slides>
  <Notes>0</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Tahoma</vt:lpstr>
      <vt:lpstr>汉仪跳跳体简</vt:lpstr>
      <vt:lpstr>Calibri</vt:lpstr>
      <vt:lpstr>Times New Roman</vt:lpstr>
      <vt:lpstr>Calibri Light</vt:lpstr>
      <vt:lpstr>Arial</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66</cp:revision>
  <dcterms:created xsi:type="dcterms:W3CDTF">2018-05-10T00:06:18Z</dcterms:created>
  <dcterms:modified xsi:type="dcterms:W3CDTF">2025-04-12T03:12:20Z</dcterms:modified>
</cp:coreProperties>
</file>