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32"/>
  </p:notesMasterIdLst>
  <p:sldIdLst>
    <p:sldId id="256" r:id="rId3"/>
    <p:sldId id="257" r:id="rId4"/>
    <p:sldId id="258" r:id="rId5"/>
    <p:sldId id="419" r:id="rId6"/>
    <p:sldId id="280" r:id="rId7"/>
    <p:sldId id="423" r:id="rId8"/>
    <p:sldId id="358" r:id="rId9"/>
    <p:sldId id="441" r:id="rId10"/>
    <p:sldId id="425" r:id="rId11"/>
    <p:sldId id="442" r:id="rId12"/>
    <p:sldId id="443" r:id="rId13"/>
    <p:sldId id="445" r:id="rId14"/>
    <p:sldId id="447" r:id="rId15"/>
    <p:sldId id="446" r:id="rId16"/>
    <p:sldId id="449" r:id="rId17"/>
    <p:sldId id="448" r:id="rId18"/>
    <p:sldId id="432" r:id="rId19"/>
    <p:sldId id="433" r:id="rId20"/>
    <p:sldId id="422" r:id="rId21"/>
    <p:sldId id="420" r:id="rId22"/>
    <p:sldId id="434" r:id="rId23"/>
    <p:sldId id="450" r:id="rId24"/>
    <p:sldId id="281" r:id="rId25"/>
    <p:sldId id="259" r:id="rId26"/>
    <p:sldId id="438" r:id="rId27"/>
    <p:sldId id="291" r:id="rId28"/>
    <p:sldId id="400" r:id="rId29"/>
    <p:sldId id="399" r:id="rId30"/>
    <p:sldId id="440" r:id="rId31"/>
  </p:sldIdLst>
  <p:sldSz cx="18288000" cy="10287000"/>
  <p:notesSz cx="6858000" cy="9144000"/>
  <p:embeddedFontLst>
    <p:embeddedFont>
      <p:font typeface="Jua" panose="020B0604020202020204" charset="-127"/>
      <p:regular r:id="rId33"/>
    </p:embeddedFont>
    <p:embeddedFont>
      <p:font typeface="Asap Medium" panose="020B0604020202020204" charset="0"/>
      <p:regular r:id="rId34"/>
    </p:embeddedFont>
    <p:embeddedFont>
      <p:font typeface="KG Primary Penmanship" panose="020B0604020202020204" charset="0"/>
      <p:regular r:id="rId35"/>
    </p:embeddedFont>
    <p:embeddedFont>
      <p:font typeface="League Spartan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1" d="100"/>
          <a:sy n="41" d="100"/>
        </p:scale>
        <p:origin x="8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776B7-B458-42B1-9741-C55254F4133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6035B-EDED-47DA-B5A3-5AE6BF3E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2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1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3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6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73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17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5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8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45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4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27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0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0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8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tiff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6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7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8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9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0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1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2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3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4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5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3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6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7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78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59.sv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1.svg"/><Relationship Id="rId10" Type="http://schemas.openxmlformats.org/officeDocument/2006/relationships/image" Target="../media/image49.svg"/><Relationship Id="rId19" Type="http://schemas.openxmlformats.org/officeDocument/2006/relationships/image" Target="../media/image63.jpe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0.png"/><Relationship Id="rId27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59.sv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1.svg"/><Relationship Id="rId10" Type="http://schemas.openxmlformats.org/officeDocument/2006/relationships/image" Target="../media/image49.svg"/><Relationship Id="rId19" Type="http://schemas.openxmlformats.org/officeDocument/2006/relationships/image" Target="../media/image64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0.png"/><Relationship Id="rId27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65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3E8082-4FE3-6C5B-AD2E-6B7A77330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911" y="4782497"/>
            <a:ext cx="4144438" cy="216565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22361-35C3-47BF-6C42-673057F9E009}"/>
              </a:ext>
            </a:extLst>
          </p:cNvPr>
          <p:cNvSpPr txBox="1"/>
          <p:nvPr/>
        </p:nvSpPr>
        <p:spPr>
          <a:xfrm>
            <a:off x="3979806" y="2255564"/>
            <a:ext cx="99085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Myriad Pro" pitchFamily="34" charset="0"/>
              </a:rPr>
              <a:t>UNIT 11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ELECTRONIC DEVICES</a:t>
            </a:r>
          </a:p>
          <a:p>
            <a:pPr algn="ctr"/>
            <a:endParaRPr lang="en-US" sz="5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F97FD-4C7A-8D7C-E5D3-72F981DEE6A2}"/>
              </a:ext>
            </a:extLst>
          </p:cNvPr>
          <p:cNvSpPr txBox="1"/>
          <p:nvPr/>
        </p:nvSpPr>
        <p:spPr>
          <a:xfrm>
            <a:off x="6196544" y="3917557"/>
            <a:ext cx="5825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LESSON 1: GETTING STARTED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0EFA2F-4B36-9519-7CF0-7D4A605485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99" y="4615543"/>
            <a:ext cx="4443663" cy="2499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2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834876" y="9078652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9E1475E6-9BB1-5CF6-214A-F81C591448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13495" y="4795974"/>
            <a:ext cx="5183313" cy="4026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D11CB33-B14A-B9FC-F117-195C35C2DAC8}"/>
              </a:ext>
            </a:extLst>
          </p:cNvPr>
          <p:cNvSpPr txBox="1"/>
          <p:nvPr/>
        </p:nvSpPr>
        <p:spPr>
          <a:xfrm>
            <a:off x="7610429" y="1599809"/>
            <a:ext cx="106524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5</a:t>
            </a:r>
            <a:r>
              <a:rPr lang="vi-VN" sz="6000" dirty="0"/>
              <a:t>. </a:t>
            </a:r>
            <a:r>
              <a:rPr lang="vi-VN" sz="6000" dirty="0" err="1">
                <a:solidFill>
                  <a:srgbClr val="FF0000"/>
                </a:solidFill>
              </a:rPr>
              <a:t>wireless</a:t>
            </a:r>
            <a:r>
              <a:rPr lang="vi-VN" sz="6000" dirty="0"/>
              <a:t> /ˈ</a:t>
            </a:r>
            <a:r>
              <a:rPr lang="vi-VN" sz="6000" dirty="0" err="1"/>
              <a:t>waɪə.ləs</a:t>
            </a:r>
            <a:r>
              <a:rPr lang="vi-VN" sz="6000" dirty="0"/>
              <a:t>/ (</a:t>
            </a:r>
            <a:r>
              <a:rPr lang="vi-VN" sz="6000" dirty="0" err="1"/>
              <a:t>adj</a:t>
            </a:r>
            <a:r>
              <a:rPr lang="vi-VN" sz="6000" dirty="0"/>
              <a:t>) không dây</a:t>
            </a:r>
          </a:p>
          <a:p>
            <a:r>
              <a:rPr lang="vi-VN" sz="4000" dirty="0" err="1"/>
              <a:t>Wireless</a:t>
            </a:r>
            <a:r>
              <a:rPr lang="vi-VN" sz="4000" dirty="0"/>
              <a:t> </a:t>
            </a:r>
            <a:r>
              <a:rPr lang="vi-VN" sz="4000" dirty="0" err="1"/>
              <a:t>headphones</a:t>
            </a:r>
            <a:r>
              <a:rPr lang="vi-VN" sz="4000" dirty="0"/>
              <a:t> </a:t>
            </a:r>
            <a:r>
              <a:rPr lang="vi-VN" sz="4000" dirty="0" err="1"/>
              <a:t>are</a:t>
            </a:r>
            <a:r>
              <a:rPr lang="vi-VN" sz="4000" dirty="0"/>
              <a:t> </a:t>
            </a:r>
            <a:r>
              <a:rPr lang="vi-VN" sz="4000" dirty="0" err="1"/>
              <a:t>convenient</a:t>
            </a:r>
            <a:r>
              <a:rPr lang="vi-VN" sz="4000" dirty="0"/>
              <a:t> </a:t>
            </a:r>
            <a:r>
              <a:rPr lang="vi-VN" sz="4000" dirty="0" err="1"/>
              <a:t>for</a:t>
            </a:r>
            <a:r>
              <a:rPr lang="vi-VN" sz="4000" dirty="0"/>
              <a:t> </a:t>
            </a:r>
            <a:r>
              <a:rPr lang="vi-VN" sz="4000" dirty="0" err="1"/>
              <a:t>listening</a:t>
            </a:r>
            <a:r>
              <a:rPr lang="vi-VN" sz="4000" dirty="0"/>
              <a:t> to </a:t>
            </a:r>
            <a:r>
              <a:rPr lang="vi-VN" sz="4000" dirty="0" err="1"/>
              <a:t>music</a:t>
            </a:r>
            <a:r>
              <a:rPr lang="vi-VN" sz="4000" dirty="0"/>
              <a:t>.(Tai nghe không dây rất tiện lợi để nghe nhạc.)  </a:t>
            </a:r>
          </a:p>
        </p:txBody>
      </p:sp>
    </p:spTree>
    <p:extLst>
      <p:ext uri="{BB962C8B-B14F-4D97-AF65-F5344CB8AC3E}">
        <p14:creationId xmlns:p14="http://schemas.microsoft.com/office/powerpoint/2010/main" val="6050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836100" y="8910297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98206" y="8741399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05272" y="874715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F9F4236D-75EC-7B17-7BE7-7FA893065BBF}"/>
              </a:ext>
            </a:extLst>
          </p:cNvPr>
          <p:cNvSpPr txBox="1"/>
          <p:nvPr/>
        </p:nvSpPr>
        <p:spPr>
          <a:xfrm>
            <a:off x="7630278" y="1641240"/>
            <a:ext cx="106037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vɜːtʃuəl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/ (adj)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Students can attend virtual classes from home using their computers.(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5873CEA8-1501-0D58-A6C2-F8B46B6953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268200" y="4857717"/>
            <a:ext cx="5904147" cy="38856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9646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834876" y="9078652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87264FF7-A0A5-B73B-0009-9B8A37512186}"/>
              </a:ext>
            </a:extLst>
          </p:cNvPr>
          <p:cNvSpPr txBox="1"/>
          <p:nvPr/>
        </p:nvSpPr>
        <p:spPr>
          <a:xfrm>
            <a:off x="7630277" y="1680180"/>
            <a:ext cx="106037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laɪt.weɪt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/ (adj)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I need a lightweight jacket for the summer  </a:t>
            </a: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evenings. 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138D3C-0CF7-4674-F480-5457F356A5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218024" y="4782985"/>
            <a:ext cx="3984628" cy="41007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985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648E4-49C4-5ABE-3373-AC130B163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72B62B-DD71-D288-AC91-7E72704C3B54}"/>
              </a:ext>
            </a:extLst>
          </p:cNvPr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6BACD41-2E73-9B60-421D-CC806F5482C7}"/>
              </a:ext>
            </a:extLst>
          </p:cNvPr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6663457-5DDA-D961-AEED-12ED6A7AB8C8}"/>
              </a:ext>
            </a:extLst>
          </p:cNvPr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A70CCD1-3A16-B9C0-E586-CA28F2812DF7}"/>
              </a:ext>
            </a:extLst>
          </p:cNvPr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5E5C852-70F9-9ABE-DCBC-A9D8EF039CD3}"/>
              </a:ext>
            </a:extLst>
          </p:cNvPr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733B271-501B-21A4-8C09-E994980A4A13}"/>
              </a:ext>
            </a:extLst>
          </p:cNvPr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BD066B7-FDC2-C3C0-A655-A5BEA47B6429}"/>
                </a:ext>
              </a:extLst>
            </p:cNvPr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A719625D-C8AC-2216-989B-43A6AEF2D73B}"/>
              </a:ext>
            </a:extLst>
          </p:cNvPr>
          <p:cNvSpPr/>
          <p:nvPr/>
        </p:nvSpPr>
        <p:spPr>
          <a:xfrm>
            <a:off x="9834876" y="9078652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AEC6D01-3BB5-0EEC-B660-A6E45B41C4A7}"/>
              </a:ext>
            </a:extLst>
          </p:cNvPr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0DAE058-68C6-31A8-E4C7-B6910E3F1E15}"/>
              </a:ext>
            </a:extLst>
          </p:cNvPr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53863BD-9851-B615-2CC5-E3562A8D0C84}"/>
              </a:ext>
            </a:extLst>
          </p:cNvPr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1EA926F-A342-F062-DF92-5B7C43ED0429}"/>
              </a:ext>
            </a:extLst>
          </p:cNvPr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E8C6DA8-5ED1-E8B8-1BC0-7728326F1945}"/>
              </a:ext>
            </a:extLst>
          </p:cNvPr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8FCC2CE-9C3B-1F2E-473E-B5D535F76F6F}"/>
              </a:ext>
            </a:extLst>
          </p:cNvPr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BDA019E6-C786-03B3-BB15-B269449A1898}"/>
              </a:ext>
            </a:extLst>
          </p:cNvPr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D28F453E-CF13-DE18-CA60-CA5E3FAEC3A1}"/>
              </a:ext>
            </a:extLst>
          </p:cNvPr>
          <p:cNvSpPr txBox="1"/>
          <p:nvPr/>
        </p:nvSpPr>
        <p:spPr>
          <a:xfrm>
            <a:off x="7655435" y="1695412"/>
            <a:ext cx="106325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navigate</a:t>
            </a:r>
            <a:r>
              <a:rPr lang="vi-VN" sz="6000" dirty="0">
                <a:latin typeface="Arial" panose="020B0604020202020204" pitchFamily="34" charset="0"/>
                <a:cs typeface="Arial" panose="020B0604020202020204" pitchFamily="34" charset="0"/>
              </a:rPr>
              <a:t> /ˈnævɪɡeɪt/ (v) điều hướng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There's nothing worse than navigating through heavy traffic.(Không có gì tệ hơn việc điều hướng khi giao thông đông đúc.)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37D97E4-F41D-9C22-C60A-4C25B298D4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13495" y="5421772"/>
            <a:ext cx="5225016" cy="3418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661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F232D-B732-87B8-2FC6-0D6F340F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E5F633-5EFE-8811-6D53-7C587CF1C635}"/>
              </a:ext>
            </a:extLst>
          </p:cNvPr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544083-D5AC-BEC1-3845-B201181BC2A2}"/>
              </a:ext>
            </a:extLst>
          </p:cNvPr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7D3887D-C662-554A-FDF6-6DC58DE49E19}"/>
              </a:ext>
            </a:extLst>
          </p:cNvPr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9B02DF5-7FB6-C25C-D06F-4505EC51A1A2}"/>
              </a:ext>
            </a:extLst>
          </p:cNvPr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5694BE-54B4-A18D-E99A-7FFC0521ED22}"/>
              </a:ext>
            </a:extLst>
          </p:cNvPr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2C7D64C-E45F-EA4D-E493-28AE5FF5F205}"/>
              </a:ext>
            </a:extLst>
          </p:cNvPr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4BA7DE8-DAA4-19CA-1176-E3620B4737C6}"/>
                </a:ext>
              </a:extLst>
            </p:cNvPr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F9B585E-3776-CE2A-1E42-0AA387964725}"/>
              </a:ext>
            </a:extLst>
          </p:cNvPr>
          <p:cNvSpPr/>
          <p:nvPr/>
        </p:nvSpPr>
        <p:spPr>
          <a:xfrm>
            <a:off x="9834876" y="9078652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DAE06AD-8F98-C249-4AC6-2B49867C7057}"/>
              </a:ext>
            </a:extLst>
          </p:cNvPr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65F6D42-D018-C6D2-6535-FCA0E22A0753}"/>
              </a:ext>
            </a:extLst>
          </p:cNvPr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353B247-B287-8AA6-6829-364B884A09B9}"/>
              </a:ext>
            </a:extLst>
          </p:cNvPr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50A4846-B331-73E7-3F55-E1145EC299C0}"/>
              </a:ext>
            </a:extLst>
          </p:cNvPr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6FBA65E-E0AA-84A3-E7F8-6C99500A2BFD}"/>
              </a:ext>
            </a:extLst>
          </p:cNvPr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EC77C2C5-021C-B37F-AC48-4810E1185C63}"/>
              </a:ext>
            </a:extLst>
          </p:cNvPr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CA9CF44-3FB4-95F4-6FA3-501C2EBC173C}"/>
              </a:ext>
            </a:extLst>
          </p:cNvPr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DDC38F94-57B2-D584-37F1-CD244EF87C54}"/>
              </a:ext>
            </a:extLst>
          </p:cNvPr>
          <p:cNvSpPr txBox="1"/>
          <p:nvPr/>
        </p:nvSpPr>
        <p:spPr>
          <a:xfrm>
            <a:off x="7663717" y="1629867"/>
            <a:ext cx="10367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9</a:t>
            </a:r>
            <a:r>
              <a:rPr lang="vi-VN" sz="6000" dirty="0"/>
              <a:t>.</a:t>
            </a:r>
            <a:r>
              <a:rPr lang="en-US" sz="6000" dirty="0"/>
              <a:t> </a:t>
            </a:r>
            <a:r>
              <a:rPr lang="vi-VN" sz="6000" dirty="0">
                <a:solidFill>
                  <a:srgbClr val="FF0000"/>
                </a:solidFill>
              </a:rPr>
              <a:t>interact</a:t>
            </a:r>
            <a:r>
              <a:rPr lang="vi-VN" sz="6000" dirty="0"/>
              <a:t> </a:t>
            </a:r>
            <a:r>
              <a:rPr lang="vi-VN" sz="6000" dirty="0">
                <a:solidFill>
                  <a:srgbClr val="FF0000"/>
                </a:solidFill>
              </a:rPr>
              <a:t>(with) </a:t>
            </a:r>
            <a:r>
              <a:rPr lang="vi-VN" sz="6000" dirty="0"/>
              <a:t>/ˌɪntərˈækt/ (v) tương tác</a:t>
            </a:r>
            <a:r>
              <a:rPr lang="en-US" sz="6000" dirty="0"/>
              <a:t> </a:t>
            </a:r>
          </a:p>
          <a:p>
            <a:r>
              <a:rPr lang="vi-VN" sz="4000" i="1" dirty="0"/>
              <a:t>Students can interact with their teachers through video calls.(Học sinh có thể tương tác với giáo viên thông </a:t>
            </a:r>
          </a:p>
          <a:p>
            <a:r>
              <a:rPr lang="vi-VN" sz="4000" i="1" dirty="0"/>
              <a:t>qua các cuộc gọi video.)</a:t>
            </a:r>
            <a:endParaRPr lang="en-US" sz="4000" i="1" dirty="0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214C5C0-80E1-9651-25AE-ACEF0BB302AC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3698" t="1040" r="4580" b="-1040"/>
          <a:stretch/>
        </p:blipFill>
        <p:spPr>
          <a:xfrm>
            <a:off x="13221802" y="4939594"/>
            <a:ext cx="4960975" cy="3927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5298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1F6EF-27A7-D547-2C2C-03EBB8AE6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90B4CA-9AB6-9E58-6396-B3F4895EF485}"/>
              </a:ext>
            </a:extLst>
          </p:cNvPr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554B451-A125-91B3-BF6F-2BF12C4A21B6}"/>
              </a:ext>
            </a:extLst>
          </p:cNvPr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EA02AFD-006C-F9DD-25A8-D13FAC67C6F4}"/>
              </a:ext>
            </a:extLst>
          </p:cNvPr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7382937-B5EF-AE8C-FF0D-9012906C01A2}"/>
              </a:ext>
            </a:extLst>
          </p:cNvPr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5C6A851-517A-1431-7542-FB17FE76E7DF}"/>
              </a:ext>
            </a:extLst>
          </p:cNvPr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0B3C0B9-B25E-A30F-DDC2-A15B2218EC35}"/>
              </a:ext>
            </a:extLst>
          </p:cNvPr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8BE65C-DEB5-6BDF-AA49-3938B0E26011}"/>
                </a:ext>
              </a:extLst>
            </p:cNvPr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91682F25-D32A-524E-A342-1EAC3B1609A3}"/>
              </a:ext>
            </a:extLst>
          </p:cNvPr>
          <p:cNvSpPr/>
          <p:nvPr/>
        </p:nvSpPr>
        <p:spPr>
          <a:xfrm>
            <a:off x="9834876" y="9078652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C1AB317-38C1-31A9-A080-5A05CC464133}"/>
              </a:ext>
            </a:extLst>
          </p:cNvPr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4E1A326-1B50-27D4-DA61-49C4E73E6294}"/>
              </a:ext>
            </a:extLst>
          </p:cNvPr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7B2D9F7-205F-E96A-CC8A-A2C7B741CBC4}"/>
              </a:ext>
            </a:extLst>
          </p:cNvPr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02FBC8A-07FA-4FAF-E01A-59B7AF3C9DD2}"/>
              </a:ext>
            </a:extLst>
          </p:cNvPr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70D0C16-A497-3F03-3433-004259EBCCB0}"/>
              </a:ext>
            </a:extLst>
          </p:cNvPr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454912A-6023-61AC-A53C-761F10C77581}"/>
              </a:ext>
            </a:extLst>
          </p:cNvPr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47126856-F3E7-8AA3-F619-DDD3C73DE607}"/>
              </a:ext>
            </a:extLst>
          </p:cNvPr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10AC7B93-C17E-6800-5284-3B69A8B0322F}"/>
              </a:ext>
            </a:extLst>
          </p:cNvPr>
          <p:cNvSpPr txBox="1"/>
          <p:nvPr/>
        </p:nvSpPr>
        <p:spPr>
          <a:xfrm>
            <a:off x="7630278" y="1703379"/>
            <a:ext cx="106037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keyboard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/ˈkiːbɔːd/ (n) bàn phím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keyboard is used to type words and numbers into a computer.(Bàn phím được sử dụng để gõ chữ và số vào máy tính.)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FF131898-1BE3-95C3-0EB5-B448371C3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2561" t="19151" r="2936" b="20116"/>
          <a:stretch/>
        </p:blipFill>
        <p:spPr>
          <a:xfrm>
            <a:off x="12398063" y="5446833"/>
            <a:ext cx="5791200" cy="3378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08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6D688-3690-7D05-BA13-12F926A3F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ACCC29-2CBA-EE12-182F-960D8CB199EC}"/>
              </a:ext>
            </a:extLst>
          </p:cNvPr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9B0F78-C8F7-D99A-AD50-0ECC3FA28323}"/>
              </a:ext>
            </a:extLst>
          </p:cNvPr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0FD306-3F9C-5DDD-EB38-227EFC971314}"/>
              </a:ext>
            </a:extLst>
          </p:cNvPr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12A099-D645-B5A2-A3E9-27615049DDA3}"/>
              </a:ext>
            </a:extLst>
          </p:cNvPr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E5D83D-DED9-25B0-9F72-70423206C5A0}"/>
              </a:ext>
            </a:extLst>
          </p:cNvPr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0ED4836-4C99-738B-5ACD-C72BC76F9773}"/>
              </a:ext>
            </a:extLst>
          </p:cNvPr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E1615C9-EA52-E77E-88C4-AF5729A8A174}"/>
                </a:ext>
              </a:extLst>
            </p:cNvPr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A59E639D-2643-4395-856E-6262CD54A719}"/>
              </a:ext>
            </a:extLst>
          </p:cNvPr>
          <p:cNvSpPr/>
          <p:nvPr/>
        </p:nvSpPr>
        <p:spPr>
          <a:xfrm>
            <a:off x="9834876" y="9078652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880F49D-486C-8B8B-AEAD-D87F857E8FE2}"/>
              </a:ext>
            </a:extLst>
          </p:cNvPr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524D185-A9A1-C429-6377-7B04B4B9020F}"/>
              </a:ext>
            </a:extLst>
          </p:cNvPr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B8D880E-71F4-3448-656A-2783B85A7B27}"/>
              </a:ext>
            </a:extLst>
          </p:cNvPr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A99F1A-ED50-8370-FC19-C6AE4AB1D045}"/>
              </a:ext>
            </a:extLst>
          </p:cNvPr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7020EED-C6D5-8D35-02F7-91A50202DCF2}"/>
              </a:ext>
            </a:extLst>
          </p:cNvPr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C83529D-5169-6CA5-7341-590BBDAC3551}"/>
              </a:ext>
            </a:extLst>
          </p:cNvPr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0C2B6218-7661-616C-A0E7-1A366EAAB268}"/>
              </a:ext>
            </a:extLst>
          </p:cNvPr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AC98146-189F-D36A-D290-E786EC8E33CD}"/>
              </a:ext>
            </a:extLst>
          </p:cNvPr>
          <p:cNvSpPr txBox="1"/>
          <p:nvPr/>
        </p:nvSpPr>
        <p:spPr>
          <a:xfrm>
            <a:off x="7655205" y="1615139"/>
            <a:ext cx="106325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skriːn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/ (n)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The screen of a tablet displays images and text.(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191333C5-5E99-26BD-9376-BA9E472EE1EF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6119" t="5364" r="6580" b="9334"/>
          <a:stretch/>
        </p:blipFill>
        <p:spPr>
          <a:xfrm>
            <a:off x="12874309" y="5416479"/>
            <a:ext cx="5333999" cy="34606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513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9703" y="1392748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54360" y="948076"/>
            <a:ext cx="12133640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03018" y="8920500"/>
            <a:ext cx="7757145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08377" y="8920500"/>
            <a:ext cx="727962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154360" y="1443716"/>
            <a:ext cx="7794685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997260" y="1443715"/>
            <a:ext cx="7290740" cy="30071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21398" y="852956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9205152" y="1207751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2372728" y="1207751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6CEA7-C698-85A2-2D56-C86ECC715766}"/>
              </a:ext>
            </a:extLst>
          </p:cNvPr>
          <p:cNvSpPr txBox="1"/>
          <p:nvPr/>
        </p:nvSpPr>
        <p:spPr>
          <a:xfrm>
            <a:off x="6203018" y="1681457"/>
            <a:ext cx="120099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player </a:t>
            </a:r>
            <a:r>
              <a:rPr lang="vi-VN" sz="6000" dirty="0">
                <a:latin typeface="Arial" panose="020B0604020202020204" pitchFamily="34" charset="0"/>
                <a:cs typeface="Arial" panose="020B0604020202020204" pitchFamily="34" charset="0"/>
              </a:rPr>
              <a:t>/ˈmjuːzɪkˈpleɪə(r)/  (n) máy nghe nhạc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Many students use their phones as music players.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(Nhiều học sinh sử dụng điện thoại của họ như máy nghe nhạc.)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8E697-3716-EFC9-9BE4-B176A246CAE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-12324"/>
          <a:stretch/>
        </p:blipFill>
        <p:spPr>
          <a:xfrm>
            <a:off x="11343057" y="4796747"/>
            <a:ext cx="6880987" cy="40634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592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555" y="1463887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273540" y="873127"/>
            <a:ext cx="11980647" cy="8067544"/>
            <a:chOff x="-139608" y="530115"/>
            <a:chExt cx="13309073" cy="10518752"/>
          </a:xfrm>
        </p:grpSpPr>
        <p:sp>
          <p:nvSpPr>
            <p:cNvPr id="8" name="Freeform 8"/>
            <p:cNvSpPr/>
            <p:nvPr/>
          </p:nvSpPr>
          <p:spPr>
            <a:xfrm>
              <a:off x="-139608" y="530115"/>
              <a:ext cx="13309073" cy="10518752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295776" y="1463887"/>
            <a:ext cx="72026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CD4AE-89A9-6665-E99E-2790A6685307}"/>
              </a:ext>
            </a:extLst>
          </p:cNvPr>
          <p:cNvSpPr txBox="1"/>
          <p:nvPr/>
        </p:nvSpPr>
        <p:spPr>
          <a:xfrm>
            <a:off x="6273540" y="1636820"/>
            <a:ext cx="120031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13</a:t>
            </a:r>
            <a:r>
              <a:rPr lang="vi-VN" sz="6000" dirty="0"/>
              <a:t>.</a:t>
            </a:r>
            <a:r>
              <a:rPr lang="en-US" sz="6000" dirty="0"/>
              <a:t> </a:t>
            </a:r>
            <a:r>
              <a:rPr lang="vi-VN" sz="6000" dirty="0">
                <a:solidFill>
                  <a:srgbClr val="FF0000"/>
                </a:solidFill>
              </a:rPr>
              <a:t>entertainment</a:t>
            </a:r>
            <a:r>
              <a:rPr lang="vi-VN" sz="6000" dirty="0"/>
              <a:t> /ˌentəˈteɪnmənt/ (n) giải trí</a:t>
            </a:r>
            <a:r>
              <a:rPr lang="en-US" sz="6000" dirty="0"/>
              <a:t> </a:t>
            </a:r>
          </a:p>
          <a:p>
            <a:r>
              <a:rPr lang="vi-VN" sz="4000" i="1" dirty="0"/>
              <a:t>Video games are a popular form of entertainment for many students.(Trò chơi điện tử là một hình thức giải trí phổ biến đối với nhiều học sinh.)</a:t>
            </a:r>
            <a:endParaRPr lang="en-US" sz="40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0C1AB7-6DD4-1BE2-AF02-774C675403D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106400" y="5294055"/>
            <a:ext cx="4960046" cy="35238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0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2136" y="-2151818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2981" y="1615139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092483" y="723900"/>
            <a:ext cx="11966918" cy="8451285"/>
            <a:chOff x="-347771" y="300653"/>
            <a:chExt cx="13415752" cy="10704279"/>
          </a:xfrm>
        </p:grpSpPr>
        <p:sp>
          <p:nvSpPr>
            <p:cNvPr id="8" name="Freeform 8"/>
            <p:cNvSpPr/>
            <p:nvPr/>
          </p:nvSpPr>
          <p:spPr>
            <a:xfrm>
              <a:off x="-347771" y="300653"/>
              <a:ext cx="13415752" cy="10704279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049001" y="907798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92811" y="8940670"/>
            <a:ext cx="7416766" cy="264509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2" y="8940671"/>
            <a:ext cx="7501610" cy="23451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092155" y="1444774"/>
            <a:ext cx="7299040" cy="272867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532293" cy="25375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DC7C0-C2EE-1A29-C898-121DFADBF3B6}"/>
              </a:ext>
            </a:extLst>
          </p:cNvPr>
          <p:cNvSpPr txBox="1"/>
          <p:nvPr/>
        </p:nvSpPr>
        <p:spPr>
          <a:xfrm>
            <a:off x="6092155" y="1581159"/>
            <a:ext cx="11986811" cy="390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14</a:t>
            </a:r>
            <a:r>
              <a:rPr lang="vi-VN" sz="6000" dirty="0"/>
              <a:t>.</a:t>
            </a:r>
            <a:r>
              <a:rPr lang="en-US" sz="6000" dirty="0"/>
              <a:t> </a:t>
            </a:r>
            <a:r>
              <a:rPr lang="vi-VN" sz="6000" dirty="0">
                <a:solidFill>
                  <a:srgbClr val="FF0000"/>
                </a:solidFill>
              </a:rPr>
              <a:t>take note</a:t>
            </a:r>
            <a:r>
              <a:rPr lang="vi-VN" sz="6000" dirty="0"/>
              <a:t> /teɪk nəʊt/ (phr.v) ghi chú</a:t>
            </a:r>
            <a:r>
              <a:rPr lang="en-US" sz="6000" dirty="0"/>
              <a:t> </a:t>
            </a:r>
          </a:p>
          <a:p>
            <a:r>
              <a:rPr lang="vi-VN" sz="4000" i="1" dirty="0"/>
              <a:t>Students often take notes during class to help them study later.(Học sinh thường ghi chép trong lớp để giúp họ học sau này.)</a:t>
            </a:r>
            <a:endParaRPr lang="en-US" sz="40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8037BD-BF1A-F44E-AAC2-6968556DDDE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245591" y="5135721"/>
            <a:ext cx="5781194" cy="3819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953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211" y="5011321"/>
            <a:ext cx="1354978" cy="2030622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057" y="1404812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93416" y="5283147"/>
            <a:ext cx="1012611" cy="1739289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22621" y="2411373"/>
            <a:ext cx="10287436" cy="1609737"/>
            <a:chOff x="216118" y="-1393692"/>
            <a:chExt cx="18167955" cy="2842850"/>
          </a:xfrm>
        </p:grpSpPr>
        <p:sp>
          <p:nvSpPr>
            <p:cNvPr id="7" name="Freeform 7"/>
            <p:cNvSpPr/>
            <p:nvPr/>
          </p:nvSpPr>
          <p:spPr>
            <a:xfrm>
              <a:off x="216118" y="-1393692"/>
              <a:ext cx="18167955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138590" y="4475470"/>
            <a:ext cx="10287508" cy="1613925"/>
            <a:chOff x="0" y="0"/>
            <a:chExt cx="18168082" cy="2850246"/>
          </a:xfrm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8167954" cy="2857231"/>
            </a:xfrm>
            <a:custGeom>
              <a:avLst/>
              <a:gdLst/>
              <a:ahLst/>
              <a:cxnLst/>
              <a:rect l="l" t="t" r="r" b="b"/>
              <a:pathLst>
                <a:path w="18167954" h="2857231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326278" y="7022437"/>
            <a:ext cx="3762748" cy="3694335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30671" y="6567346"/>
            <a:ext cx="10287508" cy="1668617"/>
            <a:chOff x="0" y="0"/>
            <a:chExt cx="18168082" cy="2946834"/>
          </a:xfrm>
        </p:grpSpPr>
        <p:sp>
          <p:nvSpPr>
            <p:cNvPr id="12" name="Freeform 12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866392" y="1204787"/>
            <a:ext cx="8831904" cy="115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83"/>
              </a:lnSpc>
              <a:spcBef>
                <a:spcPct val="0"/>
              </a:spcBef>
            </a:pPr>
            <a:r>
              <a:rPr lang="vi-VN" sz="8236" spc="-164" dirty="0">
                <a:solidFill>
                  <a:srgbClr val="372929"/>
                </a:solidFill>
                <a:latin typeface="Jua"/>
              </a:rPr>
              <a:t>CONTENT</a:t>
            </a:r>
            <a:endParaRPr lang="en-US" sz="8236" spc="-164" dirty="0">
              <a:solidFill>
                <a:srgbClr val="372929"/>
              </a:solidFill>
              <a:latin typeface="Ju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83304" y="312782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165379" y="1759762"/>
            <a:ext cx="3194931" cy="8786059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1DD1111C-1028-7EB0-D10A-089ACEC5D7EE}"/>
              </a:ext>
            </a:extLst>
          </p:cNvPr>
          <p:cNvSpPr txBox="1"/>
          <p:nvPr/>
        </p:nvSpPr>
        <p:spPr>
          <a:xfrm>
            <a:off x="4569742" y="5143500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VOCABULARY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96DC51C5-656A-869B-3A4F-4F69D8D4582E}"/>
              </a:ext>
            </a:extLst>
          </p:cNvPr>
          <p:cNvSpPr txBox="1"/>
          <p:nvPr/>
        </p:nvSpPr>
        <p:spPr>
          <a:xfrm>
            <a:off x="4560991" y="7310181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PRACTICE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8F20320B-DA17-C133-F9D6-5D843460A2A4}"/>
              </a:ext>
            </a:extLst>
          </p:cNvPr>
          <p:cNvGrpSpPr/>
          <p:nvPr/>
        </p:nvGrpSpPr>
        <p:grpSpPr>
          <a:xfrm>
            <a:off x="4299349" y="8649538"/>
            <a:ext cx="10287508" cy="1668617"/>
            <a:chOff x="0" y="0"/>
            <a:chExt cx="18168082" cy="2946834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FF099E4-41B6-436B-E898-CDBC17B025D0}"/>
                </a:ext>
              </a:extLst>
            </p:cNvPr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23" name="TextBox 15">
            <a:extLst>
              <a:ext uri="{FF2B5EF4-FFF2-40B4-BE49-F238E27FC236}">
                <a16:creationId xmlns:a16="http://schemas.microsoft.com/office/drawing/2014/main" id="{437588F5-F3D5-5AD7-42C7-5CCC78A24095}"/>
              </a:ext>
            </a:extLst>
          </p:cNvPr>
          <p:cNvSpPr txBox="1"/>
          <p:nvPr/>
        </p:nvSpPr>
        <p:spPr>
          <a:xfrm>
            <a:off x="4659884" y="933995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GAMES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17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53353" y="767750"/>
            <a:ext cx="11738428" cy="8328230"/>
            <a:chOff x="-126" y="126"/>
            <a:chExt cx="12736099" cy="10858644"/>
          </a:xfrm>
        </p:grpSpPr>
        <p:sp>
          <p:nvSpPr>
            <p:cNvPr id="8" name="Freeform 8"/>
            <p:cNvSpPr/>
            <p:nvPr/>
          </p:nvSpPr>
          <p:spPr>
            <a:xfrm>
              <a:off x="-126" y="126"/>
              <a:ext cx="12736099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2" y="8940671"/>
            <a:ext cx="7345108" cy="2606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153352" y="1517545"/>
            <a:ext cx="7345107" cy="24884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4" y="1509591"/>
            <a:ext cx="7345107" cy="25679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067520" y="9518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976308" y="1295037"/>
            <a:ext cx="3181885" cy="45719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2036469" y="1311038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ADC79-1074-616E-9EBC-A9A342EFD80F}"/>
              </a:ext>
            </a:extLst>
          </p:cNvPr>
          <p:cNvSpPr txBox="1"/>
          <p:nvPr/>
        </p:nvSpPr>
        <p:spPr>
          <a:xfrm>
            <a:off x="6179645" y="1615708"/>
            <a:ext cx="117121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/ˈ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kʌstəmə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(r)/ (n)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The store offers discounts to student customers 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9BC824-0FA6-452F-8C83-A9D637A528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761104" y="4896027"/>
            <a:ext cx="6130677" cy="39926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453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2242" y="-2237530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039413" y="949794"/>
            <a:ext cx="11789590" cy="8328230"/>
            <a:chOff x="-115892" y="126"/>
            <a:chExt cx="12877914" cy="10858644"/>
          </a:xfrm>
        </p:grpSpPr>
        <p:sp>
          <p:nvSpPr>
            <p:cNvPr id="8" name="Freeform 8"/>
            <p:cNvSpPr/>
            <p:nvPr/>
          </p:nvSpPr>
          <p:spPr>
            <a:xfrm>
              <a:off x="-115892" y="126"/>
              <a:ext cx="12877914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92694" y="8940671"/>
            <a:ext cx="74168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2" y="8940670"/>
            <a:ext cx="7271212" cy="30250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092694" y="1447681"/>
            <a:ext cx="7482580" cy="39142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4" y="1463885"/>
            <a:ext cx="7282330" cy="3813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F7C18-9F30-F024-9BE8-A59DE6F75805}"/>
              </a:ext>
            </a:extLst>
          </p:cNvPr>
          <p:cNvSpPr txBox="1"/>
          <p:nvPr/>
        </p:nvSpPr>
        <p:spPr>
          <a:xfrm>
            <a:off x="6039412" y="1668531"/>
            <a:ext cx="121423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16</a:t>
            </a:r>
            <a:r>
              <a:rPr lang="vi-VN" sz="6000" dirty="0"/>
              <a:t>.</a:t>
            </a:r>
            <a:r>
              <a:rPr lang="en-US" sz="6000" dirty="0"/>
              <a:t> </a:t>
            </a:r>
            <a:r>
              <a:rPr lang="vi-VN" sz="6000" dirty="0">
                <a:solidFill>
                  <a:srgbClr val="FF0000"/>
                </a:solidFill>
              </a:rPr>
              <a:t>assistant</a:t>
            </a:r>
            <a:r>
              <a:rPr lang="vi-VN" sz="6000" dirty="0"/>
              <a:t> /əˈsɪstənt/ (n) trợ lý, người hỗ trợ</a:t>
            </a:r>
            <a:r>
              <a:rPr lang="en-US" sz="6000" dirty="0"/>
              <a:t> </a:t>
            </a:r>
          </a:p>
          <a:p>
            <a:r>
              <a:rPr lang="vi-VN" sz="4000" i="1" dirty="0"/>
              <a:t>Some smartphones have a virtual assistant to help users.(Một số điện thoại thông minh có trợ lý ảo để giúp đỡ người dùng.)</a:t>
            </a:r>
            <a:endParaRPr lang="en-US" sz="40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F27C4-F227-FA79-E023-FB25B9E56AB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811000" y="5000283"/>
            <a:ext cx="5945822" cy="3940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065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45C60A-C533-1CEB-A5C3-E2D2DA0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376A97-0634-AF39-4080-D6E8A1FCBCF7}"/>
              </a:ext>
            </a:extLst>
          </p:cNvPr>
          <p:cNvSpPr/>
          <p:nvPr/>
        </p:nvSpPr>
        <p:spPr>
          <a:xfrm>
            <a:off x="-563194" y="-2230099"/>
            <a:ext cx="18851194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BE955D0-22C1-3055-004D-21E441519A4F}"/>
              </a:ext>
            </a:extLst>
          </p:cNvPr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D25D274-E784-E887-CFFB-0C15C5A99228}"/>
              </a:ext>
            </a:extLst>
          </p:cNvPr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76CF7E6-2FA8-F3AA-D059-8334FDDD02C8}"/>
              </a:ext>
            </a:extLst>
          </p:cNvPr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14915BE-D660-6139-2520-C101F3BFA252}"/>
              </a:ext>
            </a:extLst>
          </p:cNvPr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88AC388-A48B-BB7B-8D1C-2738986B9606}"/>
              </a:ext>
            </a:extLst>
          </p:cNvPr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5A943C4-546C-A02E-65F4-441B07793ADB}"/>
                </a:ext>
              </a:extLst>
            </p:cNvPr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5D8DD4D3-C7FB-68A4-3F81-3131DB5C76C5}"/>
              </a:ext>
            </a:extLst>
          </p:cNvPr>
          <p:cNvSpPr/>
          <p:nvPr/>
        </p:nvSpPr>
        <p:spPr>
          <a:xfrm>
            <a:off x="9834876" y="9078652"/>
            <a:ext cx="5781047" cy="1645082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309F7C7-C5CD-FB60-6BB8-1BCEC3AD2152}"/>
              </a:ext>
            </a:extLst>
          </p:cNvPr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BB09DE3-D94B-40BA-97C7-1C4A3FBDEEF6}"/>
              </a:ext>
            </a:extLst>
          </p:cNvPr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AC9272B-680F-D365-F87A-E9596C15A54B}"/>
              </a:ext>
            </a:extLst>
          </p:cNvPr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A84C0B0-DCB4-4167-5754-C8186BE9DA3D}"/>
              </a:ext>
            </a:extLst>
          </p:cNvPr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F297778-BAC3-0A9A-FFEA-CC3EC5D4A46C}"/>
              </a:ext>
            </a:extLst>
          </p:cNvPr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27359FF7-7B59-C7BA-BE29-C48F2D553833}"/>
              </a:ext>
            </a:extLst>
          </p:cNvPr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B033E0F-B4D0-395A-2270-2DE612A3551C}"/>
              </a:ext>
            </a:extLst>
          </p:cNvPr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E1D1C8EE-337A-F479-BCFB-7B71C2DE3127}"/>
              </a:ext>
            </a:extLst>
          </p:cNvPr>
          <p:cNvSpPr txBox="1"/>
          <p:nvPr/>
        </p:nvSpPr>
        <p:spPr>
          <a:xfrm>
            <a:off x="7630278" y="1587807"/>
            <a:ext cx="1055975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for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juːz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fɔ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ː/ (v)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Students can use tablets for reading e-books and doing research.(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FE2009F4-3BDD-596D-12A7-3EFCDE726B5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7414" r="1511"/>
          <a:stretch/>
        </p:blipFill>
        <p:spPr>
          <a:xfrm>
            <a:off x="12778841" y="5327053"/>
            <a:ext cx="5385700" cy="35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AFB98B-8A6F-C956-9EA1-F9F84389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982" y="254148"/>
            <a:ext cx="9512617" cy="66652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9462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558417"/>
            <a:ext cx="18288000" cy="8461883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2A23DCA-62BE-BA28-2DF5-C31FCD9C8360}"/>
              </a:ext>
            </a:extLst>
          </p:cNvPr>
          <p:cNvSpPr txBox="1"/>
          <p:nvPr/>
        </p:nvSpPr>
        <p:spPr>
          <a:xfrm>
            <a:off x="5941569" y="585074"/>
            <a:ext cx="6404862" cy="973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LISTEN AND READ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53C7C-8769-1384-355F-5A294BDD8EFC}"/>
              </a:ext>
            </a:extLst>
          </p:cNvPr>
          <p:cNvSpPr txBox="1"/>
          <p:nvPr/>
        </p:nvSpPr>
        <p:spPr>
          <a:xfrm>
            <a:off x="254000" y="1570422"/>
            <a:ext cx="17602200" cy="77867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B0F0"/>
                </a:solidFill>
                <a:latin typeface="+mj-lt"/>
                <a:ea typeface="MS PGothic" panose="020B0600070205080204" pitchFamily="34" charset="-128"/>
              </a:rPr>
              <a:t>Shop assistant</a:t>
            </a:r>
            <a:r>
              <a:rPr lang="en-US" sz="4000" b="1" dirty="0">
                <a:latin typeface="+mj-lt"/>
                <a:ea typeface="MS PGothic" panose="020B0600070205080204" pitchFamily="34" charset="-128"/>
              </a:rPr>
              <a:t>: </a:t>
            </a:r>
            <a:r>
              <a:rPr lang="en-US" sz="4000" i="1" dirty="0">
                <a:latin typeface="+mj-lt"/>
                <a:ea typeface="MS PGothic" panose="020B0600070205080204" pitchFamily="34" charset="-128"/>
              </a:rPr>
              <a:t>Good morning! What can I do for you?</a:t>
            </a:r>
          </a:p>
          <a:p>
            <a:pPr lvl="0">
              <a:defRPr/>
            </a:pPr>
            <a:endParaRPr lang="en-US" sz="2000" dirty="0">
              <a:latin typeface="+mj-lt"/>
              <a:ea typeface="MS PGothic" panose="020B0600070205080204" pitchFamily="34" charset="-128"/>
            </a:endParaRPr>
          </a:p>
          <a:p>
            <a:pPr lvl="0">
              <a:defRPr/>
            </a:pPr>
            <a:r>
              <a:rPr lang="en-US" sz="4000" b="1" dirty="0">
                <a:solidFill>
                  <a:srgbClr val="00B050"/>
                </a:solidFill>
                <a:latin typeface="+mj-lt"/>
                <a:ea typeface="MS PGothic" panose="020B0600070205080204" pitchFamily="34" charset="-128"/>
              </a:rPr>
              <a:t>Customer</a:t>
            </a:r>
            <a:r>
              <a:rPr lang="en-US" sz="4000" b="1" dirty="0">
                <a:latin typeface="+mj-lt"/>
                <a:ea typeface="MS PGothic" panose="020B0600070205080204" pitchFamily="34" charset="-128"/>
              </a:rPr>
              <a:t>: </a:t>
            </a:r>
            <a:r>
              <a:rPr lang="en-US" sz="4000" i="1" dirty="0">
                <a:latin typeface="+mj-lt"/>
                <a:ea typeface="MS PGothic" panose="020B0600070205080204" pitchFamily="34" charset="-128"/>
              </a:rPr>
              <a:t>Good morning! I'd like to buy a computer for my son</a:t>
            </a:r>
          </a:p>
          <a:p>
            <a:pPr lvl="0">
              <a:defRPr/>
            </a:pPr>
            <a:endParaRPr lang="en-US" sz="2000" b="1" dirty="0">
              <a:latin typeface="+mj-lt"/>
              <a:ea typeface="MS PGothic" panose="020B0600070205080204" pitchFamily="34" charset="-128"/>
            </a:endParaRPr>
          </a:p>
          <a:p>
            <a:pPr lvl="0">
              <a:defRPr/>
            </a:pPr>
            <a:r>
              <a:rPr lang="en-US" sz="4000" b="1" dirty="0">
                <a:solidFill>
                  <a:srgbClr val="00B0F0"/>
                </a:solidFill>
                <a:latin typeface="+mj-lt"/>
                <a:ea typeface="MS PGothic" panose="020B0600070205080204" pitchFamily="34" charset="-128"/>
              </a:rPr>
              <a:t>Shop assistant</a:t>
            </a:r>
            <a:r>
              <a:rPr lang="en-US" sz="4000" b="1" dirty="0">
                <a:latin typeface="+mj-lt"/>
                <a:ea typeface="MS PGothic" panose="020B0600070205080204" pitchFamily="34" charset="-128"/>
              </a:rPr>
              <a:t>: </a:t>
            </a:r>
            <a:r>
              <a:rPr lang="en-US" sz="4000" i="1" dirty="0">
                <a:latin typeface="+mj-lt"/>
                <a:ea typeface="MS PGothic" panose="020B0600070205080204" pitchFamily="34" charset="-128"/>
              </a:rPr>
              <a:t>We have desktops, laptops, and tablets. Which one are you interested in?</a:t>
            </a:r>
          </a:p>
          <a:p>
            <a:pPr lvl="0">
              <a:defRPr/>
            </a:pPr>
            <a:endParaRPr lang="en-US" sz="2000" b="1" dirty="0">
              <a:latin typeface="+mj-lt"/>
              <a:ea typeface="MS PGothic" panose="020B0600070205080204" pitchFamily="34" charset="-128"/>
            </a:endParaRPr>
          </a:p>
          <a:p>
            <a:pPr lvl="0">
              <a:defRPr/>
            </a:pPr>
            <a:r>
              <a:rPr lang="en-US" sz="4000" b="1" dirty="0">
                <a:solidFill>
                  <a:srgbClr val="00B050"/>
                </a:solidFill>
                <a:latin typeface="+mj-lt"/>
                <a:ea typeface="MS PGothic" panose="020B0600070205080204" pitchFamily="34" charset="-128"/>
              </a:rPr>
              <a:t>Customer</a:t>
            </a:r>
            <a:r>
              <a:rPr lang="en-US" sz="4000" b="1" dirty="0">
                <a:latin typeface="+mj-lt"/>
                <a:ea typeface="MS PGothic" panose="020B0600070205080204" pitchFamily="34" charset="-128"/>
              </a:rPr>
              <a:t>: </a:t>
            </a:r>
            <a:r>
              <a:rPr lang="en-US" sz="4000" i="1" dirty="0">
                <a:latin typeface="+mj-lt"/>
                <a:ea typeface="MS PGothic" panose="020B0600070205080204" pitchFamily="34" charset="-128"/>
              </a:rPr>
              <a:t>I want to buy one for my son that is portable and can be used for studying and entertainment</a:t>
            </a:r>
            <a:r>
              <a:rPr lang="en-US" sz="4000" dirty="0">
                <a:latin typeface="+mj-lt"/>
                <a:ea typeface="MS PGothic" panose="020B0600070205080204" pitchFamily="34" charset="-128"/>
              </a:rPr>
              <a:t>.</a:t>
            </a:r>
          </a:p>
          <a:p>
            <a:pPr lvl="0">
              <a:defRPr/>
            </a:pPr>
            <a:endParaRPr lang="en-US" sz="2000" b="1" dirty="0">
              <a:latin typeface="+mj-lt"/>
              <a:ea typeface="MS PGothic" panose="020B0600070205080204" pitchFamily="34" charset="-128"/>
            </a:endParaRPr>
          </a:p>
          <a:p>
            <a:pPr lvl="0">
              <a:defRPr/>
            </a:pPr>
            <a:r>
              <a:rPr lang="en-US" sz="4000" b="1" dirty="0">
                <a:solidFill>
                  <a:srgbClr val="00B0F0"/>
                </a:solidFill>
                <a:latin typeface="+mj-lt"/>
                <a:ea typeface="MS PGothic" panose="020B0600070205080204" pitchFamily="34" charset="-128"/>
              </a:rPr>
              <a:t>Shop assistant</a:t>
            </a:r>
            <a:r>
              <a:rPr lang="en-US" sz="4000" b="1" dirty="0">
                <a:latin typeface="+mj-lt"/>
                <a:ea typeface="MS PGothic" panose="020B0600070205080204" pitchFamily="34" charset="-128"/>
              </a:rPr>
              <a:t>: </a:t>
            </a:r>
            <a:r>
              <a:rPr lang="en-US" sz="4000" i="1" dirty="0">
                <a:latin typeface="+mj-lt"/>
                <a:ea typeface="MS PGothic" panose="020B0600070205080204" pitchFamily="34" charset="-128"/>
              </a:rPr>
              <a:t>Ah, in this case I suggest you should buy a tablet. Look at this grey tablet. It can work as effectively as a laptop. But it's the size of a book. And it's much lighter than a laptop because it's smaller. It also has a lightweight </a:t>
            </a:r>
            <a:r>
              <a:rPr lang="en-US" sz="4000" i="1" dirty="0" err="1">
                <a:latin typeface="+mj-lt"/>
                <a:ea typeface="MS PGothic" panose="020B0600070205080204" pitchFamily="34" charset="-128"/>
              </a:rPr>
              <a:t>aluminium</a:t>
            </a:r>
            <a:r>
              <a:rPr lang="en-US" sz="4000" i="1" dirty="0">
                <a:latin typeface="+mj-lt"/>
                <a:ea typeface="MS PGothic" panose="020B0600070205080204" pitchFamily="34" charset="-128"/>
              </a:rPr>
              <a:t> case.</a:t>
            </a:r>
          </a:p>
          <a:p>
            <a:pPr lvl="0">
              <a:defRPr/>
            </a:pPr>
            <a:endParaRPr lang="en-US" sz="2000" b="1" dirty="0">
              <a:latin typeface="+mj-lt"/>
              <a:ea typeface="MS PGothic" panose="020B0600070205080204" pitchFamily="34" charset="-128"/>
            </a:endParaRPr>
          </a:p>
          <a:p>
            <a:pPr lvl="0">
              <a:defRPr/>
            </a:pPr>
            <a:r>
              <a:rPr lang="en-US" sz="4000" b="1" dirty="0">
                <a:solidFill>
                  <a:srgbClr val="00B050"/>
                </a:solidFill>
                <a:latin typeface="+mj-lt"/>
                <a:ea typeface="MS PGothic" panose="020B0600070205080204" pitchFamily="34" charset="-128"/>
              </a:rPr>
              <a:t>Customer</a:t>
            </a:r>
            <a:r>
              <a:rPr lang="en-US" sz="4000" b="1" dirty="0">
                <a:latin typeface="+mj-lt"/>
                <a:ea typeface="MS PGothic" panose="020B0600070205080204" pitchFamily="34" charset="-128"/>
              </a:rPr>
              <a:t>: </a:t>
            </a:r>
            <a:r>
              <a:rPr lang="en-US" sz="4000" dirty="0">
                <a:latin typeface="+mj-lt"/>
                <a:ea typeface="MS PGothic" panose="020B0600070205080204" pitchFamily="34" charset="-128"/>
              </a:rPr>
              <a:t>Sounds good.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EEE11-4C77-2911-C45A-B5A4267B1F38}"/>
              </a:ext>
            </a:extLst>
          </p:cNvPr>
          <p:cNvSpPr txBox="1"/>
          <p:nvPr/>
        </p:nvSpPr>
        <p:spPr>
          <a:xfrm>
            <a:off x="254000" y="1605375"/>
            <a:ext cx="17805400" cy="7848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srgbClr val="00B0F0"/>
                </a:solidFill>
                <a:latin typeface="+mj-lt"/>
              </a:rPr>
              <a:t>Shop assistant</a:t>
            </a:r>
            <a:r>
              <a:rPr lang="en-US" sz="4400" b="1" dirty="0">
                <a:latin typeface="+mj-lt"/>
              </a:rPr>
              <a:t>: </a:t>
            </a:r>
            <a:r>
              <a:rPr lang="en-US" sz="4400" i="1" dirty="0">
                <a:latin typeface="+mj-lt"/>
              </a:rPr>
              <a:t>It also has two cameras to take photos, shoot videos, and scan documents. It has a touchscreen, so you can do everything with your fingers.</a:t>
            </a:r>
          </a:p>
          <a:p>
            <a:pPr lvl="0">
              <a:defRPr/>
            </a:pPr>
            <a:endParaRPr lang="en-US" sz="2000" b="1" dirty="0">
              <a:latin typeface="+mj-lt"/>
            </a:endParaRPr>
          </a:p>
          <a:p>
            <a:pPr lvl="0">
              <a:defRPr/>
            </a:pPr>
            <a:r>
              <a:rPr lang="en-US" sz="4400" b="1" dirty="0">
                <a:solidFill>
                  <a:srgbClr val="00B050"/>
                </a:solidFill>
                <a:latin typeface="+mj-lt"/>
              </a:rPr>
              <a:t>Customer</a:t>
            </a:r>
            <a:r>
              <a:rPr lang="en-US" sz="4400" b="1" dirty="0">
                <a:latin typeface="+mj-lt"/>
              </a:rPr>
              <a:t>: </a:t>
            </a:r>
            <a:r>
              <a:rPr lang="en-US" sz="4400" i="1" dirty="0">
                <a:latin typeface="+mj-lt"/>
              </a:rPr>
              <a:t>Is it easy to type on?</a:t>
            </a:r>
          </a:p>
          <a:p>
            <a:pPr lvl="0">
              <a:defRPr/>
            </a:pPr>
            <a:endParaRPr lang="en-US" sz="2000" b="1" dirty="0">
              <a:latin typeface="+mj-lt"/>
            </a:endParaRPr>
          </a:p>
          <a:p>
            <a:pPr lvl="0">
              <a:defRPr/>
            </a:pPr>
            <a:r>
              <a:rPr lang="en-US" sz="4400" b="1" dirty="0">
                <a:solidFill>
                  <a:srgbClr val="00B0F0"/>
                </a:solidFill>
                <a:latin typeface="+mj-lt"/>
              </a:rPr>
              <a:t>Shop assistant</a:t>
            </a:r>
            <a:r>
              <a:rPr lang="en-US" sz="4400" b="1" dirty="0">
                <a:latin typeface="+mj-lt"/>
              </a:rPr>
              <a:t>: </a:t>
            </a:r>
            <a:r>
              <a:rPr lang="en-US" sz="4400" i="1" dirty="0">
                <a:latin typeface="+mj-lt"/>
              </a:rPr>
              <a:t>Yes, it is. There is a virtual keyboard. If you don't want to use it, you can use the wireless hardware keyboard.</a:t>
            </a:r>
          </a:p>
          <a:p>
            <a:pPr lvl="0">
              <a:defRPr/>
            </a:pPr>
            <a:endParaRPr lang="en-US" sz="2000" b="1" dirty="0">
              <a:latin typeface="+mj-lt"/>
            </a:endParaRPr>
          </a:p>
          <a:p>
            <a:pPr lvl="0">
              <a:defRPr/>
            </a:pPr>
            <a:r>
              <a:rPr lang="en-US" sz="4400" b="1" dirty="0">
                <a:solidFill>
                  <a:srgbClr val="00B050"/>
                </a:solidFill>
                <a:latin typeface="+mj-lt"/>
              </a:rPr>
              <a:t>Customer</a:t>
            </a:r>
            <a:r>
              <a:rPr lang="en-US" sz="4400" b="1" dirty="0">
                <a:latin typeface="+mj-lt"/>
              </a:rPr>
              <a:t>: </a:t>
            </a:r>
            <a:r>
              <a:rPr lang="en-US" sz="4400" i="1" dirty="0">
                <a:latin typeface="+mj-lt"/>
              </a:rPr>
              <a:t>Can I write and draw on it?</a:t>
            </a:r>
          </a:p>
          <a:p>
            <a:pPr lvl="0">
              <a:defRPr/>
            </a:pPr>
            <a:endParaRPr lang="en-US" sz="2000" b="1" dirty="0">
              <a:latin typeface="+mj-lt"/>
            </a:endParaRPr>
          </a:p>
          <a:p>
            <a:pPr lvl="0">
              <a:defRPr/>
            </a:pPr>
            <a:r>
              <a:rPr lang="en-US" sz="4400" b="1" dirty="0">
                <a:solidFill>
                  <a:srgbClr val="00B0F0"/>
                </a:solidFill>
                <a:latin typeface="+mj-lt"/>
              </a:rPr>
              <a:t>Shop assistant</a:t>
            </a:r>
            <a:r>
              <a:rPr lang="en-US" sz="4400" b="1" dirty="0">
                <a:latin typeface="+mj-lt"/>
              </a:rPr>
              <a:t>: </a:t>
            </a:r>
            <a:r>
              <a:rPr lang="en-US" sz="4400" i="1" dirty="0">
                <a:latin typeface="+mj-lt"/>
              </a:rPr>
              <a:t>You can use its pencil to take notes, draw pictures or diagrams, and make 3D designs.</a:t>
            </a:r>
          </a:p>
          <a:p>
            <a:endParaRPr lang="en-US" sz="2000" dirty="0"/>
          </a:p>
        </p:txBody>
      </p:sp>
      <p:pic>
        <p:nvPicPr>
          <p:cNvPr id="10" name="67">
            <a:hlinkClick r:id="" action="ppaction://media"/>
            <a:extLst>
              <a:ext uri="{FF2B5EF4-FFF2-40B4-BE49-F238E27FC236}">
                <a16:creationId xmlns:a16="http://schemas.microsoft.com/office/drawing/2014/main" id="{B0A51EE3-93EA-D113-661F-60FF0759D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863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482" y="2240"/>
            <a:ext cx="18440400" cy="10284759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90A4E9-F377-0003-580F-1DBF8B4C7556}"/>
              </a:ext>
            </a:extLst>
          </p:cNvPr>
          <p:cNvSpPr/>
          <p:nvPr/>
        </p:nvSpPr>
        <p:spPr>
          <a:xfrm>
            <a:off x="477371" y="495300"/>
            <a:ext cx="17476694" cy="12982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Read the conversation again and answer the following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6004C-9BAB-6D2C-7DB7-66AAD6DBDA1E}"/>
              </a:ext>
            </a:extLst>
          </p:cNvPr>
          <p:cNvSpPr txBox="1"/>
          <p:nvPr/>
        </p:nvSpPr>
        <p:spPr>
          <a:xfrm>
            <a:off x="1252818" y="2125287"/>
            <a:ext cx="15925800" cy="77867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/>
              <a:t>What does the customer want to buy?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</a:rPr>
              <a:t> The customer wants to buy a computer for his/her son.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4400" dirty="0"/>
              <a:t>2. What kind of electronic device does the shop assistant suggest the customer should buy?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</a:rPr>
              <a:t>The shop assistant suggests the customer should buy a tablet.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4400" dirty="0"/>
              <a:t>3. What is the tablet's case made of?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</a:rPr>
              <a:t>The tablet's case is made of </a:t>
            </a:r>
            <a:r>
              <a:rPr lang="en-US" sz="4400" dirty="0" err="1">
                <a:solidFill>
                  <a:srgbClr val="FF0000"/>
                </a:solidFill>
              </a:rPr>
              <a:t>aluminium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4400" dirty="0"/>
              <a:t>4. What is the tablet's pencil used for?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</a:rPr>
              <a:t>The tablet's pencil is used for taking notes, drawing pictures or diagrams, and making 3D designs.</a:t>
            </a:r>
          </a:p>
        </p:txBody>
      </p:sp>
    </p:spTree>
    <p:extLst>
      <p:ext uri="{BB962C8B-B14F-4D97-AF65-F5344CB8AC3E}">
        <p14:creationId xmlns:p14="http://schemas.microsoft.com/office/powerpoint/2010/main" val="2241107029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8F31924-044F-A4E0-BF4C-C03930DC5CF0}"/>
              </a:ext>
            </a:extLst>
          </p:cNvPr>
          <p:cNvSpPr/>
          <p:nvPr/>
        </p:nvSpPr>
        <p:spPr>
          <a:xfrm>
            <a:off x="140494" y="1265644"/>
            <a:ext cx="18007012" cy="90213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2590800" y="180715"/>
            <a:ext cx="17480280" cy="951158"/>
            <a:chOff x="5397432" y="367077"/>
            <a:chExt cx="6430282" cy="9511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5509556" y="484224"/>
              <a:ext cx="4400847" cy="80771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5397432" y="367077"/>
              <a:ext cx="6430282" cy="9511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>
                <a:lnSpc>
                  <a:spcPts val="8178"/>
                </a:lnSpc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3. Match the following words with their defin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itions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473313F-9264-9EB2-DEC5-15B12209F1E1}"/>
              </a:ext>
            </a:extLst>
          </p:cNvPr>
          <p:cNvSpPr txBox="1"/>
          <p:nvPr/>
        </p:nvSpPr>
        <p:spPr>
          <a:xfrm>
            <a:off x="140494" y="5654526"/>
            <a:ext cx="13858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731753-B780-1FD9-238D-242018B81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07839"/>
              </p:ext>
            </p:extLst>
          </p:nvPr>
        </p:nvGraphicFramePr>
        <p:xfrm>
          <a:off x="762000" y="2920207"/>
          <a:ext cx="4005563" cy="546863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005563">
                  <a:extLst>
                    <a:ext uri="{9D8B030D-6E8A-4147-A177-3AD203B41FA5}">
                      <a16:colId xmlns:a16="http://schemas.microsoft.com/office/drawing/2014/main" val="3204618475"/>
                    </a:ext>
                  </a:extLst>
                </a:gridCol>
              </a:tblGrid>
              <a:tr h="1082683">
                <a:tc>
                  <a:txBody>
                    <a:bodyPr/>
                    <a:lstStyle/>
                    <a:p>
                      <a:pPr algn="l"/>
                      <a:r>
                        <a:rPr lang="pt-BR" sz="54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pt-BR" sz="4400" b="0" dirty="0">
                          <a:solidFill>
                            <a:schemeClr val="tx1"/>
                          </a:solidFill>
                        </a:rPr>
                        <a:t>1. aluminium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26145"/>
                  </a:ext>
                </a:extLst>
              </a:tr>
              <a:tr h="1172907">
                <a:tc>
                  <a:txBody>
                    <a:bodyPr/>
                    <a:lstStyle/>
                    <a:p>
                      <a:pPr algn="l"/>
                      <a:r>
                        <a:rPr lang="fr-FR" sz="5400" dirty="0"/>
                        <a:t>  </a:t>
                      </a:r>
                      <a:r>
                        <a:rPr lang="fr-FR" sz="4400" dirty="0"/>
                        <a:t>2. portable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632997"/>
                  </a:ext>
                </a:extLst>
              </a:tr>
              <a:tr h="8672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      </a:t>
                      </a:r>
                      <a:r>
                        <a:rPr lang="en-US" sz="4400" dirty="0"/>
                        <a:t>3. touchscreen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062626"/>
                  </a:ext>
                </a:extLst>
              </a:tr>
              <a:tr h="1172907">
                <a:tc>
                  <a:txBody>
                    <a:bodyPr/>
                    <a:lstStyle/>
                    <a:p>
                      <a:pPr algn="l"/>
                      <a:r>
                        <a:rPr lang="en-US" sz="5400" dirty="0"/>
                        <a:t>  </a:t>
                      </a:r>
                      <a:r>
                        <a:rPr lang="en-US" sz="4400" dirty="0"/>
                        <a:t>4. wireless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21880"/>
                  </a:ext>
                </a:extLst>
              </a:tr>
              <a:tr h="1172907">
                <a:tc>
                  <a:txBody>
                    <a:bodyPr/>
                    <a:lstStyle/>
                    <a:p>
                      <a:pPr algn="l"/>
                      <a:r>
                        <a:rPr lang="pt-BR" sz="5400" dirty="0"/>
                        <a:t>  </a:t>
                      </a:r>
                      <a:r>
                        <a:rPr lang="pt-BR" sz="4400" dirty="0"/>
                        <a:t>5. virtual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85254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C72C88-DF05-4080-5AA5-9B6CA096E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36259"/>
              </p:ext>
            </p:extLst>
          </p:nvPr>
        </p:nvGraphicFramePr>
        <p:xfrm>
          <a:off x="7543800" y="2682726"/>
          <a:ext cx="10267790" cy="594359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267790">
                  <a:extLst>
                    <a:ext uri="{9D8B030D-6E8A-4147-A177-3AD203B41FA5}">
                      <a16:colId xmlns:a16="http://schemas.microsoft.com/office/drawing/2014/main" val="2869394132"/>
                    </a:ext>
                  </a:extLst>
                </a:gridCol>
              </a:tblGrid>
              <a:tr h="141936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a. a screen of a laptop or a tablet that enables the user to interact directly with what is displayed.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72217"/>
                  </a:ext>
                </a:extLst>
              </a:tr>
              <a:tr h="1383883">
                <a:tc>
                  <a:txBody>
                    <a:bodyPr/>
                    <a:lstStyle/>
                    <a:p>
                      <a:r>
                        <a:rPr lang="en-US" sz="3600" dirty="0"/>
                        <a:t>b. made to appear to exist by the use of computer software, rather than in the real world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95129"/>
                  </a:ext>
                </a:extLst>
              </a:tr>
              <a:tr h="1459870">
                <a:tc>
                  <a:txBody>
                    <a:bodyPr/>
                    <a:lstStyle/>
                    <a:p>
                      <a:r>
                        <a:rPr lang="en-US" sz="3600" dirty="0"/>
                        <a:t>c. not needing wires to make a connection or to communicate.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27708"/>
                  </a:ext>
                </a:extLst>
              </a:tr>
              <a:tr h="8600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/>
                        <a:t>d. a light, silver-grey 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966776"/>
                  </a:ext>
                </a:extLst>
              </a:tr>
              <a:tr h="8204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/>
                        <a:t>e. easy to carry or to 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234348"/>
                  </a:ext>
                </a:extLst>
              </a:tr>
            </a:tbl>
          </a:graphicData>
        </a:graphic>
      </p:graphicFrame>
      <p:cxnSp>
        <p:nvCxnSpPr>
          <p:cNvPr id="6" name="Straight Arrow Connector 17">
            <a:extLst>
              <a:ext uri="{FF2B5EF4-FFF2-40B4-BE49-F238E27FC236}">
                <a16:creationId xmlns:a16="http://schemas.microsoft.com/office/drawing/2014/main" id="{07E8356C-6557-0FEF-0221-DB7991D562A3}"/>
              </a:ext>
            </a:extLst>
          </p:cNvPr>
          <p:cNvCxnSpPr>
            <a:cxnSpLocks/>
          </p:cNvCxnSpPr>
          <p:nvPr/>
        </p:nvCxnSpPr>
        <p:spPr>
          <a:xfrm>
            <a:off x="4767563" y="3543300"/>
            <a:ext cx="2776237" cy="3886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8">
            <a:extLst>
              <a:ext uri="{FF2B5EF4-FFF2-40B4-BE49-F238E27FC236}">
                <a16:creationId xmlns:a16="http://schemas.microsoft.com/office/drawing/2014/main" id="{0F654D0B-805F-4846-A69C-917E8823943C}"/>
              </a:ext>
            </a:extLst>
          </p:cNvPr>
          <p:cNvCxnSpPr>
            <a:cxnSpLocks/>
          </p:cNvCxnSpPr>
          <p:nvPr/>
        </p:nvCxnSpPr>
        <p:spPr>
          <a:xfrm>
            <a:off x="4772112" y="4578207"/>
            <a:ext cx="2771688" cy="371186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2">
            <a:extLst>
              <a:ext uri="{FF2B5EF4-FFF2-40B4-BE49-F238E27FC236}">
                <a16:creationId xmlns:a16="http://schemas.microsoft.com/office/drawing/2014/main" id="{E5D66764-BC5B-8DBB-8D9A-C4CFAB850D12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767563" y="3543300"/>
            <a:ext cx="2776237" cy="21112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9">
            <a:extLst>
              <a:ext uri="{FF2B5EF4-FFF2-40B4-BE49-F238E27FC236}">
                <a16:creationId xmlns:a16="http://schemas.microsoft.com/office/drawing/2014/main" id="{FF48C6F7-3791-7B0F-724D-A4ED0093ACD5}"/>
              </a:ext>
            </a:extLst>
          </p:cNvPr>
          <p:cNvCxnSpPr>
            <a:cxnSpLocks/>
          </p:cNvCxnSpPr>
          <p:nvPr/>
        </p:nvCxnSpPr>
        <p:spPr>
          <a:xfrm flipV="1">
            <a:off x="4767563" y="6396450"/>
            <a:ext cx="2780786" cy="3497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A9DB0A28-477A-2795-CD30-BF5DC0156517}"/>
              </a:ext>
            </a:extLst>
          </p:cNvPr>
          <p:cNvCxnSpPr>
            <a:cxnSpLocks/>
          </p:cNvCxnSpPr>
          <p:nvPr/>
        </p:nvCxnSpPr>
        <p:spPr>
          <a:xfrm flipV="1">
            <a:off x="4763014" y="4762500"/>
            <a:ext cx="2785335" cy="316697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434454"/>
      </p:ext>
    </p:extLst>
  </p:cSld>
  <p:clrMapOvr>
    <a:masterClrMapping/>
  </p:clrMapOvr>
  <p:transition spd="slow">
    <p:randomBar dir="vert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81BFAC-BDBB-EAA8-DEDC-E7BCB2C08B83}"/>
              </a:ext>
            </a:extLst>
          </p:cNvPr>
          <p:cNvSpPr txBox="1"/>
          <p:nvPr/>
        </p:nvSpPr>
        <p:spPr>
          <a:xfrm>
            <a:off x="539941" y="1673552"/>
            <a:ext cx="17208117" cy="8156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4200" dirty="0"/>
              <a:t>1. The website allows you to take a   __________ tour of the art gallery.</a:t>
            </a:r>
          </a:p>
          <a:p>
            <a:endParaRPr lang="en-US" sz="4200" dirty="0"/>
          </a:p>
          <a:p>
            <a:r>
              <a:rPr lang="en-US" sz="4200" dirty="0"/>
              <a:t>2. You can carry your __________ laptop with you from class to class because it's small and light.</a:t>
            </a:r>
          </a:p>
          <a:p>
            <a:endParaRPr lang="en-US" sz="4200" dirty="0"/>
          </a:p>
          <a:p>
            <a:r>
              <a:rPr lang="en-US" sz="4200" dirty="0"/>
              <a:t>3. Nowadays we often use  _________ keyboards because they are portable.</a:t>
            </a:r>
          </a:p>
          <a:p>
            <a:endParaRPr lang="en-US" sz="4200" dirty="0"/>
          </a:p>
          <a:p>
            <a:r>
              <a:rPr lang="en-US" sz="4200" dirty="0"/>
              <a:t>4. We often use  ___________ to make vehicles like aircraft or cars because of its strength and lightweight.</a:t>
            </a:r>
          </a:p>
          <a:p>
            <a:endParaRPr lang="en-US" sz="4200" dirty="0"/>
          </a:p>
          <a:p>
            <a:r>
              <a:rPr lang="en-US" sz="4200" dirty="0"/>
              <a:t>5. Most smartphones today have a   ____________ which allows us to navigate, type, and interact with apps and games easily.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90F3A2-4430-C6DD-492A-4CD668456EDA}"/>
              </a:ext>
            </a:extLst>
          </p:cNvPr>
          <p:cNvSpPr txBox="1"/>
          <p:nvPr/>
        </p:nvSpPr>
        <p:spPr>
          <a:xfrm>
            <a:off x="5438903" y="3026115"/>
            <a:ext cx="251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rgbClr val="FF0000"/>
                </a:solidFill>
              </a:rPr>
              <a:t>portable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DD174E-3B54-2825-C61B-81E861D29781}"/>
              </a:ext>
            </a:extLst>
          </p:cNvPr>
          <p:cNvSpPr txBox="1"/>
          <p:nvPr/>
        </p:nvSpPr>
        <p:spPr>
          <a:xfrm>
            <a:off x="6696203" y="4925290"/>
            <a:ext cx="251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wireless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387574-562D-1691-E8CC-182556A81DDE}"/>
              </a:ext>
            </a:extLst>
          </p:cNvPr>
          <p:cNvSpPr txBox="1"/>
          <p:nvPr/>
        </p:nvSpPr>
        <p:spPr>
          <a:xfrm>
            <a:off x="4343400" y="6277853"/>
            <a:ext cx="3158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FF0000"/>
                </a:solidFill>
              </a:rPr>
              <a:t>aluminium</a:t>
            </a:r>
            <a:r>
              <a:rPr lang="pt-BR" sz="3200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C31EB7-CB92-BE12-C6E7-712B73775F7F}"/>
              </a:ext>
            </a:extLst>
          </p:cNvPr>
          <p:cNvSpPr txBox="1"/>
          <p:nvPr/>
        </p:nvSpPr>
        <p:spPr>
          <a:xfrm>
            <a:off x="8419465" y="8197949"/>
            <a:ext cx="3315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touchscreen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14B842-2FCC-84F4-96AE-E1CE71B7926C}"/>
              </a:ext>
            </a:extLst>
          </p:cNvPr>
          <p:cNvSpPr/>
          <p:nvPr/>
        </p:nvSpPr>
        <p:spPr>
          <a:xfrm>
            <a:off x="2772728" y="450339"/>
            <a:ext cx="11791314" cy="8077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Complete the sentences with the words from 3.</a:t>
            </a: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DC28985E-2A33-322A-D81E-50985076BC8F}"/>
              </a:ext>
            </a:extLst>
          </p:cNvPr>
          <p:cNvSpPr txBox="1"/>
          <p:nvPr/>
        </p:nvSpPr>
        <p:spPr>
          <a:xfrm>
            <a:off x="8915400" y="1536191"/>
            <a:ext cx="2324100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 </a:t>
            </a:r>
            <a:r>
              <a:rPr lang="pt-BR" sz="4800" b="1" dirty="0">
                <a:solidFill>
                  <a:srgbClr val="FF0000"/>
                </a:solidFill>
              </a:rPr>
              <a:t>virtual </a:t>
            </a:r>
            <a:r>
              <a:rPr lang="pt-BR" sz="4400" b="1" dirty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54423"/>
      </p:ext>
    </p:extLst>
  </p:cSld>
  <p:clrMapOvr>
    <a:masterClrMapping/>
  </p:clrMapOvr>
  <p:transition spd="slow">
    <p:comb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F2C858-C44C-798A-BD86-0432C1C60406}"/>
              </a:ext>
            </a:extLst>
          </p:cNvPr>
          <p:cNvSpPr txBox="1"/>
          <p:nvPr/>
        </p:nvSpPr>
        <p:spPr>
          <a:xfrm>
            <a:off x="1850687" y="3390900"/>
            <a:ext cx="14625538" cy="48013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1"/>
            <a:endParaRPr lang="en-US" sz="1100" b="1" i="1" dirty="0"/>
          </a:p>
          <a:p>
            <a:pPr lvl="1"/>
            <a:r>
              <a:rPr lang="en-US" sz="4800" b="1" i="1" dirty="0"/>
              <a:t>A</a:t>
            </a:r>
            <a:r>
              <a:rPr lang="en-US" sz="4800" dirty="0"/>
              <a:t>: It's a small, flat computer. We can control it by touching its screen or by using a special pen.</a:t>
            </a:r>
          </a:p>
          <a:p>
            <a:pPr lvl="1"/>
            <a:endParaRPr lang="en-US" sz="4800" b="1" i="1" dirty="0"/>
          </a:p>
          <a:p>
            <a:pPr lvl="1"/>
            <a:r>
              <a:rPr lang="en-US" sz="4800" b="1" i="1" dirty="0"/>
              <a:t>B</a:t>
            </a:r>
            <a:r>
              <a:rPr lang="en-US" sz="4800" dirty="0"/>
              <a:t>: Is that a portable music player?</a:t>
            </a:r>
          </a:p>
          <a:p>
            <a:pPr lvl="1"/>
            <a:endParaRPr lang="en-US" sz="4800" dirty="0"/>
          </a:p>
          <a:p>
            <a:pPr lvl="1"/>
            <a:r>
              <a:rPr lang="en-US" sz="4800" b="1" i="1" dirty="0"/>
              <a:t>A</a:t>
            </a:r>
            <a:r>
              <a:rPr lang="en-US" sz="4800" dirty="0"/>
              <a:t>: No. Try again.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14E391-C6CE-8842-A292-6CF64B5E4D6E}"/>
              </a:ext>
            </a:extLst>
          </p:cNvPr>
          <p:cNvSpPr/>
          <p:nvPr/>
        </p:nvSpPr>
        <p:spPr>
          <a:xfrm>
            <a:off x="385864" y="190500"/>
            <a:ext cx="17555184" cy="1562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GAME. Work in pairs. Think of an electronic device and describe it to your partner. Can your partner guess what you are describing?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2E3A6-CE3A-A5A0-F1DE-FAA9D753A3D1}"/>
              </a:ext>
            </a:extLst>
          </p:cNvPr>
          <p:cNvSpPr txBox="1"/>
          <p:nvPr/>
        </p:nvSpPr>
        <p:spPr>
          <a:xfrm>
            <a:off x="1600200" y="2432631"/>
            <a:ext cx="3733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u="sng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8FCFF8A-C7F2-DE78-8A04-7E2F3ECE84E2}"/>
              </a:ext>
            </a:extLst>
          </p:cNvPr>
          <p:cNvSpPr/>
          <p:nvPr/>
        </p:nvSpPr>
        <p:spPr>
          <a:xfrm>
            <a:off x="15414288" y="8345196"/>
            <a:ext cx="2123873" cy="1447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239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DBE54D-35A6-F83E-3F0C-0650E2B20096}"/>
              </a:ext>
            </a:extLst>
          </p:cNvPr>
          <p:cNvSpPr txBox="1"/>
          <p:nvPr/>
        </p:nvSpPr>
        <p:spPr>
          <a:xfrm>
            <a:off x="-1" y="4741147"/>
            <a:ext cx="122325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5EDD28-067C-540B-D277-6733EC1FE098}"/>
              </a:ext>
            </a:extLst>
          </p:cNvPr>
          <p:cNvSpPr/>
          <p:nvPr/>
        </p:nvSpPr>
        <p:spPr>
          <a:xfrm>
            <a:off x="228600" y="58700"/>
            <a:ext cx="17555184" cy="1562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GAME. Work in pairs. Think of an electronic device and describe it to your partner. Can your partner guess what you are describing?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EB0BF-652F-EE31-B7B1-44C548391B6B}"/>
              </a:ext>
            </a:extLst>
          </p:cNvPr>
          <p:cNvSpPr txBox="1"/>
          <p:nvPr/>
        </p:nvSpPr>
        <p:spPr>
          <a:xfrm>
            <a:off x="3305784" y="1702889"/>
            <a:ext cx="14906016" cy="83715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1.</a:t>
            </a:r>
          </a:p>
          <a:p>
            <a:pPr lvl="1"/>
            <a:r>
              <a:rPr lang="en-US" sz="4000" b="1" i="1" dirty="0">
                <a:solidFill>
                  <a:srgbClr val="FF0000"/>
                </a:solidFill>
              </a:rPr>
              <a:t>A</a:t>
            </a:r>
            <a:r>
              <a:rPr lang="en-US" sz="4000" dirty="0"/>
              <a:t>: This device is something almost everyone carries with them everywhere they go. It's small, fits in your hand, and has a touchscreen display. You can use it to make calls, send messages, take photos, surf the internet, and download various apps.</a:t>
            </a:r>
          </a:p>
          <a:p>
            <a:r>
              <a:rPr lang="en-US" sz="4000" dirty="0"/>
              <a:t>   </a:t>
            </a:r>
            <a:r>
              <a:rPr lang="en-US" sz="4000" b="1" i="1" dirty="0">
                <a:solidFill>
                  <a:srgbClr val="FF0000"/>
                </a:solidFill>
              </a:rPr>
              <a:t>B</a:t>
            </a:r>
            <a:r>
              <a:rPr lang="en-US" sz="4000" dirty="0"/>
              <a:t>: Oh, is it a smartphone?</a:t>
            </a:r>
          </a:p>
          <a:p>
            <a:r>
              <a:rPr lang="en-US" sz="4000" dirty="0"/>
              <a:t>   </a:t>
            </a:r>
            <a:r>
              <a:rPr lang="en-US" sz="4000" b="1" i="1" dirty="0">
                <a:solidFill>
                  <a:srgbClr val="FF0000"/>
                </a:solidFill>
              </a:rPr>
              <a:t>A</a:t>
            </a:r>
            <a:r>
              <a:rPr lang="en-US" sz="4000" dirty="0"/>
              <a:t>: Yes, exactly!</a:t>
            </a:r>
          </a:p>
          <a:p>
            <a:endParaRPr lang="en-US" sz="1600" dirty="0"/>
          </a:p>
          <a:p>
            <a:r>
              <a:rPr lang="en-US" sz="4000" dirty="0"/>
              <a:t>2.</a:t>
            </a:r>
          </a:p>
          <a:p>
            <a:pPr lvl="1"/>
            <a:r>
              <a:rPr lang="en-US" sz="4000" b="1" i="1" dirty="0">
                <a:solidFill>
                  <a:srgbClr val="FF0000"/>
                </a:solidFill>
              </a:rPr>
              <a:t>A</a:t>
            </a:r>
            <a:r>
              <a:rPr lang="en-US" sz="4000" dirty="0"/>
              <a:t>: This device is usually in living rooms and has a large screen. You can change channels to watch different programs, adjust the volume, and sometimes it even has internet connectivity.</a:t>
            </a:r>
          </a:p>
          <a:p>
            <a:r>
              <a:rPr lang="en-US" sz="4000" dirty="0"/>
              <a:t>   </a:t>
            </a:r>
            <a:r>
              <a:rPr lang="en-US" sz="4000" b="1" i="1" dirty="0">
                <a:solidFill>
                  <a:srgbClr val="FF0000"/>
                </a:solidFill>
              </a:rPr>
              <a:t>B</a:t>
            </a:r>
            <a:r>
              <a:rPr lang="en-US" sz="4000" dirty="0"/>
              <a:t>: Hmm, is it a television?</a:t>
            </a:r>
          </a:p>
          <a:p>
            <a:r>
              <a:rPr lang="en-US" sz="4000" dirty="0"/>
              <a:t>   </a:t>
            </a:r>
            <a:r>
              <a:rPr lang="en-US" sz="4000" b="1" i="1" dirty="0">
                <a:solidFill>
                  <a:srgbClr val="FF0000"/>
                </a:solidFill>
              </a:rPr>
              <a:t>A</a:t>
            </a:r>
            <a:r>
              <a:rPr lang="en-US" sz="4000" dirty="0"/>
              <a:t>: Yes, that's right! It's a television.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63FCC1-3E65-6E0C-7F6E-386A9410D184}"/>
              </a:ext>
            </a:extLst>
          </p:cNvPr>
          <p:cNvSpPr/>
          <p:nvPr/>
        </p:nvSpPr>
        <p:spPr>
          <a:xfrm>
            <a:off x="243192" y="5095090"/>
            <a:ext cx="28194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0233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0B252A-81DD-0C47-5F57-5C4E0B0F2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365" y="1339090"/>
            <a:ext cx="9479977" cy="57618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342900"/>
            <a:ext cx="11212309" cy="79268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4092" y="1790700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655A2C6-7895-019B-E48C-BA16F9C23C63}"/>
              </a:ext>
            </a:extLst>
          </p:cNvPr>
          <p:cNvSpPr txBox="1"/>
          <p:nvPr/>
        </p:nvSpPr>
        <p:spPr>
          <a:xfrm>
            <a:off x="4228319" y="3918025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6" name="pu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6400800" y="9660"/>
            <a:ext cx="5792958" cy="1624964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24959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24959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21496"/>
            <a:ext cx="8067936" cy="9603921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086600" y="347461"/>
            <a:ext cx="6199044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9297279" y="2436365"/>
            <a:ext cx="8816591" cy="136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200000"/>
              </a:lnSpc>
            </a:pPr>
            <a:r>
              <a:rPr lang="en-US" sz="4800" b="1" i="1" dirty="0">
                <a:solidFill>
                  <a:prstClr val="black"/>
                </a:solidFill>
                <a:latin typeface="Calibri" panose="020F0502020204030204"/>
              </a:rPr>
              <a:t>WHAT ARE ELECTRONIC DEVICES?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0601" y="5498865"/>
            <a:ext cx="5379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PASS </a:t>
            </a:r>
          </a:p>
          <a:p>
            <a:pPr algn="ctr" defTabSz="1371600"/>
            <a:r>
              <a:rPr lang="en-US" sz="8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THE CHALK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91EA805-F21A-16D6-20D1-0531251A8B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38" y="3632211"/>
            <a:ext cx="7387655" cy="738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02E610-B369-3892-E681-EF5C6CEB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294" y="1543353"/>
            <a:ext cx="8105232" cy="49263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VOCABULARY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2242" y="-2368217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" name="Freeform 3"/>
          <p:cNvSpPr/>
          <p:nvPr/>
        </p:nvSpPr>
        <p:spPr>
          <a:xfrm>
            <a:off x="258089" y="1429028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781800" y="948076"/>
            <a:ext cx="11483291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7308" y="8940671"/>
            <a:ext cx="8205674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734011" y="1438071"/>
            <a:ext cx="8194556" cy="328320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71256" y="857806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9255010" y="1212601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2422586" y="1212601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E9A48-6A7A-68CA-B5FF-C62BCF0DCC52}"/>
              </a:ext>
            </a:extLst>
          </p:cNvPr>
          <p:cNvSpPr txBox="1"/>
          <p:nvPr/>
        </p:nvSpPr>
        <p:spPr>
          <a:xfrm>
            <a:off x="6781690" y="1615139"/>
            <a:ext cx="115063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1</a:t>
            </a:r>
            <a:r>
              <a:rPr lang="vi-VN" sz="6000" dirty="0"/>
              <a:t>.</a:t>
            </a:r>
            <a:r>
              <a:rPr lang="en-US" sz="6000" dirty="0"/>
              <a:t> </a:t>
            </a:r>
            <a:r>
              <a:rPr lang="vi-VN" sz="6000" dirty="0">
                <a:solidFill>
                  <a:srgbClr val="FF0000"/>
                </a:solidFill>
              </a:rPr>
              <a:t>electronic device </a:t>
            </a:r>
            <a:r>
              <a:rPr lang="vi-VN" sz="6000" dirty="0"/>
              <a:t>/ˌel.ekˈtrɒn.ɪk dɪˈvaɪs/ (n) thiết bị điện tử</a:t>
            </a:r>
            <a:r>
              <a:rPr lang="en-US" sz="6000" dirty="0"/>
              <a:t> </a:t>
            </a:r>
          </a:p>
          <a:p>
            <a:r>
              <a:rPr lang="vi-VN" sz="4000" i="1" dirty="0"/>
              <a:t>Smartphones and tablets are common electronic devices used by students.(Điện thoại thông minh và máy tính bảng là những thiết bị điện tử phổ biến được học sinh sử dụng.)</a:t>
            </a:r>
            <a:endParaRPr lang="en-US" sz="4000" i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B25FC0-BBFE-C34F-7BDB-650B38EEA0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716000" y="5389891"/>
            <a:ext cx="4485399" cy="35064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490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3194" y="-2230099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834876" y="9078651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14FBB-CB45-B141-F3D0-B9D7CDA5D936}"/>
              </a:ext>
            </a:extLst>
          </p:cNvPr>
          <p:cNvSpPr txBox="1"/>
          <p:nvPr/>
        </p:nvSpPr>
        <p:spPr>
          <a:xfrm>
            <a:off x="7669489" y="1704352"/>
            <a:ext cx="103238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2</a:t>
            </a:r>
            <a:r>
              <a:rPr lang="vi-VN" sz="6000" dirty="0"/>
              <a:t>.</a:t>
            </a:r>
            <a:r>
              <a:rPr lang="en-US" sz="6000" dirty="0"/>
              <a:t> </a:t>
            </a:r>
            <a:r>
              <a:rPr lang="vi-VN" sz="6000" dirty="0">
                <a:solidFill>
                  <a:srgbClr val="FF0000"/>
                </a:solidFill>
              </a:rPr>
              <a:t>aluminium </a:t>
            </a:r>
            <a:r>
              <a:rPr lang="vi-VN" sz="6000" dirty="0"/>
              <a:t>/ˌæljəˈmɪniəm/ (n) nhôm</a:t>
            </a:r>
            <a:r>
              <a:rPr lang="en-US" sz="6000" dirty="0"/>
              <a:t> </a:t>
            </a:r>
          </a:p>
          <a:p>
            <a:r>
              <a:rPr lang="vi-VN" sz="4000" i="1" dirty="0"/>
              <a:t>Many laptops have an aluminium body to make them lightweight.(Nhiều máy tính xách tay có vỏ bằng nhôm để làm chúng nhẹ hơn.)</a:t>
            </a:r>
            <a:endParaRPr lang="en-US" sz="40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F826BE-0D18-6143-87CE-633E8215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399" y="5513360"/>
            <a:ext cx="5480302" cy="34244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7">
            <a:extLst>
              <a:ext uri="{FF2B5EF4-FFF2-40B4-BE49-F238E27FC236}">
                <a16:creationId xmlns:a16="http://schemas.microsoft.com/office/drawing/2014/main" id="{1236FA65-5B47-FAB9-13BA-EA17CF47D4D0}"/>
              </a:ext>
            </a:extLst>
          </p:cNvPr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21D64DDD-A0A2-14C5-C564-BC11D7827A30}"/>
              </a:ext>
            </a:extLst>
          </p:cNvPr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A3C3D343-F2E9-A7EC-8799-B6030DA980D3}"/>
              </a:ext>
            </a:extLst>
          </p:cNvPr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3243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3194" y="-2230099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121" y="1547605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561456" y="7435767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14859" y="7003606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30278" y="847968"/>
            <a:ext cx="10632565" cy="8401778"/>
            <a:chOff x="0" y="100576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834876" y="9078651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96982" y="8909754"/>
            <a:ext cx="750779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04048" y="8915512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7610429" y="1412705"/>
            <a:ext cx="7607217" cy="29221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34317" y="1431631"/>
            <a:ext cx="7728526" cy="273286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0316764B-6193-9748-6C3D-8856F1E738A4}"/>
              </a:ext>
            </a:extLst>
          </p:cNvPr>
          <p:cNvSpPr txBox="1"/>
          <p:nvPr/>
        </p:nvSpPr>
        <p:spPr>
          <a:xfrm>
            <a:off x="7630278" y="1633979"/>
            <a:ext cx="10632565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rgbClr val="0070C0"/>
                </a:solidFill>
              </a:rPr>
              <a:t>3</a:t>
            </a:r>
            <a:r>
              <a:rPr lang="vi-VN" sz="6000" i="1" dirty="0"/>
              <a:t>. </a:t>
            </a:r>
            <a:r>
              <a:rPr lang="vi-VN" sz="6000" dirty="0" err="1">
                <a:solidFill>
                  <a:srgbClr val="FF0000"/>
                </a:solidFill>
              </a:rPr>
              <a:t>portable</a:t>
            </a:r>
            <a:r>
              <a:rPr lang="vi-VN" sz="6000" dirty="0"/>
              <a:t> /ˈpɔːtəbl/ (adj) có thể mang theo được</a:t>
            </a:r>
            <a:r>
              <a:rPr lang="en-US" sz="6000" dirty="0"/>
              <a:t> </a:t>
            </a:r>
          </a:p>
          <a:p>
            <a:r>
              <a:rPr lang="vi-VN" sz="4000" i="1" dirty="0"/>
              <a:t>A portable charger is useful when you're travelling.(Một bộ sạc di động rất hữu ích khi bạn đi du lịch</a:t>
            </a:r>
            <a:r>
              <a:rPr lang="vi-VN" sz="4400" i="1" dirty="0"/>
              <a:t>.)</a:t>
            </a:r>
            <a:endParaRPr lang="en-US" sz="4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6B4973-D8C1-E0AD-3DAA-A5C9238D9A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51976" y="5055577"/>
            <a:ext cx="5753726" cy="38484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71322099-1CA6-C246-F9FD-2472CC461DA6}"/>
              </a:ext>
            </a:extLst>
          </p:cNvPr>
          <p:cNvSpPr/>
          <p:nvPr/>
        </p:nvSpPr>
        <p:spPr>
          <a:xfrm>
            <a:off x="12847415" y="851255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D85EBC4-04D1-2AAE-E134-1527BE8F641A}"/>
              </a:ext>
            </a:extLst>
          </p:cNvPr>
          <p:cNvSpPr/>
          <p:nvPr/>
        </p:nvSpPr>
        <p:spPr>
          <a:xfrm rot="-495168">
            <a:off x="9657462" y="1163255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C3215B82-80D8-EED7-80A7-952CFE87AE34}"/>
              </a:ext>
            </a:extLst>
          </p:cNvPr>
          <p:cNvSpPr/>
          <p:nvPr/>
        </p:nvSpPr>
        <p:spPr>
          <a:xfrm rot="574972">
            <a:off x="12821436" y="1184581"/>
            <a:ext cx="3626221" cy="9513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548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448" y="-2727894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478" y="1521369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18989" y="882585"/>
            <a:ext cx="12179840" cy="7991784"/>
            <a:chOff x="0" y="100576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0" y="10057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844276" y="9116041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18989" y="8940671"/>
            <a:ext cx="7390588" cy="196621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8468" y="8953004"/>
            <a:ext cx="7370090" cy="196620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118988" y="1412630"/>
            <a:ext cx="7255198" cy="338467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287831" y="1448594"/>
            <a:ext cx="8000169" cy="302503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14FBB-CB45-B141-F3D0-B9D7CDA5D936}"/>
              </a:ext>
            </a:extLst>
          </p:cNvPr>
          <p:cNvSpPr txBox="1"/>
          <p:nvPr/>
        </p:nvSpPr>
        <p:spPr>
          <a:xfrm>
            <a:off x="6176395" y="1621074"/>
            <a:ext cx="121798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touchscreen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/ˈ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tʌtʃskriːn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/ (n)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Most modern smartphones have a touchscreen display.(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BE989-65D9-ABDB-57A0-6989125B40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734800" y="4921181"/>
            <a:ext cx="6433757" cy="40467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578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5527</TotalTime>
  <Words>1579</Words>
  <Application>Microsoft Office PowerPoint</Application>
  <PresentationFormat>Custom</PresentationFormat>
  <Paragraphs>148</Paragraphs>
  <Slides>29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Wingdings</vt:lpstr>
      <vt:lpstr>Jua</vt:lpstr>
      <vt:lpstr>Arial</vt:lpstr>
      <vt:lpstr>Calibri</vt:lpstr>
      <vt:lpstr>Calibri Light</vt:lpstr>
      <vt:lpstr>League Spartan</vt:lpstr>
      <vt:lpstr>Myriad Pro</vt:lpstr>
      <vt:lpstr>Asap Medium</vt:lpstr>
      <vt:lpstr>KG Primary Penmanship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huyentrang</dc:creator>
  <cp:lastModifiedBy>hoa pham</cp:lastModifiedBy>
  <cp:revision>70</cp:revision>
  <dcterms:created xsi:type="dcterms:W3CDTF">2006-08-16T00:00:00Z</dcterms:created>
  <dcterms:modified xsi:type="dcterms:W3CDTF">2025-04-12T11:34:52Z</dcterms:modified>
  <dc:identifier>DAGGxuM-Or8</dc:identifier>
</cp:coreProperties>
</file>