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56" r:id="rId3"/>
    <p:sldId id="257" r:id="rId4"/>
    <p:sldId id="258" r:id="rId5"/>
    <p:sldId id="610" r:id="rId6"/>
    <p:sldId id="280" r:id="rId7"/>
    <p:sldId id="380" r:id="rId8"/>
    <p:sldId id="608" r:id="rId9"/>
    <p:sldId id="598" r:id="rId10"/>
    <p:sldId id="472" r:id="rId11"/>
    <p:sldId id="281" r:id="rId12"/>
    <p:sldId id="399" r:id="rId13"/>
    <p:sldId id="611" r:id="rId14"/>
    <p:sldId id="613" r:id="rId15"/>
    <p:sldId id="612" r:id="rId16"/>
    <p:sldId id="614" r:id="rId17"/>
    <p:sldId id="402" r:id="rId18"/>
    <p:sldId id="615" r:id="rId19"/>
    <p:sldId id="603" r:id="rId20"/>
    <p:sldId id="616" r:id="rId21"/>
    <p:sldId id="604" r:id="rId22"/>
    <p:sldId id="617" r:id="rId23"/>
    <p:sldId id="618" r:id="rId24"/>
    <p:sldId id="605" r:id="rId25"/>
    <p:sldId id="619" r:id="rId26"/>
    <p:sldId id="285" r:id="rId27"/>
    <p:sldId id="293" r:id="rId28"/>
    <p:sldId id="418" r:id="rId29"/>
    <p:sldId id="416" r:id="rId30"/>
    <p:sldId id="279" r:id="rId31"/>
  </p:sldIdLst>
  <p:sldSz cx="18288000" cy="10287000"/>
  <p:notesSz cx="6858000" cy="9144000"/>
  <p:embeddedFontLst>
    <p:embeddedFont>
      <p:font typeface="Jua" panose="020B0604020202020204" charset="-127"/>
      <p:regular r:id="rId33"/>
    </p:embeddedFont>
    <p:embeddedFont>
      <p:font typeface="Aharoni" panose="02010803020104030203" pitchFamily="2" charset="-79"/>
      <p:bold r:id="rId34"/>
    </p:embeddedFont>
    <p:embeddedFont>
      <p:font typeface="Angsana New" panose="02020603050405020304" pitchFamily="18" charset="-34"/>
      <p:regular r:id="rId35"/>
      <p:bold r:id="rId36"/>
      <p:italic r:id="rId37"/>
      <p:boldItalic r:id="rId38"/>
    </p:embeddedFont>
    <p:embeddedFont>
      <p:font typeface="Asap Medium" panose="020B060402020202020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ordia New" panose="020B0304020202020204" pitchFamily="34" charset="-34"/>
      <p:regular r:id="rId46"/>
      <p:bold r:id="rId47"/>
      <p:italic r:id="rId48"/>
      <p:boldItalic r:id="rId49"/>
    </p:embeddedFont>
    <p:embeddedFont>
      <p:font typeface="High Tower Text" panose="02040502050506030303" pitchFamily="18" charset="0"/>
      <p:regular r:id="rId50"/>
      <p:italic r:id="rId51"/>
    </p:embeddedFont>
    <p:embeddedFont>
      <p:font typeface="KG Primary Penmanship" panose="020B0604020202020204" charset="0"/>
      <p:regular r:id="rId52"/>
    </p:embeddedFont>
    <p:embeddedFont>
      <p:font typeface="League Spartan" panose="020B0604020202020204" charset="0"/>
      <p:regular r:id="rId53"/>
    </p:embeddedFont>
    <p:embeddedFont>
      <p:font typeface="Source Sans Pro SemiBold" panose="020B0603030403020204" pitchFamily="34" charset="0"/>
      <p:bold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  <p:cmAuthor id="2" name="ACER" initials="A" lastIdx="2" clrIdx="1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F821"/>
    <a:srgbClr val="9933FF"/>
    <a:srgbClr val="F74E19"/>
    <a:srgbClr val="FF33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4" autoAdjust="0"/>
    <p:restoredTop sz="94291" autoAdjust="0"/>
  </p:normalViewPr>
  <p:slideViewPr>
    <p:cSldViewPr>
      <p:cViewPr varScale="1">
        <p:scale>
          <a:sx n="56" d="100"/>
          <a:sy n="56" d="100"/>
        </p:scale>
        <p:origin x="459" y="5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font" Target="fonts/font1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776B7-B458-42B1-9741-C55254F4133B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6035B-EDED-47DA-B5A3-5AE6BF3E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75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20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54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12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03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0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38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27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32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63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33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78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12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36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99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89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9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DE40950-62C1-4740-AD50-7ECAB80CD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9371A140-C4BF-47B5-BDDF-241EEF935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70B6881-1F47-4368-A115-2B23EF846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8C22-CDAE-4F16-9911-75CDF278E6F0}" type="datetimeFigureOut">
              <a:rPr lang="th-TH" smtClean="0"/>
              <a:t>27/02/68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204BA2E-AD19-4B0F-A8A1-F667D5AC6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E85AEBB-D568-4E12-B7D7-9C5625DB4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5C4D-2AED-412B-8E06-2704D909A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9100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E84B9D7-2B7D-4EC5-8878-D7A4FC9AB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BF3FCA2-BA13-4B0F-A599-DE2E3D172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799281F-1EBA-4A2A-9E4D-24830B729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8C22-CDAE-4F16-9911-75CDF278E6F0}" type="datetimeFigureOut">
              <a:rPr lang="th-TH" smtClean="0"/>
              <a:t>27/02/68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5C24643-3047-4255-90A1-10A06921D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457F473-83C9-4EE9-8C01-4DF5FA429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5C4D-2AED-412B-8E06-2704D909A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9119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5011896-0D57-4C1F-A878-B7CC677E8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60719D68-D5CD-4D80-9A3D-53E1A9B9E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7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BF9E12C8-44D4-4DE3-A9E2-4B837B916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8C22-CDAE-4F16-9911-75CDF278E6F0}" type="datetimeFigureOut">
              <a:rPr lang="th-TH" smtClean="0"/>
              <a:t>27/02/68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B537244-2CDE-435F-9057-F8FFD76B0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D8FF832-D4EA-46E6-B46A-3D2266BF4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5C4D-2AED-412B-8E06-2704D909A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18221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A0A27F9-CA3C-4F1A-B7C1-182A0B6D4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F35944C-AE58-424F-ADC6-4DDB858CD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7CBF459E-AAA0-48DB-98BD-42C63E2618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DD7DEFF-93AB-4422-8EBF-4575158CF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8C22-CDAE-4F16-9911-75CDF278E6F0}" type="datetimeFigureOut">
              <a:rPr lang="th-TH" smtClean="0"/>
              <a:t>27/02/68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681CA9D9-9B3F-4C9F-917E-523194964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3D7D83AA-3E50-48B2-9B49-C8D436C4A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5C4D-2AED-412B-8E06-2704D909A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76939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41037A9-5D53-47E1-B60F-4393B5A1A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B9E34864-C4EE-41F6-9C38-CB81900E7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D1CA963A-6CBF-44A0-8100-74F864FD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B1CAA33D-EC1E-4442-8809-122D6AE733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858DCBF4-D9B7-4D28-9B85-AA20CED174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ECB74383-1DB4-4B37-A5E1-055E45011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8C22-CDAE-4F16-9911-75CDF278E6F0}" type="datetimeFigureOut">
              <a:rPr lang="th-TH" smtClean="0"/>
              <a:t>27/02/68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6C83BB51-E26C-4362-AE4D-FD4738B55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3947ACEB-DEE1-4789-8EC2-E411C898F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5C4D-2AED-412B-8E06-2704D909A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1946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CBE8AD1-4A69-4083-B5EA-B4BBDA92E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D8182D2-C30E-4E1F-8571-B7299945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8C22-CDAE-4F16-9911-75CDF278E6F0}" type="datetimeFigureOut">
              <a:rPr lang="th-TH" smtClean="0"/>
              <a:t>27/02/68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BF52AD51-DC3F-40BA-A311-ADB6BFF96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99A7AD44-A5F3-450E-B029-997327EF9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5C4D-2AED-412B-8E06-2704D909A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4653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FD0497FE-4527-4C32-8A41-4B76ECF0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8C22-CDAE-4F16-9911-75CDF278E6F0}" type="datetimeFigureOut">
              <a:rPr lang="th-TH" smtClean="0"/>
              <a:t>27/02/68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4249FFA1-1471-434A-B639-15CBA04EF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27F89E3-C255-4D03-BDD8-704CD5CE9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5C4D-2AED-412B-8E06-2704D909A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14834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AB1A6FD-D3B5-4BCC-A00E-FEE062637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F51B842-C4A7-4003-BD7B-B5C85D692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7191CB33-AE66-462F-936E-94A05BA91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FCFCFC0-B348-42F2-9BC4-83F2DD6B3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8C22-CDAE-4F16-9911-75CDF278E6F0}" type="datetimeFigureOut">
              <a:rPr lang="th-TH" smtClean="0"/>
              <a:t>27/02/68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36E8EB6F-1F04-4577-BA50-329DB2FED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267460E8-79D1-4BBC-BD0E-DCF9D6DE5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5C4D-2AED-412B-8E06-2704D909A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74359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318C3F0-7F4F-411A-B68A-B6369F59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EE3F0EE7-33D6-4406-A3FF-9A237742C2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37AE1918-D3A1-4203-95EC-F6559DBC8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C6D8BA68-A9FB-434E-9B8B-1B414AB9B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8C22-CDAE-4F16-9911-75CDF278E6F0}" type="datetimeFigureOut">
              <a:rPr lang="th-TH" smtClean="0"/>
              <a:t>27/02/68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7CC43E5E-2F16-4AB8-A201-BC5B0A47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4C9D9273-6A5E-4D31-92F3-DB938EA45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5C4D-2AED-412B-8E06-2704D909A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3502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199345F-0F95-4F26-AC6A-E7610BBC5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B041DEB6-3160-40C1-8A5E-1851641C4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EF4B0D1-A6B1-485F-B1B6-F4B295F50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8C22-CDAE-4F16-9911-75CDF278E6F0}" type="datetimeFigureOut">
              <a:rPr lang="th-TH" smtClean="0"/>
              <a:t>27/02/68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A455E86-F0CE-4129-889B-6968FEF33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6DCC55C-9981-4597-B58C-213A2F0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5C4D-2AED-412B-8E06-2704D909A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0062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2F0A3567-0D35-4B90-BF1B-AC9A1E94C1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1" y="547688"/>
            <a:ext cx="3943350" cy="871775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86D83793-F857-4CAB-9DDD-2860E3EC40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1" y="547688"/>
            <a:ext cx="11601450" cy="871775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22301F4-CEE5-43F7-891C-28E43EEF6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8C22-CDAE-4F16-9911-75CDF278E6F0}" type="datetimeFigureOut">
              <a:rPr lang="th-TH" smtClean="0"/>
              <a:t>27/02/68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17FE215-5DD2-4240-B2C0-E1CCAB260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DED43FD-40E3-4078-A185-69AF1973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5C4D-2AED-412B-8E06-2704D909A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6027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C3F368EB-32B3-4900-A794-A31720A8B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65A06BB6-DC75-4430-9983-E4DBECDD8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6FC40CE-EDED-46D1-990E-2E4713198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D8C22-CDAE-4F16-9911-75CDF278E6F0}" type="datetimeFigureOut">
              <a:rPr lang="th-TH" smtClean="0"/>
              <a:t>27/02/68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C0C903A-D197-48C7-960B-87BC257B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A8CBD50-C0A0-4A5F-B18E-7DE97371D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05C4D-2AED-412B-8E06-2704D909A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967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028700" rtl="0" eaLnBrk="1" latinLnBrk="0" hangingPunct="1"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315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31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3150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3150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315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3150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3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15.svg"/><Relationship Id="rId3" Type="http://schemas.openxmlformats.org/officeDocument/2006/relationships/audio" Target="../media/audio1.wav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audio" Target="../media/audio1.wav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tiff"/><Relationship Id="rId10" Type="http://schemas.openxmlformats.org/officeDocument/2006/relationships/image" Target="../media/image7.sv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4" Type="http://schemas.openxmlformats.org/officeDocument/2006/relationships/image" Target="../media/image3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1.gif"/><Relationship Id="rId3" Type="http://schemas.microsoft.com/office/2007/relationships/media" Target="../media/media5.mp3"/><Relationship Id="rId7" Type="http://schemas.openxmlformats.org/officeDocument/2006/relationships/image" Target="../media/image66.png"/><Relationship Id="rId12" Type="http://schemas.openxmlformats.org/officeDocument/2006/relationships/image" Target="../media/image70.gif"/><Relationship Id="rId17" Type="http://schemas.openxmlformats.org/officeDocument/2006/relationships/image" Target="../media/image61.jpeg"/><Relationship Id="rId2" Type="http://schemas.microsoft.com/office/2007/relationships/media" Target="../media/media4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65.jpg"/><Relationship Id="rId11" Type="http://schemas.openxmlformats.org/officeDocument/2006/relationships/image" Target="../media/image69.tiff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72.png"/><Relationship Id="rId10" Type="http://schemas.openxmlformats.org/officeDocument/2006/relationships/image" Target="../media/image68.gif"/><Relationship Id="rId4" Type="http://schemas.microsoft.com/office/2007/relationships/media" Target="../media/media6.mp3"/><Relationship Id="rId9" Type="http://schemas.openxmlformats.org/officeDocument/2006/relationships/image" Target="../media/image67.gif"/><Relationship Id="rId1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1.gif"/><Relationship Id="rId3" Type="http://schemas.microsoft.com/office/2007/relationships/media" Target="../media/media5.mp3"/><Relationship Id="rId7" Type="http://schemas.openxmlformats.org/officeDocument/2006/relationships/image" Target="../media/image66.png"/><Relationship Id="rId12" Type="http://schemas.openxmlformats.org/officeDocument/2006/relationships/image" Target="../media/image70.gif"/><Relationship Id="rId17" Type="http://schemas.openxmlformats.org/officeDocument/2006/relationships/image" Target="../media/image63.png"/><Relationship Id="rId2" Type="http://schemas.microsoft.com/office/2007/relationships/media" Target="../media/media4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65.jpg"/><Relationship Id="rId11" Type="http://schemas.openxmlformats.org/officeDocument/2006/relationships/image" Target="../media/image69.tiff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72.png"/><Relationship Id="rId10" Type="http://schemas.openxmlformats.org/officeDocument/2006/relationships/image" Target="../media/image68.gif"/><Relationship Id="rId4" Type="http://schemas.microsoft.com/office/2007/relationships/media" Target="../media/media6.mp3"/><Relationship Id="rId9" Type="http://schemas.openxmlformats.org/officeDocument/2006/relationships/image" Target="../media/image67.gif"/><Relationship Id="rId1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0.gif"/><Relationship Id="rId3" Type="http://schemas.microsoft.com/office/2007/relationships/media" Target="../media/media5.mp3"/><Relationship Id="rId7" Type="http://schemas.openxmlformats.org/officeDocument/2006/relationships/image" Target="../media/image66.png"/><Relationship Id="rId12" Type="http://schemas.openxmlformats.org/officeDocument/2006/relationships/image" Target="../media/image71.gif"/><Relationship Id="rId17" Type="http://schemas.openxmlformats.org/officeDocument/2006/relationships/image" Target="../media/image64.jpeg"/><Relationship Id="rId2" Type="http://schemas.microsoft.com/office/2007/relationships/media" Target="../media/media4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65.jpg"/><Relationship Id="rId11" Type="http://schemas.openxmlformats.org/officeDocument/2006/relationships/image" Target="../media/image69.tiff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72.png"/><Relationship Id="rId10" Type="http://schemas.openxmlformats.org/officeDocument/2006/relationships/image" Target="../media/image68.gif"/><Relationship Id="rId4" Type="http://schemas.microsoft.com/office/2007/relationships/media" Target="../media/media6.mp3"/><Relationship Id="rId9" Type="http://schemas.openxmlformats.org/officeDocument/2006/relationships/image" Target="../media/image67.gif"/><Relationship Id="rId1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18" Type="http://schemas.openxmlformats.org/officeDocument/2006/relationships/image" Target="../media/image19.svg"/><Relationship Id="rId3" Type="http://schemas.openxmlformats.org/officeDocument/2006/relationships/audio" Target="../media/audio3.wav"/><Relationship Id="rId21" Type="http://schemas.openxmlformats.org/officeDocument/2006/relationships/image" Target="../media/image47.png"/><Relationship Id="rId7" Type="http://schemas.openxmlformats.org/officeDocument/2006/relationships/image" Target="../media/image4.png"/><Relationship Id="rId12" Type="http://schemas.openxmlformats.org/officeDocument/2006/relationships/image" Target="../media/image28.svg"/><Relationship Id="rId17" Type="http://schemas.openxmlformats.org/officeDocument/2006/relationships/image" Target="../media/image18.png"/><Relationship Id="rId25" Type="http://schemas.openxmlformats.org/officeDocument/2006/relationships/audio" Target="../media/audio3.wav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1.svg"/><Relationship Id="rId20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11" Type="http://schemas.openxmlformats.org/officeDocument/2006/relationships/image" Target="../media/image27.png"/><Relationship Id="rId24" Type="http://schemas.openxmlformats.org/officeDocument/2006/relationships/image" Target="../media/image78.svg"/><Relationship Id="rId5" Type="http://schemas.openxmlformats.org/officeDocument/2006/relationships/image" Target="../media/image73.png"/><Relationship Id="rId15" Type="http://schemas.openxmlformats.org/officeDocument/2006/relationships/image" Target="../media/image10.png"/><Relationship Id="rId23" Type="http://schemas.openxmlformats.org/officeDocument/2006/relationships/image" Target="../media/image77.png"/><Relationship Id="rId10" Type="http://schemas.openxmlformats.org/officeDocument/2006/relationships/image" Target="../media/image76.svg"/><Relationship Id="rId19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5.png"/><Relationship Id="rId14" Type="http://schemas.openxmlformats.org/officeDocument/2006/relationships/image" Target="../media/image7.svg"/><Relationship Id="rId22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1.pn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.sv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4" Type="http://schemas.openxmlformats.org/officeDocument/2006/relationships/image" Target="../media/image2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26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7.png"/><Relationship Id="rId7" Type="http://schemas.openxmlformats.org/officeDocument/2006/relationships/image" Target="../media/image45.pn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5" Type="http://schemas.openxmlformats.org/officeDocument/2006/relationships/image" Target="../media/image61.jpeg"/><Relationship Id="rId2" Type="http://schemas.openxmlformats.org/officeDocument/2006/relationships/audio" Target="../media/media1.mp3"/><Relationship Id="rId16" Type="http://schemas.openxmlformats.org/officeDocument/2006/relationships/image" Target="../media/image52.svg"/><Relationship Id="rId20" Type="http://schemas.openxmlformats.org/officeDocument/2006/relationships/image" Target="../media/image56.svg"/><Relationship Id="rId1" Type="http://schemas.microsoft.com/office/2007/relationships/media" Target="../media/media1.mp3"/><Relationship Id="rId6" Type="http://schemas.openxmlformats.org/officeDocument/2006/relationships/image" Target="../media/image44.svg"/><Relationship Id="rId11" Type="http://schemas.openxmlformats.org/officeDocument/2006/relationships/image" Target="../media/image47.png"/><Relationship Id="rId24" Type="http://schemas.openxmlformats.org/officeDocument/2006/relationships/image" Target="../media/image60.sv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audio" Target="../media/audio3.wav"/><Relationship Id="rId10" Type="http://schemas.openxmlformats.org/officeDocument/2006/relationships/image" Target="../media/image17.svg"/><Relationship Id="rId19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image" Target="../media/image50.svg"/><Relationship Id="rId22" Type="http://schemas.openxmlformats.org/officeDocument/2006/relationships/image" Target="../media/image5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26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7.png"/><Relationship Id="rId7" Type="http://schemas.openxmlformats.org/officeDocument/2006/relationships/image" Target="../media/image45.pn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5" Type="http://schemas.openxmlformats.org/officeDocument/2006/relationships/image" Target="../media/image63.png"/><Relationship Id="rId2" Type="http://schemas.openxmlformats.org/officeDocument/2006/relationships/audio" Target="../media/media2.mp3"/><Relationship Id="rId16" Type="http://schemas.openxmlformats.org/officeDocument/2006/relationships/image" Target="../media/image52.svg"/><Relationship Id="rId20" Type="http://schemas.openxmlformats.org/officeDocument/2006/relationships/image" Target="../media/image56.svg"/><Relationship Id="rId1" Type="http://schemas.microsoft.com/office/2007/relationships/media" Target="../media/media2.mp3"/><Relationship Id="rId6" Type="http://schemas.openxmlformats.org/officeDocument/2006/relationships/image" Target="../media/image44.svg"/><Relationship Id="rId11" Type="http://schemas.openxmlformats.org/officeDocument/2006/relationships/image" Target="../media/image47.png"/><Relationship Id="rId24" Type="http://schemas.openxmlformats.org/officeDocument/2006/relationships/image" Target="../media/image60.sv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audio" Target="../media/audio3.wav"/><Relationship Id="rId10" Type="http://schemas.openxmlformats.org/officeDocument/2006/relationships/image" Target="../media/image17.svg"/><Relationship Id="rId19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image" Target="../media/image50.svg"/><Relationship Id="rId22" Type="http://schemas.openxmlformats.org/officeDocument/2006/relationships/image" Target="../media/image5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26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7.png"/><Relationship Id="rId7" Type="http://schemas.openxmlformats.org/officeDocument/2006/relationships/image" Target="../media/image45.pn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5" Type="http://schemas.openxmlformats.org/officeDocument/2006/relationships/image" Target="../media/image64.jpeg"/><Relationship Id="rId2" Type="http://schemas.openxmlformats.org/officeDocument/2006/relationships/audio" Target="../media/media3.mp3"/><Relationship Id="rId16" Type="http://schemas.openxmlformats.org/officeDocument/2006/relationships/image" Target="../media/image52.svg"/><Relationship Id="rId20" Type="http://schemas.openxmlformats.org/officeDocument/2006/relationships/image" Target="../media/image56.svg"/><Relationship Id="rId1" Type="http://schemas.microsoft.com/office/2007/relationships/media" Target="../media/media3.mp3"/><Relationship Id="rId6" Type="http://schemas.openxmlformats.org/officeDocument/2006/relationships/image" Target="../media/image44.svg"/><Relationship Id="rId11" Type="http://schemas.openxmlformats.org/officeDocument/2006/relationships/image" Target="../media/image47.png"/><Relationship Id="rId24" Type="http://schemas.openxmlformats.org/officeDocument/2006/relationships/image" Target="../media/image60.sv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audio" Target="../media/audio3.wav"/><Relationship Id="rId10" Type="http://schemas.openxmlformats.org/officeDocument/2006/relationships/image" Target="../media/image17.svg"/><Relationship Id="rId19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image" Target="../media/image50.svg"/><Relationship Id="rId22" Type="http://schemas.openxmlformats.org/officeDocument/2006/relationships/image" Target="../media/image5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7.png"/><Relationship Id="rId18" Type="http://schemas.openxmlformats.org/officeDocument/2006/relationships/image" Target="../media/image52.svg"/><Relationship Id="rId3" Type="http://schemas.microsoft.com/office/2007/relationships/media" Target="../media/media2.mp3"/><Relationship Id="rId21" Type="http://schemas.openxmlformats.org/officeDocument/2006/relationships/image" Target="../media/image55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7.svg"/><Relationship Id="rId17" Type="http://schemas.openxmlformats.org/officeDocument/2006/relationships/image" Target="../media/image51.png"/><Relationship Id="rId25" Type="http://schemas.openxmlformats.org/officeDocument/2006/relationships/image" Target="../media/image62.png"/><Relationship Id="rId2" Type="http://schemas.openxmlformats.org/officeDocument/2006/relationships/audio" Target="../media/media1.mp3"/><Relationship Id="rId16" Type="http://schemas.openxmlformats.org/officeDocument/2006/relationships/image" Target="../media/image50.svg"/><Relationship Id="rId20" Type="http://schemas.openxmlformats.org/officeDocument/2006/relationships/image" Target="../media/image54.sv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6.png"/><Relationship Id="rId24" Type="http://schemas.openxmlformats.org/officeDocument/2006/relationships/image" Target="../media/image46.svg"/><Relationship Id="rId5" Type="http://schemas.microsoft.com/office/2007/relationships/media" Target="../media/media3.mp3"/><Relationship Id="rId15" Type="http://schemas.openxmlformats.org/officeDocument/2006/relationships/image" Target="../media/image49.png"/><Relationship Id="rId23" Type="http://schemas.openxmlformats.org/officeDocument/2006/relationships/image" Target="../media/image45.png"/><Relationship Id="rId10" Type="http://schemas.openxmlformats.org/officeDocument/2006/relationships/image" Target="../media/image44.svg"/><Relationship Id="rId19" Type="http://schemas.openxmlformats.org/officeDocument/2006/relationships/image" Target="../media/image53.png"/><Relationship Id="rId4" Type="http://schemas.openxmlformats.org/officeDocument/2006/relationships/audio" Target="../media/media2.mp3"/><Relationship Id="rId9" Type="http://schemas.openxmlformats.org/officeDocument/2006/relationships/image" Target="../media/image43.png"/><Relationship Id="rId14" Type="http://schemas.openxmlformats.org/officeDocument/2006/relationships/image" Target="../media/image48.svg"/><Relationship Id="rId22" Type="http://schemas.openxmlformats.org/officeDocument/2006/relationships/image" Target="../media/image5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23E8082-4FE3-6C5B-AD2E-6B7A77330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911" y="4782497"/>
            <a:ext cx="4144438" cy="2165651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982870" y="1577887"/>
            <a:ext cx="12207583" cy="6695007"/>
            <a:chOff x="0" y="0"/>
            <a:chExt cx="16276777" cy="89266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r="-303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425592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30390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9467094" y="8005648"/>
            <a:ext cx="7661990" cy="4165336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90" y="0"/>
                </a:lnTo>
                <a:lnTo>
                  <a:pt x="7661990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2412548" y="6736572"/>
            <a:ext cx="1771082" cy="1313821"/>
          </a:xfrm>
          <a:custGeom>
            <a:avLst/>
            <a:gdLst/>
            <a:ahLst/>
            <a:cxnLst/>
            <a:rect l="l" t="t" r="r" b="b"/>
            <a:pathLst>
              <a:path w="1771082" h="1313821">
                <a:moveTo>
                  <a:pt x="1771082" y="0"/>
                </a:moveTo>
                <a:lnTo>
                  <a:pt x="0" y="0"/>
                </a:lnTo>
                <a:lnTo>
                  <a:pt x="0" y="1313820"/>
                </a:lnTo>
                <a:lnTo>
                  <a:pt x="1771082" y="1313820"/>
                </a:lnTo>
                <a:lnTo>
                  <a:pt x="177108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004190" y="5422751"/>
            <a:ext cx="2063893" cy="2627642"/>
          </a:xfrm>
          <a:custGeom>
            <a:avLst/>
            <a:gdLst/>
            <a:ahLst/>
            <a:cxnLst/>
            <a:rect l="l" t="t" r="r" b="b"/>
            <a:pathLst>
              <a:path w="2063893" h="2627642">
                <a:moveTo>
                  <a:pt x="0" y="0"/>
                </a:moveTo>
                <a:lnTo>
                  <a:pt x="2063893" y="0"/>
                </a:lnTo>
                <a:lnTo>
                  <a:pt x="2063893" y="2627641"/>
                </a:lnTo>
                <a:lnTo>
                  <a:pt x="0" y="26276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477140" y="2607509"/>
            <a:ext cx="4625673" cy="9053809"/>
          </a:xfrm>
          <a:custGeom>
            <a:avLst/>
            <a:gdLst/>
            <a:ahLst/>
            <a:cxnLst/>
            <a:rect l="l" t="t" r="r" b="b"/>
            <a:pathLst>
              <a:path w="4625673" h="9053809">
                <a:moveTo>
                  <a:pt x="4625673" y="0"/>
                </a:moveTo>
                <a:lnTo>
                  <a:pt x="0" y="0"/>
                </a:lnTo>
                <a:lnTo>
                  <a:pt x="0" y="9053809"/>
                </a:lnTo>
                <a:lnTo>
                  <a:pt x="4625673" y="9053809"/>
                </a:lnTo>
                <a:lnTo>
                  <a:pt x="4625673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004190" y="0"/>
            <a:ext cx="2334214" cy="41148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615011" y="8569636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022361-35C3-47BF-6C42-673057F9E009}"/>
              </a:ext>
            </a:extLst>
          </p:cNvPr>
          <p:cNvSpPr txBox="1"/>
          <p:nvPr/>
        </p:nvSpPr>
        <p:spPr>
          <a:xfrm>
            <a:off x="4093656" y="2253566"/>
            <a:ext cx="9908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Myriad Pro" pitchFamily="34" charset="0"/>
              </a:rPr>
              <a:t>UNIT 11</a:t>
            </a:r>
          </a:p>
          <a:p>
            <a:pPr algn="ctr"/>
            <a:r>
              <a:rPr lang="en-US" sz="4800" b="1">
                <a:solidFill>
                  <a:schemeClr val="bg1"/>
                </a:solidFill>
                <a:latin typeface="Myriad Pro" pitchFamily="34" charset="0"/>
              </a:rPr>
              <a:t>ELECTRONIC DEVICES</a:t>
            </a:r>
            <a:endParaRPr lang="en-US" sz="4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BF97FD-4C7A-8D7C-E5D3-72F981DEE6A2}"/>
              </a:ext>
            </a:extLst>
          </p:cNvPr>
          <p:cNvSpPr txBox="1"/>
          <p:nvPr/>
        </p:nvSpPr>
        <p:spPr>
          <a:xfrm>
            <a:off x="6297568" y="3991066"/>
            <a:ext cx="6339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</a:rPr>
              <a:t>LESSON 3: </a:t>
            </a:r>
            <a:r>
              <a:rPr lang="en-US" sz="3600" b="1" dirty="0">
                <a:solidFill>
                  <a:srgbClr val="00B050"/>
                </a:solidFill>
              </a:rPr>
              <a:t>A CLOSER LOOK 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80EFA2F-4B36-9519-7CF0-7D4A605485A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99" y="4615543"/>
            <a:ext cx="4443663" cy="2499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24" name="applause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AFB98B-8A6F-C956-9EA1-F9F843895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982" y="254148"/>
            <a:ext cx="9512617" cy="666526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19400" y="-266700"/>
            <a:ext cx="11898109" cy="8536439"/>
          </a:xfrm>
          <a:custGeom>
            <a:avLst/>
            <a:gdLst/>
            <a:ahLst/>
            <a:cxnLst/>
            <a:rect l="l" t="t" r="r" b="b"/>
            <a:pathLst>
              <a:path w="6563589" h="6599586">
                <a:moveTo>
                  <a:pt x="0" y="0"/>
                </a:moveTo>
                <a:lnTo>
                  <a:pt x="6563589" y="0"/>
                </a:lnTo>
                <a:lnTo>
                  <a:pt x="6563589" y="6599586"/>
                </a:lnTo>
                <a:lnTo>
                  <a:pt x="0" y="65995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260361" y="1663764"/>
            <a:ext cx="4465624" cy="9575299"/>
          </a:xfrm>
          <a:custGeom>
            <a:avLst/>
            <a:gdLst/>
            <a:ahLst/>
            <a:cxnLst/>
            <a:rect l="l" t="t" r="r" b="b"/>
            <a:pathLst>
              <a:path w="3833749" h="8606376">
                <a:moveTo>
                  <a:pt x="0" y="0"/>
                </a:moveTo>
                <a:lnTo>
                  <a:pt x="3833749" y="0"/>
                </a:lnTo>
                <a:lnTo>
                  <a:pt x="3833749" y="8606376"/>
                </a:lnTo>
                <a:lnTo>
                  <a:pt x="0" y="86063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4655" y="6919408"/>
            <a:ext cx="6039393" cy="4677784"/>
          </a:xfrm>
          <a:custGeom>
            <a:avLst/>
            <a:gdLst/>
            <a:ahLst/>
            <a:cxnLst/>
            <a:rect l="l" t="t" r="r" b="b"/>
            <a:pathLst>
              <a:path w="6039393" h="4677784">
                <a:moveTo>
                  <a:pt x="0" y="0"/>
                </a:moveTo>
                <a:lnTo>
                  <a:pt x="6039393" y="0"/>
                </a:lnTo>
                <a:lnTo>
                  <a:pt x="6039393" y="4677784"/>
                </a:lnTo>
                <a:lnTo>
                  <a:pt x="0" y="46777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4464351" y="6652901"/>
            <a:ext cx="1965249" cy="1457857"/>
          </a:xfrm>
          <a:custGeom>
            <a:avLst/>
            <a:gdLst/>
            <a:ahLst/>
            <a:cxnLst/>
            <a:rect l="l" t="t" r="r" b="b"/>
            <a:pathLst>
              <a:path w="1965249" h="1457857">
                <a:moveTo>
                  <a:pt x="1965249" y="0"/>
                </a:moveTo>
                <a:lnTo>
                  <a:pt x="0" y="0"/>
                </a:lnTo>
                <a:lnTo>
                  <a:pt x="0" y="1457857"/>
                </a:lnTo>
                <a:lnTo>
                  <a:pt x="1965249" y="1457857"/>
                </a:lnTo>
                <a:lnTo>
                  <a:pt x="196524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49643" y="6656436"/>
            <a:ext cx="2614235" cy="5039490"/>
          </a:xfrm>
          <a:custGeom>
            <a:avLst/>
            <a:gdLst/>
            <a:ahLst/>
            <a:cxnLst/>
            <a:rect l="l" t="t" r="r" b="b"/>
            <a:pathLst>
              <a:path w="2614235" h="5039490">
                <a:moveTo>
                  <a:pt x="0" y="0"/>
                </a:moveTo>
                <a:lnTo>
                  <a:pt x="2614235" y="0"/>
                </a:lnTo>
                <a:lnTo>
                  <a:pt x="2614235" y="5039489"/>
                </a:lnTo>
                <a:lnTo>
                  <a:pt x="0" y="50394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9655A2C6-7895-019B-E48C-BA16F9C23C63}"/>
              </a:ext>
            </a:extLst>
          </p:cNvPr>
          <p:cNvSpPr txBox="1"/>
          <p:nvPr/>
        </p:nvSpPr>
        <p:spPr>
          <a:xfrm>
            <a:off x="3570491" y="3895268"/>
            <a:ext cx="9766070" cy="102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94623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>
            <a:extLst>
              <a:ext uri="{FF2B5EF4-FFF2-40B4-BE49-F238E27FC236}">
                <a16:creationId xmlns:a16="http://schemas.microsoft.com/office/drawing/2014/main" id="{96ED55BA-80AA-4A6C-5DAB-BE39AA56F866}"/>
              </a:ext>
            </a:extLst>
          </p:cNvPr>
          <p:cNvSpPr txBox="1"/>
          <p:nvPr/>
        </p:nvSpPr>
        <p:spPr>
          <a:xfrm>
            <a:off x="1416833" y="704889"/>
            <a:ext cx="15354322" cy="991810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E9A38A-3890-5208-04A6-8DF4A3601996}"/>
              </a:ext>
            </a:extLst>
          </p:cNvPr>
          <p:cNvSpPr txBox="1"/>
          <p:nvPr/>
        </p:nvSpPr>
        <p:spPr>
          <a:xfrm>
            <a:off x="1676400" y="616132"/>
            <a:ext cx="16161553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rgbClr val="00B050"/>
                </a:solidFill>
              </a:rPr>
              <a:t>1.Choose the correct answer A, B, C, or D.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B4D8A5-FEFB-CE8A-28B8-E1B7D4ACEF7C}"/>
              </a:ext>
            </a:extLst>
          </p:cNvPr>
          <p:cNvSpPr txBox="1"/>
          <p:nvPr/>
        </p:nvSpPr>
        <p:spPr>
          <a:xfrm>
            <a:off x="731033" y="2373496"/>
            <a:ext cx="16443797" cy="67403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2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0070C0"/>
                </a:solidFill>
              </a:rPr>
              <a:t>1</a:t>
            </a:r>
            <a:r>
              <a:rPr lang="en-US" sz="5400" dirty="0"/>
              <a:t>. The sales assistant suggested that Tom _______ the portable laptop</a:t>
            </a:r>
          </a:p>
          <a:p>
            <a:pPr marL="2057400" lvl="2" indent="-1143000">
              <a:buAutoNum type="alphaUcPeriod"/>
            </a:pPr>
            <a:r>
              <a:rPr lang="en-US" sz="5400" dirty="0"/>
              <a:t>should buy</a:t>
            </a:r>
          </a:p>
          <a:p>
            <a:pPr marL="2057400" lvl="2" indent="-1143000">
              <a:buAutoNum type="alphaUcPeriod"/>
            </a:pPr>
            <a:r>
              <a:rPr lang="en-US" sz="5400" dirty="0"/>
              <a:t>will buy</a:t>
            </a:r>
          </a:p>
          <a:p>
            <a:pPr marL="2057400" lvl="2" indent="-1143000">
              <a:buAutoNum type="alphaUcPeriod"/>
            </a:pPr>
            <a:r>
              <a:rPr lang="en-US" sz="5400" dirty="0"/>
              <a:t> buys</a:t>
            </a:r>
          </a:p>
          <a:p>
            <a:pPr marL="2057400" lvl="2" indent="-1143000">
              <a:buAutoNum type="alphaUcPeriod"/>
            </a:pPr>
            <a:r>
              <a:rPr lang="en-US" sz="5400" dirty="0"/>
              <a:t> bought</a:t>
            </a:r>
          </a:p>
          <a:p>
            <a:r>
              <a:rPr lang="en-US" sz="5400" dirty="0"/>
              <a:t> </a:t>
            </a:r>
            <a:r>
              <a:rPr lang="en-US" sz="4800" b="1" i="1" u="sng" dirty="0">
                <a:solidFill>
                  <a:srgbClr val="FF0000"/>
                </a:solidFill>
              </a:rPr>
              <a:t>suggest + + (that) + sb + (should) + V-inf: </a:t>
            </a:r>
            <a:r>
              <a:rPr lang="en-US" sz="4800" b="1" i="1" u="sng" dirty="0" err="1">
                <a:solidFill>
                  <a:srgbClr val="FF0000"/>
                </a:solidFill>
              </a:rPr>
              <a:t>gợi</a:t>
            </a:r>
            <a:r>
              <a:rPr lang="en-US" sz="4800" b="1" i="1" u="sng" dirty="0">
                <a:solidFill>
                  <a:srgbClr val="FF0000"/>
                </a:solidFill>
              </a:rPr>
              <a:t> ý (</a:t>
            </a:r>
            <a:r>
              <a:rPr lang="en-US" sz="4800" b="1" i="1" u="sng" dirty="0" err="1">
                <a:solidFill>
                  <a:srgbClr val="FF0000"/>
                </a:solidFill>
              </a:rPr>
              <a:t>rằng</a:t>
            </a:r>
            <a:r>
              <a:rPr lang="en-US" sz="4800" b="1" i="1" u="sng" dirty="0">
                <a:solidFill>
                  <a:srgbClr val="FF0000"/>
                </a:solidFill>
              </a:rPr>
              <a:t>) ai </a:t>
            </a:r>
            <a:r>
              <a:rPr lang="en-US" sz="4800" b="1" i="1" u="sng" dirty="0" err="1">
                <a:solidFill>
                  <a:srgbClr val="FF0000"/>
                </a:solidFill>
              </a:rPr>
              <a:t>đó</a:t>
            </a:r>
            <a:r>
              <a:rPr lang="en-US" sz="4800" b="1" i="1" u="sng" dirty="0">
                <a:solidFill>
                  <a:srgbClr val="FF0000"/>
                </a:solidFill>
              </a:rPr>
              <a:t> (</a:t>
            </a:r>
            <a:r>
              <a:rPr lang="en-US" sz="4800" b="1" i="1" u="sng" dirty="0" err="1">
                <a:solidFill>
                  <a:srgbClr val="FF0000"/>
                </a:solidFill>
              </a:rPr>
              <a:t>nên</a:t>
            </a:r>
            <a:r>
              <a:rPr lang="en-US" sz="4800" b="1" i="1" u="sng" dirty="0">
                <a:solidFill>
                  <a:srgbClr val="FF0000"/>
                </a:solidFill>
              </a:rPr>
              <a:t>) </a:t>
            </a:r>
            <a:r>
              <a:rPr lang="en-US" sz="4800" b="1" i="1" u="sng" dirty="0" err="1">
                <a:solidFill>
                  <a:srgbClr val="FF0000"/>
                </a:solidFill>
              </a:rPr>
              <a:t>làm</a:t>
            </a:r>
            <a:r>
              <a:rPr lang="en-US" sz="4800" b="1" i="1" u="sng" dirty="0">
                <a:solidFill>
                  <a:srgbClr val="FF0000"/>
                </a:solidFill>
              </a:rPr>
              <a:t> </a:t>
            </a:r>
            <a:r>
              <a:rPr lang="en-US" sz="4800" b="1" i="1" u="sng" dirty="0" err="1">
                <a:solidFill>
                  <a:srgbClr val="FF0000"/>
                </a:solidFill>
              </a:rPr>
              <a:t>gì</a:t>
            </a:r>
            <a:endParaRPr lang="en-US" sz="5400" b="1" i="1" u="sng" dirty="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8B341D-3324-5ED1-08A4-C5884838D961}"/>
              </a:ext>
            </a:extLst>
          </p:cNvPr>
          <p:cNvSpPr/>
          <p:nvPr/>
        </p:nvSpPr>
        <p:spPr>
          <a:xfrm>
            <a:off x="1524000" y="4991101"/>
            <a:ext cx="762000" cy="685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9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lus/>
        <p:sndAc>
          <p:stSnd>
            <p:snd r:embed="rId3" name="camera.wav"/>
          </p:stSnd>
        </p:sndAc>
      </p:transition>
    </mc:Choice>
    <mc:Fallback xmlns="">
      <p:transition spd="slow">
        <p:plus/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>
            <a:extLst>
              <a:ext uri="{FF2B5EF4-FFF2-40B4-BE49-F238E27FC236}">
                <a16:creationId xmlns:a16="http://schemas.microsoft.com/office/drawing/2014/main" id="{96ED55BA-80AA-4A6C-5DAB-BE39AA56F866}"/>
              </a:ext>
            </a:extLst>
          </p:cNvPr>
          <p:cNvSpPr txBox="1"/>
          <p:nvPr/>
        </p:nvSpPr>
        <p:spPr>
          <a:xfrm>
            <a:off x="1295400" y="560130"/>
            <a:ext cx="15697200" cy="991810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E9A38A-3890-5208-04A6-8DF4A3601996}"/>
              </a:ext>
            </a:extLst>
          </p:cNvPr>
          <p:cNvSpPr txBox="1"/>
          <p:nvPr/>
        </p:nvSpPr>
        <p:spPr>
          <a:xfrm>
            <a:off x="1676400" y="502037"/>
            <a:ext cx="15163800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rgbClr val="00B050"/>
                </a:solidFill>
              </a:rPr>
              <a:t>1.Choose the correct answer A, B, C, or D.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B4D8A5-FEFB-CE8A-28B8-E1B7D4ACEF7C}"/>
              </a:ext>
            </a:extLst>
          </p:cNvPr>
          <p:cNvSpPr txBox="1"/>
          <p:nvPr/>
        </p:nvSpPr>
        <p:spPr>
          <a:xfrm>
            <a:off x="1157913" y="2247900"/>
            <a:ext cx="15972174" cy="7478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C000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2</a:t>
            </a:r>
            <a:r>
              <a:rPr lang="en-US" sz="6000" dirty="0"/>
              <a:t>.My smartphone broke down last week, and Mary recommended _______ it to the repair </a:t>
            </a:r>
            <a:r>
              <a:rPr lang="en-US" sz="6000" dirty="0" err="1"/>
              <a:t>centre</a:t>
            </a:r>
            <a:r>
              <a:rPr lang="en-US" sz="6000" dirty="0"/>
              <a:t>.</a:t>
            </a:r>
          </a:p>
          <a:p>
            <a:pPr marL="2057400" lvl="2" indent="-1143000">
              <a:buAutoNum type="alphaUcPeriod"/>
            </a:pPr>
            <a:r>
              <a:rPr lang="en-US" sz="6000" dirty="0"/>
              <a:t>I will bring</a:t>
            </a:r>
          </a:p>
          <a:p>
            <a:pPr marL="2057400" lvl="2" indent="-1143000">
              <a:buAutoNum type="alphaUcPeriod"/>
            </a:pPr>
            <a:r>
              <a:rPr lang="en-US" sz="6000" dirty="0"/>
              <a:t>I bringing</a:t>
            </a:r>
          </a:p>
          <a:p>
            <a:pPr marL="2057400" lvl="2" indent="-1143000">
              <a:buAutoNum type="alphaUcPeriod"/>
            </a:pPr>
            <a:r>
              <a:rPr lang="en-US" sz="6000" dirty="0"/>
              <a:t>I bring</a:t>
            </a:r>
          </a:p>
          <a:p>
            <a:pPr marL="2057400" lvl="2" indent="-1143000">
              <a:buAutoNum type="alphaUcPeriod"/>
            </a:pPr>
            <a:r>
              <a:rPr lang="en-US" sz="6000" dirty="0"/>
              <a:t>me bring</a:t>
            </a:r>
          </a:p>
          <a:p>
            <a:r>
              <a:rPr lang="en-US" sz="5400" b="1" i="1" u="sng" dirty="0">
                <a:solidFill>
                  <a:srgbClr val="FF0000"/>
                </a:solidFill>
              </a:rPr>
              <a:t>recommend + (that) + sb + (should) + V-inf: </a:t>
            </a:r>
            <a:r>
              <a:rPr lang="en-US" sz="5400" b="1" i="1" u="sng" dirty="0" err="1">
                <a:solidFill>
                  <a:srgbClr val="FF0000"/>
                </a:solidFill>
              </a:rPr>
              <a:t>gợi</a:t>
            </a:r>
            <a:r>
              <a:rPr lang="en-US" sz="5400" b="1" i="1" u="sng" dirty="0">
                <a:solidFill>
                  <a:srgbClr val="FF0000"/>
                </a:solidFill>
              </a:rPr>
              <a:t> ý (</a:t>
            </a:r>
            <a:r>
              <a:rPr lang="en-US" sz="5400" b="1" i="1" u="sng" dirty="0" err="1">
                <a:solidFill>
                  <a:srgbClr val="FF0000"/>
                </a:solidFill>
              </a:rPr>
              <a:t>rằng</a:t>
            </a:r>
            <a:r>
              <a:rPr lang="en-US" sz="5400" b="1" i="1" u="sng" dirty="0">
                <a:solidFill>
                  <a:srgbClr val="FF0000"/>
                </a:solidFill>
              </a:rPr>
              <a:t>) ai </a:t>
            </a:r>
            <a:r>
              <a:rPr lang="en-US" sz="5400" b="1" i="1" u="sng" dirty="0" err="1">
                <a:solidFill>
                  <a:srgbClr val="FF0000"/>
                </a:solidFill>
              </a:rPr>
              <a:t>đó</a:t>
            </a:r>
            <a:r>
              <a:rPr lang="en-US" sz="5400" b="1" i="1" u="sng" dirty="0">
                <a:solidFill>
                  <a:srgbClr val="FF0000"/>
                </a:solidFill>
              </a:rPr>
              <a:t> (</a:t>
            </a:r>
            <a:r>
              <a:rPr lang="en-US" sz="5400" b="1" i="1" u="sng" dirty="0" err="1">
                <a:solidFill>
                  <a:srgbClr val="FF0000"/>
                </a:solidFill>
              </a:rPr>
              <a:t>nên</a:t>
            </a:r>
            <a:r>
              <a:rPr lang="en-US" sz="5400" b="1" i="1" u="sng" dirty="0">
                <a:solidFill>
                  <a:srgbClr val="FF0000"/>
                </a:solidFill>
              </a:rPr>
              <a:t>) </a:t>
            </a:r>
            <a:r>
              <a:rPr lang="en-US" sz="5400" b="1" i="1" u="sng" dirty="0" err="1">
                <a:solidFill>
                  <a:srgbClr val="FF0000"/>
                </a:solidFill>
              </a:rPr>
              <a:t>làm</a:t>
            </a:r>
            <a:r>
              <a:rPr lang="en-US" sz="5400" b="1" i="1" u="sng" dirty="0">
                <a:solidFill>
                  <a:srgbClr val="FF0000"/>
                </a:solidFill>
              </a:rPr>
              <a:t> </a:t>
            </a:r>
            <a:r>
              <a:rPr lang="en-US" sz="5400" b="1" i="1" u="sng" dirty="0" err="1">
                <a:solidFill>
                  <a:srgbClr val="FF0000"/>
                </a:solidFill>
              </a:rPr>
              <a:t>gì</a:t>
            </a:r>
            <a:r>
              <a:rPr lang="en-US" sz="5400" b="1" i="1" u="sng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85D2971-89AB-927C-3B09-4B007AFE4205}"/>
              </a:ext>
            </a:extLst>
          </p:cNvPr>
          <p:cNvSpPr/>
          <p:nvPr/>
        </p:nvSpPr>
        <p:spPr>
          <a:xfrm>
            <a:off x="2004386" y="5137732"/>
            <a:ext cx="685800" cy="685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55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lus/>
        <p:sndAc>
          <p:stSnd>
            <p:snd r:embed="rId3" name="camera.wav"/>
          </p:stSnd>
        </p:sndAc>
      </p:transition>
    </mc:Choice>
    <mc:Fallback xmlns="">
      <p:transition spd="slow">
        <p:plus/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>
            <a:extLst>
              <a:ext uri="{FF2B5EF4-FFF2-40B4-BE49-F238E27FC236}">
                <a16:creationId xmlns:a16="http://schemas.microsoft.com/office/drawing/2014/main" id="{96ED55BA-80AA-4A6C-5DAB-BE39AA56F866}"/>
              </a:ext>
            </a:extLst>
          </p:cNvPr>
          <p:cNvSpPr txBox="1"/>
          <p:nvPr/>
        </p:nvSpPr>
        <p:spPr>
          <a:xfrm>
            <a:off x="1289971" y="380333"/>
            <a:ext cx="15708058" cy="991811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E9A38A-3890-5208-04A6-8DF4A3601996}"/>
              </a:ext>
            </a:extLst>
          </p:cNvPr>
          <p:cNvSpPr txBox="1"/>
          <p:nvPr/>
        </p:nvSpPr>
        <p:spPr>
          <a:xfrm>
            <a:off x="1724025" y="297342"/>
            <a:ext cx="17517889" cy="203132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rgbClr val="00B050"/>
                </a:solidFill>
              </a:rPr>
              <a:t>1.Choose the correct answer A, B, C, or D.  </a:t>
            </a:r>
          </a:p>
          <a:p>
            <a:endParaRPr lang="en-US" sz="6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B4D8A5-FEFB-CE8A-28B8-E1B7D4ACEF7C}"/>
              </a:ext>
            </a:extLst>
          </p:cNvPr>
          <p:cNvSpPr txBox="1"/>
          <p:nvPr/>
        </p:nvSpPr>
        <p:spPr>
          <a:xfrm>
            <a:off x="685800" y="2303022"/>
            <a:ext cx="16916400" cy="65556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rgbClr val="002060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3</a:t>
            </a:r>
            <a:r>
              <a:rPr lang="en-US" sz="6000" dirty="0"/>
              <a:t>. My uncle recommended _______ a robotic vacuum cleaner.</a:t>
            </a:r>
          </a:p>
          <a:p>
            <a:pPr lvl="3"/>
            <a:r>
              <a:rPr lang="en-US" sz="6000" dirty="0"/>
              <a:t>A.to buy</a:t>
            </a:r>
          </a:p>
          <a:p>
            <a:pPr lvl="3"/>
            <a:r>
              <a:rPr lang="en-US" sz="6000" dirty="0"/>
              <a:t>B. buying</a:t>
            </a:r>
          </a:p>
          <a:p>
            <a:pPr lvl="3"/>
            <a:r>
              <a:rPr lang="en-US" sz="6000" dirty="0"/>
              <a:t>C. to buying</a:t>
            </a:r>
          </a:p>
          <a:p>
            <a:pPr lvl="3"/>
            <a:r>
              <a:rPr lang="en-US" sz="6000" dirty="0"/>
              <a:t>D. Buy</a:t>
            </a:r>
          </a:p>
          <a:p>
            <a:pPr algn="ctr"/>
            <a:r>
              <a:rPr lang="en-US" sz="5400" b="1" i="1" u="sng" dirty="0">
                <a:solidFill>
                  <a:srgbClr val="FF0000"/>
                </a:solidFill>
              </a:rPr>
              <a:t>recommend + V-</a:t>
            </a:r>
            <a:r>
              <a:rPr lang="en-US" sz="5400" b="1" i="1" u="sng" dirty="0" err="1">
                <a:solidFill>
                  <a:srgbClr val="FF0000"/>
                </a:solidFill>
              </a:rPr>
              <a:t>ing</a:t>
            </a:r>
            <a:r>
              <a:rPr lang="en-US" sz="5400" b="1" i="1" u="sng" dirty="0">
                <a:solidFill>
                  <a:srgbClr val="FF0000"/>
                </a:solidFill>
              </a:rPr>
              <a:t>: </a:t>
            </a:r>
            <a:r>
              <a:rPr lang="en-US" sz="5400" b="1" i="1" u="sng" dirty="0" err="1">
                <a:solidFill>
                  <a:srgbClr val="FF0000"/>
                </a:solidFill>
              </a:rPr>
              <a:t>gợi</a:t>
            </a:r>
            <a:r>
              <a:rPr lang="en-US" sz="5400" b="1" i="1" u="sng" dirty="0">
                <a:solidFill>
                  <a:srgbClr val="FF0000"/>
                </a:solidFill>
              </a:rPr>
              <a:t> ý </a:t>
            </a:r>
            <a:r>
              <a:rPr lang="en-US" sz="5400" b="1" i="1" u="sng" dirty="0" err="1">
                <a:solidFill>
                  <a:srgbClr val="FF0000"/>
                </a:solidFill>
              </a:rPr>
              <a:t>làm</a:t>
            </a:r>
            <a:r>
              <a:rPr lang="en-US" sz="5400" b="1" i="1" u="sng" dirty="0">
                <a:solidFill>
                  <a:srgbClr val="FF0000"/>
                </a:solidFill>
              </a:rPr>
              <a:t> </a:t>
            </a:r>
            <a:r>
              <a:rPr lang="en-US" sz="5400" b="1" i="1" u="sng" dirty="0" err="1">
                <a:solidFill>
                  <a:srgbClr val="FF0000"/>
                </a:solidFill>
              </a:rPr>
              <a:t>gì</a:t>
            </a:r>
            <a:endParaRPr lang="en-US" sz="5400" b="1" i="1" u="sng" dirty="0">
              <a:solidFill>
                <a:srgbClr val="FF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726907-4992-2418-A38F-149CCF54E89C}"/>
              </a:ext>
            </a:extLst>
          </p:cNvPr>
          <p:cNvSpPr/>
          <p:nvPr/>
        </p:nvSpPr>
        <p:spPr>
          <a:xfrm>
            <a:off x="1981200" y="5237941"/>
            <a:ext cx="685800" cy="6858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0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lus/>
        <p:sndAc>
          <p:stSnd>
            <p:snd r:embed="rId3" name="camera.wav"/>
          </p:stSnd>
        </p:sndAc>
      </p:transition>
    </mc:Choice>
    <mc:Fallback xmlns="">
      <p:transition spd="slow">
        <p:plus/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B3F6EAC-68E7-9857-0C8C-219162E0F4A4}"/>
              </a:ext>
            </a:extLst>
          </p:cNvPr>
          <p:cNvGrpSpPr/>
          <p:nvPr/>
        </p:nvGrpSpPr>
        <p:grpSpPr>
          <a:xfrm>
            <a:off x="1" y="114300"/>
            <a:ext cx="18288000" cy="1524000"/>
            <a:chOff x="5627490" y="1772548"/>
            <a:chExt cx="5071211" cy="1066800"/>
          </a:xfrm>
          <a:solidFill>
            <a:schemeClr val="bg2"/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B14E391-C6CE-8842-A292-6CF64B5E4D6E}"/>
                </a:ext>
              </a:extLst>
            </p:cNvPr>
            <p:cNvSpPr/>
            <p:nvPr/>
          </p:nvSpPr>
          <p:spPr>
            <a:xfrm>
              <a:off x="5627490" y="1772548"/>
              <a:ext cx="4311876" cy="1066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96ED55BA-80AA-4A6C-5DAB-BE39AA56F866}"/>
                </a:ext>
              </a:extLst>
            </p:cNvPr>
            <p:cNvSpPr txBox="1"/>
            <p:nvPr/>
          </p:nvSpPr>
          <p:spPr>
            <a:xfrm>
              <a:off x="5832769" y="1772548"/>
              <a:ext cx="4865932" cy="991810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17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EE9A38A-3890-5208-04A6-8DF4A3601996}"/>
              </a:ext>
            </a:extLst>
          </p:cNvPr>
          <p:cNvSpPr txBox="1"/>
          <p:nvPr/>
        </p:nvSpPr>
        <p:spPr>
          <a:xfrm>
            <a:off x="1371600" y="342900"/>
            <a:ext cx="17517889" cy="203132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rgbClr val="00B050"/>
                </a:solidFill>
              </a:rPr>
              <a:t>1.Choose the correct answer A, B, C, or D.  </a:t>
            </a:r>
          </a:p>
          <a:p>
            <a:endParaRPr lang="en-US" sz="6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B4D8A5-FEFB-CE8A-28B8-E1B7D4ACEF7C}"/>
              </a:ext>
            </a:extLst>
          </p:cNvPr>
          <p:cNvSpPr txBox="1"/>
          <p:nvPr/>
        </p:nvSpPr>
        <p:spPr>
          <a:xfrm>
            <a:off x="381000" y="1865472"/>
            <a:ext cx="17145000" cy="7478970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accent3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4</a:t>
            </a:r>
            <a:r>
              <a:rPr lang="en-US" sz="6000" dirty="0"/>
              <a:t>. I suggest that you _______ the directions carefully before assembling the computer.</a:t>
            </a:r>
          </a:p>
          <a:p>
            <a:pPr marL="2514600" lvl="3" indent="-1143000">
              <a:buAutoNum type="alphaUcPeriod"/>
            </a:pPr>
            <a:r>
              <a:rPr lang="en-US" sz="6000" dirty="0"/>
              <a:t>should read</a:t>
            </a:r>
          </a:p>
          <a:p>
            <a:pPr marL="2514600" lvl="3" indent="-1143000">
              <a:buAutoNum type="alphaUcPeriod"/>
            </a:pPr>
            <a:r>
              <a:rPr lang="en-US" sz="6000" dirty="0"/>
              <a:t>B. would read</a:t>
            </a:r>
          </a:p>
          <a:p>
            <a:pPr marL="2514600" lvl="3" indent="-1143000">
              <a:buAutoNum type="alphaUcPeriod"/>
            </a:pPr>
            <a:r>
              <a:rPr lang="en-US" sz="6000" dirty="0"/>
              <a:t>C. will read</a:t>
            </a:r>
          </a:p>
          <a:p>
            <a:pPr marL="2514600" lvl="3" indent="-1143000">
              <a:buAutoNum type="alphaUcPeriod"/>
            </a:pPr>
            <a:r>
              <a:rPr lang="en-US" sz="6000" dirty="0"/>
              <a:t>D. could read</a:t>
            </a:r>
          </a:p>
          <a:p>
            <a:r>
              <a:rPr lang="en-US" sz="5400" b="1" i="1" u="sng" dirty="0">
                <a:solidFill>
                  <a:srgbClr val="FF0000"/>
                </a:solidFill>
              </a:rPr>
              <a:t>suggest + (that) + sb + (should) + V-inf: </a:t>
            </a:r>
            <a:r>
              <a:rPr lang="en-US" sz="5400" b="1" i="1" u="sng" dirty="0" err="1">
                <a:solidFill>
                  <a:srgbClr val="FF0000"/>
                </a:solidFill>
              </a:rPr>
              <a:t>gợi</a:t>
            </a:r>
            <a:r>
              <a:rPr lang="en-US" sz="5400" b="1" i="1" u="sng" dirty="0">
                <a:solidFill>
                  <a:srgbClr val="FF0000"/>
                </a:solidFill>
              </a:rPr>
              <a:t> ý (</a:t>
            </a:r>
            <a:r>
              <a:rPr lang="en-US" sz="5400" b="1" i="1" u="sng" dirty="0" err="1">
                <a:solidFill>
                  <a:srgbClr val="FF0000"/>
                </a:solidFill>
              </a:rPr>
              <a:t>rằng</a:t>
            </a:r>
            <a:r>
              <a:rPr lang="en-US" sz="5400" b="1" i="1" u="sng" dirty="0">
                <a:solidFill>
                  <a:srgbClr val="FF0000"/>
                </a:solidFill>
              </a:rPr>
              <a:t>) ai </a:t>
            </a:r>
            <a:r>
              <a:rPr lang="en-US" sz="5400" b="1" i="1" u="sng" dirty="0" err="1">
                <a:solidFill>
                  <a:srgbClr val="FF0000"/>
                </a:solidFill>
              </a:rPr>
              <a:t>đó</a:t>
            </a:r>
            <a:r>
              <a:rPr lang="en-US" sz="5400" b="1" i="1" u="sng" dirty="0">
                <a:solidFill>
                  <a:srgbClr val="FF0000"/>
                </a:solidFill>
              </a:rPr>
              <a:t> (</a:t>
            </a:r>
            <a:r>
              <a:rPr lang="en-US" sz="5400" b="1" i="1" u="sng" dirty="0" err="1">
                <a:solidFill>
                  <a:srgbClr val="FF0000"/>
                </a:solidFill>
              </a:rPr>
              <a:t>nên</a:t>
            </a:r>
            <a:r>
              <a:rPr lang="en-US" sz="5400" b="1" i="1" u="sng" dirty="0">
                <a:solidFill>
                  <a:srgbClr val="FF0000"/>
                </a:solidFill>
              </a:rPr>
              <a:t>) </a:t>
            </a:r>
            <a:r>
              <a:rPr lang="en-US" sz="5400" b="1" i="1" u="sng" dirty="0" err="1">
                <a:solidFill>
                  <a:srgbClr val="FF0000"/>
                </a:solidFill>
              </a:rPr>
              <a:t>làm</a:t>
            </a:r>
            <a:r>
              <a:rPr lang="en-US" sz="5400" b="1" i="1" u="sng" dirty="0">
                <a:solidFill>
                  <a:srgbClr val="FF0000"/>
                </a:solidFill>
              </a:rPr>
              <a:t> </a:t>
            </a:r>
            <a:r>
              <a:rPr lang="en-US" sz="5400" b="1" i="1" u="sng" dirty="0" err="1">
                <a:solidFill>
                  <a:srgbClr val="FF0000"/>
                </a:solidFill>
              </a:rPr>
              <a:t>gì</a:t>
            </a:r>
            <a:endParaRPr lang="en-US" sz="5400" b="1" i="1" u="sng" dirty="0">
              <a:solidFill>
                <a:srgbClr val="FF0000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55D27B1-6B8C-01CB-3C21-2C3C0F1F2EB6}"/>
              </a:ext>
            </a:extLst>
          </p:cNvPr>
          <p:cNvSpPr/>
          <p:nvPr/>
        </p:nvSpPr>
        <p:spPr>
          <a:xfrm>
            <a:off x="1676400" y="3848100"/>
            <a:ext cx="762000" cy="762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90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lus/>
        <p:sndAc>
          <p:stSnd>
            <p:snd r:embed="rId3" name="camera.wav"/>
          </p:stSnd>
        </p:sndAc>
      </p:transition>
    </mc:Choice>
    <mc:Fallback xmlns="">
      <p:transition spd="slow">
        <p:plus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>
            <a:extLst>
              <a:ext uri="{FF2B5EF4-FFF2-40B4-BE49-F238E27FC236}">
                <a16:creationId xmlns:a16="http://schemas.microsoft.com/office/drawing/2014/main" id="{96ED55BA-80AA-4A6C-5DAB-BE39AA56F866}"/>
              </a:ext>
            </a:extLst>
          </p:cNvPr>
          <p:cNvSpPr txBox="1"/>
          <p:nvPr/>
        </p:nvSpPr>
        <p:spPr>
          <a:xfrm>
            <a:off x="1666875" y="495300"/>
            <a:ext cx="14954250" cy="991810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E9A38A-3890-5208-04A6-8DF4A3601996}"/>
              </a:ext>
            </a:extLst>
          </p:cNvPr>
          <p:cNvSpPr txBox="1"/>
          <p:nvPr/>
        </p:nvSpPr>
        <p:spPr>
          <a:xfrm>
            <a:off x="1707638" y="357187"/>
            <a:ext cx="14913487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rgbClr val="00B050"/>
                </a:solidFill>
              </a:rPr>
              <a:t>1.Choose the correct answer A, B, C, or D.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B4D8A5-FEFB-CE8A-28B8-E1B7D4ACEF7C}"/>
              </a:ext>
            </a:extLst>
          </p:cNvPr>
          <p:cNvSpPr txBox="1"/>
          <p:nvPr/>
        </p:nvSpPr>
        <p:spPr>
          <a:xfrm>
            <a:off x="1504950" y="2324100"/>
            <a:ext cx="15278100" cy="65556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5</a:t>
            </a:r>
            <a:r>
              <a:rPr lang="en-US" sz="6000" dirty="0"/>
              <a:t>. She advises _______ a yoga class to improve flexibility and relaxation.</a:t>
            </a:r>
          </a:p>
          <a:p>
            <a:pPr marL="2514600" lvl="3" indent="-1143000">
              <a:buAutoNum type="alphaUcPeriod"/>
            </a:pPr>
            <a:r>
              <a:rPr lang="en-US" sz="6000" dirty="0"/>
              <a:t>to take</a:t>
            </a:r>
          </a:p>
          <a:p>
            <a:pPr marL="2514600" lvl="3" indent="-1143000">
              <a:buAutoNum type="alphaUcPeriod"/>
            </a:pPr>
            <a:r>
              <a:rPr lang="en-US" sz="6000" dirty="0"/>
              <a:t>took</a:t>
            </a:r>
          </a:p>
          <a:p>
            <a:pPr marL="2514600" lvl="3" indent="-1143000">
              <a:buAutoNum type="alphaUcPeriod"/>
            </a:pPr>
            <a:r>
              <a:rPr lang="en-US" sz="6000" dirty="0"/>
              <a:t>take</a:t>
            </a:r>
          </a:p>
          <a:p>
            <a:pPr marL="2514600" lvl="3" indent="-1143000">
              <a:buAutoNum type="alphaUcPeriod"/>
            </a:pPr>
            <a:r>
              <a:rPr lang="en-US" sz="6000" dirty="0"/>
              <a:t>Taking</a:t>
            </a:r>
          </a:p>
          <a:p>
            <a:pPr algn="ctr"/>
            <a:r>
              <a:rPr lang="en-US" sz="5400" b="1" i="1" u="sng" dirty="0">
                <a:solidFill>
                  <a:srgbClr val="FF0000"/>
                </a:solidFill>
              </a:rPr>
              <a:t>advise + V-</a:t>
            </a:r>
            <a:r>
              <a:rPr lang="en-US" sz="5400" b="1" i="1" u="sng" dirty="0" err="1">
                <a:solidFill>
                  <a:srgbClr val="FF0000"/>
                </a:solidFill>
              </a:rPr>
              <a:t>ing</a:t>
            </a:r>
            <a:r>
              <a:rPr lang="en-US" sz="5400" b="1" i="1" u="sng" dirty="0">
                <a:solidFill>
                  <a:srgbClr val="FF0000"/>
                </a:solidFill>
              </a:rPr>
              <a:t>: </a:t>
            </a:r>
            <a:r>
              <a:rPr lang="en-US" sz="5400" b="1" i="1" u="sng" dirty="0" err="1">
                <a:solidFill>
                  <a:srgbClr val="FF0000"/>
                </a:solidFill>
              </a:rPr>
              <a:t>khuyên</a:t>
            </a:r>
            <a:r>
              <a:rPr lang="en-US" sz="5400" b="1" i="1" u="sng" dirty="0">
                <a:solidFill>
                  <a:srgbClr val="FF0000"/>
                </a:solidFill>
              </a:rPr>
              <a:t> </a:t>
            </a:r>
            <a:r>
              <a:rPr lang="en-US" sz="5400" b="1" i="1" u="sng" dirty="0" err="1">
                <a:solidFill>
                  <a:srgbClr val="FF0000"/>
                </a:solidFill>
              </a:rPr>
              <a:t>làm</a:t>
            </a:r>
            <a:r>
              <a:rPr lang="en-US" sz="5400" b="1" i="1" u="sng" dirty="0">
                <a:solidFill>
                  <a:srgbClr val="FF0000"/>
                </a:solidFill>
              </a:rPr>
              <a:t> </a:t>
            </a:r>
            <a:r>
              <a:rPr lang="en-US" sz="5400" b="1" i="1" u="sng" dirty="0" err="1">
                <a:solidFill>
                  <a:srgbClr val="FF0000"/>
                </a:solidFill>
              </a:rPr>
              <a:t>gì</a:t>
            </a:r>
            <a:endParaRPr lang="en-US" sz="5400" b="1" i="1" u="sng" dirty="0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160D9A-0406-EF62-24EB-404C3638881B}"/>
              </a:ext>
            </a:extLst>
          </p:cNvPr>
          <p:cNvSpPr/>
          <p:nvPr/>
        </p:nvSpPr>
        <p:spPr>
          <a:xfrm>
            <a:off x="2838450" y="7048500"/>
            <a:ext cx="685800" cy="6858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1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lus/>
        <p:sndAc>
          <p:stSnd>
            <p:snd r:embed="rId3" name="camera.wav"/>
          </p:stSnd>
        </p:sndAc>
      </p:transition>
    </mc:Choice>
    <mc:Fallback xmlns="">
      <p:transition spd="slow">
        <p:plus/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2B65BC2E-65EC-30E7-3DDA-AF1C436E7590}"/>
              </a:ext>
            </a:extLst>
          </p:cNvPr>
          <p:cNvSpPr/>
          <p:nvPr/>
        </p:nvSpPr>
        <p:spPr>
          <a:xfrm>
            <a:off x="406729" y="1594927"/>
            <a:ext cx="17503876" cy="82175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C263B00-AC88-D315-3A09-6B48051093A6}"/>
              </a:ext>
            </a:extLst>
          </p:cNvPr>
          <p:cNvSpPr/>
          <p:nvPr/>
        </p:nvSpPr>
        <p:spPr>
          <a:xfrm>
            <a:off x="1066800" y="247640"/>
            <a:ext cx="15773400" cy="10668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AC000EA-B9A1-B26D-6636-B6434EB14465}"/>
              </a:ext>
            </a:extLst>
          </p:cNvPr>
          <p:cNvSpPr txBox="1"/>
          <p:nvPr/>
        </p:nvSpPr>
        <p:spPr>
          <a:xfrm>
            <a:off x="228600" y="336658"/>
            <a:ext cx="17768044" cy="1012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1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Write the correct form of each verb in brackets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047F3-96C4-B2EA-C2A1-26398AB9BEB4}"/>
              </a:ext>
            </a:extLst>
          </p:cNvPr>
          <p:cNvSpPr txBox="1"/>
          <p:nvPr/>
        </p:nvSpPr>
        <p:spPr>
          <a:xfrm>
            <a:off x="685800" y="2156982"/>
            <a:ext cx="17463244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1</a:t>
            </a:r>
            <a:r>
              <a:rPr lang="en-US" sz="4400" dirty="0"/>
              <a:t>.I recommended (collect</a:t>
            </a:r>
            <a:r>
              <a:rPr lang="en-US" sz="3600" dirty="0"/>
              <a:t>)</a:t>
            </a:r>
            <a:r>
              <a:rPr lang="en-US" sz="4400" dirty="0"/>
              <a:t> ___________ old electronic devices</a:t>
            </a:r>
            <a:r>
              <a:rPr lang="en-US" sz="1600" dirty="0"/>
              <a:t>.</a:t>
            </a:r>
          </a:p>
          <a:p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72D0B3-8DAC-388B-C1A8-5FEA01066CE8}"/>
              </a:ext>
            </a:extLst>
          </p:cNvPr>
          <p:cNvSpPr txBox="1"/>
          <p:nvPr/>
        </p:nvSpPr>
        <p:spPr>
          <a:xfrm>
            <a:off x="685800" y="4954876"/>
            <a:ext cx="174632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2</a:t>
            </a:r>
            <a:r>
              <a:rPr lang="en-US" sz="4800" dirty="0"/>
              <a:t>. </a:t>
            </a:r>
            <a:r>
              <a:rPr lang="en-US" sz="4400" dirty="0"/>
              <a:t>The sales assistant suggested that I (exchange) _________________                       the digital music player I bought last month</a:t>
            </a:r>
            <a:r>
              <a:rPr lang="en-US" sz="4800" dirty="0"/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DA2226-CBB7-0408-F288-175628C63016}"/>
              </a:ext>
            </a:extLst>
          </p:cNvPr>
          <p:cNvSpPr txBox="1"/>
          <p:nvPr/>
        </p:nvSpPr>
        <p:spPr>
          <a:xfrm>
            <a:off x="762000" y="3478560"/>
            <a:ext cx="93904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u="sng" dirty="0">
                <a:solidFill>
                  <a:srgbClr val="C00000"/>
                </a:solidFill>
              </a:rPr>
              <a:t>recommend + V-</a:t>
            </a:r>
            <a:r>
              <a:rPr lang="en-US" sz="4800" b="1" u="sng" dirty="0" err="1">
                <a:solidFill>
                  <a:srgbClr val="C00000"/>
                </a:solidFill>
              </a:rPr>
              <a:t>ing</a:t>
            </a:r>
            <a:r>
              <a:rPr lang="en-US" sz="4800" b="1" u="sng" dirty="0">
                <a:solidFill>
                  <a:srgbClr val="C00000"/>
                </a:solidFill>
              </a:rPr>
              <a:t>: </a:t>
            </a:r>
            <a:r>
              <a:rPr lang="en-US" sz="4800" b="1" u="sng" dirty="0" err="1">
                <a:solidFill>
                  <a:srgbClr val="C00000"/>
                </a:solidFill>
              </a:rPr>
              <a:t>gợi</a:t>
            </a:r>
            <a:r>
              <a:rPr lang="en-US" sz="4800" b="1" u="sng" dirty="0">
                <a:solidFill>
                  <a:srgbClr val="C00000"/>
                </a:solidFill>
              </a:rPr>
              <a:t> ý </a:t>
            </a:r>
            <a:r>
              <a:rPr lang="en-US" sz="4800" b="1" u="sng" dirty="0" err="1">
                <a:solidFill>
                  <a:srgbClr val="C00000"/>
                </a:solidFill>
              </a:rPr>
              <a:t>làm</a:t>
            </a:r>
            <a:r>
              <a:rPr lang="en-US" sz="4800" b="1" u="sng" dirty="0">
                <a:solidFill>
                  <a:srgbClr val="C00000"/>
                </a:solidFill>
              </a:rPr>
              <a:t> </a:t>
            </a:r>
            <a:r>
              <a:rPr lang="en-US" sz="4800" b="1" u="sng" dirty="0" err="1">
                <a:solidFill>
                  <a:srgbClr val="C00000"/>
                </a:solidFill>
              </a:rPr>
              <a:t>g</a:t>
            </a:r>
            <a:r>
              <a:rPr lang="en-US" sz="4800" b="1" dirty="0" err="1">
                <a:solidFill>
                  <a:srgbClr val="C00000"/>
                </a:solidFill>
              </a:rPr>
              <a:t>ì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7805C7-C2DD-291D-858A-0E352600A7D5}"/>
              </a:ext>
            </a:extLst>
          </p:cNvPr>
          <p:cNvSpPr txBox="1"/>
          <p:nvPr/>
        </p:nvSpPr>
        <p:spPr>
          <a:xfrm>
            <a:off x="12115800" y="4954876"/>
            <a:ext cx="472440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chemeClr val="accent5"/>
                </a:solidFill>
              </a:rPr>
              <a:t>(should) exchange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7C977A-5384-6491-9166-913D480C2641}"/>
              </a:ext>
            </a:extLst>
          </p:cNvPr>
          <p:cNvSpPr txBox="1"/>
          <p:nvPr/>
        </p:nvSpPr>
        <p:spPr>
          <a:xfrm>
            <a:off x="685800" y="7048500"/>
            <a:ext cx="1676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u="sng" dirty="0">
                <a:solidFill>
                  <a:srgbClr val="C00000"/>
                </a:solidFill>
              </a:rPr>
              <a:t>suggest + (that) + sb + (should) + V-inf: </a:t>
            </a:r>
            <a:r>
              <a:rPr lang="en-US" sz="4800" b="1" u="sng" dirty="0" err="1">
                <a:solidFill>
                  <a:srgbClr val="C00000"/>
                </a:solidFill>
              </a:rPr>
              <a:t>đề</a:t>
            </a:r>
            <a:r>
              <a:rPr lang="en-US" sz="4800" b="1" u="sng" dirty="0">
                <a:solidFill>
                  <a:srgbClr val="C00000"/>
                </a:solidFill>
              </a:rPr>
              <a:t> </a:t>
            </a:r>
            <a:r>
              <a:rPr lang="en-US" sz="4800" b="1" u="sng" dirty="0" err="1">
                <a:solidFill>
                  <a:srgbClr val="C00000"/>
                </a:solidFill>
              </a:rPr>
              <a:t>xuất</a:t>
            </a:r>
            <a:r>
              <a:rPr lang="en-US" sz="4800" b="1" u="sng" dirty="0">
                <a:solidFill>
                  <a:srgbClr val="C00000"/>
                </a:solidFill>
              </a:rPr>
              <a:t> (</a:t>
            </a:r>
            <a:r>
              <a:rPr lang="en-US" sz="4800" b="1" u="sng" dirty="0" err="1">
                <a:solidFill>
                  <a:srgbClr val="C00000"/>
                </a:solidFill>
              </a:rPr>
              <a:t>rằng</a:t>
            </a:r>
            <a:r>
              <a:rPr lang="en-US" sz="4800" b="1" u="sng" dirty="0">
                <a:solidFill>
                  <a:srgbClr val="C00000"/>
                </a:solidFill>
              </a:rPr>
              <a:t>) ai </a:t>
            </a:r>
            <a:r>
              <a:rPr lang="en-US" sz="4800" b="1" u="sng" dirty="0" err="1">
                <a:solidFill>
                  <a:srgbClr val="C00000"/>
                </a:solidFill>
              </a:rPr>
              <a:t>đó</a:t>
            </a:r>
            <a:r>
              <a:rPr lang="en-US" sz="4800" b="1" u="sng" dirty="0">
                <a:solidFill>
                  <a:srgbClr val="C00000"/>
                </a:solidFill>
              </a:rPr>
              <a:t> (</a:t>
            </a:r>
            <a:r>
              <a:rPr lang="en-US" sz="4800" b="1" u="sng" dirty="0" err="1">
                <a:solidFill>
                  <a:srgbClr val="C00000"/>
                </a:solidFill>
              </a:rPr>
              <a:t>nên</a:t>
            </a:r>
            <a:r>
              <a:rPr lang="en-US" sz="4800" b="1" u="sng" dirty="0">
                <a:solidFill>
                  <a:srgbClr val="C00000"/>
                </a:solidFill>
              </a:rPr>
              <a:t>) </a:t>
            </a:r>
            <a:r>
              <a:rPr lang="en-US" sz="4800" b="1" u="sng" dirty="0" err="1">
                <a:solidFill>
                  <a:srgbClr val="C00000"/>
                </a:solidFill>
              </a:rPr>
              <a:t>làm</a:t>
            </a:r>
            <a:r>
              <a:rPr lang="en-US" sz="4800" b="1" u="sng" dirty="0">
                <a:solidFill>
                  <a:srgbClr val="C00000"/>
                </a:solidFill>
              </a:rPr>
              <a:t> </a:t>
            </a:r>
            <a:r>
              <a:rPr lang="en-US" sz="4800" b="1" u="sng" dirty="0" err="1">
                <a:solidFill>
                  <a:srgbClr val="C00000"/>
                </a:solidFill>
              </a:rPr>
              <a:t>gì</a:t>
            </a:r>
            <a:endParaRPr lang="en-US" sz="4800" b="1" u="sng" dirty="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B21D5D-F02F-2451-59C1-0EF1B3765A3A}"/>
              </a:ext>
            </a:extLst>
          </p:cNvPr>
          <p:cNvSpPr txBox="1"/>
          <p:nvPr/>
        </p:nvSpPr>
        <p:spPr>
          <a:xfrm>
            <a:off x="7010400" y="2122627"/>
            <a:ext cx="268044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92D050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4800" i="1" dirty="0"/>
              <a:t> </a:t>
            </a:r>
            <a:r>
              <a:rPr lang="en-US" sz="4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collecting</a:t>
            </a:r>
          </a:p>
        </p:txBody>
      </p:sp>
    </p:spTree>
    <p:extLst>
      <p:ext uri="{BB962C8B-B14F-4D97-AF65-F5344CB8AC3E}">
        <p14:creationId xmlns:p14="http://schemas.microsoft.com/office/powerpoint/2010/main" val="333553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3" name="arrow.wav"/>
          </p:stSnd>
        </p:sndAc>
      </p:transition>
    </mc:Choice>
    <mc:Fallback xmlns="">
      <p:transition spd="slow">
        <p:fade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36D61A99-4D00-60AC-2165-6BCFD3DCD23A}"/>
              </a:ext>
            </a:extLst>
          </p:cNvPr>
          <p:cNvSpPr/>
          <p:nvPr/>
        </p:nvSpPr>
        <p:spPr>
          <a:xfrm>
            <a:off x="406729" y="1594927"/>
            <a:ext cx="17503876" cy="82175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C263B00-AC88-D315-3A09-6B48051093A6}"/>
              </a:ext>
            </a:extLst>
          </p:cNvPr>
          <p:cNvSpPr/>
          <p:nvPr/>
        </p:nvSpPr>
        <p:spPr>
          <a:xfrm>
            <a:off x="1295400" y="261668"/>
            <a:ext cx="16378996" cy="10668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AC000EA-B9A1-B26D-6636-B6434EB14465}"/>
              </a:ext>
            </a:extLst>
          </p:cNvPr>
          <p:cNvSpPr txBox="1"/>
          <p:nvPr/>
        </p:nvSpPr>
        <p:spPr>
          <a:xfrm>
            <a:off x="613603" y="300837"/>
            <a:ext cx="18288000" cy="1012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1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Write the correct form of each verb in brackets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19CA5-F846-3638-F614-CE84D84EE2C9}"/>
              </a:ext>
            </a:extLst>
          </p:cNvPr>
          <p:cNvSpPr txBox="1"/>
          <p:nvPr/>
        </p:nvSpPr>
        <p:spPr>
          <a:xfrm>
            <a:off x="377396" y="4663549"/>
            <a:ext cx="176192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4</a:t>
            </a:r>
            <a:r>
              <a:rPr lang="en-US" sz="4400" dirty="0"/>
              <a:t>. The doctor advised (not use) ___________digital devices before bedtime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8B435-73E7-4ED8-5117-D2C78DA94192}"/>
              </a:ext>
            </a:extLst>
          </p:cNvPr>
          <p:cNvSpPr txBox="1"/>
          <p:nvPr/>
        </p:nvSpPr>
        <p:spPr>
          <a:xfrm>
            <a:off x="377396" y="6993586"/>
            <a:ext cx="176192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5</a:t>
            </a:r>
            <a:r>
              <a:rPr lang="en-US" sz="4000" dirty="0"/>
              <a:t>. My classmate recommended that I (have) ________________ the PC repaired as soon as possible.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7C272D-DED3-C2E8-C612-CA088E1CAB17}"/>
              </a:ext>
            </a:extLst>
          </p:cNvPr>
          <p:cNvSpPr txBox="1"/>
          <p:nvPr/>
        </p:nvSpPr>
        <p:spPr>
          <a:xfrm>
            <a:off x="377395" y="2007552"/>
            <a:ext cx="176192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3</a:t>
            </a:r>
            <a:r>
              <a:rPr lang="en-US" sz="4400" dirty="0"/>
              <a:t>. The teacher advised that we (access) ______________ the Internet for extra information about our lecture</a:t>
            </a:r>
            <a:r>
              <a:rPr lang="en-US" sz="1600" dirty="0"/>
              <a:t>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F79D26-98BA-6C29-77DC-8BBFA357149E}"/>
              </a:ext>
            </a:extLst>
          </p:cNvPr>
          <p:cNvSpPr txBox="1"/>
          <p:nvPr/>
        </p:nvSpPr>
        <p:spPr>
          <a:xfrm>
            <a:off x="9484898" y="1932005"/>
            <a:ext cx="396449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3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en-US" sz="4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(should) access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A436D5-C4FF-4989-A45E-8F40BECB18AF}"/>
              </a:ext>
            </a:extLst>
          </p:cNvPr>
          <p:cNvSpPr txBox="1"/>
          <p:nvPr/>
        </p:nvSpPr>
        <p:spPr>
          <a:xfrm>
            <a:off x="613603" y="3543300"/>
            <a:ext cx="14935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u="sng" dirty="0">
                <a:solidFill>
                  <a:srgbClr val="C00000"/>
                </a:solidFill>
              </a:rPr>
              <a:t>advise + (not) + V-</a:t>
            </a:r>
            <a:r>
              <a:rPr lang="en-US" sz="4800" b="1" u="sng" dirty="0" err="1">
                <a:solidFill>
                  <a:srgbClr val="C00000"/>
                </a:solidFill>
              </a:rPr>
              <a:t>ing</a:t>
            </a:r>
            <a:r>
              <a:rPr lang="en-US" sz="4800" b="1" u="sng" dirty="0">
                <a:solidFill>
                  <a:srgbClr val="C00000"/>
                </a:solidFill>
              </a:rPr>
              <a:t>: </a:t>
            </a:r>
            <a:r>
              <a:rPr lang="en-US" sz="4800" b="1" u="sng" dirty="0" err="1">
                <a:solidFill>
                  <a:srgbClr val="C00000"/>
                </a:solidFill>
              </a:rPr>
              <a:t>khuyên</a:t>
            </a:r>
            <a:r>
              <a:rPr lang="en-US" sz="4800" b="1" u="sng" dirty="0">
                <a:solidFill>
                  <a:srgbClr val="C00000"/>
                </a:solidFill>
              </a:rPr>
              <a:t> (</a:t>
            </a:r>
            <a:r>
              <a:rPr lang="en-US" sz="4800" b="1" u="sng" dirty="0" err="1">
                <a:solidFill>
                  <a:srgbClr val="C00000"/>
                </a:solidFill>
              </a:rPr>
              <a:t>không</a:t>
            </a:r>
            <a:r>
              <a:rPr lang="en-US" sz="4800" b="1" u="sng" dirty="0">
                <a:solidFill>
                  <a:srgbClr val="C00000"/>
                </a:solidFill>
              </a:rPr>
              <a:t>) </a:t>
            </a:r>
            <a:r>
              <a:rPr lang="en-US" sz="4800" b="1" u="sng" dirty="0" err="1">
                <a:solidFill>
                  <a:srgbClr val="C00000"/>
                </a:solidFill>
              </a:rPr>
              <a:t>là</a:t>
            </a:r>
            <a:r>
              <a:rPr lang="en-US" sz="4800" b="1" u="sng" dirty="0">
                <a:solidFill>
                  <a:srgbClr val="C00000"/>
                </a:solidFill>
              </a:rPr>
              <a:t> m </a:t>
            </a:r>
            <a:r>
              <a:rPr lang="en-US" sz="4800" b="1" u="sng" dirty="0" err="1">
                <a:solidFill>
                  <a:srgbClr val="C00000"/>
                </a:solidFill>
              </a:rPr>
              <a:t>gì</a:t>
            </a:r>
            <a:endParaRPr lang="en-US" sz="4800" b="1" u="sng" dirty="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38EB7B-C7DD-2CDA-8719-8BF7EA70E488}"/>
              </a:ext>
            </a:extLst>
          </p:cNvPr>
          <p:cNvSpPr txBox="1"/>
          <p:nvPr/>
        </p:nvSpPr>
        <p:spPr>
          <a:xfrm>
            <a:off x="7756137" y="4534740"/>
            <a:ext cx="2853497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1CF82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5400" i="1" dirty="0">
                <a:solidFill>
                  <a:schemeClr val="accent6">
                    <a:lumMod val="75000"/>
                  </a:schemeClr>
                </a:solidFill>
              </a:rPr>
              <a:t>not using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B39824-489C-5625-3FDE-865FD0DF0281}"/>
              </a:ext>
            </a:extLst>
          </p:cNvPr>
          <p:cNvSpPr txBox="1"/>
          <p:nvPr/>
        </p:nvSpPr>
        <p:spPr>
          <a:xfrm>
            <a:off x="613603" y="5703719"/>
            <a:ext cx="142850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u="sng" dirty="0">
                <a:solidFill>
                  <a:srgbClr val="C00000"/>
                </a:solidFill>
              </a:rPr>
              <a:t>advise + (not) + V-</a:t>
            </a:r>
            <a:r>
              <a:rPr lang="en-US" sz="4800" b="1" u="sng" dirty="0" err="1">
                <a:solidFill>
                  <a:srgbClr val="C00000"/>
                </a:solidFill>
              </a:rPr>
              <a:t>ing</a:t>
            </a:r>
            <a:r>
              <a:rPr lang="en-US" sz="4800" b="1" u="sng" dirty="0">
                <a:solidFill>
                  <a:srgbClr val="C00000"/>
                </a:solidFill>
              </a:rPr>
              <a:t>: </a:t>
            </a:r>
            <a:r>
              <a:rPr lang="en-US" sz="4800" b="1" u="sng" dirty="0" err="1">
                <a:solidFill>
                  <a:srgbClr val="C00000"/>
                </a:solidFill>
              </a:rPr>
              <a:t>khuyên</a:t>
            </a:r>
            <a:r>
              <a:rPr lang="en-US" sz="4800" b="1" u="sng" dirty="0">
                <a:solidFill>
                  <a:srgbClr val="C00000"/>
                </a:solidFill>
              </a:rPr>
              <a:t> (</a:t>
            </a:r>
            <a:r>
              <a:rPr lang="en-US" sz="4800" b="1" u="sng" dirty="0" err="1">
                <a:solidFill>
                  <a:srgbClr val="C00000"/>
                </a:solidFill>
              </a:rPr>
              <a:t>không</a:t>
            </a:r>
            <a:r>
              <a:rPr lang="en-US" sz="4800" b="1" u="sng" dirty="0">
                <a:solidFill>
                  <a:srgbClr val="C00000"/>
                </a:solidFill>
              </a:rPr>
              <a:t>) </a:t>
            </a:r>
            <a:r>
              <a:rPr lang="en-US" sz="4800" b="1" u="sng" dirty="0" err="1">
                <a:solidFill>
                  <a:srgbClr val="C00000"/>
                </a:solidFill>
              </a:rPr>
              <a:t>làm</a:t>
            </a:r>
            <a:r>
              <a:rPr lang="en-US" sz="4800" b="1" u="sng" dirty="0">
                <a:solidFill>
                  <a:srgbClr val="C00000"/>
                </a:solidFill>
              </a:rPr>
              <a:t> </a:t>
            </a:r>
            <a:r>
              <a:rPr lang="en-US" sz="4800" b="1" u="sng" dirty="0" err="1">
                <a:solidFill>
                  <a:srgbClr val="C00000"/>
                </a:solidFill>
              </a:rPr>
              <a:t>gì</a:t>
            </a:r>
            <a:endParaRPr lang="en-US" sz="4800" b="1" u="sng" dirty="0">
              <a:solidFill>
                <a:srgbClr val="C0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675ADBC-73BB-1BFE-7754-8A7629E54149}"/>
              </a:ext>
            </a:extLst>
          </p:cNvPr>
          <p:cNvSpPr txBox="1"/>
          <p:nvPr/>
        </p:nvSpPr>
        <p:spPr>
          <a:xfrm>
            <a:off x="9649982" y="6840756"/>
            <a:ext cx="3998068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sz="5400" i="1" dirty="0">
                <a:solidFill>
                  <a:srgbClr val="FF0000"/>
                </a:solidFill>
              </a:rPr>
              <a:t>(should) have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FFAE33-A6AF-BA7B-BAFF-6AAAA925F76D}"/>
              </a:ext>
            </a:extLst>
          </p:cNvPr>
          <p:cNvSpPr txBox="1"/>
          <p:nvPr/>
        </p:nvSpPr>
        <p:spPr>
          <a:xfrm>
            <a:off x="377395" y="8623065"/>
            <a:ext cx="176192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u="sng" dirty="0">
                <a:solidFill>
                  <a:srgbClr val="C00000"/>
                </a:solidFill>
              </a:rPr>
              <a:t>recommend + (that) + sb + (should) + V-inf: </a:t>
            </a:r>
            <a:r>
              <a:rPr lang="en-US" sz="4400" b="1" u="sng" dirty="0" err="1">
                <a:solidFill>
                  <a:srgbClr val="C00000"/>
                </a:solidFill>
              </a:rPr>
              <a:t>gợi</a:t>
            </a:r>
            <a:r>
              <a:rPr lang="en-US" sz="4400" b="1" u="sng" dirty="0">
                <a:solidFill>
                  <a:srgbClr val="C00000"/>
                </a:solidFill>
              </a:rPr>
              <a:t> ý (</a:t>
            </a:r>
            <a:r>
              <a:rPr lang="en-US" sz="4400" b="1" u="sng" dirty="0" err="1">
                <a:solidFill>
                  <a:srgbClr val="C00000"/>
                </a:solidFill>
              </a:rPr>
              <a:t>rằng</a:t>
            </a:r>
            <a:r>
              <a:rPr lang="en-US" sz="4400" b="1" u="sng" dirty="0">
                <a:solidFill>
                  <a:srgbClr val="C00000"/>
                </a:solidFill>
              </a:rPr>
              <a:t>) ai </a:t>
            </a:r>
            <a:r>
              <a:rPr lang="en-US" sz="4400" b="1" u="sng" dirty="0" err="1">
                <a:solidFill>
                  <a:srgbClr val="C00000"/>
                </a:solidFill>
              </a:rPr>
              <a:t>đó</a:t>
            </a:r>
            <a:r>
              <a:rPr lang="en-US" sz="4400" b="1" u="sng" dirty="0">
                <a:solidFill>
                  <a:srgbClr val="C00000"/>
                </a:solidFill>
              </a:rPr>
              <a:t> (</a:t>
            </a:r>
            <a:r>
              <a:rPr lang="en-US" sz="4400" b="1" u="sng" dirty="0" err="1">
                <a:solidFill>
                  <a:srgbClr val="C00000"/>
                </a:solidFill>
              </a:rPr>
              <a:t>nên</a:t>
            </a:r>
            <a:r>
              <a:rPr lang="en-US" sz="4400" b="1" u="sng" dirty="0">
                <a:solidFill>
                  <a:srgbClr val="C00000"/>
                </a:solidFill>
              </a:rPr>
              <a:t>) </a:t>
            </a:r>
            <a:r>
              <a:rPr lang="en-US" sz="4400" b="1" u="sng" dirty="0" err="1">
                <a:solidFill>
                  <a:srgbClr val="C00000"/>
                </a:solidFill>
              </a:rPr>
              <a:t>làm</a:t>
            </a:r>
            <a:r>
              <a:rPr lang="en-US" sz="4400" b="1" u="sng" dirty="0">
                <a:solidFill>
                  <a:srgbClr val="C00000"/>
                </a:solidFill>
              </a:rPr>
              <a:t> </a:t>
            </a:r>
            <a:r>
              <a:rPr lang="en-US" sz="4400" b="1" u="sng" dirty="0" err="1">
                <a:solidFill>
                  <a:srgbClr val="C00000"/>
                </a:solidFill>
              </a:rPr>
              <a:t>gì</a:t>
            </a:r>
            <a:endParaRPr lang="en-US" sz="44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22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3" name="arrow.wav"/>
          </p:stSnd>
        </p:sndAc>
      </p:transition>
    </mc:Choice>
    <mc:Fallback xmlns="">
      <p:transition spd="slow">
        <p:fade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ADC8D463-033A-36F8-2849-8E9938F9587D}"/>
              </a:ext>
            </a:extLst>
          </p:cNvPr>
          <p:cNvSpPr/>
          <p:nvPr/>
        </p:nvSpPr>
        <p:spPr>
          <a:xfrm>
            <a:off x="549003" y="1886654"/>
            <a:ext cx="17159509" cy="77526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C263B00-AC88-D315-3A09-6B48051093A6}"/>
              </a:ext>
            </a:extLst>
          </p:cNvPr>
          <p:cNvSpPr/>
          <p:nvPr/>
        </p:nvSpPr>
        <p:spPr>
          <a:xfrm>
            <a:off x="1912238" y="191979"/>
            <a:ext cx="14310376" cy="13689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AC000EA-B9A1-B26D-6636-B6434EB14465}"/>
              </a:ext>
            </a:extLst>
          </p:cNvPr>
          <p:cNvSpPr txBox="1"/>
          <p:nvPr/>
        </p:nvSpPr>
        <p:spPr>
          <a:xfrm>
            <a:off x="2065387" y="162554"/>
            <a:ext cx="1415722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>
                <a:ln/>
                <a:solidFill>
                  <a:schemeClr val="accent4"/>
                </a:solidFill>
                <a:uLnTx/>
                <a:uFillTx/>
                <a:latin typeface="+mj-lt"/>
                <a:ea typeface="+mn-ea"/>
                <a:cs typeface="+mn-cs"/>
              </a:rPr>
              <a:t>3. Find a mistake in the underlined parts in each sentence below and correct it.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548228-CA67-57AE-4EAB-34F8406E1C36}"/>
              </a:ext>
            </a:extLst>
          </p:cNvPr>
          <p:cNvSpPr txBox="1"/>
          <p:nvPr/>
        </p:nvSpPr>
        <p:spPr>
          <a:xfrm>
            <a:off x="676072" y="2171700"/>
            <a:ext cx="166213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n w="0"/>
                <a:solidFill>
                  <a:srgbClr val="00B050"/>
                </a:solidFill>
              </a:rPr>
              <a:t>1</a:t>
            </a:r>
            <a:r>
              <a:rPr lang="en-US" sz="4000" dirty="0"/>
              <a:t>. The (A) teacher suggested that we (B) don't waste time (C) playing video (D) games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24AD69-52B5-F355-E122-CBBCA7B0CF63}"/>
              </a:ext>
            </a:extLst>
          </p:cNvPr>
          <p:cNvSpPr txBox="1"/>
          <p:nvPr/>
        </p:nvSpPr>
        <p:spPr>
          <a:xfrm>
            <a:off x="701774" y="5080364"/>
            <a:ext cx="175862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2</a:t>
            </a:r>
            <a:r>
              <a:rPr lang="en-US" sz="4000" dirty="0"/>
              <a:t>. I </a:t>
            </a:r>
            <a:r>
              <a:rPr lang="en-US" sz="4400" dirty="0"/>
              <a:t>advise</a:t>
            </a:r>
            <a:r>
              <a:rPr lang="en-US" sz="4000" dirty="0"/>
              <a:t> (A) to try a new workout (B) routine to (C) keep things (C) interesting.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2F158E-5D78-8145-C0C3-48ED97E74E7F}"/>
              </a:ext>
            </a:extLst>
          </p:cNvPr>
          <p:cNvSpPr txBox="1"/>
          <p:nvPr/>
        </p:nvSpPr>
        <p:spPr>
          <a:xfrm>
            <a:off x="643644" y="7233158"/>
            <a:ext cx="172633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3</a:t>
            </a:r>
            <a:r>
              <a:rPr lang="en-US" sz="4000" dirty="0"/>
              <a:t>. Her parents recommend (A) that she (B) studies harder (C) so that she can get (D) into a good university.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4F4E4A-BA98-708E-93EB-BC47F87ABA22}"/>
              </a:ext>
            </a:extLst>
          </p:cNvPr>
          <p:cNvSpPr txBox="1"/>
          <p:nvPr/>
        </p:nvSpPr>
        <p:spPr>
          <a:xfrm>
            <a:off x="643644" y="3602947"/>
            <a:ext cx="175862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u="sng" dirty="0">
                <a:solidFill>
                  <a:srgbClr val="C00000"/>
                </a:solidFill>
              </a:rPr>
              <a:t>suggest + (that) + sb + (should) + V-inf: </a:t>
            </a:r>
            <a:r>
              <a:rPr lang="en-US" sz="4400" b="1" u="sng" dirty="0" err="1">
                <a:solidFill>
                  <a:srgbClr val="C00000"/>
                </a:solidFill>
              </a:rPr>
              <a:t>đề</a:t>
            </a:r>
            <a:r>
              <a:rPr lang="en-US" sz="4400" b="1" u="sng" dirty="0">
                <a:solidFill>
                  <a:srgbClr val="C00000"/>
                </a:solidFill>
              </a:rPr>
              <a:t> </a:t>
            </a:r>
            <a:r>
              <a:rPr lang="en-US" sz="4400" b="1" u="sng" dirty="0" err="1">
                <a:solidFill>
                  <a:srgbClr val="C00000"/>
                </a:solidFill>
              </a:rPr>
              <a:t>xuất</a:t>
            </a:r>
            <a:r>
              <a:rPr lang="en-US" sz="4400" b="1" u="sng" dirty="0">
                <a:solidFill>
                  <a:srgbClr val="C00000"/>
                </a:solidFill>
              </a:rPr>
              <a:t> (</a:t>
            </a:r>
            <a:r>
              <a:rPr lang="en-US" sz="4400" b="1" u="sng" dirty="0" err="1">
                <a:solidFill>
                  <a:srgbClr val="C00000"/>
                </a:solidFill>
              </a:rPr>
              <a:t>rằng</a:t>
            </a:r>
            <a:r>
              <a:rPr lang="en-US" sz="4400" b="1" u="sng" dirty="0">
                <a:solidFill>
                  <a:srgbClr val="C00000"/>
                </a:solidFill>
              </a:rPr>
              <a:t>) ai </a:t>
            </a:r>
            <a:r>
              <a:rPr lang="en-US" sz="4400" b="1" u="sng" dirty="0" err="1">
                <a:solidFill>
                  <a:srgbClr val="C00000"/>
                </a:solidFill>
              </a:rPr>
              <a:t>đó</a:t>
            </a:r>
            <a:r>
              <a:rPr lang="en-US" sz="4400" b="1" u="sng" dirty="0">
                <a:solidFill>
                  <a:srgbClr val="C00000"/>
                </a:solidFill>
              </a:rPr>
              <a:t> (</a:t>
            </a:r>
            <a:r>
              <a:rPr lang="en-US" sz="4400" b="1" u="sng" dirty="0" err="1">
                <a:solidFill>
                  <a:srgbClr val="C00000"/>
                </a:solidFill>
              </a:rPr>
              <a:t>nên</a:t>
            </a:r>
            <a:r>
              <a:rPr lang="en-US" sz="4400" b="1" u="sng" dirty="0">
                <a:solidFill>
                  <a:srgbClr val="C00000"/>
                </a:solidFill>
              </a:rPr>
              <a:t>) </a:t>
            </a:r>
            <a:r>
              <a:rPr lang="en-US" sz="4400" b="1" u="sng" dirty="0" err="1">
                <a:solidFill>
                  <a:srgbClr val="C00000"/>
                </a:solidFill>
              </a:rPr>
              <a:t>làm</a:t>
            </a:r>
            <a:r>
              <a:rPr lang="en-US" sz="4400" b="1" u="sng" dirty="0">
                <a:solidFill>
                  <a:srgbClr val="C00000"/>
                </a:solidFill>
              </a:rPr>
              <a:t> </a:t>
            </a:r>
            <a:r>
              <a:rPr lang="en-US" sz="4400" b="1" u="sng" dirty="0" err="1">
                <a:solidFill>
                  <a:srgbClr val="C00000"/>
                </a:solidFill>
              </a:rPr>
              <a:t>gì</a:t>
            </a:r>
            <a:endParaRPr lang="en-US" sz="4400" b="1" u="sng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F8A144-DC38-E3A5-1BF3-50086E8C3CD0}"/>
              </a:ext>
            </a:extLst>
          </p:cNvPr>
          <p:cNvSpPr txBox="1"/>
          <p:nvPr/>
        </p:nvSpPr>
        <p:spPr>
          <a:xfrm>
            <a:off x="2819400" y="6111415"/>
            <a:ext cx="80884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u="sng" dirty="0">
                <a:solidFill>
                  <a:srgbClr val="C00000"/>
                </a:solidFill>
              </a:rPr>
              <a:t>advise + V-</a:t>
            </a:r>
            <a:r>
              <a:rPr lang="en-US" sz="4400" b="1" u="sng" dirty="0" err="1">
                <a:solidFill>
                  <a:srgbClr val="C00000"/>
                </a:solidFill>
              </a:rPr>
              <a:t>ing</a:t>
            </a:r>
            <a:r>
              <a:rPr lang="en-US" sz="4400" b="1" u="sng" dirty="0">
                <a:solidFill>
                  <a:srgbClr val="C00000"/>
                </a:solidFill>
              </a:rPr>
              <a:t>: </a:t>
            </a:r>
            <a:r>
              <a:rPr lang="en-US" sz="4400" b="1" u="sng" dirty="0" err="1">
                <a:solidFill>
                  <a:srgbClr val="C00000"/>
                </a:solidFill>
              </a:rPr>
              <a:t>khuyên</a:t>
            </a:r>
            <a:r>
              <a:rPr lang="en-US" sz="4400" b="1" u="sng" dirty="0">
                <a:solidFill>
                  <a:srgbClr val="C00000"/>
                </a:solidFill>
              </a:rPr>
              <a:t> </a:t>
            </a:r>
            <a:r>
              <a:rPr lang="en-US" sz="4400" b="1" u="sng" dirty="0" err="1">
                <a:solidFill>
                  <a:srgbClr val="C00000"/>
                </a:solidFill>
              </a:rPr>
              <a:t>làm</a:t>
            </a:r>
            <a:r>
              <a:rPr lang="en-US" sz="4400" b="1" u="sng" dirty="0">
                <a:solidFill>
                  <a:srgbClr val="C00000"/>
                </a:solidFill>
              </a:rPr>
              <a:t> </a:t>
            </a:r>
            <a:r>
              <a:rPr lang="en-US" sz="4400" b="1" u="sng" dirty="0" err="1">
                <a:solidFill>
                  <a:srgbClr val="C00000"/>
                </a:solidFill>
              </a:rPr>
              <a:t>gì</a:t>
            </a:r>
            <a:endParaRPr lang="en-US" sz="4400" b="1" u="sng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D527D0-80FE-9C86-E0A0-9BAD19C50D53}"/>
              </a:ext>
            </a:extLst>
          </p:cNvPr>
          <p:cNvSpPr txBox="1"/>
          <p:nvPr/>
        </p:nvSpPr>
        <p:spPr>
          <a:xfrm>
            <a:off x="579488" y="8739230"/>
            <a:ext cx="177085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u="sng" dirty="0">
                <a:solidFill>
                  <a:srgbClr val="C00000"/>
                </a:solidFill>
              </a:rPr>
              <a:t>recommend + (that) + sb + (should) + V-inf: </a:t>
            </a:r>
            <a:r>
              <a:rPr lang="en-US" sz="4400" b="1" u="sng" dirty="0" err="1">
                <a:solidFill>
                  <a:srgbClr val="C00000"/>
                </a:solidFill>
              </a:rPr>
              <a:t>gợi</a:t>
            </a:r>
            <a:r>
              <a:rPr lang="en-US" sz="4400" b="1" u="sng" dirty="0">
                <a:solidFill>
                  <a:srgbClr val="C00000"/>
                </a:solidFill>
              </a:rPr>
              <a:t> ý (</a:t>
            </a:r>
            <a:r>
              <a:rPr lang="en-US" sz="4400" b="1" u="sng" dirty="0" err="1">
                <a:solidFill>
                  <a:srgbClr val="C00000"/>
                </a:solidFill>
              </a:rPr>
              <a:t>rằng</a:t>
            </a:r>
            <a:r>
              <a:rPr lang="en-US" sz="4400" b="1" u="sng" dirty="0">
                <a:solidFill>
                  <a:srgbClr val="C00000"/>
                </a:solidFill>
              </a:rPr>
              <a:t>) ai </a:t>
            </a:r>
            <a:r>
              <a:rPr lang="en-US" sz="4400" b="1" u="sng" dirty="0" err="1">
                <a:solidFill>
                  <a:srgbClr val="C00000"/>
                </a:solidFill>
              </a:rPr>
              <a:t>đó</a:t>
            </a:r>
            <a:r>
              <a:rPr lang="en-US" sz="4400" b="1" u="sng" dirty="0">
                <a:solidFill>
                  <a:srgbClr val="C00000"/>
                </a:solidFill>
              </a:rPr>
              <a:t> (</a:t>
            </a:r>
            <a:r>
              <a:rPr lang="en-US" sz="4400" b="1" u="sng" dirty="0" err="1">
                <a:solidFill>
                  <a:srgbClr val="C00000"/>
                </a:solidFill>
              </a:rPr>
              <a:t>nên</a:t>
            </a:r>
            <a:r>
              <a:rPr lang="en-US" sz="4400" b="1" u="sng" dirty="0">
                <a:solidFill>
                  <a:srgbClr val="C00000"/>
                </a:solidFill>
              </a:rPr>
              <a:t>) </a:t>
            </a:r>
            <a:r>
              <a:rPr lang="en-US" sz="4400" b="1" u="sng" dirty="0" err="1">
                <a:solidFill>
                  <a:srgbClr val="C00000"/>
                </a:solidFill>
              </a:rPr>
              <a:t>làm</a:t>
            </a:r>
            <a:r>
              <a:rPr lang="en-US" sz="4400" b="1" u="sng" dirty="0">
                <a:solidFill>
                  <a:srgbClr val="C00000"/>
                </a:solidFill>
              </a:rPr>
              <a:t> </a:t>
            </a:r>
            <a:r>
              <a:rPr lang="en-US" sz="4400" b="1" u="sng" dirty="0" err="1">
                <a:solidFill>
                  <a:srgbClr val="C00000"/>
                </a:solidFill>
              </a:rPr>
              <a:t>gì</a:t>
            </a:r>
            <a:endParaRPr lang="en-US" sz="4400" b="1" u="sng" dirty="0">
              <a:solidFill>
                <a:srgbClr val="C0000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DFD6DB2-54C9-75FA-47FB-FB339F2B54E0}"/>
              </a:ext>
            </a:extLst>
          </p:cNvPr>
          <p:cNvSpPr/>
          <p:nvPr/>
        </p:nvSpPr>
        <p:spPr>
          <a:xfrm>
            <a:off x="8851644" y="7261813"/>
            <a:ext cx="643242" cy="63985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2AE4E49-BAA0-0DF8-6E81-09072D8487F6}"/>
              </a:ext>
            </a:extLst>
          </p:cNvPr>
          <p:cNvSpPr/>
          <p:nvPr/>
        </p:nvSpPr>
        <p:spPr>
          <a:xfrm>
            <a:off x="8382000" y="2214124"/>
            <a:ext cx="618515" cy="64257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BD43623-814D-2096-5439-79E699CED89B}"/>
              </a:ext>
            </a:extLst>
          </p:cNvPr>
          <p:cNvSpPr/>
          <p:nvPr/>
        </p:nvSpPr>
        <p:spPr>
          <a:xfrm>
            <a:off x="11125199" y="5181159"/>
            <a:ext cx="533400" cy="65902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4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3" name="arrow.wav"/>
          </p:stSnd>
        </p:sndAc>
      </p:transition>
    </mc:Choice>
    <mc:Fallback xmlns="">
      <p:transition spd="slow">
        <p:fade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1" grpId="0" animBg="1"/>
      <p:bldP spid="20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95109238-63B7-FC29-293E-DA7698B26CC7}"/>
              </a:ext>
            </a:extLst>
          </p:cNvPr>
          <p:cNvSpPr/>
          <p:nvPr/>
        </p:nvSpPr>
        <p:spPr>
          <a:xfrm>
            <a:off x="1001746" y="2400300"/>
            <a:ext cx="16284507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C263B00-AC88-D315-3A09-6B48051093A6}"/>
              </a:ext>
            </a:extLst>
          </p:cNvPr>
          <p:cNvSpPr/>
          <p:nvPr/>
        </p:nvSpPr>
        <p:spPr>
          <a:xfrm>
            <a:off x="1600200" y="307332"/>
            <a:ext cx="14622411" cy="15364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AC000EA-B9A1-B26D-6636-B6434EB14465}"/>
              </a:ext>
            </a:extLst>
          </p:cNvPr>
          <p:cNvSpPr txBox="1"/>
          <p:nvPr/>
        </p:nvSpPr>
        <p:spPr>
          <a:xfrm>
            <a:off x="2065385" y="411403"/>
            <a:ext cx="1415722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>
                <a:ln/>
                <a:solidFill>
                  <a:schemeClr val="accent4"/>
                </a:solidFill>
                <a:uLnTx/>
                <a:uFillTx/>
                <a:latin typeface="+mj-lt"/>
                <a:ea typeface="+mn-ea"/>
                <a:cs typeface="+mn-cs"/>
              </a:rPr>
              <a:t>3. Find a mistake in the underlined parts in each sentence below and correct it.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21B6DC-39C2-C068-3B6E-64667FD50B20}"/>
              </a:ext>
            </a:extLst>
          </p:cNvPr>
          <p:cNvSpPr txBox="1"/>
          <p:nvPr/>
        </p:nvSpPr>
        <p:spPr>
          <a:xfrm>
            <a:off x="1142999" y="2595742"/>
            <a:ext cx="1652425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</a:rPr>
              <a:t>4</a:t>
            </a:r>
            <a:r>
              <a:rPr lang="en-US" sz="4400" dirty="0"/>
              <a:t>. The (A) sales assistant suggested that I (B) must choose a tablet (C) with a brighter (D) </a:t>
            </a:r>
            <a:r>
              <a:rPr lang="en-US" sz="4400" dirty="0" err="1"/>
              <a:t>colour</a:t>
            </a:r>
            <a:r>
              <a:rPr lang="en-US" dirty="0"/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718A34-E20C-8756-A501-E4A45CA87E29}"/>
              </a:ext>
            </a:extLst>
          </p:cNvPr>
          <p:cNvSpPr txBox="1"/>
          <p:nvPr/>
        </p:nvSpPr>
        <p:spPr>
          <a:xfrm>
            <a:off x="1142999" y="6570192"/>
            <a:ext cx="1628450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</a:rPr>
              <a:t>5</a:t>
            </a:r>
            <a:r>
              <a:rPr lang="en-US" sz="4400" dirty="0"/>
              <a:t>. (A) If you (B) like chicken, I recommend (C) eat at the restaurant (D) opposite our office.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7659D5-1D89-5B74-FFC5-75FE81A2EEAF}"/>
              </a:ext>
            </a:extLst>
          </p:cNvPr>
          <p:cNvSpPr txBox="1"/>
          <p:nvPr/>
        </p:nvSpPr>
        <p:spPr>
          <a:xfrm>
            <a:off x="1142999" y="4170410"/>
            <a:ext cx="15773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u="sng" dirty="0">
                <a:solidFill>
                  <a:srgbClr val="C00000"/>
                </a:solidFill>
              </a:rPr>
              <a:t>suggest + (that) + sb + (should) + V-inf: </a:t>
            </a:r>
            <a:r>
              <a:rPr lang="en-US" sz="4800" b="1" u="sng" dirty="0" err="1">
                <a:solidFill>
                  <a:srgbClr val="C00000"/>
                </a:solidFill>
              </a:rPr>
              <a:t>đề</a:t>
            </a:r>
            <a:r>
              <a:rPr lang="en-US" sz="4800" b="1" u="sng" dirty="0">
                <a:solidFill>
                  <a:srgbClr val="C00000"/>
                </a:solidFill>
              </a:rPr>
              <a:t> </a:t>
            </a:r>
            <a:r>
              <a:rPr lang="en-US" sz="4800" b="1" u="sng" dirty="0" err="1">
                <a:solidFill>
                  <a:srgbClr val="C00000"/>
                </a:solidFill>
              </a:rPr>
              <a:t>xuất</a:t>
            </a:r>
            <a:r>
              <a:rPr lang="en-US" sz="4800" b="1" u="sng" dirty="0">
                <a:solidFill>
                  <a:srgbClr val="C00000"/>
                </a:solidFill>
              </a:rPr>
              <a:t> (</a:t>
            </a:r>
            <a:r>
              <a:rPr lang="en-US" sz="4800" b="1" u="sng" dirty="0" err="1">
                <a:solidFill>
                  <a:srgbClr val="C00000"/>
                </a:solidFill>
              </a:rPr>
              <a:t>rằng</a:t>
            </a:r>
            <a:r>
              <a:rPr lang="en-US" sz="4800" b="1" u="sng" dirty="0">
                <a:solidFill>
                  <a:srgbClr val="C00000"/>
                </a:solidFill>
              </a:rPr>
              <a:t>) ai </a:t>
            </a:r>
            <a:r>
              <a:rPr lang="en-US" sz="4800" b="1" u="sng" dirty="0" err="1">
                <a:solidFill>
                  <a:srgbClr val="C00000"/>
                </a:solidFill>
              </a:rPr>
              <a:t>đó</a:t>
            </a:r>
            <a:r>
              <a:rPr lang="en-US" sz="4800" b="1" u="sng" dirty="0">
                <a:solidFill>
                  <a:srgbClr val="C00000"/>
                </a:solidFill>
              </a:rPr>
              <a:t> (</a:t>
            </a:r>
            <a:r>
              <a:rPr lang="en-US" sz="4800" b="1" u="sng" dirty="0" err="1">
                <a:solidFill>
                  <a:srgbClr val="C00000"/>
                </a:solidFill>
              </a:rPr>
              <a:t>nên</a:t>
            </a:r>
            <a:r>
              <a:rPr lang="en-US" sz="4800" b="1" u="sng" dirty="0">
                <a:solidFill>
                  <a:srgbClr val="C00000"/>
                </a:solidFill>
              </a:rPr>
              <a:t>) </a:t>
            </a:r>
            <a:r>
              <a:rPr lang="en-US" sz="4800" b="1" u="sng" dirty="0" err="1">
                <a:solidFill>
                  <a:srgbClr val="C00000"/>
                </a:solidFill>
              </a:rPr>
              <a:t>làm</a:t>
            </a:r>
            <a:r>
              <a:rPr lang="en-US" sz="4800" b="1" u="sng" dirty="0">
                <a:solidFill>
                  <a:srgbClr val="C00000"/>
                </a:solidFill>
              </a:rPr>
              <a:t> </a:t>
            </a:r>
            <a:r>
              <a:rPr lang="en-US" sz="4800" b="1" u="sng" dirty="0" err="1">
                <a:solidFill>
                  <a:srgbClr val="C00000"/>
                </a:solidFill>
              </a:rPr>
              <a:t>gì</a:t>
            </a:r>
            <a:endParaRPr lang="en-US" sz="4800" b="1" u="sng" dirty="0">
              <a:solidFill>
                <a:srgbClr val="C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547CE0-A51A-6844-A712-D97A3447BB8B}"/>
              </a:ext>
            </a:extLst>
          </p:cNvPr>
          <p:cNvSpPr/>
          <p:nvPr/>
        </p:nvSpPr>
        <p:spPr>
          <a:xfrm>
            <a:off x="10580653" y="2635801"/>
            <a:ext cx="685800" cy="728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B7D65F-C152-58AC-D02C-42A4C9A68F9F}"/>
              </a:ext>
            </a:extLst>
          </p:cNvPr>
          <p:cNvSpPr txBox="1"/>
          <p:nvPr/>
        </p:nvSpPr>
        <p:spPr>
          <a:xfrm>
            <a:off x="1142999" y="8216065"/>
            <a:ext cx="14466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u="sng" dirty="0">
                <a:solidFill>
                  <a:srgbClr val="C00000"/>
                </a:solidFill>
              </a:rPr>
              <a:t>recommend + V-</a:t>
            </a:r>
            <a:r>
              <a:rPr lang="en-US" sz="4800" b="1" u="sng" dirty="0" err="1">
                <a:solidFill>
                  <a:srgbClr val="C00000"/>
                </a:solidFill>
              </a:rPr>
              <a:t>ing</a:t>
            </a:r>
            <a:r>
              <a:rPr lang="en-US" sz="4800" b="1" u="sng" dirty="0">
                <a:solidFill>
                  <a:srgbClr val="C00000"/>
                </a:solidFill>
              </a:rPr>
              <a:t>: </a:t>
            </a:r>
            <a:r>
              <a:rPr lang="en-US" sz="4800" b="1" u="sng" dirty="0" err="1">
                <a:solidFill>
                  <a:srgbClr val="C00000"/>
                </a:solidFill>
              </a:rPr>
              <a:t>gợi</a:t>
            </a:r>
            <a:r>
              <a:rPr lang="en-US" sz="4800" b="1" u="sng" dirty="0">
                <a:solidFill>
                  <a:srgbClr val="C00000"/>
                </a:solidFill>
              </a:rPr>
              <a:t> ý </a:t>
            </a:r>
            <a:r>
              <a:rPr lang="en-US" sz="4800" b="1" u="sng" dirty="0" err="1">
                <a:solidFill>
                  <a:srgbClr val="C00000"/>
                </a:solidFill>
              </a:rPr>
              <a:t>làm</a:t>
            </a:r>
            <a:r>
              <a:rPr lang="en-US" sz="4800" b="1" u="sng" dirty="0">
                <a:solidFill>
                  <a:srgbClr val="C00000"/>
                </a:solidFill>
              </a:rPr>
              <a:t> </a:t>
            </a:r>
            <a:r>
              <a:rPr lang="en-US" sz="4800" b="1" u="sng" dirty="0" err="1">
                <a:solidFill>
                  <a:srgbClr val="C00000"/>
                </a:solidFill>
              </a:rPr>
              <a:t>gì</a:t>
            </a:r>
            <a:endParaRPr lang="en-US" sz="4800" b="1" u="sng" dirty="0">
              <a:solidFill>
                <a:srgbClr val="C0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B8B31E9-F023-56F0-FFD3-F7FAD26F8041}"/>
              </a:ext>
            </a:extLst>
          </p:cNvPr>
          <p:cNvSpPr/>
          <p:nvPr/>
        </p:nvSpPr>
        <p:spPr>
          <a:xfrm>
            <a:off x="10733053" y="6605739"/>
            <a:ext cx="685800" cy="6877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59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3" name="arrow.wav"/>
          </p:stSnd>
        </p:sndAc>
      </p:transition>
    </mc:Choice>
    <mc:Fallback xmlns="">
      <p:transition spd="slow">
        <p:fade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1211" y="5011321"/>
            <a:ext cx="1354978" cy="2030622"/>
          </a:xfrm>
          <a:custGeom>
            <a:avLst/>
            <a:gdLst/>
            <a:ahLst/>
            <a:cxnLst/>
            <a:rect l="l" t="t" r="r" b="b"/>
            <a:pathLst>
              <a:path w="1354978" h="2030622">
                <a:moveTo>
                  <a:pt x="0" y="0"/>
                </a:moveTo>
                <a:lnTo>
                  <a:pt x="1354978" y="0"/>
                </a:lnTo>
                <a:lnTo>
                  <a:pt x="1354978" y="2030622"/>
                </a:lnTo>
                <a:lnTo>
                  <a:pt x="0" y="20306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1057" y="1404812"/>
            <a:ext cx="2081312" cy="2092727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93416" y="5283147"/>
            <a:ext cx="1012611" cy="1739289"/>
          </a:xfrm>
          <a:custGeom>
            <a:avLst/>
            <a:gdLst/>
            <a:ahLst/>
            <a:cxnLst/>
            <a:rect l="l" t="t" r="r" b="b"/>
            <a:pathLst>
              <a:path w="1012611" h="1739289">
                <a:moveTo>
                  <a:pt x="0" y="0"/>
                </a:moveTo>
                <a:lnTo>
                  <a:pt x="1012611" y="0"/>
                </a:lnTo>
                <a:lnTo>
                  <a:pt x="1012611" y="1739290"/>
                </a:lnTo>
                <a:lnTo>
                  <a:pt x="0" y="17392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4107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122621" y="2411373"/>
            <a:ext cx="10287436" cy="1609737"/>
            <a:chOff x="216118" y="-1393692"/>
            <a:chExt cx="18167955" cy="2842850"/>
          </a:xfrm>
        </p:grpSpPr>
        <p:sp>
          <p:nvSpPr>
            <p:cNvPr id="7" name="Freeform 7"/>
            <p:cNvSpPr/>
            <p:nvPr/>
          </p:nvSpPr>
          <p:spPr>
            <a:xfrm>
              <a:off x="216118" y="-1393692"/>
              <a:ext cx="18167955" cy="2842850"/>
            </a:xfrm>
            <a:custGeom>
              <a:avLst/>
              <a:gdLst/>
              <a:ahLst/>
              <a:cxnLst/>
              <a:rect l="l" t="t" r="r" b="b"/>
              <a:pathLst>
                <a:path w="18167954" h="2842850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138590" y="4475470"/>
            <a:ext cx="10287508" cy="1613925"/>
            <a:chOff x="0" y="0"/>
            <a:chExt cx="18168082" cy="2850246"/>
          </a:xfrm>
        </p:grpSpPr>
        <p:sp>
          <p:nvSpPr>
            <p:cNvPr id="9" name="Freeform 9"/>
            <p:cNvSpPr/>
            <p:nvPr/>
          </p:nvSpPr>
          <p:spPr>
            <a:xfrm>
              <a:off x="-127" y="127"/>
              <a:ext cx="18167954" cy="2857231"/>
            </a:xfrm>
            <a:custGeom>
              <a:avLst/>
              <a:gdLst/>
              <a:ahLst/>
              <a:cxnLst/>
              <a:rect l="l" t="t" r="r" b="b"/>
              <a:pathLst>
                <a:path w="18167954" h="2857231">
                  <a:moveTo>
                    <a:pt x="17766889" y="2844531"/>
                  </a:moveTo>
                  <a:cubicBezTo>
                    <a:pt x="17711009" y="2857231"/>
                    <a:pt x="17685609" y="2844531"/>
                    <a:pt x="17628459" y="2844531"/>
                  </a:cubicBezTo>
                  <a:cubicBezTo>
                    <a:pt x="17571309" y="2844531"/>
                    <a:pt x="17480249" y="2831831"/>
                    <a:pt x="17480249" y="2831831"/>
                  </a:cubicBezTo>
                  <a:lnTo>
                    <a:pt x="707771" y="2831831"/>
                  </a:lnTo>
                  <a:lnTo>
                    <a:pt x="631063" y="2819131"/>
                  </a:lnTo>
                  <a:cubicBezTo>
                    <a:pt x="631063" y="2819131"/>
                    <a:pt x="533400" y="2831831"/>
                    <a:pt x="457581" y="2819131"/>
                  </a:cubicBezTo>
                  <a:cubicBezTo>
                    <a:pt x="381762" y="2806431"/>
                    <a:pt x="296418" y="2819131"/>
                    <a:pt x="296418" y="2819131"/>
                  </a:cubicBezTo>
                  <a:cubicBezTo>
                    <a:pt x="240284" y="2819131"/>
                    <a:pt x="162814" y="2814813"/>
                    <a:pt x="119507" y="2785603"/>
                  </a:cubicBezTo>
                  <a:cubicBezTo>
                    <a:pt x="47371" y="2736962"/>
                    <a:pt x="25400" y="2666731"/>
                    <a:pt x="0" y="2560940"/>
                  </a:cubicBezTo>
                  <a:lnTo>
                    <a:pt x="0" y="2360407"/>
                  </a:lnTo>
                  <a:cubicBezTo>
                    <a:pt x="0" y="2360407"/>
                    <a:pt x="12700" y="2275444"/>
                    <a:pt x="12700" y="2217151"/>
                  </a:cubicBezTo>
                  <a:cubicBezTo>
                    <a:pt x="12700" y="2158858"/>
                    <a:pt x="0" y="2068942"/>
                    <a:pt x="0" y="2068942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78137"/>
                  </a:lnTo>
                  <a:cubicBezTo>
                    <a:pt x="18155254" y="1978137"/>
                    <a:pt x="18167954" y="2346818"/>
                    <a:pt x="18167954" y="2379838"/>
                  </a:cubicBezTo>
                  <a:cubicBezTo>
                    <a:pt x="18167954" y="2412858"/>
                    <a:pt x="18145475" y="2520808"/>
                    <a:pt x="18127569" y="2567036"/>
                  </a:cubicBezTo>
                  <a:cubicBezTo>
                    <a:pt x="18102549" y="2631679"/>
                    <a:pt x="18112710" y="2688575"/>
                    <a:pt x="18060894" y="2732771"/>
                  </a:cubicBezTo>
                  <a:cubicBezTo>
                    <a:pt x="18024825" y="2763632"/>
                    <a:pt x="17970723" y="2800970"/>
                    <a:pt x="17925512" y="2818115"/>
                  </a:cubicBezTo>
                  <a:cubicBezTo>
                    <a:pt x="17880299" y="2835260"/>
                    <a:pt x="17822515" y="2831958"/>
                    <a:pt x="17766635" y="2844658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-326278" y="7022437"/>
            <a:ext cx="3762748" cy="3694335"/>
          </a:xfrm>
          <a:custGeom>
            <a:avLst/>
            <a:gdLst/>
            <a:ahLst/>
            <a:cxnLst/>
            <a:rect l="l" t="t" r="r" b="b"/>
            <a:pathLst>
              <a:path w="3762748" h="3694335">
                <a:moveTo>
                  <a:pt x="0" y="0"/>
                </a:moveTo>
                <a:lnTo>
                  <a:pt x="3762748" y="0"/>
                </a:lnTo>
                <a:lnTo>
                  <a:pt x="3762748" y="3694334"/>
                </a:lnTo>
                <a:lnTo>
                  <a:pt x="0" y="36943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230671" y="6567346"/>
            <a:ext cx="10287508" cy="1668617"/>
            <a:chOff x="0" y="0"/>
            <a:chExt cx="18168082" cy="2946834"/>
          </a:xfrm>
        </p:grpSpPr>
        <p:sp>
          <p:nvSpPr>
            <p:cNvPr id="12" name="Freeform 12"/>
            <p:cNvSpPr/>
            <p:nvPr/>
          </p:nvSpPr>
          <p:spPr>
            <a:xfrm>
              <a:off x="-127" y="127"/>
              <a:ext cx="18167954" cy="2953819"/>
            </a:xfrm>
            <a:custGeom>
              <a:avLst/>
              <a:gdLst/>
              <a:ahLst/>
              <a:cxnLst/>
              <a:rect l="l" t="t" r="r" b="b"/>
              <a:pathLst>
                <a:path w="18167954" h="2953819">
                  <a:moveTo>
                    <a:pt x="17766889" y="2941119"/>
                  </a:moveTo>
                  <a:cubicBezTo>
                    <a:pt x="17711009" y="2953819"/>
                    <a:pt x="17685609" y="2941119"/>
                    <a:pt x="17628459" y="2941119"/>
                  </a:cubicBezTo>
                  <a:cubicBezTo>
                    <a:pt x="17571309" y="2941119"/>
                    <a:pt x="17480249" y="2928419"/>
                    <a:pt x="17480249" y="2928419"/>
                  </a:cubicBezTo>
                  <a:lnTo>
                    <a:pt x="707771" y="2928419"/>
                  </a:lnTo>
                  <a:lnTo>
                    <a:pt x="631063" y="2915719"/>
                  </a:lnTo>
                  <a:cubicBezTo>
                    <a:pt x="631063" y="2915719"/>
                    <a:pt x="533400" y="2928419"/>
                    <a:pt x="457581" y="2915719"/>
                  </a:cubicBezTo>
                  <a:cubicBezTo>
                    <a:pt x="381762" y="2903019"/>
                    <a:pt x="296418" y="2915719"/>
                    <a:pt x="296418" y="2915719"/>
                  </a:cubicBezTo>
                  <a:cubicBezTo>
                    <a:pt x="240284" y="2915719"/>
                    <a:pt x="162814" y="2911401"/>
                    <a:pt x="119507" y="2882191"/>
                  </a:cubicBezTo>
                  <a:cubicBezTo>
                    <a:pt x="47371" y="2833550"/>
                    <a:pt x="25400" y="2763319"/>
                    <a:pt x="0" y="2657528"/>
                  </a:cubicBezTo>
                  <a:lnTo>
                    <a:pt x="0" y="2456995"/>
                  </a:lnTo>
                  <a:cubicBezTo>
                    <a:pt x="0" y="2456995"/>
                    <a:pt x="12700" y="2372032"/>
                    <a:pt x="12700" y="2313739"/>
                  </a:cubicBezTo>
                  <a:cubicBezTo>
                    <a:pt x="12700" y="2255446"/>
                    <a:pt x="0" y="2165530"/>
                    <a:pt x="0" y="2165530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2074725"/>
                  </a:lnTo>
                  <a:cubicBezTo>
                    <a:pt x="18155254" y="2074725"/>
                    <a:pt x="18167954" y="2443406"/>
                    <a:pt x="18167954" y="2476426"/>
                  </a:cubicBezTo>
                  <a:cubicBezTo>
                    <a:pt x="18167954" y="2509446"/>
                    <a:pt x="18145475" y="2617396"/>
                    <a:pt x="18127569" y="2663624"/>
                  </a:cubicBezTo>
                  <a:cubicBezTo>
                    <a:pt x="18102549" y="2728267"/>
                    <a:pt x="18112710" y="2785163"/>
                    <a:pt x="18060894" y="2829359"/>
                  </a:cubicBezTo>
                  <a:cubicBezTo>
                    <a:pt x="18024825" y="2860220"/>
                    <a:pt x="17970723" y="2897558"/>
                    <a:pt x="17925512" y="2914703"/>
                  </a:cubicBezTo>
                  <a:cubicBezTo>
                    <a:pt x="17880299" y="2931848"/>
                    <a:pt x="17822515" y="2928546"/>
                    <a:pt x="17766635" y="2941246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4866392" y="1204787"/>
            <a:ext cx="8831904" cy="1154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883"/>
              </a:lnSpc>
              <a:spcBef>
                <a:spcPct val="0"/>
              </a:spcBef>
            </a:pPr>
            <a:r>
              <a:rPr lang="vi-VN" sz="8236" spc="-164" dirty="0">
                <a:solidFill>
                  <a:srgbClr val="372929"/>
                </a:solidFill>
                <a:latin typeface="Jua"/>
              </a:rPr>
              <a:t>CONTENT</a:t>
            </a:r>
            <a:endParaRPr lang="en-US" sz="8236" spc="-164" dirty="0">
              <a:solidFill>
                <a:srgbClr val="372929"/>
              </a:solidFill>
              <a:latin typeface="Ju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383304" y="3127828"/>
            <a:ext cx="9766070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8000" dirty="0">
                <a:solidFill>
                  <a:srgbClr val="FFFFFF"/>
                </a:solidFill>
                <a:latin typeface="KG Primary Penmanship"/>
              </a:rPr>
              <a:t>WARM-UP</a:t>
            </a:r>
          </a:p>
        </p:txBody>
      </p:sp>
      <p:sp>
        <p:nvSpPr>
          <p:cNvPr id="17" name="Freeform 17"/>
          <p:cNvSpPr/>
          <p:nvPr/>
        </p:nvSpPr>
        <p:spPr>
          <a:xfrm>
            <a:off x="14165379" y="1759762"/>
            <a:ext cx="3194931" cy="8786059"/>
          </a:xfrm>
          <a:custGeom>
            <a:avLst/>
            <a:gdLst/>
            <a:ahLst/>
            <a:cxnLst/>
            <a:rect l="l" t="t" r="r" b="b"/>
            <a:pathLst>
              <a:path w="3194931" h="8786059">
                <a:moveTo>
                  <a:pt x="0" y="0"/>
                </a:moveTo>
                <a:lnTo>
                  <a:pt x="3194931" y="0"/>
                </a:lnTo>
                <a:lnTo>
                  <a:pt x="3194931" y="8786060"/>
                </a:lnTo>
                <a:lnTo>
                  <a:pt x="0" y="87860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598417" y="6582207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1DD1111C-1028-7EB0-D10A-089ACEC5D7EE}"/>
              </a:ext>
            </a:extLst>
          </p:cNvPr>
          <p:cNvSpPr txBox="1"/>
          <p:nvPr/>
        </p:nvSpPr>
        <p:spPr>
          <a:xfrm>
            <a:off x="4569742" y="5143500"/>
            <a:ext cx="9766070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8000" dirty="0">
                <a:solidFill>
                  <a:srgbClr val="FFFFFF"/>
                </a:solidFill>
                <a:latin typeface="KG Primary Penmanship"/>
              </a:rPr>
              <a:t>VOCABULARY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96DC51C5-656A-869B-3A4F-4F69D8D4582E}"/>
              </a:ext>
            </a:extLst>
          </p:cNvPr>
          <p:cNvSpPr txBox="1"/>
          <p:nvPr/>
        </p:nvSpPr>
        <p:spPr>
          <a:xfrm>
            <a:off x="4560991" y="7310181"/>
            <a:ext cx="9766070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8000" dirty="0">
                <a:solidFill>
                  <a:srgbClr val="FFFFFF"/>
                </a:solidFill>
                <a:latin typeface="KG Primary Penmanship"/>
              </a:rPr>
              <a:t>PRACTICE</a:t>
            </a:r>
          </a:p>
        </p:txBody>
      </p:sp>
      <p:grpSp>
        <p:nvGrpSpPr>
          <p:cNvPr id="21" name="Group 11">
            <a:extLst>
              <a:ext uri="{FF2B5EF4-FFF2-40B4-BE49-F238E27FC236}">
                <a16:creationId xmlns:a16="http://schemas.microsoft.com/office/drawing/2014/main" id="{8F20320B-DA17-C133-F9D6-5D843460A2A4}"/>
              </a:ext>
            </a:extLst>
          </p:cNvPr>
          <p:cNvGrpSpPr/>
          <p:nvPr/>
        </p:nvGrpSpPr>
        <p:grpSpPr>
          <a:xfrm>
            <a:off x="4299349" y="8649538"/>
            <a:ext cx="10287508" cy="1668617"/>
            <a:chOff x="0" y="0"/>
            <a:chExt cx="18168082" cy="2946834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DFF099E4-41B6-436B-E898-CDBC17B025D0}"/>
                </a:ext>
              </a:extLst>
            </p:cNvPr>
            <p:cNvSpPr/>
            <p:nvPr/>
          </p:nvSpPr>
          <p:spPr>
            <a:xfrm>
              <a:off x="-127" y="127"/>
              <a:ext cx="18167954" cy="2953819"/>
            </a:xfrm>
            <a:custGeom>
              <a:avLst/>
              <a:gdLst/>
              <a:ahLst/>
              <a:cxnLst/>
              <a:rect l="l" t="t" r="r" b="b"/>
              <a:pathLst>
                <a:path w="18167954" h="2953819">
                  <a:moveTo>
                    <a:pt x="17766889" y="2941119"/>
                  </a:moveTo>
                  <a:cubicBezTo>
                    <a:pt x="17711009" y="2953819"/>
                    <a:pt x="17685609" y="2941119"/>
                    <a:pt x="17628459" y="2941119"/>
                  </a:cubicBezTo>
                  <a:cubicBezTo>
                    <a:pt x="17571309" y="2941119"/>
                    <a:pt x="17480249" y="2928419"/>
                    <a:pt x="17480249" y="2928419"/>
                  </a:cubicBezTo>
                  <a:lnTo>
                    <a:pt x="707771" y="2928419"/>
                  </a:lnTo>
                  <a:lnTo>
                    <a:pt x="631063" y="2915719"/>
                  </a:lnTo>
                  <a:cubicBezTo>
                    <a:pt x="631063" y="2915719"/>
                    <a:pt x="533400" y="2928419"/>
                    <a:pt x="457581" y="2915719"/>
                  </a:cubicBezTo>
                  <a:cubicBezTo>
                    <a:pt x="381762" y="2903019"/>
                    <a:pt x="296418" y="2915719"/>
                    <a:pt x="296418" y="2915719"/>
                  </a:cubicBezTo>
                  <a:cubicBezTo>
                    <a:pt x="240284" y="2915719"/>
                    <a:pt x="162814" y="2911401"/>
                    <a:pt x="119507" y="2882191"/>
                  </a:cubicBezTo>
                  <a:cubicBezTo>
                    <a:pt x="47371" y="2833550"/>
                    <a:pt x="25400" y="2763319"/>
                    <a:pt x="0" y="2657528"/>
                  </a:cubicBezTo>
                  <a:lnTo>
                    <a:pt x="0" y="2456995"/>
                  </a:lnTo>
                  <a:cubicBezTo>
                    <a:pt x="0" y="2456995"/>
                    <a:pt x="12700" y="2372032"/>
                    <a:pt x="12700" y="2313739"/>
                  </a:cubicBezTo>
                  <a:cubicBezTo>
                    <a:pt x="12700" y="2255446"/>
                    <a:pt x="0" y="2165530"/>
                    <a:pt x="0" y="2165530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2074725"/>
                  </a:lnTo>
                  <a:cubicBezTo>
                    <a:pt x="18155254" y="2074725"/>
                    <a:pt x="18167954" y="2443406"/>
                    <a:pt x="18167954" y="2476426"/>
                  </a:cubicBezTo>
                  <a:cubicBezTo>
                    <a:pt x="18167954" y="2509446"/>
                    <a:pt x="18145475" y="2617396"/>
                    <a:pt x="18127569" y="2663624"/>
                  </a:cubicBezTo>
                  <a:cubicBezTo>
                    <a:pt x="18102549" y="2728267"/>
                    <a:pt x="18112710" y="2785163"/>
                    <a:pt x="18060894" y="2829359"/>
                  </a:cubicBezTo>
                  <a:cubicBezTo>
                    <a:pt x="18024825" y="2860220"/>
                    <a:pt x="17970723" y="2897558"/>
                    <a:pt x="17925512" y="2914703"/>
                  </a:cubicBezTo>
                  <a:cubicBezTo>
                    <a:pt x="17880299" y="2931848"/>
                    <a:pt x="17822515" y="2928546"/>
                    <a:pt x="17766635" y="2941246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23" name="TextBox 15">
            <a:extLst>
              <a:ext uri="{FF2B5EF4-FFF2-40B4-BE49-F238E27FC236}">
                <a16:creationId xmlns:a16="http://schemas.microsoft.com/office/drawing/2014/main" id="{437588F5-F3D5-5AD7-42C7-5CCC78A24095}"/>
              </a:ext>
            </a:extLst>
          </p:cNvPr>
          <p:cNvSpPr txBox="1"/>
          <p:nvPr/>
        </p:nvSpPr>
        <p:spPr>
          <a:xfrm>
            <a:off x="4659884" y="9339958"/>
            <a:ext cx="9766070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8000" dirty="0">
                <a:solidFill>
                  <a:srgbClr val="FFFFFF"/>
                </a:solidFill>
                <a:latin typeface="KG Primary Penmanship"/>
              </a:rPr>
              <a:t>GAMES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mera.wav"/>
          </p:stSnd>
        </p:sndAc>
      </p:transition>
    </mc:Choice>
    <mc:Fallback xmlns="">
      <p:transition spd="slow">
        <p:circle/>
        <p:sndAc>
          <p:stSnd>
            <p:snd r:embed="rId17" name="camera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5F0D5A58-A5F6-43C6-200A-9D84212EF417}"/>
              </a:ext>
            </a:extLst>
          </p:cNvPr>
          <p:cNvSpPr/>
          <p:nvPr/>
        </p:nvSpPr>
        <p:spPr>
          <a:xfrm>
            <a:off x="838201" y="2552700"/>
            <a:ext cx="16611600" cy="7162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C263B00-AC88-D315-3A09-6B48051093A6}"/>
              </a:ext>
            </a:extLst>
          </p:cNvPr>
          <p:cNvSpPr/>
          <p:nvPr/>
        </p:nvSpPr>
        <p:spPr>
          <a:xfrm>
            <a:off x="569819" y="206477"/>
            <a:ext cx="17148361" cy="202305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AC000EA-B9A1-B26D-6636-B6434EB14465}"/>
              </a:ext>
            </a:extLst>
          </p:cNvPr>
          <p:cNvSpPr txBox="1"/>
          <p:nvPr/>
        </p:nvSpPr>
        <p:spPr>
          <a:xfrm>
            <a:off x="1066800" y="66218"/>
            <a:ext cx="16694521" cy="2023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ts val="81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>
                <a:ln/>
                <a:solidFill>
                  <a:schemeClr val="accent3"/>
                </a:solidFill>
                <a:uLnTx/>
                <a:uFillTx/>
                <a:latin typeface="+mj-lt"/>
                <a:ea typeface="+mn-ea"/>
                <a:cs typeface="+mn-cs"/>
              </a:rPr>
              <a:t>4. Fill in each blank with the correct form of the verb in brackets. Then </a:t>
            </a:r>
            <a:r>
              <a:rPr kumimoji="0" lang="en-US" sz="5400" b="1" i="0" u="none" strike="noStrike" kern="1200" normalizeH="0" baseline="0" noProof="0" dirty="0" err="1">
                <a:ln/>
                <a:solidFill>
                  <a:schemeClr val="accent3"/>
                </a:solidFill>
                <a:uLnTx/>
                <a:uFillTx/>
                <a:latin typeface="+mj-lt"/>
                <a:ea typeface="+mn-ea"/>
                <a:cs typeface="+mn-cs"/>
              </a:rPr>
              <a:t>practise</a:t>
            </a:r>
            <a:r>
              <a:rPr kumimoji="0" lang="en-US" sz="5400" b="1" i="0" u="none" strike="noStrike" kern="1200" normalizeH="0" baseline="0" noProof="0" dirty="0">
                <a:ln/>
                <a:solidFill>
                  <a:schemeClr val="accent3"/>
                </a:solidFill>
                <a:uLnTx/>
                <a:uFillTx/>
                <a:latin typeface="+mj-lt"/>
                <a:ea typeface="+mn-ea"/>
                <a:cs typeface="+mn-cs"/>
              </a:rPr>
              <a:t> the exchanges with your partner.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0D1D6-007E-695C-8390-6D7413A48347}"/>
              </a:ext>
            </a:extLst>
          </p:cNvPr>
          <p:cNvSpPr txBox="1"/>
          <p:nvPr/>
        </p:nvSpPr>
        <p:spPr>
          <a:xfrm>
            <a:off x="1378321" y="2747913"/>
            <a:ext cx="3276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4800" u="sng" dirty="0">
                <a:solidFill>
                  <a:srgbClr val="0070C0"/>
                </a:solidFill>
              </a:rPr>
              <a:t>Example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63C940-C5A7-F0A5-6E40-38E0B9B1BCCB}"/>
              </a:ext>
            </a:extLst>
          </p:cNvPr>
          <p:cNvSpPr txBox="1"/>
          <p:nvPr/>
        </p:nvSpPr>
        <p:spPr>
          <a:xfrm>
            <a:off x="1066800" y="3444441"/>
            <a:ext cx="163830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4800" dirty="0"/>
              <a:t>: What should we do to keep our house clean?</a:t>
            </a:r>
          </a:p>
          <a:p>
            <a:endParaRPr lang="en-US" dirty="0"/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800" dirty="0"/>
              <a:t> </a:t>
            </a:r>
            <a:r>
              <a:rPr lang="en-US" sz="4800" i="1" dirty="0">
                <a:solidFill>
                  <a:srgbClr val="00B050"/>
                </a:solidFill>
              </a:rPr>
              <a:t>B</a:t>
            </a:r>
            <a:r>
              <a:rPr lang="en-US" sz="4800" dirty="0"/>
              <a:t>: I suggest (buy) __________ a robotic vacuum cleaner.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C6289-0C38-5C73-838F-AB6E5F8061AB}"/>
              </a:ext>
            </a:extLst>
          </p:cNvPr>
          <p:cNvSpPr txBox="1"/>
          <p:nvPr/>
        </p:nvSpPr>
        <p:spPr>
          <a:xfrm>
            <a:off x="1066800" y="6210300"/>
            <a:ext cx="160782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/>
              <a:t>  1</a:t>
            </a:r>
            <a:r>
              <a:rPr lang="en-US" sz="4800" i="1" dirty="0"/>
              <a:t>.</a:t>
            </a:r>
            <a:r>
              <a:rPr lang="en-US" sz="4800" i="1" dirty="0">
                <a:solidFill>
                  <a:schemeClr val="accent6">
                    <a:lumMod val="75000"/>
                  </a:schemeClr>
                </a:solidFill>
              </a:rPr>
              <a:t> A</a:t>
            </a:r>
            <a:r>
              <a:rPr lang="en-US" sz="4800" dirty="0"/>
              <a:t>: What should we do to create three dimensional objects?</a:t>
            </a:r>
          </a:p>
          <a:p>
            <a:endParaRPr lang="en-US" dirty="0"/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800" dirty="0"/>
              <a:t> </a:t>
            </a:r>
            <a:r>
              <a:rPr lang="en-US" sz="4800" i="1" dirty="0">
                <a:solidFill>
                  <a:srgbClr val="00B050"/>
                </a:solidFill>
              </a:rPr>
              <a:t>B</a:t>
            </a:r>
            <a:r>
              <a:rPr lang="en-US" sz="4800" dirty="0"/>
              <a:t>: I recommend (use) _______ a 3D printer.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154C474-5653-12BC-E902-F68CEA7597D2}"/>
              </a:ext>
            </a:extLst>
          </p:cNvPr>
          <p:cNvSpPr txBox="1"/>
          <p:nvPr/>
        </p:nvSpPr>
        <p:spPr>
          <a:xfrm>
            <a:off x="6647927" y="4427370"/>
            <a:ext cx="2286000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92D05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5400" b="1" u="sng" dirty="0">
                <a:solidFill>
                  <a:srgbClr val="FF0000"/>
                </a:solidFill>
              </a:rPr>
              <a:t>buying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5586128-11F9-55CF-BE4A-BF68D4FD6A76}"/>
              </a:ext>
            </a:extLst>
          </p:cNvPr>
          <p:cNvSpPr txBox="1"/>
          <p:nvPr/>
        </p:nvSpPr>
        <p:spPr>
          <a:xfrm>
            <a:off x="7620000" y="7133629"/>
            <a:ext cx="1695855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>
                <a:solidFill>
                  <a:srgbClr val="FF0000"/>
                </a:solidFill>
              </a:rPr>
              <a:t>using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26A1BAC-6EE8-72DE-CE17-8E2500F6A287}"/>
              </a:ext>
            </a:extLst>
          </p:cNvPr>
          <p:cNvSpPr txBox="1"/>
          <p:nvPr/>
        </p:nvSpPr>
        <p:spPr>
          <a:xfrm>
            <a:off x="1524000" y="8426291"/>
            <a:ext cx="13953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 + V-</a:t>
            </a:r>
            <a:r>
              <a:rPr lang="en-US" sz="5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</a:t>
            </a:r>
            <a:r>
              <a:rPr lang="en-US" sz="5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5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gợi</a:t>
            </a:r>
            <a:r>
              <a:rPr lang="en-US" sz="5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 </a:t>
            </a:r>
            <a:r>
              <a:rPr lang="en-US" sz="5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5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endParaRPr lang="en-US" sz="5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256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3" name="arrow.wav"/>
          </p:stSnd>
        </p:sndAc>
      </p:transition>
    </mc:Choice>
    <mc:Fallback xmlns="">
      <p:transition spd="slow">
        <p:fade/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D9F5E611-0F87-D7F5-C0DF-1FB472D244A4}"/>
              </a:ext>
            </a:extLst>
          </p:cNvPr>
          <p:cNvSpPr/>
          <p:nvPr/>
        </p:nvSpPr>
        <p:spPr>
          <a:xfrm>
            <a:off x="533400" y="2400300"/>
            <a:ext cx="17221200" cy="74442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C263B00-AC88-D315-3A09-6B48051093A6}"/>
              </a:ext>
            </a:extLst>
          </p:cNvPr>
          <p:cNvSpPr/>
          <p:nvPr/>
        </p:nvSpPr>
        <p:spPr>
          <a:xfrm>
            <a:off x="899833" y="87202"/>
            <a:ext cx="16459200" cy="202305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AC000EA-B9A1-B26D-6636-B6434EB14465}"/>
              </a:ext>
            </a:extLst>
          </p:cNvPr>
          <p:cNvSpPr txBox="1"/>
          <p:nvPr/>
        </p:nvSpPr>
        <p:spPr>
          <a:xfrm>
            <a:off x="1128433" y="-23856"/>
            <a:ext cx="16230600" cy="2023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ts val="81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>
                <a:ln/>
                <a:solidFill>
                  <a:schemeClr val="accent3"/>
                </a:solidFill>
                <a:uLnTx/>
                <a:uFillTx/>
                <a:latin typeface="+mj-lt"/>
                <a:ea typeface="+mn-ea"/>
                <a:cs typeface="+mn-cs"/>
              </a:rPr>
              <a:t>4. Fill in each blank with the correct form of the verb in brackets. Then </a:t>
            </a:r>
            <a:r>
              <a:rPr kumimoji="0" lang="en-US" sz="5400" b="1" i="0" u="none" strike="noStrike" kern="1200" normalizeH="0" baseline="0" noProof="0" dirty="0" err="1">
                <a:ln/>
                <a:solidFill>
                  <a:schemeClr val="accent3"/>
                </a:solidFill>
                <a:uLnTx/>
                <a:uFillTx/>
                <a:latin typeface="+mj-lt"/>
                <a:ea typeface="+mn-ea"/>
                <a:cs typeface="+mn-cs"/>
              </a:rPr>
              <a:t>practise</a:t>
            </a:r>
            <a:r>
              <a:rPr kumimoji="0" lang="en-US" sz="5400" b="1" i="0" u="none" strike="noStrike" kern="1200" normalizeH="0" baseline="0" noProof="0" dirty="0">
                <a:ln/>
                <a:solidFill>
                  <a:schemeClr val="accent3"/>
                </a:solidFill>
                <a:uLnTx/>
                <a:uFillTx/>
                <a:latin typeface="+mj-lt"/>
                <a:ea typeface="+mn-ea"/>
                <a:cs typeface="+mn-cs"/>
              </a:rPr>
              <a:t> the exchanges with your partner.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3EC4E9-89DB-D70D-9825-B9B65F758E95}"/>
              </a:ext>
            </a:extLst>
          </p:cNvPr>
          <p:cNvSpPr txBox="1"/>
          <p:nvPr/>
        </p:nvSpPr>
        <p:spPr>
          <a:xfrm>
            <a:off x="743226" y="2544695"/>
            <a:ext cx="166844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/>
              <a:t> 2. </a:t>
            </a:r>
            <a:r>
              <a:rPr lang="en-US" sz="4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4800" dirty="0"/>
              <a:t>What should we do to prevent global warming?</a:t>
            </a:r>
          </a:p>
          <a:p>
            <a:endParaRPr lang="en-US" sz="2000" dirty="0"/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800" dirty="0"/>
              <a:t>  </a:t>
            </a:r>
            <a:r>
              <a:rPr lang="en-US" sz="4800" i="1" dirty="0">
                <a:solidFill>
                  <a:srgbClr val="00B050"/>
                </a:solidFill>
              </a:rPr>
              <a:t>B</a:t>
            </a:r>
            <a:r>
              <a:rPr lang="en-US" sz="4800" dirty="0"/>
              <a:t>: I suggest we should (reduce) _________exhaust fumes.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CB9ABD-232C-5E45-5270-CDDB895A29DE}"/>
              </a:ext>
            </a:extLst>
          </p:cNvPr>
          <p:cNvSpPr txBox="1"/>
          <p:nvPr/>
        </p:nvSpPr>
        <p:spPr>
          <a:xfrm>
            <a:off x="743226" y="6299191"/>
            <a:ext cx="172542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/>
              <a:t>3. </a:t>
            </a:r>
            <a:r>
              <a:rPr lang="en-US" sz="4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4800" dirty="0"/>
              <a:t>: What should we do if we want to communicate with others on the move?</a:t>
            </a:r>
          </a:p>
          <a:p>
            <a:endParaRPr lang="en-US" sz="4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4F4A44-B0D9-A2EB-3246-EFDDF0B9678D}"/>
              </a:ext>
            </a:extLst>
          </p:cNvPr>
          <p:cNvSpPr txBox="1"/>
          <p:nvPr/>
        </p:nvSpPr>
        <p:spPr>
          <a:xfrm>
            <a:off x="-609600" y="5905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B7D6A4-CCB0-0106-1257-FE1349859EE8}"/>
              </a:ext>
            </a:extLst>
          </p:cNvPr>
          <p:cNvSpPr txBox="1"/>
          <p:nvPr/>
        </p:nvSpPr>
        <p:spPr>
          <a:xfrm>
            <a:off x="9767887" y="3460676"/>
            <a:ext cx="2362200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5400" b="1" u="sng" dirty="0">
                <a:solidFill>
                  <a:srgbClr val="FF0000"/>
                </a:solidFill>
              </a:rPr>
              <a:t>reduce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60AEE6-E26A-F368-39DB-F6617CEC661F}"/>
              </a:ext>
            </a:extLst>
          </p:cNvPr>
          <p:cNvSpPr txBox="1"/>
          <p:nvPr/>
        </p:nvSpPr>
        <p:spPr>
          <a:xfrm>
            <a:off x="743225" y="4511290"/>
            <a:ext cx="168004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suggest + (that) + sb + (should) + V-inf: </a:t>
            </a:r>
            <a:r>
              <a:rPr lang="en-US" sz="44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4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xuất</a:t>
            </a:r>
            <a:r>
              <a:rPr lang="en-US" sz="44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44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rằng</a:t>
            </a:r>
            <a:r>
              <a:rPr lang="en-US" sz="44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ai </a:t>
            </a:r>
            <a:r>
              <a:rPr lang="en-US" sz="44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đó</a:t>
            </a:r>
            <a:r>
              <a:rPr lang="en-US" sz="44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44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nên</a:t>
            </a:r>
            <a:r>
              <a:rPr lang="en-US" sz="44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44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44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endParaRPr lang="en-US" sz="4800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88E7F3-E5D2-A515-D185-35C04C27CFDE}"/>
              </a:ext>
            </a:extLst>
          </p:cNvPr>
          <p:cNvSpPr txBox="1"/>
          <p:nvPr/>
        </p:nvSpPr>
        <p:spPr>
          <a:xfrm>
            <a:off x="743225" y="7743644"/>
            <a:ext cx="175590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i="1" dirty="0"/>
              <a:t>  </a:t>
            </a:r>
            <a:r>
              <a:rPr lang="en-US" sz="5400" i="1" dirty="0">
                <a:solidFill>
                  <a:srgbClr val="00B050"/>
                </a:solidFill>
              </a:rPr>
              <a:t>B</a:t>
            </a:r>
            <a:r>
              <a:rPr lang="en-US" sz="5400" dirty="0"/>
              <a:t>: I advise (use) ______ a smartphone.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4B3AC3-D90D-FCD6-797C-C2E5A4EBFC45}"/>
              </a:ext>
            </a:extLst>
          </p:cNvPr>
          <p:cNvSpPr txBox="1"/>
          <p:nvPr/>
        </p:nvSpPr>
        <p:spPr>
          <a:xfrm>
            <a:off x="6415087" y="7743644"/>
            <a:ext cx="18288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>
                <a:solidFill>
                  <a:srgbClr val="FF0000"/>
                </a:solidFill>
              </a:rPr>
              <a:t>using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772AF25-E42E-8122-DF01-E2D5DD9940BF}"/>
              </a:ext>
            </a:extLst>
          </p:cNvPr>
          <p:cNvSpPr txBox="1"/>
          <p:nvPr/>
        </p:nvSpPr>
        <p:spPr>
          <a:xfrm>
            <a:off x="743225" y="8794258"/>
            <a:ext cx="9444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advise + V-</a:t>
            </a:r>
            <a:r>
              <a:rPr lang="en-US" sz="48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</a:t>
            </a:r>
            <a:r>
              <a:rPr lang="en-US" sz="48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48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khuyên</a:t>
            </a:r>
            <a:r>
              <a:rPr lang="en-US" sz="48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48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endParaRPr lang="en-US" sz="4800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934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3" name="arrow.wav"/>
          </p:stSnd>
        </p:sndAc>
      </p:transition>
    </mc:Choice>
    <mc:Fallback xmlns="">
      <p:transition spd="slow">
        <p:fade/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FCF74B0-1A05-3CEE-7997-A0C76A2A4AE1}"/>
              </a:ext>
            </a:extLst>
          </p:cNvPr>
          <p:cNvSpPr/>
          <p:nvPr/>
        </p:nvSpPr>
        <p:spPr>
          <a:xfrm>
            <a:off x="533400" y="2400300"/>
            <a:ext cx="17221200" cy="74442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C263B00-AC88-D315-3A09-6B48051093A6}"/>
              </a:ext>
            </a:extLst>
          </p:cNvPr>
          <p:cNvSpPr/>
          <p:nvPr/>
        </p:nvSpPr>
        <p:spPr>
          <a:xfrm>
            <a:off x="685800" y="197585"/>
            <a:ext cx="16764000" cy="1653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AC000EA-B9A1-B26D-6636-B6434EB14465}"/>
              </a:ext>
            </a:extLst>
          </p:cNvPr>
          <p:cNvSpPr txBox="1"/>
          <p:nvPr/>
        </p:nvSpPr>
        <p:spPr>
          <a:xfrm>
            <a:off x="838200" y="-71737"/>
            <a:ext cx="17804060" cy="2023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ts val="81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>
                <a:ln/>
                <a:solidFill>
                  <a:schemeClr val="accent3"/>
                </a:solidFill>
                <a:uLnTx/>
                <a:uFillTx/>
                <a:latin typeface="+mj-lt"/>
                <a:ea typeface="+mn-ea"/>
                <a:cs typeface="+mn-cs"/>
              </a:rPr>
              <a:t>4. Fill in each blank with the correct form of the verb in brackets. Then </a:t>
            </a:r>
            <a:r>
              <a:rPr kumimoji="0" lang="en-US" sz="5400" b="1" i="0" u="none" strike="noStrike" kern="1200" normalizeH="0" baseline="0" noProof="0" dirty="0" err="1">
                <a:ln/>
                <a:solidFill>
                  <a:schemeClr val="accent3"/>
                </a:solidFill>
                <a:uLnTx/>
                <a:uFillTx/>
                <a:latin typeface="+mj-lt"/>
                <a:ea typeface="+mn-ea"/>
                <a:cs typeface="+mn-cs"/>
              </a:rPr>
              <a:t>practise</a:t>
            </a:r>
            <a:r>
              <a:rPr kumimoji="0" lang="en-US" sz="5400" b="1" i="0" u="none" strike="noStrike" kern="1200" normalizeH="0" baseline="0" noProof="0" dirty="0">
                <a:ln/>
                <a:solidFill>
                  <a:schemeClr val="accent3"/>
                </a:solidFill>
                <a:uLnTx/>
                <a:uFillTx/>
                <a:latin typeface="+mj-lt"/>
                <a:ea typeface="+mn-ea"/>
                <a:cs typeface="+mn-cs"/>
              </a:rPr>
              <a:t> the exchanges with your partner.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B91037-B5F1-57C2-CBE8-E1BA6652C39F}"/>
              </a:ext>
            </a:extLst>
          </p:cNvPr>
          <p:cNvSpPr txBox="1"/>
          <p:nvPr/>
        </p:nvSpPr>
        <p:spPr>
          <a:xfrm>
            <a:off x="488987" y="2545653"/>
            <a:ext cx="17396768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 4.  </a:t>
            </a:r>
            <a:r>
              <a:rPr lang="en-US" sz="44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4400" dirty="0"/>
              <a:t>: What should we do to protect and preserve our national parks?</a:t>
            </a:r>
          </a:p>
          <a:p>
            <a:endParaRPr lang="en-US" sz="2000" dirty="0"/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400" i="1" dirty="0"/>
              <a:t> </a:t>
            </a:r>
            <a:r>
              <a:rPr lang="en-US" sz="4400" i="1" dirty="0">
                <a:solidFill>
                  <a:srgbClr val="00B050"/>
                </a:solidFill>
              </a:rPr>
              <a:t>B</a:t>
            </a:r>
            <a:r>
              <a:rPr lang="en-US" sz="4400" dirty="0"/>
              <a:t>: I advise that we should (limit)  _______ the number of visitors every day.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E23075-F21F-BCEB-4559-91D400D2B9DE}"/>
              </a:ext>
            </a:extLst>
          </p:cNvPr>
          <p:cNvSpPr txBox="1"/>
          <p:nvPr/>
        </p:nvSpPr>
        <p:spPr>
          <a:xfrm>
            <a:off x="488987" y="6681175"/>
            <a:ext cx="158178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 5. </a:t>
            </a:r>
            <a:r>
              <a:rPr lang="en-US" sz="44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4400" dirty="0"/>
              <a:t>: What should we do to improve our health?</a:t>
            </a:r>
          </a:p>
          <a:p>
            <a:endParaRPr lang="en-US" sz="2000" dirty="0"/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400" dirty="0"/>
              <a:t>  </a:t>
            </a:r>
            <a:r>
              <a:rPr lang="en-US" sz="4400" i="1" dirty="0">
                <a:solidFill>
                  <a:srgbClr val="00B050"/>
                </a:solidFill>
              </a:rPr>
              <a:t>B</a:t>
            </a:r>
            <a:r>
              <a:rPr lang="en-US" sz="4400" dirty="0"/>
              <a:t>: I recommend (eat) __________ more fruits and vegetables.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B7FF39-6B2F-1DD2-BDA9-64118D6307B0}"/>
              </a:ext>
            </a:extLst>
          </p:cNvPr>
          <p:cNvSpPr txBox="1"/>
          <p:nvPr/>
        </p:nvSpPr>
        <p:spPr>
          <a:xfrm>
            <a:off x="9158796" y="3443620"/>
            <a:ext cx="152400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5400" b="1" u="sng" dirty="0">
                <a:solidFill>
                  <a:srgbClr val="FF0000"/>
                </a:solidFill>
              </a:rPr>
              <a:t>limit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CE45F6-F296-4C88-D62A-0727674E958D}"/>
              </a:ext>
            </a:extLst>
          </p:cNvPr>
          <p:cNvSpPr txBox="1"/>
          <p:nvPr/>
        </p:nvSpPr>
        <p:spPr>
          <a:xfrm>
            <a:off x="488987" y="5092876"/>
            <a:ext cx="173740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advise + (that) + sb + (should) + V-inf: </a:t>
            </a:r>
            <a:r>
              <a:rPr lang="en-US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khuyên</a:t>
            </a:r>
            <a:r>
              <a:rPr lang="en-US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rằng</a:t>
            </a:r>
            <a:r>
              <a:rPr lang="en-US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ai </a:t>
            </a:r>
            <a:r>
              <a:rPr lang="en-US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đó</a:t>
            </a:r>
            <a:r>
              <a:rPr lang="en-US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nên</a:t>
            </a:r>
            <a:r>
              <a:rPr lang="en-US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endParaRPr lang="en-US" sz="4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3C031E-EF8F-A1E1-5A2B-4E6839EC391D}"/>
              </a:ext>
            </a:extLst>
          </p:cNvPr>
          <p:cNvSpPr txBox="1"/>
          <p:nvPr/>
        </p:nvSpPr>
        <p:spPr>
          <a:xfrm>
            <a:off x="6705600" y="7512171"/>
            <a:ext cx="2133600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>
                <a:solidFill>
                  <a:srgbClr val="FF0000"/>
                </a:solidFill>
              </a:rPr>
              <a:t>eating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90A13A-63E2-3D71-6613-C55B55E658AB}"/>
              </a:ext>
            </a:extLst>
          </p:cNvPr>
          <p:cNvSpPr txBox="1"/>
          <p:nvPr/>
        </p:nvSpPr>
        <p:spPr>
          <a:xfrm>
            <a:off x="488987" y="8548526"/>
            <a:ext cx="970722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 + V-</a:t>
            </a:r>
            <a:r>
              <a:rPr lang="en-US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</a:t>
            </a:r>
            <a:r>
              <a:rPr lang="en-US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gợi</a:t>
            </a:r>
            <a:r>
              <a:rPr lang="en-US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 </a:t>
            </a:r>
            <a:r>
              <a:rPr lang="en-US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endParaRPr lang="en-US" sz="4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503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3" name="arrow.wav"/>
          </p:stSnd>
        </p:sndAc>
      </p:transition>
    </mc:Choice>
    <mc:Fallback xmlns="">
      <p:transition spd="slow">
        <p:fade/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F8371147-A947-F94F-1467-9CADB4F38567}"/>
              </a:ext>
            </a:extLst>
          </p:cNvPr>
          <p:cNvSpPr/>
          <p:nvPr/>
        </p:nvSpPr>
        <p:spPr>
          <a:xfrm>
            <a:off x="533400" y="2505536"/>
            <a:ext cx="17221200" cy="74442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C263B00-AC88-D315-3A09-6B48051093A6}"/>
              </a:ext>
            </a:extLst>
          </p:cNvPr>
          <p:cNvSpPr/>
          <p:nvPr/>
        </p:nvSpPr>
        <p:spPr>
          <a:xfrm>
            <a:off x="731043" y="105609"/>
            <a:ext cx="16825913" cy="19465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AC000EA-B9A1-B26D-6636-B6434EB14465}"/>
              </a:ext>
            </a:extLst>
          </p:cNvPr>
          <p:cNvSpPr txBox="1"/>
          <p:nvPr/>
        </p:nvSpPr>
        <p:spPr>
          <a:xfrm>
            <a:off x="1085493" y="106288"/>
            <a:ext cx="16471463" cy="1751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5. Work in pairs. Tell your partner what he/she should do in the following situations, using suggest / advise / recommend + V-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OR clauses with should.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809CD9-8322-0518-C016-D11FC86F9EE1}"/>
              </a:ext>
            </a:extLst>
          </p:cNvPr>
          <p:cNvSpPr txBox="1"/>
          <p:nvPr/>
        </p:nvSpPr>
        <p:spPr>
          <a:xfrm>
            <a:off x="914400" y="3123112"/>
            <a:ext cx="92603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1</a:t>
            </a:r>
            <a:r>
              <a:rPr lang="en-US" sz="4800" dirty="0"/>
              <a:t>. His / Her laptop has broken down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C3C951-7C20-ED48-3E94-A83D3F88A813}"/>
              </a:ext>
            </a:extLst>
          </p:cNvPr>
          <p:cNvSpPr txBox="1"/>
          <p:nvPr/>
        </p:nvSpPr>
        <p:spPr>
          <a:xfrm>
            <a:off x="914400" y="4071766"/>
            <a:ext cx="138371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800" i="1" dirty="0"/>
              <a:t> </a:t>
            </a:r>
            <a:r>
              <a:rPr lang="en-US" sz="4800" b="1" dirty="0">
                <a:solidFill>
                  <a:srgbClr val="00B0F0"/>
                </a:solidFill>
              </a:rPr>
              <a:t>A</a:t>
            </a:r>
            <a:r>
              <a:rPr lang="en-US" sz="4800" dirty="0"/>
              <a:t>: Oh no! My laptop has broken. What should I do?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CA3FFE-657B-CD1F-22B4-CA4928E63304}"/>
              </a:ext>
            </a:extLst>
          </p:cNvPr>
          <p:cNvSpPr txBox="1"/>
          <p:nvPr/>
        </p:nvSpPr>
        <p:spPr>
          <a:xfrm>
            <a:off x="876300" y="4876730"/>
            <a:ext cx="181927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800" i="1" dirty="0"/>
              <a:t>  </a:t>
            </a:r>
            <a:r>
              <a:rPr lang="en-US" sz="4800" b="1" i="1" dirty="0">
                <a:solidFill>
                  <a:srgbClr val="0070C0"/>
                </a:solidFill>
              </a:rPr>
              <a:t>B</a:t>
            </a:r>
            <a:r>
              <a:rPr lang="en-US" sz="4800" dirty="0"/>
              <a:t>: I </a:t>
            </a:r>
            <a:r>
              <a:rPr lang="en-US" sz="4800" i="1" u="sng" dirty="0">
                <a:solidFill>
                  <a:srgbClr val="FF0000"/>
                </a:solidFill>
              </a:rPr>
              <a:t>recommend bringing</a:t>
            </a:r>
            <a:r>
              <a:rPr lang="en-US" sz="4800" i="1" u="sng" dirty="0"/>
              <a:t> </a:t>
            </a:r>
            <a:r>
              <a:rPr lang="en-US" sz="4800" dirty="0"/>
              <a:t>it to a computer repair </a:t>
            </a:r>
            <a:r>
              <a:rPr lang="en-US" sz="4800" dirty="0" err="1"/>
              <a:t>centre</a:t>
            </a:r>
            <a:endParaRPr lang="en-US" sz="4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B17294-45B7-BD83-19BE-7FA9D19826E2}"/>
              </a:ext>
            </a:extLst>
          </p:cNvPr>
          <p:cNvSpPr txBox="1"/>
          <p:nvPr/>
        </p:nvSpPr>
        <p:spPr>
          <a:xfrm>
            <a:off x="914400" y="6328666"/>
            <a:ext cx="16383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00B050"/>
                </a:solidFill>
              </a:rPr>
              <a:t>2</a:t>
            </a:r>
            <a:r>
              <a:rPr lang="en-US" sz="5400" dirty="0"/>
              <a:t>. </a:t>
            </a:r>
            <a:r>
              <a:rPr lang="en-US" sz="4800" dirty="0"/>
              <a:t>He</a:t>
            </a:r>
            <a:r>
              <a:rPr lang="en-US" sz="5400" dirty="0"/>
              <a:t> / She is considering buying a new smartphone.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C8A3F0-02AE-297F-BE81-C90F94F6458F}"/>
              </a:ext>
            </a:extLst>
          </p:cNvPr>
          <p:cNvSpPr txBox="1"/>
          <p:nvPr/>
        </p:nvSpPr>
        <p:spPr>
          <a:xfrm>
            <a:off x="914400" y="7200900"/>
            <a:ext cx="15163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800" dirty="0"/>
              <a:t> </a:t>
            </a:r>
            <a:r>
              <a:rPr lang="en-US" sz="4800" b="1" dirty="0">
                <a:solidFill>
                  <a:srgbClr val="00B0F0"/>
                </a:solidFill>
              </a:rPr>
              <a:t>A</a:t>
            </a:r>
            <a:r>
              <a:rPr lang="en-US" sz="4800" dirty="0"/>
              <a:t>: I'm thinking about buying a new smartphone.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C15209-08F4-9E47-6224-2B2677A46DA6}"/>
              </a:ext>
            </a:extLst>
          </p:cNvPr>
          <p:cNvSpPr txBox="1"/>
          <p:nvPr/>
        </p:nvSpPr>
        <p:spPr>
          <a:xfrm>
            <a:off x="914400" y="8031897"/>
            <a:ext cx="16230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800" dirty="0"/>
              <a:t> </a:t>
            </a:r>
            <a:r>
              <a:rPr lang="en-US" sz="4800" b="1" dirty="0">
                <a:solidFill>
                  <a:srgbClr val="0070C0"/>
                </a:solidFill>
              </a:rPr>
              <a:t>B</a:t>
            </a:r>
            <a:r>
              <a:rPr lang="en-US" sz="4800" dirty="0"/>
              <a:t>: I </a:t>
            </a:r>
            <a:r>
              <a:rPr lang="en-US" sz="4800" i="1" u="sng" dirty="0">
                <a:solidFill>
                  <a:srgbClr val="FF0000"/>
                </a:solidFill>
              </a:rPr>
              <a:t>advise that you should </a:t>
            </a:r>
            <a:r>
              <a:rPr lang="en-US" sz="4800" dirty="0"/>
              <a:t>compare different models before making a decision. </a:t>
            </a:r>
          </a:p>
        </p:txBody>
      </p:sp>
    </p:spTree>
    <p:extLst>
      <p:ext uri="{BB962C8B-B14F-4D97-AF65-F5344CB8AC3E}">
        <p14:creationId xmlns:p14="http://schemas.microsoft.com/office/powerpoint/2010/main" val="2359194827"/>
      </p:ext>
    </p:extLst>
  </p:cSld>
  <p:clrMapOvr>
    <a:masterClrMapping/>
  </p:clrMapOvr>
  <p:transition spd="slow">
    <p:wheel spokes="1"/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CD057DEA-A054-61F7-4CE2-847B7C5A1470}"/>
              </a:ext>
            </a:extLst>
          </p:cNvPr>
          <p:cNvSpPr/>
          <p:nvPr/>
        </p:nvSpPr>
        <p:spPr>
          <a:xfrm>
            <a:off x="927039" y="2552700"/>
            <a:ext cx="16433921" cy="70575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FA6E88-FC97-AB6F-35F7-68676F3FA420}"/>
              </a:ext>
            </a:extLst>
          </p:cNvPr>
          <p:cNvSpPr txBox="1"/>
          <p:nvPr/>
        </p:nvSpPr>
        <p:spPr>
          <a:xfrm>
            <a:off x="1243946" y="2461123"/>
            <a:ext cx="161545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</a:rPr>
              <a:t>3</a:t>
            </a:r>
            <a:r>
              <a:rPr lang="en-US" sz="4800" dirty="0"/>
              <a:t>. He / She likes to read a lot of books but he / she doesn't want them to take up too much space.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6CFB70-CFC0-D36A-AB42-025DE231AEFF}"/>
              </a:ext>
            </a:extLst>
          </p:cNvPr>
          <p:cNvSpPr txBox="1"/>
          <p:nvPr/>
        </p:nvSpPr>
        <p:spPr>
          <a:xfrm>
            <a:off x="927040" y="4044327"/>
            <a:ext cx="164714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800" dirty="0"/>
              <a:t> </a:t>
            </a:r>
            <a:r>
              <a:rPr lang="en-US" sz="4800" b="1" dirty="0">
                <a:solidFill>
                  <a:srgbClr val="00B0F0"/>
                </a:solidFill>
              </a:rPr>
              <a:t>A</a:t>
            </a:r>
            <a:r>
              <a:rPr lang="en-US" sz="4800" dirty="0"/>
              <a:t>: I love reading, but I'm running out of space for my books.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ACA7A7-1615-D298-3A45-FA4AA0615544}"/>
              </a:ext>
            </a:extLst>
          </p:cNvPr>
          <p:cNvSpPr txBox="1"/>
          <p:nvPr/>
        </p:nvSpPr>
        <p:spPr>
          <a:xfrm>
            <a:off x="927039" y="4916284"/>
            <a:ext cx="163262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800" b="1" dirty="0"/>
              <a:t> </a:t>
            </a:r>
            <a:r>
              <a:rPr lang="en-US" sz="4800" b="1" dirty="0">
                <a:solidFill>
                  <a:srgbClr val="0070C0"/>
                </a:solidFill>
              </a:rPr>
              <a:t>B</a:t>
            </a:r>
            <a:r>
              <a:rPr lang="en-US" sz="4800" dirty="0"/>
              <a:t>: I </a:t>
            </a:r>
            <a:r>
              <a:rPr lang="en-US" sz="4800" i="1" u="sng" dirty="0">
                <a:solidFill>
                  <a:srgbClr val="FF0000"/>
                </a:solidFill>
              </a:rPr>
              <a:t>recommend trying</a:t>
            </a:r>
            <a:r>
              <a:rPr lang="en-US" sz="4800" dirty="0"/>
              <a:t> an e-reader like a Kindle.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84FA98-4822-813A-628B-D9C892A64B8E}"/>
              </a:ext>
            </a:extLst>
          </p:cNvPr>
          <p:cNvSpPr txBox="1"/>
          <p:nvPr/>
        </p:nvSpPr>
        <p:spPr>
          <a:xfrm>
            <a:off x="889496" y="6404878"/>
            <a:ext cx="89042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</a:rPr>
              <a:t>4</a:t>
            </a:r>
            <a:r>
              <a:rPr lang="en-US" sz="4800" dirty="0"/>
              <a:t>. He / She is feeling tired.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89E8DE-D3C9-5130-FFFD-3AF660E6BAFA}"/>
              </a:ext>
            </a:extLst>
          </p:cNvPr>
          <p:cNvSpPr txBox="1"/>
          <p:nvPr/>
        </p:nvSpPr>
        <p:spPr>
          <a:xfrm>
            <a:off x="927039" y="7405747"/>
            <a:ext cx="93401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800" dirty="0"/>
              <a:t> </a:t>
            </a:r>
            <a:r>
              <a:rPr lang="en-US" sz="4800" b="1" dirty="0">
                <a:solidFill>
                  <a:srgbClr val="00B0F0"/>
                </a:solidFill>
              </a:rPr>
              <a:t>A</a:t>
            </a:r>
            <a:r>
              <a:rPr lang="en-US" sz="4800" dirty="0"/>
              <a:t>: I'm feeling so tired lately</a:t>
            </a:r>
            <a:r>
              <a:rPr lang="en-US" dirty="0"/>
              <a:t>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39C4CE-4034-DF1A-9A95-1522B22E1FF5}"/>
              </a:ext>
            </a:extLst>
          </p:cNvPr>
          <p:cNvSpPr txBox="1"/>
          <p:nvPr/>
        </p:nvSpPr>
        <p:spPr>
          <a:xfrm>
            <a:off x="927039" y="8236744"/>
            <a:ext cx="164339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800" dirty="0"/>
              <a:t> </a:t>
            </a:r>
            <a:r>
              <a:rPr lang="en-US" sz="4800" b="1" dirty="0">
                <a:solidFill>
                  <a:srgbClr val="0070C0"/>
                </a:solidFill>
              </a:rPr>
              <a:t>B</a:t>
            </a:r>
            <a:r>
              <a:rPr lang="en-US" sz="4800" dirty="0"/>
              <a:t>: I </a:t>
            </a:r>
            <a:r>
              <a:rPr lang="en-US" sz="4800" i="1" u="sng" dirty="0">
                <a:solidFill>
                  <a:srgbClr val="FF0000"/>
                </a:solidFill>
              </a:rPr>
              <a:t>suggest that you should </a:t>
            </a:r>
            <a:r>
              <a:rPr lang="en-US" sz="4800" dirty="0"/>
              <a:t>get more rest and go to bed early. </a:t>
            </a:r>
          </a:p>
        </p:txBody>
      </p:sp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E0F8952D-95F1-E548-26BE-BCB8945EC572}"/>
              </a:ext>
            </a:extLst>
          </p:cNvPr>
          <p:cNvSpPr/>
          <p:nvPr/>
        </p:nvSpPr>
        <p:spPr>
          <a:xfrm>
            <a:off x="731043" y="105609"/>
            <a:ext cx="16825913" cy="19465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C3D88574-1172-250D-7EFB-8E224F5DB82E}"/>
              </a:ext>
            </a:extLst>
          </p:cNvPr>
          <p:cNvSpPr txBox="1"/>
          <p:nvPr/>
        </p:nvSpPr>
        <p:spPr>
          <a:xfrm>
            <a:off x="1085493" y="106288"/>
            <a:ext cx="16471463" cy="1751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5. Work in pairs. Tell your partner what he/she should do in the following situations, using suggest / advise / recommend + V-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OR clauses with should. </a:t>
            </a:r>
          </a:p>
        </p:txBody>
      </p:sp>
    </p:spTree>
    <p:extLst>
      <p:ext uri="{BB962C8B-B14F-4D97-AF65-F5344CB8AC3E}">
        <p14:creationId xmlns:p14="http://schemas.microsoft.com/office/powerpoint/2010/main" val="1539157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arrow.wav"/>
          </p:stSnd>
        </p:sndAc>
      </p:transition>
    </mc:Choice>
    <mc:Fallback xmlns="">
      <p:transition spd="slow">
        <p:fade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21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5B71F1-AC5C-66AC-5007-7E1F402E6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131" y="692883"/>
            <a:ext cx="9766071" cy="593577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19400" y="-266700"/>
            <a:ext cx="11898109" cy="8536439"/>
          </a:xfrm>
          <a:custGeom>
            <a:avLst/>
            <a:gdLst/>
            <a:ahLst/>
            <a:cxnLst/>
            <a:rect l="l" t="t" r="r" b="b"/>
            <a:pathLst>
              <a:path w="6563589" h="6599586">
                <a:moveTo>
                  <a:pt x="0" y="0"/>
                </a:moveTo>
                <a:lnTo>
                  <a:pt x="6563589" y="0"/>
                </a:lnTo>
                <a:lnTo>
                  <a:pt x="6563589" y="6599586"/>
                </a:lnTo>
                <a:lnTo>
                  <a:pt x="0" y="65995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260361" y="1663764"/>
            <a:ext cx="4465624" cy="9575299"/>
          </a:xfrm>
          <a:custGeom>
            <a:avLst/>
            <a:gdLst/>
            <a:ahLst/>
            <a:cxnLst/>
            <a:rect l="l" t="t" r="r" b="b"/>
            <a:pathLst>
              <a:path w="3833749" h="8606376">
                <a:moveTo>
                  <a:pt x="0" y="0"/>
                </a:moveTo>
                <a:lnTo>
                  <a:pt x="3833749" y="0"/>
                </a:lnTo>
                <a:lnTo>
                  <a:pt x="3833749" y="8606376"/>
                </a:lnTo>
                <a:lnTo>
                  <a:pt x="0" y="86063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4655" y="6919408"/>
            <a:ext cx="6039393" cy="4677784"/>
          </a:xfrm>
          <a:custGeom>
            <a:avLst/>
            <a:gdLst/>
            <a:ahLst/>
            <a:cxnLst/>
            <a:rect l="l" t="t" r="r" b="b"/>
            <a:pathLst>
              <a:path w="6039393" h="4677784">
                <a:moveTo>
                  <a:pt x="0" y="0"/>
                </a:moveTo>
                <a:lnTo>
                  <a:pt x="6039393" y="0"/>
                </a:lnTo>
                <a:lnTo>
                  <a:pt x="6039393" y="4677784"/>
                </a:lnTo>
                <a:lnTo>
                  <a:pt x="0" y="46777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4464351" y="6652901"/>
            <a:ext cx="1965249" cy="1457857"/>
          </a:xfrm>
          <a:custGeom>
            <a:avLst/>
            <a:gdLst/>
            <a:ahLst/>
            <a:cxnLst/>
            <a:rect l="l" t="t" r="r" b="b"/>
            <a:pathLst>
              <a:path w="1965249" h="1457857">
                <a:moveTo>
                  <a:pt x="1965249" y="0"/>
                </a:moveTo>
                <a:lnTo>
                  <a:pt x="0" y="0"/>
                </a:lnTo>
                <a:lnTo>
                  <a:pt x="0" y="1457857"/>
                </a:lnTo>
                <a:lnTo>
                  <a:pt x="1965249" y="1457857"/>
                </a:lnTo>
                <a:lnTo>
                  <a:pt x="196524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49643" y="6656436"/>
            <a:ext cx="2614235" cy="5039490"/>
          </a:xfrm>
          <a:custGeom>
            <a:avLst/>
            <a:gdLst/>
            <a:ahLst/>
            <a:cxnLst/>
            <a:rect l="l" t="t" r="r" b="b"/>
            <a:pathLst>
              <a:path w="2614235" h="5039490">
                <a:moveTo>
                  <a:pt x="0" y="0"/>
                </a:moveTo>
                <a:lnTo>
                  <a:pt x="2614235" y="0"/>
                </a:lnTo>
                <a:lnTo>
                  <a:pt x="2614235" y="5039489"/>
                </a:lnTo>
                <a:lnTo>
                  <a:pt x="0" y="50394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9655A2C6-7895-019B-E48C-BA16F9C23C63}"/>
              </a:ext>
            </a:extLst>
          </p:cNvPr>
          <p:cNvSpPr txBox="1"/>
          <p:nvPr/>
        </p:nvSpPr>
        <p:spPr>
          <a:xfrm>
            <a:off x="3570491" y="3895268"/>
            <a:ext cx="9766070" cy="102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GAMES</a:t>
            </a:r>
          </a:p>
        </p:txBody>
      </p:sp>
    </p:spTree>
    <p:extLst>
      <p:ext uri="{BB962C8B-B14F-4D97-AF65-F5344CB8AC3E}">
        <p14:creationId xmlns:p14="http://schemas.microsoft.com/office/powerpoint/2010/main" val="295205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8">
            <a:extLst>
              <a:ext uri="{FF2B5EF4-FFF2-40B4-BE49-F238E27FC236}">
                <a16:creationId xmlns:a16="http://schemas.microsoft.com/office/drawing/2014/main" id="{C5ED11F8-4A07-46B5-9842-EF362EB433B3}"/>
              </a:ext>
            </a:extLst>
          </p:cNvPr>
          <p:cNvSpPr/>
          <p:nvPr/>
        </p:nvSpPr>
        <p:spPr>
          <a:xfrm>
            <a:off x="6012787" y="4129923"/>
            <a:ext cx="6070757" cy="754581"/>
          </a:xfrm>
          <a:prstGeom prst="flowChartTerminator">
            <a:avLst/>
          </a:prstGeom>
          <a:pattFill prst="pct90">
            <a:fgClr>
              <a:srgbClr val="FECA5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28700">
              <a:defRPr/>
            </a:pPr>
            <a:endParaRPr lang="th-TH" sz="420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29" name="7">
            <a:extLst>
              <a:ext uri="{FF2B5EF4-FFF2-40B4-BE49-F238E27FC236}">
                <a16:creationId xmlns:a16="http://schemas.microsoft.com/office/drawing/2014/main" id="{AF243CF8-1AE9-4FA9-BCC2-2423DE3A4520}"/>
              </a:ext>
            </a:extLst>
          </p:cNvPr>
          <p:cNvSpPr/>
          <p:nvPr/>
        </p:nvSpPr>
        <p:spPr>
          <a:xfrm>
            <a:off x="6012787" y="5302218"/>
            <a:ext cx="6070757" cy="754581"/>
          </a:xfrm>
          <a:prstGeom prst="flowChartTerminator">
            <a:avLst/>
          </a:prstGeom>
          <a:pattFill prst="pct90">
            <a:fgClr>
              <a:srgbClr val="FFB1A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28700">
              <a:defRPr/>
            </a:pPr>
            <a:endParaRPr lang="th-TH" sz="420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30" name="6">
            <a:extLst>
              <a:ext uri="{FF2B5EF4-FFF2-40B4-BE49-F238E27FC236}">
                <a16:creationId xmlns:a16="http://schemas.microsoft.com/office/drawing/2014/main" id="{148DDE91-1D5B-40D4-B429-0FB3148A6BC2}"/>
              </a:ext>
            </a:extLst>
          </p:cNvPr>
          <p:cNvSpPr/>
          <p:nvPr/>
        </p:nvSpPr>
        <p:spPr>
          <a:xfrm>
            <a:off x="6041254" y="6671214"/>
            <a:ext cx="6042290" cy="754581"/>
          </a:xfrm>
          <a:prstGeom prst="flowChartTerminator">
            <a:avLst/>
          </a:prstGeom>
          <a:pattFill prst="pct90">
            <a:fgClr>
              <a:srgbClr val="CE8CD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28700">
              <a:defRPr/>
            </a:pPr>
            <a:endParaRPr lang="th-TH" sz="420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31" name="a">
            <a:extLst>
              <a:ext uri="{FF2B5EF4-FFF2-40B4-BE49-F238E27FC236}">
                <a16:creationId xmlns:a16="http://schemas.microsoft.com/office/drawing/2014/main" id="{762D4303-9935-4699-A9E3-6A3FBBEECC2E}"/>
              </a:ext>
            </a:extLst>
          </p:cNvPr>
          <p:cNvSpPr txBox="1"/>
          <p:nvPr/>
        </p:nvSpPr>
        <p:spPr>
          <a:xfrm>
            <a:off x="4881812" y="4075118"/>
            <a:ext cx="670724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00">
              <a:defRPr/>
            </a:pPr>
            <a:r>
              <a:rPr lang="en-US" sz="4200" b="1" dirty="0">
                <a:solidFill>
                  <a:prstClr val="white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	     </a:t>
            </a:r>
            <a:r>
              <a:rPr lang="en-US" sz="4200" b="1" dirty="0">
                <a:solidFill>
                  <a:srgbClr val="0070C0"/>
                </a:solidFill>
                <a:latin typeface="High Tower Text" panose="02040502050506030303" pitchFamily="18" charset="0"/>
                <a:cs typeface="milk tea Med" pitchFamily="2" charset="-34"/>
              </a:rPr>
              <a:t>A. </a:t>
            </a:r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 down</a:t>
            </a:r>
            <a:endParaRPr lang="en-US" sz="4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028700">
              <a:defRPr/>
            </a:pPr>
            <a:endParaRPr lang="en-US" sz="4200" b="1" dirty="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32" name="b">
            <a:extLst>
              <a:ext uri="{FF2B5EF4-FFF2-40B4-BE49-F238E27FC236}">
                <a16:creationId xmlns:a16="http://schemas.microsoft.com/office/drawing/2014/main" id="{0B8D84D0-1FE3-46F2-9732-509EBFC80E15}"/>
              </a:ext>
            </a:extLst>
          </p:cNvPr>
          <p:cNvSpPr txBox="1"/>
          <p:nvPr/>
        </p:nvSpPr>
        <p:spPr>
          <a:xfrm>
            <a:off x="5618185" y="5006400"/>
            <a:ext cx="6465359" cy="2077403"/>
          </a:xfrm>
          <a:prstGeom prst="flowChartTerminator">
            <a:avLst/>
          </a:prstGeom>
          <a:noFill/>
        </p:spPr>
        <p:txBody>
          <a:bodyPr wrap="square" rtlCol="0">
            <a:spAutoFit/>
          </a:bodyPr>
          <a:lstStyle/>
          <a:p>
            <a:pPr defTabSz="1028700">
              <a:defRPr/>
            </a:pPr>
            <a:r>
              <a:rPr lang="en-US" sz="4200" b="1" dirty="0">
                <a:solidFill>
                  <a:prstClr val="white"/>
                </a:solidFill>
                <a:latin typeface="High Tower Text" panose="02040502050506030303" pitchFamily="18" charset="0"/>
                <a:cs typeface="milk tea Med" pitchFamily="2" charset="-34"/>
              </a:rPr>
              <a:t>       </a:t>
            </a:r>
            <a:r>
              <a:rPr lang="en-US" sz="4200" b="1" dirty="0">
                <a:solidFill>
                  <a:srgbClr val="0070C0"/>
                </a:solidFill>
                <a:latin typeface="High Tower Text" panose="02040502050506030303" pitchFamily="18" charset="0"/>
                <a:cs typeface="milk tea Med" pitchFamily="2" charset="-34"/>
              </a:rPr>
              <a:t>B. </a:t>
            </a:r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suggest</a:t>
            </a:r>
            <a:endParaRPr lang="en-US" sz="4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028700">
              <a:defRPr/>
            </a:pPr>
            <a:endParaRPr lang="en-US" sz="4200" b="1" dirty="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id="{707F0852-DBE6-4916-B4E4-0D0D989C6E7D}"/>
              </a:ext>
            </a:extLst>
          </p:cNvPr>
          <p:cNvSpPr txBox="1"/>
          <p:nvPr/>
        </p:nvSpPr>
        <p:spPr>
          <a:xfrm>
            <a:off x="5344571" y="6365083"/>
            <a:ext cx="6502037" cy="2077403"/>
          </a:xfrm>
          <a:prstGeom prst="flowChartTerminator">
            <a:avLst/>
          </a:prstGeom>
          <a:noFill/>
        </p:spPr>
        <p:txBody>
          <a:bodyPr wrap="square" rtlCol="0">
            <a:spAutoFit/>
          </a:bodyPr>
          <a:lstStyle/>
          <a:p>
            <a:pPr defTabSz="1028700">
              <a:defRPr/>
            </a:pPr>
            <a:r>
              <a:rPr lang="en-US" sz="4200" b="1" dirty="0">
                <a:solidFill>
                  <a:prstClr val="white"/>
                </a:solidFill>
                <a:latin typeface="High Tower Text" panose="02040502050506030303" pitchFamily="18" charset="0"/>
                <a:cs typeface="milk tea Med" pitchFamily="2" charset="-34"/>
              </a:rPr>
              <a:t>         </a:t>
            </a:r>
            <a:r>
              <a:rPr lang="en-US" sz="4200" b="1" dirty="0">
                <a:solidFill>
                  <a:srgbClr val="0070C0"/>
                </a:solidFill>
                <a:latin typeface="High Tower Text" panose="02040502050506030303" pitchFamily="18" charset="0"/>
                <a:cs typeface="milk tea Med" pitchFamily="2" charset="-34"/>
              </a:rPr>
              <a:t>C. </a:t>
            </a:r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flexibility</a:t>
            </a: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028700">
              <a:defRPr/>
            </a:pPr>
            <a:endParaRPr lang="en-US" sz="4200" b="1" dirty="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pic>
        <p:nvPicPr>
          <p:cNvPr id="37" name="5">
            <a:extLst>
              <a:ext uri="{FF2B5EF4-FFF2-40B4-BE49-F238E27FC236}">
                <a16:creationId xmlns:a16="http://schemas.microsoft.com/office/drawing/2014/main" id="{F880002F-FE86-4621-922A-116B76F88A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9"/>
          <a:stretch/>
        </p:blipFill>
        <p:spPr>
          <a:xfrm>
            <a:off x="11204756" y="3989253"/>
            <a:ext cx="968693" cy="975957"/>
          </a:xfrm>
          <a:prstGeom prst="rect">
            <a:avLst/>
          </a:prstGeom>
        </p:spPr>
      </p:pic>
      <p:pic>
        <p:nvPicPr>
          <p:cNvPr id="38" name="4">
            <a:extLst>
              <a:ext uri="{FF2B5EF4-FFF2-40B4-BE49-F238E27FC236}">
                <a16:creationId xmlns:a16="http://schemas.microsoft.com/office/drawing/2014/main" id="{7A027DA5-2980-450A-B043-AC7EC9359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2" r="731"/>
          <a:stretch/>
        </p:blipFill>
        <p:spPr>
          <a:xfrm>
            <a:off x="11201898" y="5229869"/>
            <a:ext cx="971550" cy="975957"/>
          </a:xfrm>
          <a:prstGeom prst="rect">
            <a:avLst/>
          </a:prstGeom>
        </p:spPr>
      </p:pic>
      <p:pic>
        <p:nvPicPr>
          <p:cNvPr id="39" name="3">
            <a:extLst>
              <a:ext uri="{FF2B5EF4-FFF2-40B4-BE49-F238E27FC236}">
                <a16:creationId xmlns:a16="http://schemas.microsoft.com/office/drawing/2014/main" id="{178AD3FF-FC46-437C-B079-127A5CF47E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2" r="731"/>
          <a:stretch/>
        </p:blipFill>
        <p:spPr>
          <a:xfrm>
            <a:off x="11201898" y="6608127"/>
            <a:ext cx="971550" cy="975957"/>
          </a:xfrm>
          <a:prstGeom prst="rect">
            <a:avLst/>
          </a:prstGeom>
        </p:spPr>
      </p:pic>
      <p:pic>
        <p:nvPicPr>
          <p:cNvPr id="40" name="2">
            <a:hlinkClick r:id="" action="ppaction://media"/>
            <a:extLst>
              <a:ext uri="{FF2B5EF4-FFF2-40B4-BE49-F238E27FC236}">
                <a16:creationId xmlns:a16="http://schemas.microsoft.com/office/drawing/2014/main" id="{65E6FD32-29D5-4EB4-9557-2187D56B5D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24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09457" y="1282475"/>
            <a:ext cx="457200" cy="457200"/>
          </a:xfrm>
          <a:prstGeom prst="rect">
            <a:avLst/>
          </a:prstGeom>
        </p:spPr>
      </p:pic>
      <p:pic>
        <p:nvPicPr>
          <p:cNvPr id="42" name="1">
            <a:hlinkClick r:id="" action="ppaction://media"/>
            <a:extLst>
              <a:ext uri="{FF2B5EF4-FFF2-40B4-BE49-F238E27FC236}">
                <a16:creationId xmlns:a16="http://schemas.microsoft.com/office/drawing/2014/main" id="{BDD78251-64EB-4A11-9224-86BAD95300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077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09457" y="1908117"/>
            <a:ext cx="457200" cy="457200"/>
          </a:xfrm>
          <a:prstGeom prst="rect">
            <a:avLst/>
          </a:prstGeom>
        </p:spPr>
      </p:pic>
      <p:sp>
        <p:nvSpPr>
          <p:cNvPr id="21" name="10">
            <a:extLst>
              <a:ext uri="{FF2B5EF4-FFF2-40B4-BE49-F238E27FC236}">
                <a16:creationId xmlns:a16="http://schemas.microsoft.com/office/drawing/2014/main" id="{57F1A3F7-B29D-4417-99F4-B9CAC0DA98AE}"/>
              </a:ext>
            </a:extLst>
          </p:cNvPr>
          <p:cNvSpPr/>
          <p:nvPr/>
        </p:nvSpPr>
        <p:spPr>
          <a:xfrm>
            <a:off x="6250129" y="2613710"/>
            <a:ext cx="6465359" cy="1020200"/>
          </a:xfrm>
          <a:prstGeom prst="roundRect">
            <a:avLst>
              <a:gd name="adj" fmla="val 50000"/>
            </a:avLst>
          </a:prstGeom>
          <a:pattFill prst="dotGrid">
            <a:fgClr>
              <a:schemeClr val="bg1"/>
            </a:fgClr>
            <a:bgClr>
              <a:srgbClr val="8A9BF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 defTabSz="1028700">
              <a:buAutoNum type="arabicPeriod"/>
              <a:defRPr/>
            </a:pPr>
            <a:r>
              <a:rPr lang="en-US" sz="4200" dirty="0">
                <a:solidFill>
                  <a:prstClr val="white"/>
                </a:solidFill>
                <a:latin typeface="High Tower Text" panose="02040502050506030303" pitchFamily="18" charset="0"/>
                <a:cs typeface="milk tea Med" pitchFamily="2" charset="-34"/>
              </a:rPr>
              <a:t>Look and answer? </a:t>
            </a:r>
            <a:endParaRPr lang="th-TH" sz="4200" dirty="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FDAB55D0-9E16-4EDA-948C-E2D33CB77294}"/>
              </a:ext>
            </a:extLst>
          </p:cNvPr>
          <p:cNvSpPr/>
          <p:nvPr/>
        </p:nvSpPr>
        <p:spPr>
          <a:xfrm>
            <a:off x="4857928" y="336171"/>
            <a:ext cx="7504235" cy="965262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6600" dirty="0">
                <a:ln w="0"/>
                <a:solidFill>
                  <a:srgbClr val="4DD6D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6D128AC-FE9E-4963-9509-4D8DA68D9E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240" y="-463122"/>
            <a:ext cx="1972673" cy="19726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5269FB-3347-4630-8FB8-BE38F206E1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4535800" y="120973"/>
            <a:ext cx="1357856" cy="1357856"/>
          </a:xfrm>
          <a:prstGeom prst="rect">
            <a:avLst/>
          </a:prstGeom>
        </p:spPr>
      </p:pic>
      <p:pic>
        <p:nvPicPr>
          <p:cNvPr id="27" name="30 seconds timer with 10 seconds rest for the 7-Minute Workout">
            <a:hlinkClick r:id="" action="ppaction://media"/>
            <a:extLst>
              <a:ext uri="{FF2B5EF4-FFF2-40B4-BE49-F238E27FC236}">
                <a16:creationId xmlns:a16="http://schemas.microsoft.com/office/drawing/2014/main" id="{A7E31CE7-8B9D-4D84-A42E-357AB74D03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650057.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24403" y="9656775"/>
            <a:ext cx="609600" cy="609600"/>
          </a:xfrm>
          <a:prstGeom prst="rect">
            <a:avLst/>
          </a:prstGeom>
        </p:spPr>
      </p:pic>
      <p:pic>
        <p:nvPicPr>
          <p:cNvPr id="35" name="16">
            <a:hlinkClick r:id="" action="ppaction://noaction"/>
            <a:extLst>
              <a:ext uri="{FF2B5EF4-FFF2-40B4-BE49-F238E27FC236}">
                <a16:creationId xmlns:a16="http://schemas.microsoft.com/office/drawing/2014/main" id="{9079F41C-1F30-4B2C-9355-A08497D657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64158" y="8858888"/>
            <a:ext cx="1364901" cy="140313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4D92BB1-457D-429E-B87D-43DF04FE8C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203" y="1357970"/>
            <a:ext cx="2344766" cy="23447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498A304-9490-43A3-B31F-C93D51CB26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181" y="145573"/>
            <a:ext cx="4365695" cy="2698184"/>
          </a:xfrm>
          <a:prstGeom prst="rect">
            <a:avLst/>
          </a:prstGeom>
        </p:spPr>
      </p:pic>
      <p:pic>
        <p:nvPicPr>
          <p:cNvPr id="25" name="Picture 2" descr="Jpg Free Home Sweet Home Clip Art At Clker - Home Clipart PNG Image |  Transparent PNG Free Download on SeekPNG">
            <a:hlinkClick r:id="rId14" action="ppaction://hlinksldjump"/>
            <a:extLst>
              <a:ext uri="{FF2B5EF4-FFF2-40B4-BE49-F238E27FC236}">
                <a16:creationId xmlns:a16="http://schemas.microsoft.com/office/drawing/2014/main" id="{ACB86497-F2D9-4019-A299-FAE0AE162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2761" y="8300055"/>
            <a:ext cx="1160229" cy="91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5B19A0-D5DD-3C19-BE98-B1AA8B9CC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0227" y="3836147"/>
            <a:ext cx="5157985" cy="330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61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3.7037E-7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8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7347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8">
            <a:extLst>
              <a:ext uri="{FF2B5EF4-FFF2-40B4-BE49-F238E27FC236}">
                <a16:creationId xmlns:a16="http://schemas.microsoft.com/office/drawing/2014/main" id="{C5ED11F8-4A07-46B5-9842-EF362EB433B3}"/>
              </a:ext>
            </a:extLst>
          </p:cNvPr>
          <p:cNvSpPr/>
          <p:nvPr/>
        </p:nvSpPr>
        <p:spPr>
          <a:xfrm>
            <a:off x="6012787" y="4129923"/>
            <a:ext cx="6070757" cy="754581"/>
          </a:xfrm>
          <a:prstGeom prst="flowChartTerminator">
            <a:avLst/>
          </a:prstGeom>
          <a:pattFill prst="pct90">
            <a:fgClr>
              <a:srgbClr val="FECA5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28700">
              <a:defRPr/>
            </a:pPr>
            <a:endParaRPr lang="th-TH" sz="420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29" name="7">
            <a:extLst>
              <a:ext uri="{FF2B5EF4-FFF2-40B4-BE49-F238E27FC236}">
                <a16:creationId xmlns:a16="http://schemas.microsoft.com/office/drawing/2014/main" id="{AF243CF8-1AE9-4FA9-BCC2-2423DE3A4520}"/>
              </a:ext>
            </a:extLst>
          </p:cNvPr>
          <p:cNvSpPr/>
          <p:nvPr/>
        </p:nvSpPr>
        <p:spPr>
          <a:xfrm>
            <a:off x="6012787" y="5302218"/>
            <a:ext cx="6070757" cy="754581"/>
          </a:xfrm>
          <a:prstGeom prst="flowChartTerminator">
            <a:avLst/>
          </a:prstGeom>
          <a:pattFill prst="pct90">
            <a:fgClr>
              <a:srgbClr val="FFB1A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28700">
              <a:defRPr/>
            </a:pPr>
            <a:endParaRPr lang="th-TH" sz="420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30" name="6">
            <a:extLst>
              <a:ext uri="{FF2B5EF4-FFF2-40B4-BE49-F238E27FC236}">
                <a16:creationId xmlns:a16="http://schemas.microsoft.com/office/drawing/2014/main" id="{148DDE91-1D5B-40D4-B429-0FB3148A6BC2}"/>
              </a:ext>
            </a:extLst>
          </p:cNvPr>
          <p:cNvSpPr/>
          <p:nvPr/>
        </p:nvSpPr>
        <p:spPr>
          <a:xfrm>
            <a:off x="6041254" y="6671214"/>
            <a:ext cx="6042290" cy="754581"/>
          </a:xfrm>
          <a:prstGeom prst="flowChartTerminator">
            <a:avLst/>
          </a:prstGeom>
          <a:pattFill prst="pct90">
            <a:fgClr>
              <a:srgbClr val="CE8CD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28700">
              <a:defRPr/>
            </a:pPr>
            <a:endParaRPr lang="th-TH" sz="420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31" name="a">
            <a:extLst>
              <a:ext uri="{FF2B5EF4-FFF2-40B4-BE49-F238E27FC236}">
                <a16:creationId xmlns:a16="http://schemas.microsoft.com/office/drawing/2014/main" id="{762D4303-9935-4699-A9E3-6A3FBBEECC2E}"/>
              </a:ext>
            </a:extLst>
          </p:cNvPr>
          <p:cNvSpPr txBox="1"/>
          <p:nvPr/>
        </p:nvSpPr>
        <p:spPr>
          <a:xfrm>
            <a:off x="5239590" y="4101466"/>
            <a:ext cx="670724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00">
              <a:defRPr/>
            </a:pPr>
            <a:r>
              <a:rPr lang="en-US" sz="4200" b="1" dirty="0">
                <a:solidFill>
                  <a:prstClr val="white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	     </a:t>
            </a:r>
            <a:r>
              <a:rPr lang="en-US" sz="4200" b="1" dirty="0">
                <a:solidFill>
                  <a:srgbClr val="0070C0"/>
                </a:solidFill>
                <a:latin typeface="High Tower Text" panose="02040502050506030303" pitchFamily="18" charset="0"/>
                <a:cs typeface="milk tea Med" pitchFamily="2" charset="-34"/>
              </a:rPr>
              <a:t>A. </a:t>
            </a:r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suggest</a:t>
            </a:r>
            <a:endParaRPr lang="en-US" sz="4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028700">
              <a:defRPr/>
            </a:pPr>
            <a:endParaRPr lang="en-US" sz="4200" b="1" dirty="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32" name="b">
            <a:extLst>
              <a:ext uri="{FF2B5EF4-FFF2-40B4-BE49-F238E27FC236}">
                <a16:creationId xmlns:a16="http://schemas.microsoft.com/office/drawing/2014/main" id="{0B8D84D0-1FE3-46F2-9732-509EBFC80E15}"/>
              </a:ext>
            </a:extLst>
          </p:cNvPr>
          <p:cNvSpPr txBox="1"/>
          <p:nvPr/>
        </p:nvSpPr>
        <p:spPr>
          <a:xfrm>
            <a:off x="5708089" y="5063624"/>
            <a:ext cx="6465359" cy="2077403"/>
          </a:xfrm>
          <a:prstGeom prst="flowChartTerminator">
            <a:avLst/>
          </a:prstGeom>
          <a:noFill/>
        </p:spPr>
        <p:txBody>
          <a:bodyPr wrap="square" rtlCol="0">
            <a:spAutoFit/>
          </a:bodyPr>
          <a:lstStyle/>
          <a:p>
            <a:pPr defTabSz="1028700">
              <a:defRPr/>
            </a:pPr>
            <a:r>
              <a:rPr lang="en-US" sz="4200" b="1" dirty="0">
                <a:solidFill>
                  <a:prstClr val="white"/>
                </a:solidFill>
                <a:latin typeface="High Tower Text" panose="02040502050506030303" pitchFamily="18" charset="0"/>
                <a:cs typeface="milk tea Med" pitchFamily="2" charset="-34"/>
              </a:rPr>
              <a:t>       </a:t>
            </a:r>
            <a:r>
              <a:rPr lang="en-US" sz="4200" b="1" dirty="0">
                <a:solidFill>
                  <a:srgbClr val="0070C0"/>
                </a:solidFill>
                <a:latin typeface="High Tower Text" panose="02040502050506030303" pitchFamily="18" charset="0"/>
                <a:cs typeface="milk tea Med" pitchFamily="2" charset="-34"/>
              </a:rPr>
              <a:t>B. </a:t>
            </a:r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flexibility</a:t>
            </a: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028700">
              <a:defRPr/>
            </a:pPr>
            <a:endParaRPr lang="en-US" sz="4200" b="1" dirty="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id="{707F0852-DBE6-4916-B4E4-0D0D989C6E7D}"/>
              </a:ext>
            </a:extLst>
          </p:cNvPr>
          <p:cNvSpPr txBox="1"/>
          <p:nvPr/>
        </p:nvSpPr>
        <p:spPr>
          <a:xfrm>
            <a:off x="5444800" y="6409533"/>
            <a:ext cx="6502037" cy="2077403"/>
          </a:xfrm>
          <a:prstGeom prst="flowChartTerminator">
            <a:avLst/>
          </a:prstGeom>
          <a:noFill/>
        </p:spPr>
        <p:txBody>
          <a:bodyPr wrap="square" rtlCol="0">
            <a:spAutoFit/>
          </a:bodyPr>
          <a:lstStyle/>
          <a:p>
            <a:pPr defTabSz="1028700">
              <a:defRPr/>
            </a:pPr>
            <a:r>
              <a:rPr lang="en-US" sz="4200" b="1" dirty="0">
                <a:solidFill>
                  <a:prstClr val="white"/>
                </a:solidFill>
                <a:latin typeface="High Tower Text" panose="02040502050506030303" pitchFamily="18" charset="0"/>
                <a:cs typeface="milk tea Med" pitchFamily="2" charset="-34"/>
              </a:rPr>
              <a:t>         </a:t>
            </a:r>
            <a:r>
              <a:rPr lang="en-US" sz="4200" b="1" dirty="0">
                <a:solidFill>
                  <a:srgbClr val="0070C0"/>
                </a:solidFill>
                <a:latin typeface="High Tower Text" panose="02040502050506030303" pitchFamily="18" charset="0"/>
                <a:cs typeface="milk tea Med" pitchFamily="2" charset="-34"/>
              </a:rPr>
              <a:t>C. </a:t>
            </a:r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 down</a:t>
            </a:r>
            <a:endParaRPr lang="en-US" sz="4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028700">
              <a:defRPr/>
            </a:pPr>
            <a:endParaRPr lang="en-US" sz="4200" b="1" dirty="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pic>
        <p:nvPicPr>
          <p:cNvPr id="37" name="5">
            <a:extLst>
              <a:ext uri="{FF2B5EF4-FFF2-40B4-BE49-F238E27FC236}">
                <a16:creationId xmlns:a16="http://schemas.microsoft.com/office/drawing/2014/main" id="{F880002F-FE86-4621-922A-116B76F88A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9"/>
          <a:stretch/>
        </p:blipFill>
        <p:spPr>
          <a:xfrm>
            <a:off x="11204756" y="3989253"/>
            <a:ext cx="968693" cy="975957"/>
          </a:xfrm>
          <a:prstGeom prst="rect">
            <a:avLst/>
          </a:prstGeom>
        </p:spPr>
      </p:pic>
      <p:pic>
        <p:nvPicPr>
          <p:cNvPr id="38" name="4">
            <a:extLst>
              <a:ext uri="{FF2B5EF4-FFF2-40B4-BE49-F238E27FC236}">
                <a16:creationId xmlns:a16="http://schemas.microsoft.com/office/drawing/2014/main" id="{7A027DA5-2980-450A-B043-AC7EC9359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2" r="731"/>
          <a:stretch/>
        </p:blipFill>
        <p:spPr>
          <a:xfrm>
            <a:off x="11201898" y="5229869"/>
            <a:ext cx="971550" cy="975957"/>
          </a:xfrm>
          <a:prstGeom prst="rect">
            <a:avLst/>
          </a:prstGeom>
        </p:spPr>
      </p:pic>
      <p:pic>
        <p:nvPicPr>
          <p:cNvPr id="39" name="3">
            <a:extLst>
              <a:ext uri="{FF2B5EF4-FFF2-40B4-BE49-F238E27FC236}">
                <a16:creationId xmlns:a16="http://schemas.microsoft.com/office/drawing/2014/main" id="{178AD3FF-FC46-437C-B079-127A5CF47E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2" r="731"/>
          <a:stretch/>
        </p:blipFill>
        <p:spPr>
          <a:xfrm>
            <a:off x="11201898" y="6608127"/>
            <a:ext cx="971550" cy="975957"/>
          </a:xfrm>
          <a:prstGeom prst="rect">
            <a:avLst/>
          </a:prstGeom>
        </p:spPr>
      </p:pic>
      <p:pic>
        <p:nvPicPr>
          <p:cNvPr id="40" name="2">
            <a:hlinkClick r:id="" action="ppaction://media"/>
            <a:extLst>
              <a:ext uri="{FF2B5EF4-FFF2-40B4-BE49-F238E27FC236}">
                <a16:creationId xmlns:a16="http://schemas.microsoft.com/office/drawing/2014/main" id="{65E6FD32-29D5-4EB4-9557-2187D56B5D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24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09457" y="1282475"/>
            <a:ext cx="457200" cy="457200"/>
          </a:xfrm>
          <a:prstGeom prst="rect">
            <a:avLst/>
          </a:prstGeom>
        </p:spPr>
      </p:pic>
      <p:pic>
        <p:nvPicPr>
          <p:cNvPr id="42" name="1">
            <a:hlinkClick r:id="" action="ppaction://media"/>
            <a:extLst>
              <a:ext uri="{FF2B5EF4-FFF2-40B4-BE49-F238E27FC236}">
                <a16:creationId xmlns:a16="http://schemas.microsoft.com/office/drawing/2014/main" id="{BDD78251-64EB-4A11-9224-86BAD95300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077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09457" y="1908117"/>
            <a:ext cx="457200" cy="457200"/>
          </a:xfrm>
          <a:prstGeom prst="rect">
            <a:avLst/>
          </a:prstGeom>
        </p:spPr>
      </p:pic>
      <p:sp>
        <p:nvSpPr>
          <p:cNvPr id="21" name="10">
            <a:extLst>
              <a:ext uri="{FF2B5EF4-FFF2-40B4-BE49-F238E27FC236}">
                <a16:creationId xmlns:a16="http://schemas.microsoft.com/office/drawing/2014/main" id="{57F1A3F7-B29D-4417-99F4-B9CAC0DA98AE}"/>
              </a:ext>
            </a:extLst>
          </p:cNvPr>
          <p:cNvSpPr/>
          <p:nvPr/>
        </p:nvSpPr>
        <p:spPr>
          <a:xfrm>
            <a:off x="6250129" y="2613710"/>
            <a:ext cx="6465359" cy="1020200"/>
          </a:xfrm>
          <a:prstGeom prst="roundRect">
            <a:avLst>
              <a:gd name="adj" fmla="val 50000"/>
            </a:avLst>
          </a:prstGeom>
          <a:pattFill prst="dotGrid">
            <a:fgClr>
              <a:schemeClr val="bg1"/>
            </a:fgClr>
            <a:bgClr>
              <a:srgbClr val="8A9BF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700">
              <a:defRPr/>
            </a:pPr>
            <a:r>
              <a:rPr lang="en-US" sz="4200" dirty="0">
                <a:solidFill>
                  <a:prstClr val="white"/>
                </a:solidFill>
                <a:latin typeface="High Tower Text" panose="02040502050506030303" pitchFamily="18" charset="0"/>
                <a:cs typeface="milk tea Med" pitchFamily="2" charset="-34"/>
              </a:rPr>
              <a:t>2. Look and answer? </a:t>
            </a:r>
            <a:endParaRPr lang="th-TH" sz="4200" dirty="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FDAB55D0-9E16-4EDA-948C-E2D33CB77294}"/>
              </a:ext>
            </a:extLst>
          </p:cNvPr>
          <p:cNvSpPr/>
          <p:nvPr/>
        </p:nvSpPr>
        <p:spPr>
          <a:xfrm>
            <a:off x="4857928" y="336171"/>
            <a:ext cx="7504235" cy="965262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6600" dirty="0">
                <a:ln w="0"/>
                <a:solidFill>
                  <a:srgbClr val="4DD6D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6D128AC-FE9E-4963-9509-4D8DA68D9E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240" y="-463122"/>
            <a:ext cx="1972673" cy="19726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5269FB-3347-4630-8FB8-BE38F206E1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4535800" y="120973"/>
            <a:ext cx="1357856" cy="1357856"/>
          </a:xfrm>
          <a:prstGeom prst="rect">
            <a:avLst/>
          </a:prstGeom>
        </p:spPr>
      </p:pic>
      <p:pic>
        <p:nvPicPr>
          <p:cNvPr id="27" name="30 seconds timer with 10 seconds rest for the 7-Minute Workout">
            <a:hlinkClick r:id="" action="ppaction://media"/>
            <a:extLst>
              <a:ext uri="{FF2B5EF4-FFF2-40B4-BE49-F238E27FC236}">
                <a16:creationId xmlns:a16="http://schemas.microsoft.com/office/drawing/2014/main" id="{A7E31CE7-8B9D-4D84-A42E-357AB74D03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650057.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24403" y="9656775"/>
            <a:ext cx="609600" cy="609600"/>
          </a:xfrm>
          <a:prstGeom prst="rect">
            <a:avLst/>
          </a:prstGeom>
        </p:spPr>
      </p:pic>
      <p:pic>
        <p:nvPicPr>
          <p:cNvPr id="35" name="16">
            <a:hlinkClick r:id="" action="ppaction://noaction"/>
            <a:extLst>
              <a:ext uri="{FF2B5EF4-FFF2-40B4-BE49-F238E27FC236}">
                <a16:creationId xmlns:a16="http://schemas.microsoft.com/office/drawing/2014/main" id="{9079F41C-1F30-4B2C-9355-A08497D657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64158" y="8858888"/>
            <a:ext cx="1364901" cy="140313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4D92BB1-457D-429E-B87D-43DF04FE8C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203" y="1357970"/>
            <a:ext cx="2344766" cy="23447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498A304-9490-43A3-B31F-C93D51CB26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181" y="145573"/>
            <a:ext cx="4365695" cy="2698184"/>
          </a:xfrm>
          <a:prstGeom prst="rect">
            <a:avLst/>
          </a:prstGeom>
        </p:spPr>
      </p:pic>
      <p:pic>
        <p:nvPicPr>
          <p:cNvPr id="25" name="Picture 2" descr="Jpg Free Home Sweet Home Clip Art At Clker - Home Clipart PNG Image |  Transparent PNG Free Download on SeekPNG">
            <a:hlinkClick r:id="rId14" action="ppaction://hlinksldjump"/>
            <a:extLst>
              <a:ext uri="{FF2B5EF4-FFF2-40B4-BE49-F238E27FC236}">
                <a16:creationId xmlns:a16="http://schemas.microsoft.com/office/drawing/2014/main" id="{ACB86497-F2D9-4019-A299-FAE0AE162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715" y="8385444"/>
            <a:ext cx="1160229" cy="91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1B45899-2A3D-CCF5-1F89-30BBEE709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4938" y="3635604"/>
            <a:ext cx="5205608" cy="416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85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3.7037E-7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8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7347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0">
            <a:extLst>
              <a:ext uri="{FF2B5EF4-FFF2-40B4-BE49-F238E27FC236}">
                <a16:creationId xmlns:a16="http://schemas.microsoft.com/office/drawing/2014/main" id="{A3B996AD-9DDC-4FCD-BF42-25F8E4B8521D}"/>
              </a:ext>
            </a:extLst>
          </p:cNvPr>
          <p:cNvSpPr/>
          <p:nvPr/>
        </p:nvSpPr>
        <p:spPr>
          <a:xfrm>
            <a:off x="5580560" y="2565572"/>
            <a:ext cx="7088453" cy="1020200"/>
          </a:xfrm>
          <a:prstGeom prst="roundRect">
            <a:avLst>
              <a:gd name="adj" fmla="val 50000"/>
            </a:avLst>
          </a:prstGeom>
          <a:pattFill prst="dotGrid">
            <a:fgClr>
              <a:schemeClr val="bg1"/>
            </a:fgClr>
            <a:bgClr>
              <a:srgbClr val="8A9BF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700">
              <a:defRPr/>
            </a:pPr>
            <a:r>
              <a:rPr lang="en-US" sz="4200" dirty="0">
                <a:solidFill>
                  <a:prstClr val="white"/>
                </a:solidFill>
                <a:latin typeface="High Tower Text" panose="02040502050506030303" pitchFamily="18" charset="0"/>
                <a:cs typeface="milk tea Med" pitchFamily="2" charset="-34"/>
              </a:rPr>
              <a:t>3. Look and answer?</a:t>
            </a:r>
            <a:endParaRPr lang="th-TH" sz="4200" dirty="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7" name="6">
            <a:extLst>
              <a:ext uri="{FF2B5EF4-FFF2-40B4-BE49-F238E27FC236}">
                <a16:creationId xmlns:a16="http://schemas.microsoft.com/office/drawing/2014/main" id="{D370FA78-14D4-4D0B-9411-6F71E8C690C2}"/>
              </a:ext>
            </a:extLst>
          </p:cNvPr>
          <p:cNvSpPr/>
          <p:nvPr/>
        </p:nvSpPr>
        <p:spPr>
          <a:xfrm>
            <a:off x="5181600" y="4235864"/>
            <a:ext cx="6657894" cy="754581"/>
          </a:xfrm>
          <a:prstGeom prst="flowChartTerminator">
            <a:avLst/>
          </a:prstGeom>
          <a:pattFill prst="pct90">
            <a:fgClr>
              <a:srgbClr val="FECA5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28700">
              <a:defRPr/>
            </a:pPr>
            <a:endParaRPr lang="th-TH" sz="420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id="{D3835CE4-A70A-4373-9555-B6B4E3B4A4C0}"/>
              </a:ext>
            </a:extLst>
          </p:cNvPr>
          <p:cNvSpPr/>
          <p:nvPr/>
        </p:nvSpPr>
        <p:spPr>
          <a:xfrm>
            <a:off x="5181600" y="5618574"/>
            <a:ext cx="6657893" cy="754581"/>
          </a:xfrm>
          <a:prstGeom prst="flowChartTerminator">
            <a:avLst/>
          </a:prstGeom>
          <a:pattFill prst="pct90">
            <a:fgClr>
              <a:srgbClr val="FFB1A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28700">
              <a:defRPr/>
            </a:pPr>
            <a:endParaRPr lang="th-TH" sz="420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9" name="4">
            <a:extLst>
              <a:ext uri="{FF2B5EF4-FFF2-40B4-BE49-F238E27FC236}">
                <a16:creationId xmlns:a16="http://schemas.microsoft.com/office/drawing/2014/main" id="{EDB2BFD7-2518-4DF3-ACCA-684B15B6BFB2}"/>
              </a:ext>
            </a:extLst>
          </p:cNvPr>
          <p:cNvSpPr/>
          <p:nvPr/>
        </p:nvSpPr>
        <p:spPr>
          <a:xfrm>
            <a:off x="5181600" y="6950603"/>
            <a:ext cx="6657893" cy="754581"/>
          </a:xfrm>
          <a:prstGeom prst="flowChartTerminator">
            <a:avLst/>
          </a:prstGeom>
          <a:pattFill prst="pct90">
            <a:fgClr>
              <a:srgbClr val="CE8CD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28700">
              <a:defRPr/>
            </a:pPr>
            <a:endParaRPr lang="th-TH" sz="420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82749A46-E233-44D3-A03C-C5D582EB4CE5}"/>
              </a:ext>
            </a:extLst>
          </p:cNvPr>
          <p:cNvSpPr txBox="1"/>
          <p:nvPr/>
        </p:nvSpPr>
        <p:spPr>
          <a:xfrm>
            <a:off x="4981212" y="4240872"/>
            <a:ext cx="646281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00">
              <a:defRPr/>
            </a:pPr>
            <a:r>
              <a:rPr lang="en-US" sz="4200" b="1" dirty="0">
                <a:solidFill>
                  <a:prstClr val="white"/>
                </a:solidFill>
                <a:latin typeface="High Tower Text" panose="02040502050506030303" pitchFamily="18" charset="0"/>
                <a:cs typeface="milk tea Med" pitchFamily="2" charset="-34"/>
              </a:rPr>
              <a:t>	    </a:t>
            </a:r>
            <a:r>
              <a:rPr lang="en-US" sz="4200" b="1" dirty="0">
                <a:solidFill>
                  <a:srgbClr val="0070C0"/>
                </a:solidFill>
                <a:latin typeface="High Tower Text" panose="02040502050506030303" pitchFamily="18" charset="0"/>
                <a:cs typeface="milk tea Med" pitchFamily="2" charset="-34"/>
              </a:rPr>
              <a:t>A. </a:t>
            </a:r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 down</a:t>
            </a:r>
            <a:endParaRPr lang="en-US" sz="4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028700">
              <a:defRPr/>
            </a:pPr>
            <a:endParaRPr lang="en-US" sz="4200" b="1" dirty="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9EAC9AE7-B6CA-4989-8B95-DBFB0649DFF2}"/>
              </a:ext>
            </a:extLst>
          </p:cNvPr>
          <p:cNvSpPr txBox="1"/>
          <p:nvPr/>
        </p:nvSpPr>
        <p:spPr>
          <a:xfrm>
            <a:off x="5181600" y="5638382"/>
            <a:ext cx="767300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00">
              <a:defRPr/>
            </a:pPr>
            <a:r>
              <a:rPr lang="en-US" sz="4200" b="1" dirty="0">
                <a:solidFill>
                  <a:prstClr val="white"/>
                </a:solidFill>
                <a:latin typeface="High Tower Text" panose="02040502050506030303" pitchFamily="18" charset="0"/>
                <a:cs typeface="milk tea Med" pitchFamily="2" charset="-34"/>
              </a:rPr>
              <a:t>          </a:t>
            </a:r>
            <a:r>
              <a:rPr lang="en-US" sz="4200" b="1" dirty="0">
                <a:solidFill>
                  <a:srgbClr val="0070C0"/>
                </a:solidFill>
                <a:latin typeface="High Tower Text" panose="02040502050506030303" pitchFamily="18" charset="0"/>
                <a:cs typeface="milk tea Med" pitchFamily="2" charset="-34"/>
              </a:rPr>
              <a:t>B. </a:t>
            </a:r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flexibility</a:t>
            </a: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028700">
              <a:defRPr/>
            </a:pPr>
            <a:endParaRPr lang="en-US" sz="4200" b="1" dirty="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0B3DFEA6-2C23-4F8D-A912-0BDAD035556F}"/>
              </a:ext>
            </a:extLst>
          </p:cNvPr>
          <p:cNvSpPr txBox="1"/>
          <p:nvPr/>
        </p:nvSpPr>
        <p:spPr>
          <a:xfrm>
            <a:off x="5264063" y="6862185"/>
            <a:ext cx="714900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00">
              <a:defRPr/>
            </a:pPr>
            <a:r>
              <a:rPr lang="en-US" sz="4200" b="1" dirty="0">
                <a:solidFill>
                  <a:prstClr val="white"/>
                </a:solidFill>
                <a:latin typeface="High Tower Text" panose="02040502050506030303" pitchFamily="18" charset="0"/>
                <a:cs typeface="milk tea Med" pitchFamily="2" charset="-34"/>
              </a:rPr>
              <a:t>         </a:t>
            </a:r>
            <a:r>
              <a:rPr lang="en-US" sz="4200" b="1" dirty="0">
                <a:solidFill>
                  <a:srgbClr val="0070C0"/>
                </a:solidFill>
                <a:latin typeface="High Tower Text" panose="02040502050506030303" pitchFamily="18" charset="0"/>
                <a:cs typeface="milk tea Med" pitchFamily="2" charset="-34"/>
              </a:rPr>
              <a:t>C. </a:t>
            </a:r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suggest</a:t>
            </a:r>
            <a:endParaRPr lang="en-US" sz="4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028700">
              <a:defRPr/>
            </a:pPr>
            <a:endParaRPr lang="en-US" sz="4200" b="1" dirty="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pic>
        <p:nvPicPr>
          <p:cNvPr id="13" name="3">
            <a:extLst>
              <a:ext uri="{FF2B5EF4-FFF2-40B4-BE49-F238E27FC236}">
                <a16:creationId xmlns:a16="http://schemas.microsoft.com/office/drawing/2014/main" id="{89D60E60-5BDE-42D2-9FED-D637209C1F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9"/>
          <a:stretch/>
        </p:blipFill>
        <p:spPr>
          <a:xfrm>
            <a:off x="10972544" y="5546348"/>
            <a:ext cx="968693" cy="975957"/>
          </a:xfrm>
          <a:prstGeom prst="rect">
            <a:avLst/>
          </a:prstGeom>
        </p:spPr>
      </p:pic>
      <p:pic>
        <p:nvPicPr>
          <p:cNvPr id="14" name="2">
            <a:extLst>
              <a:ext uri="{FF2B5EF4-FFF2-40B4-BE49-F238E27FC236}">
                <a16:creationId xmlns:a16="http://schemas.microsoft.com/office/drawing/2014/main" id="{CE1AF57E-C7E6-41BA-98B3-A074B202E7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2" r="731"/>
          <a:stretch/>
        </p:blipFill>
        <p:spPr>
          <a:xfrm>
            <a:off x="10942325" y="4071228"/>
            <a:ext cx="971550" cy="975957"/>
          </a:xfrm>
          <a:prstGeom prst="rect">
            <a:avLst/>
          </a:prstGeom>
        </p:spPr>
      </p:pic>
      <p:pic>
        <p:nvPicPr>
          <p:cNvPr id="15" name="1">
            <a:extLst>
              <a:ext uri="{FF2B5EF4-FFF2-40B4-BE49-F238E27FC236}">
                <a16:creationId xmlns:a16="http://schemas.microsoft.com/office/drawing/2014/main" id="{22EC7F4C-6474-405E-9D35-5612E265A3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2" r="731"/>
          <a:stretch/>
        </p:blipFill>
        <p:spPr>
          <a:xfrm>
            <a:off x="11033112" y="6762564"/>
            <a:ext cx="971550" cy="975957"/>
          </a:xfrm>
          <a:prstGeom prst="rect">
            <a:avLst/>
          </a:prstGeom>
        </p:spPr>
      </p:pic>
      <p:pic>
        <p:nvPicPr>
          <p:cNvPr id="16" name="10-XYLOSCAL">
            <a:hlinkClick r:id="" action="ppaction://media"/>
            <a:extLst>
              <a:ext uri="{FF2B5EF4-FFF2-40B4-BE49-F238E27FC236}">
                <a16:creationId xmlns:a16="http://schemas.microsoft.com/office/drawing/2014/main" id="{6223E2A2-64B2-43F6-A620-45C75C65DC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24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943285" y="1188795"/>
            <a:ext cx="457200" cy="457200"/>
          </a:xfrm>
          <a:prstGeom prst="rect">
            <a:avLst/>
          </a:prstGeom>
        </p:spPr>
      </p:pic>
      <p:pic>
        <p:nvPicPr>
          <p:cNvPr id="17" name="05-FINALE2">
            <a:hlinkClick r:id="" action="ppaction://media"/>
            <a:extLst>
              <a:ext uri="{FF2B5EF4-FFF2-40B4-BE49-F238E27FC236}">
                <a16:creationId xmlns:a16="http://schemas.microsoft.com/office/drawing/2014/main" id="{026F708A-99AD-402E-A6B4-2C9B95226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077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81038" y="392756"/>
            <a:ext cx="457200" cy="457200"/>
          </a:xfrm>
          <a:prstGeom prst="rect">
            <a:avLst/>
          </a:prstGeom>
        </p:spPr>
      </p:pic>
      <p:sp>
        <p:nvSpPr>
          <p:cNvPr id="19" name="Flowchart: Terminator 18">
            <a:extLst>
              <a:ext uri="{FF2B5EF4-FFF2-40B4-BE49-F238E27FC236}">
                <a16:creationId xmlns:a16="http://schemas.microsoft.com/office/drawing/2014/main" id="{5906E4EA-4888-4E37-B93C-519ABAB0B0D0}"/>
              </a:ext>
            </a:extLst>
          </p:cNvPr>
          <p:cNvSpPr/>
          <p:nvPr/>
        </p:nvSpPr>
        <p:spPr>
          <a:xfrm>
            <a:off x="4500427" y="413685"/>
            <a:ext cx="7504235" cy="1065147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6600" dirty="0">
                <a:ln w="0"/>
                <a:solidFill>
                  <a:srgbClr val="4DD6D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714F98-456F-4477-B740-23F43C10FF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544" y="-296527"/>
            <a:ext cx="1972673" cy="19726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915910-2229-4313-BA47-9BE2181251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4750486" y="234179"/>
            <a:ext cx="1357856" cy="1357856"/>
          </a:xfrm>
          <a:prstGeom prst="rect">
            <a:avLst/>
          </a:prstGeom>
        </p:spPr>
      </p:pic>
      <p:pic>
        <p:nvPicPr>
          <p:cNvPr id="26" name="30 seconds timer with 10 seconds rest for the 7-Minute Workout">
            <a:hlinkClick r:id="" action="ppaction://media"/>
            <a:extLst>
              <a:ext uri="{FF2B5EF4-FFF2-40B4-BE49-F238E27FC236}">
                <a16:creationId xmlns:a16="http://schemas.microsoft.com/office/drawing/2014/main" id="{59AC8936-8925-4D32-AD13-1088A973AA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650057.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24403" y="9656775"/>
            <a:ext cx="609600" cy="609600"/>
          </a:xfrm>
          <a:prstGeom prst="rect">
            <a:avLst/>
          </a:prstGeom>
        </p:spPr>
      </p:pic>
      <p:pic>
        <p:nvPicPr>
          <p:cNvPr id="20" name="16">
            <a:hlinkClick r:id="" action="ppaction://noaction"/>
            <a:extLst>
              <a:ext uri="{FF2B5EF4-FFF2-40B4-BE49-F238E27FC236}">
                <a16:creationId xmlns:a16="http://schemas.microsoft.com/office/drawing/2014/main" id="{A42F73FC-63C3-4BAD-99B1-5D55F9D4AF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64158" y="8858888"/>
            <a:ext cx="1364901" cy="14031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BF770D-85A4-48CE-B3D4-278372A36A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591" y="392756"/>
            <a:ext cx="4365695" cy="26981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8C3DADE-A8E0-44CA-B1F4-18C71AACB1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91" y="1676146"/>
            <a:ext cx="2088446" cy="2088446"/>
          </a:xfrm>
          <a:prstGeom prst="rect">
            <a:avLst/>
          </a:prstGeom>
        </p:spPr>
      </p:pic>
      <p:pic>
        <p:nvPicPr>
          <p:cNvPr id="27" name="Picture 2" descr="Jpg Free Home Sweet Home Clip Art At Clker - Home Clipart PNG Image |  Transparent PNG Free Download on SeekPNG">
            <a:hlinkClick r:id="rId14" action="ppaction://hlinksldjump"/>
            <a:extLst>
              <a:ext uri="{FF2B5EF4-FFF2-40B4-BE49-F238E27FC236}">
                <a16:creationId xmlns:a16="http://schemas.microsoft.com/office/drawing/2014/main" id="{5771DBB6-B42F-4E65-BC5E-E14DC2CCC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715" y="8385444"/>
            <a:ext cx="1160229" cy="91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863BA104-2221-1FF6-1624-10ECB0B8C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8012" y="3980366"/>
            <a:ext cx="5983251" cy="337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22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1.85185E-6 L 0.13142 -0.00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7347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F35521-E939-6D6E-D5E6-78FF899F5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824" y="507756"/>
            <a:ext cx="13287613" cy="807615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98140" y="-3316552"/>
            <a:ext cx="19038822" cy="12127225"/>
          </a:xfrm>
          <a:custGeom>
            <a:avLst/>
            <a:gdLst/>
            <a:ahLst/>
            <a:cxnLst/>
            <a:rect l="l" t="t" r="r" b="b"/>
            <a:pathLst>
              <a:path w="19038822" h="12127225">
                <a:moveTo>
                  <a:pt x="0" y="0"/>
                </a:moveTo>
                <a:lnTo>
                  <a:pt x="19038822" y="0"/>
                </a:lnTo>
                <a:lnTo>
                  <a:pt x="19038822" y="12127226"/>
                </a:lnTo>
                <a:lnTo>
                  <a:pt x="0" y="12127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903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944715" y="1577887"/>
            <a:ext cx="12207583" cy="6695007"/>
            <a:chOff x="0" y="0"/>
            <a:chExt cx="16276777" cy="89266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r="-303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425592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30390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533557" y="5542422"/>
            <a:ext cx="2411158" cy="1696578"/>
          </a:xfrm>
          <a:custGeom>
            <a:avLst/>
            <a:gdLst/>
            <a:ahLst/>
            <a:cxnLst/>
            <a:rect l="l" t="t" r="r" b="b"/>
            <a:pathLst>
              <a:path w="2411158" h="1696578">
                <a:moveTo>
                  <a:pt x="0" y="0"/>
                </a:moveTo>
                <a:lnTo>
                  <a:pt x="2411158" y="0"/>
                </a:lnTo>
                <a:lnTo>
                  <a:pt x="2411158" y="1696578"/>
                </a:lnTo>
                <a:lnTo>
                  <a:pt x="0" y="16965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82850" y="7200900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24561" y="8117867"/>
            <a:ext cx="8405340" cy="4569448"/>
          </a:xfrm>
          <a:custGeom>
            <a:avLst/>
            <a:gdLst/>
            <a:ahLst/>
            <a:cxnLst/>
            <a:rect l="l" t="t" r="r" b="b"/>
            <a:pathLst>
              <a:path w="8405340" h="4569448">
                <a:moveTo>
                  <a:pt x="0" y="0"/>
                </a:moveTo>
                <a:lnTo>
                  <a:pt x="8405340" y="0"/>
                </a:lnTo>
                <a:lnTo>
                  <a:pt x="8405340" y="4569448"/>
                </a:lnTo>
                <a:lnTo>
                  <a:pt x="0" y="45694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333273" y="5542422"/>
            <a:ext cx="2063893" cy="2627642"/>
          </a:xfrm>
          <a:custGeom>
            <a:avLst/>
            <a:gdLst/>
            <a:ahLst/>
            <a:cxnLst/>
            <a:rect l="l" t="t" r="r" b="b"/>
            <a:pathLst>
              <a:path w="2063893" h="2627642">
                <a:moveTo>
                  <a:pt x="0" y="0"/>
                </a:moveTo>
                <a:lnTo>
                  <a:pt x="2063893" y="0"/>
                </a:lnTo>
                <a:lnTo>
                  <a:pt x="2063893" y="2627641"/>
                </a:lnTo>
                <a:lnTo>
                  <a:pt x="0" y="26276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8957596" flipH="1" flipV="1">
            <a:off x="14388559" y="810226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902184"/>
                </a:moveTo>
                <a:lnTo>
                  <a:pt x="0" y="902184"/>
                </a:lnTo>
                <a:lnTo>
                  <a:pt x="0" y="0"/>
                </a:lnTo>
                <a:lnTo>
                  <a:pt x="4169757" y="0"/>
                </a:lnTo>
                <a:lnTo>
                  <a:pt x="4169757" y="902184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1894683" y="6606056"/>
            <a:ext cx="2037979" cy="1511810"/>
          </a:xfrm>
          <a:custGeom>
            <a:avLst/>
            <a:gdLst/>
            <a:ahLst/>
            <a:cxnLst/>
            <a:rect l="l" t="t" r="r" b="b"/>
            <a:pathLst>
              <a:path w="2037979" h="1511810">
                <a:moveTo>
                  <a:pt x="2037980" y="0"/>
                </a:moveTo>
                <a:lnTo>
                  <a:pt x="0" y="0"/>
                </a:lnTo>
                <a:lnTo>
                  <a:pt x="0" y="1511811"/>
                </a:lnTo>
                <a:lnTo>
                  <a:pt x="2037980" y="1511811"/>
                </a:lnTo>
                <a:lnTo>
                  <a:pt x="203798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090893" y="8070242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6" y="0"/>
                </a:lnTo>
                <a:lnTo>
                  <a:pt x="3478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71C9868D-625B-99E9-5D2D-BD5E1E299B73}"/>
              </a:ext>
            </a:extLst>
          </p:cNvPr>
          <p:cNvSpPr/>
          <p:nvPr/>
        </p:nvSpPr>
        <p:spPr>
          <a:xfrm>
            <a:off x="906856" y="2639208"/>
            <a:ext cx="3947769" cy="8862339"/>
          </a:xfrm>
          <a:custGeom>
            <a:avLst/>
            <a:gdLst/>
            <a:ahLst/>
            <a:cxnLst/>
            <a:rect l="l" t="t" r="r" b="b"/>
            <a:pathLst>
              <a:path w="3947769" h="8862339">
                <a:moveTo>
                  <a:pt x="0" y="0"/>
                </a:moveTo>
                <a:lnTo>
                  <a:pt x="3947769" y="0"/>
                </a:lnTo>
                <a:lnTo>
                  <a:pt x="3947769" y="8862338"/>
                </a:lnTo>
                <a:lnTo>
                  <a:pt x="0" y="886233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F729714D-1E46-3374-59A7-3C781E6B3E55}"/>
              </a:ext>
            </a:extLst>
          </p:cNvPr>
          <p:cNvSpPr txBox="1"/>
          <p:nvPr/>
        </p:nvSpPr>
        <p:spPr>
          <a:xfrm>
            <a:off x="4311852" y="1721053"/>
            <a:ext cx="9766070" cy="5109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FFFF"/>
                </a:solidFill>
                <a:latin typeface="KG Primary Penmanship"/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See you gain!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push.wav"/>
          </p:stSnd>
        </p:sndAc>
      </p:transition>
    </mc:Choice>
    <mc:Fallback xmlns="">
      <p:transition spd="slow">
        <p:fade/>
        <p:sndAc>
          <p:stSnd>
            <p:snd r:embed="rId25" name="push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0B252A-81DD-0C47-5F57-5C4E0B0F2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365" y="1339090"/>
            <a:ext cx="9479977" cy="576188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05200" y="342900"/>
            <a:ext cx="11212309" cy="7926839"/>
          </a:xfrm>
          <a:custGeom>
            <a:avLst/>
            <a:gdLst/>
            <a:ahLst/>
            <a:cxnLst/>
            <a:rect l="l" t="t" r="r" b="b"/>
            <a:pathLst>
              <a:path w="6563589" h="6599586">
                <a:moveTo>
                  <a:pt x="0" y="0"/>
                </a:moveTo>
                <a:lnTo>
                  <a:pt x="6563589" y="0"/>
                </a:lnTo>
                <a:lnTo>
                  <a:pt x="6563589" y="6599586"/>
                </a:lnTo>
                <a:lnTo>
                  <a:pt x="0" y="6599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04092" y="1790700"/>
            <a:ext cx="4465624" cy="9575299"/>
          </a:xfrm>
          <a:custGeom>
            <a:avLst/>
            <a:gdLst/>
            <a:ahLst/>
            <a:cxnLst/>
            <a:rect l="l" t="t" r="r" b="b"/>
            <a:pathLst>
              <a:path w="3833749" h="8606376">
                <a:moveTo>
                  <a:pt x="0" y="0"/>
                </a:moveTo>
                <a:lnTo>
                  <a:pt x="3833749" y="0"/>
                </a:lnTo>
                <a:lnTo>
                  <a:pt x="3833749" y="8606376"/>
                </a:lnTo>
                <a:lnTo>
                  <a:pt x="0" y="86063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4655" y="6919408"/>
            <a:ext cx="6039393" cy="4677784"/>
          </a:xfrm>
          <a:custGeom>
            <a:avLst/>
            <a:gdLst/>
            <a:ahLst/>
            <a:cxnLst/>
            <a:rect l="l" t="t" r="r" b="b"/>
            <a:pathLst>
              <a:path w="6039393" h="4677784">
                <a:moveTo>
                  <a:pt x="0" y="0"/>
                </a:moveTo>
                <a:lnTo>
                  <a:pt x="6039393" y="0"/>
                </a:lnTo>
                <a:lnTo>
                  <a:pt x="6039393" y="4677784"/>
                </a:lnTo>
                <a:lnTo>
                  <a:pt x="0" y="46777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4464351" y="6652901"/>
            <a:ext cx="1965249" cy="1457857"/>
          </a:xfrm>
          <a:custGeom>
            <a:avLst/>
            <a:gdLst/>
            <a:ahLst/>
            <a:cxnLst/>
            <a:rect l="l" t="t" r="r" b="b"/>
            <a:pathLst>
              <a:path w="1965249" h="1457857">
                <a:moveTo>
                  <a:pt x="1965249" y="0"/>
                </a:moveTo>
                <a:lnTo>
                  <a:pt x="0" y="0"/>
                </a:lnTo>
                <a:lnTo>
                  <a:pt x="0" y="1457857"/>
                </a:lnTo>
                <a:lnTo>
                  <a:pt x="1965249" y="1457857"/>
                </a:lnTo>
                <a:lnTo>
                  <a:pt x="196524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49643" y="6656436"/>
            <a:ext cx="2614235" cy="5039490"/>
          </a:xfrm>
          <a:custGeom>
            <a:avLst/>
            <a:gdLst/>
            <a:ahLst/>
            <a:cxnLst/>
            <a:rect l="l" t="t" r="r" b="b"/>
            <a:pathLst>
              <a:path w="2614235" h="5039490">
                <a:moveTo>
                  <a:pt x="0" y="0"/>
                </a:moveTo>
                <a:lnTo>
                  <a:pt x="2614235" y="0"/>
                </a:lnTo>
                <a:lnTo>
                  <a:pt x="2614235" y="5039489"/>
                </a:lnTo>
                <a:lnTo>
                  <a:pt x="0" y="50394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9655A2C6-7895-019B-E48C-BA16F9C23C63}"/>
              </a:ext>
            </a:extLst>
          </p:cNvPr>
          <p:cNvSpPr txBox="1"/>
          <p:nvPr/>
        </p:nvSpPr>
        <p:spPr>
          <a:xfrm>
            <a:off x="4228319" y="3918025"/>
            <a:ext cx="9766070" cy="102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16600" dirty="0">
                <a:solidFill>
                  <a:srgbClr val="FFFFFF"/>
                </a:solidFill>
                <a:latin typeface="KG Primary Penmanship"/>
              </a:rPr>
              <a:t>WARM-UP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16" name="push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758" y="-11430"/>
            <a:ext cx="18288000" cy="1624964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730601" y="312651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5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730601" y="5498865"/>
            <a:ext cx="53794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BRAIN</a:t>
            </a:r>
          </a:p>
          <a:p>
            <a:pPr algn="ctr" defTabSz="1371600"/>
            <a:r>
              <a:rPr lang="en-US" sz="8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STORMING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29AD98B-1BF4-8D7A-B304-6945A80AD8F8}"/>
              </a:ext>
            </a:extLst>
          </p:cNvPr>
          <p:cNvSpPr txBox="1"/>
          <p:nvPr/>
        </p:nvSpPr>
        <p:spPr>
          <a:xfrm>
            <a:off x="7944111" y="3585344"/>
            <a:ext cx="102183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/>
            <a:r>
              <a:rPr lang="en-US" sz="6000" b="1">
                <a:solidFill>
                  <a:srgbClr val="00000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+ you have bad marks?</a:t>
            </a:r>
            <a:endParaRPr lang="vi-VN" sz="6000" b="1" dirty="0">
              <a:solidFill>
                <a:prstClr val="black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400175C0-D0CC-1638-E80B-86A8D65E76A9}"/>
              </a:ext>
            </a:extLst>
          </p:cNvPr>
          <p:cNvSpPr txBox="1"/>
          <p:nvPr/>
        </p:nvSpPr>
        <p:spPr>
          <a:xfrm>
            <a:off x="8153400" y="2110391"/>
            <a:ext cx="899276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srgbClr val="ED7D31">
                    <a:lumMod val="75000"/>
                  </a:srgbClr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do you do when: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0DD723E-EE00-72B6-8424-276AF415BF02}"/>
              </a:ext>
            </a:extLst>
          </p:cNvPr>
          <p:cNvSpPr txBox="1"/>
          <p:nvPr/>
        </p:nvSpPr>
        <p:spPr>
          <a:xfrm>
            <a:off x="7210947" y="5070748"/>
            <a:ext cx="102183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/>
            <a:r>
              <a:rPr lang="en-US" sz="6000" b="1">
                <a:solidFill>
                  <a:srgbClr val="00000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+ you cough a lot?</a:t>
            </a:r>
            <a:endParaRPr lang="vi-VN" sz="6000" b="1" dirty="0">
              <a:solidFill>
                <a:prstClr val="black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D05B380-CAFA-EC22-B892-8AB26881EE40}"/>
              </a:ext>
            </a:extLst>
          </p:cNvPr>
          <p:cNvSpPr txBox="1"/>
          <p:nvPr/>
        </p:nvSpPr>
        <p:spPr>
          <a:xfrm>
            <a:off x="9274028" y="6556151"/>
            <a:ext cx="102183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6000" b="1">
                <a:solidFill>
                  <a:srgbClr val="00000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+ your teacher missunderstands you?</a:t>
            </a:r>
            <a:endParaRPr lang="vi-VN" sz="6000" b="1" dirty="0">
              <a:solidFill>
                <a:prstClr val="black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518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02E610-B369-3892-E681-EF5C6CEBA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294" y="1543353"/>
            <a:ext cx="8105232" cy="49263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19400" y="-266700"/>
            <a:ext cx="11898109" cy="8536439"/>
          </a:xfrm>
          <a:custGeom>
            <a:avLst/>
            <a:gdLst/>
            <a:ahLst/>
            <a:cxnLst/>
            <a:rect l="l" t="t" r="r" b="b"/>
            <a:pathLst>
              <a:path w="6563589" h="6599586">
                <a:moveTo>
                  <a:pt x="0" y="0"/>
                </a:moveTo>
                <a:lnTo>
                  <a:pt x="6563589" y="0"/>
                </a:lnTo>
                <a:lnTo>
                  <a:pt x="6563589" y="6599586"/>
                </a:lnTo>
                <a:lnTo>
                  <a:pt x="0" y="65995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3260361" y="1663764"/>
            <a:ext cx="4465624" cy="9575299"/>
          </a:xfrm>
          <a:custGeom>
            <a:avLst/>
            <a:gdLst/>
            <a:ahLst/>
            <a:cxnLst/>
            <a:rect l="l" t="t" r="r" b="b"/>
            <a:pathLst>
              <a:path w="3833749" h="8606376">
                <a:moveTo>
                  <a:pt x="0" y="0"/>
                </a:moveTo>
                <a:lnTo>
                  <a:pt x="3833749" y="0"/>
                </a:lnTo>
                <a:lnTo>
                  <a:pt x="3833749" y="8606376"/>
                </a:lnTo>
                <a:lnTo>
                  <a:pt x="0" y="86063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4655" y="6919408"/>
            <a:ext cx="6039393" cy="4677784"/>
          </a:xfrm>
          <a:custGeom>
            <a:avLst/>
            <a:gdLst/>
            <a:ahLst/>
            <a:cxnLst/>
            <a:rect l="l" t="t" r="r" b="b"/>
            <a:pathLst>
              <a:path w="6039393" h="4677784">
                <a:moveTo>
                  <a:pt x="0" y="0"/>
                </a:moveTo>
                <a:lnTo>
                  <a:pt x="6039393" y="0"/>
                </a:lnTo>
                <a:lnTo>
                  <a:pt x="6039393" y="4677784"/>
                </a:lnTo>
                <a:lnTo>
                  <a:pt x="0" y="46777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4464351" y="6652901"/>
            <a:ext cx="1965249" cy="1457857"/>
          </a:xfrm>
          <a:custGeom>
            <a:avLst/>
            <a:gdLst/>
            <a:ahLst/>
            <a:cxnLst/>
            <a:rect l="l" t="t" r="r" b="b"/>
            <a:pathLst>
              <a:path w="1965249" h="1457857">
                <a:moveTo>
                  <a:pt x="1965249" y="0"/>
                </a:moveTo>
                <a:lnTo>
                  <a:pt x="0" y="0"/>
                </a:lnTo>
                <a:lnTo>
                  <a:pt x="0" y="1457857"/>
                </a:lnTo>
                <a:lnTo>
                  <a:pt x="1965249" y="1457857"/>
                </a:lnTo>
                <a:lnTo>
                  <a:pt x="196524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49643" y="6656436"/>
            <a:ext cx="2614235" cy="5039490"/>
          </a:xfrm>
          <a:custGeom>
            <a:avLst/>
            <a:gdLst/>
            <a:ahLst/>
            <a:cxnLst/>
            <a:rect l="l" t="t" r="r" b="b"/>
            <a:pathLst>
              <a:path w="2614235" h="5039490">
                <a:moveTo>
                  <a:pt x="0" y="0"/>
                </a:moveTo>
                <a:lnTo>
                  <a:pt x="2614235" y="0"/>
                </a:lnTo>
                <a:lnTo>
                  <a:pt x="2614235" y="5039489"/>
                </a:lnTo>
                <a:lnTo>
                  <a:pt x="0" y="50394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9655A2C6-7895-019B-E48C-BA16F9C23C63}"/>
              </a:ext>
            </a:extLst>
          </p:cNvPr>
          <p:cNvSpPr txBox="1"/>
          <p:nvPr/>
        </p:nvSpPr>
        <p:spPr>
          <a:xfrm>
            <a:off x="3643479" y="3730615"/>
            <a:ext cx="9766070" cy="85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dirty="0">
                <a:solidFill>
                  <a:srgbClr val="FFFFFF"/>
                </a:solidFill>
                <a:latin typeface="KG Primary Penmanship"/>
              </a:rPr>
              <a:t>VOCABULARY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G Primary Penmanship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51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7584" y="-2236300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5683" y="1692862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774703" y="8097339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39290" y="7483864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092694" y="948173"/>
            <a:ext cx="12042906" cy="8328230"/>
            <a:chOff x="-127" y="126"/>
            <a:chExt cx="13109965" cy="10858644"/>
          </a:xfrm>
        </p:grpSpPr>
        <p:sp>
          <p:nvSpPr>
            <p:cNvPr id="8" name="Freeform 8"/>
            <p:cNvSpPr/>
            <p:nvPr/>
          </p:nvSpPr>
          <p:spPr>
            <a:xfrm>
              <a:off x="-127" y="126"/>
              <a:ext cx="13109965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766732" y="9243175"/>
            <a:ext cx="5781047" cy="42375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092688" y="8940671"/>
            <a:ext cx="7416889" cy="269276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57792" y="8940671"/>
            <a:ext cx="7531718" cy="269276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6092688" y="1463887"/>
            <a:ext cx="7405771" cy="312120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0546674" y="1463887"/>
            <a:ext cx="7542836" cy="312120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970812" y="873127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495168">
            <a:off x="8754566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74972">
            <a:off x="11922142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2B568C-9B7C-F7EA-5CFC-9B8471280634}"/>
              </a:ext>
            </a:extLst>
          </p:cNvPr>
          <p:cNvSpPr txBox="1"/>
          <p:nvPr/>
        </p:nvSpPr>
        <p:spPr>
          <a:xfrm>
            <a:off x="6092688" y="1670492"/>
            <a:ext cx="1195222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dirty="0">
                <a:solidFill>
                  <a:srgbClr val="0070C0"/>
                </a:solidFill>
              </a:rPr>
              <a:t>32</a:t>
            </a:r>
            <a:r>
              <a:rPr lang="vi-VN" sz="6000" dirty="0"/>
              <a:t>.</a:t>
            </a:r>
            <a:r>
              <a:rPr lang="vi-VN" sz="6000" dirty="0">
                <a:solidFill>
                  <a:srgbClr val="FF0000"/>
                </a:solidFill>
              </a:rPr>
              <a:t>break down</a:t>
            </a:r>
            <a:r>
              <a:rPr lang="vi-VN" sz="6000" dirty="0"/>
              <a:t> /breɪk daʊn/ (phr.v) phá vỡ</a:t>
            </a:r>
            <a:endParaRPr lang="en-US" sz="6000" dirty="0"/>
          </a:p>
          <a:p>
            <a:r>
              <a:rPr lang="vi-VN" sz="4000" i="1" dirty="0"/>
              <a:t>Our math teacher helps us break down complex problems into simpler steps</a:t>
            </a:r>
            <a:r>
              <a:rPr lang="vi-VN" sz="4000" dirty="0"/>
              <a:t>.(Giáo viên toán giúp chúng tôi phân tích các bài toán phức tạp thành các bước đơn giản hơn.)</a:t>
            </a:r>
            <a:endParaRPr lang="en-US" sz="2400" i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8A29AA-3B6A-5530-B34E-F27EBCBD1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5481797"/>
            <a:ext cx="5364109" cy="34417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reak-down1729224457">
            <a:hlinkClick r:id="" action="ppaction://media"/>
            <a:extLst>
              <a:ext uri="{FF2B5EF4-FFF2-40B4-BE49-F238E27FC236}">
                <a16:creationId xmlns:a16="http://schemas.microsoft.com/office/drawing/2014/main" id="{2E1EEDAB-3500-3DC7-2E50-E9B9602A1D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646284" y="2821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36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push.wav"/>
          </p:stSnd>
        </p:sndAc>
      </p:transition>
    </mc:Choice>
    <mc:Fallback xmlns="">
      <p:transition spd="slow">
        <p:fade/>
        <p:sndAc>
          <p:stSnd>
            <p:snd r:embed="rId2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5683" y="1692862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774703" y="8097339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39290" y="7483864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092811" y="948076"/>
            <a:ext cx="12042789" cy="8322873"/>
            <a:chOff x="0" y="0"/>
            <a:chExt cx="13263390" cy="10851659"/>
          </a:xfrm>
        </p:grpSpPr>
        <p:sp>
          <p:nvSpPr>
            <p:cNvPr id="8" name="Freeform 8"/>
            <p:cNvSpPr/>
            <p:nvPr/>
          </p:nvSpPr>
          <p:spPr>
            <a:xfrm>
              <a:off x="-127" y="127"/>
              <a:ext cx="13263263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8766732" y="9243175"/>
            <a:ext cx="5781047" cy="42375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53469" y="8940671"/>
            <a:ext cx="7356107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57791" y="8940671"/>
            <a:ext cx="7577583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6092692" y="1463887"/>
            <a:ext cx="7232025" cy="315560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t="-1145859"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16" name="Freeform 16"/>
          <p:cNvSpPr/>
          <p:nvPr/>
        </p:nvSpPr>
        <p:spPr>
          <a:xfrm flipV="1">
            <a:off x="10546673" y="1463887"/>
            <a:ext cx="7588701" cy="32988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970812" y="873127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495168">
            <a:off x="8754566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74972">
            <a:off x="11922142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0C1DFB-78F2-F276-5D30-C6F0260B51D9}"/>
              </a:ext>
            </a:extLst>
          </p:cNvPr>
          <p:cNvSpPr txBox="1"/>
          <p:nvPr/>
        </p:nvSpPr>
        <p:spPr>
          <a:xfrm>
            <a:off x="6092696" y="1755282"/>
            <a:ext cx="12183958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səˈdʒest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/ (v)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  <a:p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The teacher asked students to suggest topics for the group project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2A8A7EB-1B98-4139-822C-94FBED41C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5191" y="4206522"/>
            <a:ext cx="5890822" cy="471265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uggest1729224556">
            <a:hlinkClick r:id="" action="ppaction://media"/>
            <a:extLst>
              <a:ext uri="{FF2B5EF4-FFF2-40B4-BE49-F238E27FC236}">
                <a16:creationId xmlns:a16="http://schemas.microsoft.com/office/drawing/2014/main" id="{50F25AEC-0932-B1B2-284F-9A669C9F8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7769548" y="20857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84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push.wav"/>
          </p:stSnd>
        </p:sndAc>
      </p:transition>
    </mc:Choice>
    <mc:Fallback xmlns="">
      <p:transition spd="slow">
        <p:fade/>
        <p:sndAc>
          <p:stSnd>
            <p:snd r:embed="rId2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5683" y="1692862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774703" y="8097339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39290" y="7483864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092811" y="948076"/>
            <a:ext cx="12042789" cy="8322873"/>
            <a:chOff x="0" y="0"/>
            <a:chExt cx="13263390" cy="10851659"/>
          </a:xfrm>
        </p:grpSpPr>
        <p:sp>
          <p:nvSpPr>
            <p:cNvPr id="8" name="Freeform 8"/>
            <p:cNvSpPr/>
            <p:nvPr/>
          </p:nvSpPr>
          <p:spPr>
            <a:xfrm>
              <a:off x="-127" y="127"/>
              <a:ext cx="13263263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9080288" y="9219595"/>
            <a:ext cx="5781047" cy="1334914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53469" y="8940671"/>
            <a:ext cx="7356107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57791" y="8940671"/>
            <a:ext cx="7577583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6040042" y="1463887"/>
            <a:ext cx="7344990" cy="32988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0546673" y="1463887"/>
            <a:ext cx="7588701" cy="32988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970812" y="873127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495168">
            <a:off x="8754566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74972">
            <a:off x="11922142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0C1DFB-78F2-F276-5D30-C6F0260B51D9}"/>
              </a:ext>
            </a:extLst>
          </p:cNvPr>
          <p:cNvSpPr txBox="1"/>
          <p:nvPr/>
        </p:nvSpPr>
        <p:spPr>
          <a:xfrm>
            <a:off x="6092696" y="1755282"/>
            <a:ext cx="1218395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dirty="0">
                <a:solidFill>
                  <a:srgbClr val="0070C0"/>
                </a:solidFill>
                <a:cs typeface="Arial" panose="020B0604020202020204" pitchFamily="34" charset="0"/>
              </a:rPr>
              <a:t>34</a:t>
            </a:r>
            <a:r>
              <a:rPr lang="vi-VN" sz="6000" dirty="0">
                <a:cs typeface="Arial" panose="020B0604020202020204" pitchFamily="34" charset="0"/>
              </a:rPr>
              <a:t>.</a:t>
            </a:r>
            <a:r>
              <a:rPr lang="en-US" sz="6000" dirty="0">
                <a:cs typeface="Arial" panose="020B0604020202020204" pitchFamily="34" charset="0"/>
              </a:rPr>
              <a:t> </a:t>
            </a:r>
            <a:r>
              <a:rPr lang="vi-VN" sz="6000" dirty="0" err="1">
                <a:solidFill>
                  <a:srgbClr val="FF0000"/>
                </a:solidFill>
                <a:cs typeface="Arial" panose="020B0604020202020204" pitchFamily="34" charset="0"/>
              </a:rPr>
              <a:t>flexibility</a:t>
            </a:r>
            <a:r>
              <a:rPr lang="vi-VN" sz="6000" dirty="0">
                <a:cs typeface="Arial" panose="020B0604020202020204" pitchFamily="34" charset="0"/>
              </a:rPr>
              <a:t> /ˌfleksəˈbɪləti/ (n) sự linh hoạt</a:t>
            </a:r>
            <a:r>
              <a:rPr lang="en-US" sz="6000" dirty="0">
                <a:cs typeface="Arial" panose="020B0604020202020204" pitchFamily="34" charset="0"/>
              </a:rPr>
              <a:t> </a:t>
            </a:r>
          </a:p>
          <a:p>
            <a:r>
              <a:rPr lang="vi-VN" sz="4000" i="1" dirty="0">
                <a:cs typeface="Arial" panose="020B0604020202020204" pitchFamily="34" charset="0"/>
              </a:rPr>
              <a:t>The new system offers a much greater degree of flexibility in the way work is organized</a:t>
            </a:r>
            <a:r>
              <a:rPr lang="vi-VN" sz="4000" dirty="0">
                <a:cs typeface="Arial" panose="020B0604020202020204" pitchFamily="34" charset="0"/>
              </a:rPr>
              <a:t>.(Hệ thống mới mang lại mức độ linh hoạt cao hơn nhiều trong cách tổ chức công việc.)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D9E5B494-E6D5-E78A-930E-4664A9179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908" y="5489384"/>
            <a:ext cx="6451292" cy="33754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flexibility1729224657">
            <a:hlinkClick r:id="" action="ppaction://media"/>
            <a:extLst>
              <a:ext uri="{FF2B5EF4-FFF2-40B4-BE49-F238E27FC236}">
                <a16:creationId xmlns:a16="http://schemas.microsoft.com/office/drawing/2014/main" id="{4891CA7C-DF7D-E7DB-C092-3B2112CB6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094575" y="29645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79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push.wav"/>
          </p:stSnd>
        </p:sndAc>
      </p:transition>
    </mc:Choice>
    <mc:Fallback xmlns="">
      <p:transition spd="slow">
        <p:fade/>
        <p:sndAc>
          <p:stSnd>
            <p:snd r:embed="rId2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774703" y="8097339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39290" y="7483864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650450" y="1422789"/>
            <a:ext cx="14596817" cy="7544542"/>
            <a:chOff x="-127" y="946433"/>
            <a:chExt cx="13214954" cy="9355392"/>
          </a:xfrm>
        </p:grpSpPr>
        <p:sp>
          <p:nvSpPr>
            <p:cNvPr id="8" name="Freeform 8"/>
            <p:cNvSpPr/>
            <p:nvPr/>
          </p:nvSpPr>
          <p:spPr>
            <a:xfrm>
              <a:off x="-127" y="946433"/>
              <a:ext cx="13214954" cy="9355392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012677" y="8194148"/>
            <a:ext cx="5781047" cy="670063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634500" y="7956537"/>
            <a:ext cx="9288787" cy="285449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88496" y="7954614"/>
            <a:ext cx="7094063" cy="285449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t="-1145859"/>
            </a:stretch>
          </a:blipFill>
        </p:spPr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9EF602C-73FB-B805-A62C-F9B2B6B188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601979"/>
              </p:ext>
            </p:extLst>
          </p:nvPr>
        </p:nvGraphicFramePr>
        <p:xfrm>
          <a:off x="3604793" y="2892863"/>
          <a:ext cx="14596816" cy="5060789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3829694">
                  <a:extLst>
                    <a:ext uri="{9D8B030D-6E8A-4147-A177-3AD203B41FA5}">
                      <a16:colId xmlns:a16="http://schemas.microsoft.com/office/drawing/2014/main" val="1130087294"/>
                    </a:ext>
                  </a:extLst>
                </a:gridCol>
                <a:gridCol w="4976396">
                  <a:extLst>
                    <a:ext uri="{9D8B030D-6E8A-4147-A177-3AD203B41FA5}">
                      <a16:colId xmlns:a16="http://schemas.microsoft.com/office/drawing/2014/main" val="1586672585"/>
                    </a:ext>
                  </a:extLst>
                </a:gridCol>
                <a:gridCol w="5790726">
                  <a:extLst>
                    <a:ext uri="{9D8B030D-6E8A-4147-A177-3AD203B41FA5}">
                      <a16:colId xmlns:a16="http://schemas.microsoft.com/office/drawing/2014/main" val="66103007"/>
                    </a:ext>
                  </a:extLst>
                </a:gridCol>
              </a:tblGrid>
              <a:tr h="13220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8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Words</a:t>
                      </a:r>
                    </a:p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8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Pronunciation</a:t>
                      </a:r>
                    </a:p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8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Meanings </a:t>
                      </a:r>
                    </a:p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343697"/>
                  </a:ext>
                </a:extLst>
              </a:tr>
              <a:tr h="12462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break down</a:t>
                      </a:r>
                      <a:endParaRPr kumimoji="0" lang="en-US" sz="4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/breɪk daʊn/</a:t>
                      </a:r>
                      <a:endParaRPr kumimoji="0" lang="en-US" sz="4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(phr.v) phá vỡ</a:t>
                      </a:r>
                      <a:endParaRPr kumimoji="0" lang="en-US" sz="4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456784"/>
                  </a:ext>
                </a:extLst>
              </a:tr>
              <a:tr h="1246243">
                <a:tc>
                  <a:txBody>
                    <a:bodyPr/>
                    <a:lstStyle/>
                    <a:p>
                      <a:pPr algn="ctr"/>
                      <a:r>
                        <a:rPr lang="vi-VN" sz="48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suggest</a:t>
                      </a:r>
                      <a:endParaRPr lang="en-US" sz="48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/səˈdʒest/ 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(v) gợi ý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7250731"/>
                  </a:ext>
                </a:extLst>
              </a:tr>
              <a:tr h="1246243">
                <a:tc>
                  <a:txBody>
                    <a:bodyPr/>
                    <a:lstStyle/>
                    <a:p>
                      <a:pPr algn="ctr"/>
                      <a:r>
                        <a:rPr kumimoji="0" lang="vi-VN" sz="4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flexibility</a:t>
                      </a:r>
                      <a:endParaRPr lang="en-US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vi-VN" sz="4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/ˌfleksəˈbɪləti/ (n)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vi-VN" sz="4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(n) sự linh hoạt</a:t>
                      </a:r>
                      <a:r>
                        <a:rPr kumimoji="0" lang="en-US" sz="4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9329382"/>
                  </a:ext>
                </a:extLst>
              </a:tr>
            </a:tbl>
          </a:graphicData>
        </a:graphic>
      </p:graphicFrame>
      <p:sp>
        <p:nvSpPr>
          <p:cNvPr id="18" name="TextBox 8">
            <a:extLst>
              <a:ext uri="{FF2B5EF4-FFF2-40B4-BE49-F238E27FC236}">
                <a16:creationId xmlns:a16="http://schemas.microsoft.com/office/drawing/2014/main" id="{3DEBE9F0-ADCA-FCCC-B44A-515C91F87D57}"/>
              </a:ext>
            </a:extLst>
          </p:cNvPr>
          <p:cNvSpPr txBox="1"/>
          <p:nvPr/>
        </p:nvSpPr>
        <p:spPr>
          <a:xfrm>
            <a:off x="7913682" y="1928946"/>
            <a:ext cx="6721845" cy="9639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1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eague Spartan"/>
                <a:ea typeface="+mn-ea"/>
                <a:cs typeface="+mn-cs"/>
              </a:rPr>
              <a:t>VOCABULARY</a:t>
            </a:r>
          </a:p>
        </p:txBody>
      </p:sp>
      <p:sp>
        <p:nvSpPr>
          <p:cNvPr id="3" name="Freeform 3"/>
          <p:cNvSpPr/>
          <p:nvPr/>
        </p:nvSpPr>
        <p:spPr>
          <a:xfrm>
            <a:off x="-1786666" y="1422788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pic>
        <p:nvPicPr>
          <p:cNvPr id="10" name="break-down1729224457">
            <a:hlinkClick r:id="" action="ppaction://media"/>
            <a:extLst>
              <a:ext uri="{FF2B5EF4-FFF2-40B4-BE49-F238E27FC236}">
                <a16:creationId xmlns:a16="http://schemas.microsoft.com/office/drawing/2014/main" id="{F9C412B5-949F-D6AA-B323-537098550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162800" y="4381500"/>
            <a:ext cx="609600" cy="609600"/>
          </a:xfrm>
          <a:prstGeom prst="rect">
            <a:avLst/>
          </a:prstGeom>
        </p:spPr>
      </p:pic>
      <p:pic>
        <p:nvPicPr>
          <p:cNvPr id="14" name="suggest1729224556">
            <a:hlinkClick r:id="" action="ppaction://media"/>
            <a:extLst>
              <a:ext uri="{FF2B5EF4-FFF2-40B4-BE49-F238E27FC236}">
                <a16:creationId xmlns:a16="http://schemas.microsoft.com/office/drawing/2014/main" id="{546507DB-E4DF-0B94-3A9C-6BD757BABA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640145" y="5649519"/>
            <a:ext cx="609600" cy="609600"/>
          </a:xfrm>
          <a:prstGeom prst="rect">
            <a:avLst/>
          </a:prstGeom>
        </p:spPr>
      </p:pic>
      <p:pic>
        <p:nvPicPr>
          <p:cNvPr id="15" name="flexibility1729224657">
            <a:hlinkClick r:id="" action="ppaction://media"/>
            <a:extLst>
              <a:ext uri="{FF2B5EF4-FFF2-40B4-BE49-F238E27FC236}">
                <a16:creationId xmlns:a16="http://schemas.microsoft.com/office/drawing/2014/main" id="{99E4F486-D479-0FA4-3F3C-758C20CE10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790957" y="6972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31035"/>
      </p:ext>
    </p:extLst>
  </p:cSld>
  <p:clrMapOvr>
    <a:masterClrMapping/>
  </p:clrMapOvr>
  <p:transition spd="slow">
    <p:randomBar dir="vert"/>
    <p:sndAc>
      <p:stSnd>
        <p:snd r:embed="rId8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9790</TotalTime>
  <Words>1910</Words>
  <Application>Microsoft Office PowerPoint</Application>
  <PresentationFormat>Custom</PresentationFormat>
  <Paragraphs>215</Paragraphs>
  <Slides>29</Slides>
  <Notes>17</Notes>
  <HiddenSlides>0</HiddenSlides>
  <MMClips>15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Angsana New</vt:lpstr>
      <vt:lpstr>Jua</vt:lpstr>
      <vt:lpstr>League Spartan</vt:lpstr>
      <vt:lpstr>High Tower Text</vt:lpstr>
      <vt:lpstr>Arial</vt:lpstr>
      <vt:lpstr>KG Primary Penmanship</vt:lpstr>
      <vt:lpstr>Asap Medium</vt:lpstr>
      <vt:lpstr>Wingdings</vt:lpstr>
      <vt:lpstr>milk tea Med</vt:lpstr>
      <vt:lpstr>Myriad Pro</vt:lpstr>
      <vt:lpstr>Aharoni</vt:lpstr>
      <vt:lpstr>Calibri</vt:lpstr>
      <vt:lpstr>Source Sans Pro SemiBold</vt:lpstr>
      <vt:lpstr>Calibri Light</vt:lpstr>
      <vt:lpstr>Cordia New</vt:lpstr>
      <vt:lpstr>Office Theme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huyentrang</dc:creator>
  <cp:lastModifiedBy>Hi Windows 11 Home</cp:lastModifiedBy>
  <cp:revision>79</cp:revision>
  <dcterms:created xsi:type="dcterms:W3CDTF">2006-08-16T00:00:00Z</dcterms:created>
  <dcterms:modified xsi:type="dcterms:W3CDTF">2025-02-27T14:13:06Z</dcterms:modified>
  <dc:identifier>DAGGxuM-Or8</dc:identifier>
</cp:coreProperties>
</file>