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39"/>
  </p:notesMasterIdLst>
  <p:sldIdLst>
    <p:sldId id="257" r:id="rId4"/>
    <p:sldId id="294" r:id="rId5"/>
    <p:sldId id="785" r:id="rId6"/>
    <p:sldId id="787" r:id="rId7"/>
    <p:sldId id="822" r:id="rId8"/>
    <p:sldId id="823" r:id="rId9"/>
    <p:sldId id="824" r:id="rId10"/>
    <p:sldId id="826" r:id="rId11"/>
    <p:sldId id="827" r:id="rId12"/>
    <p:sldId id="397" r:id="rId13"/>
    <p:sldId id="394" r:id="rId14"/>
    <p:sldId id="828" r:id="rId15"/>
    <p:sldId id="830" r:id="rId16"/>
    <p:sldId id="399" r:id="rId17"/>
    <p:sldId id="400" r:id="rId18"/>
    <p:sldId id="829" r:id="rId19"/>
    <p:sldId id="402" r:id="rId20"/>
    <p:sldId id="788" r:id="rId21"/>
    <p:sldId id="831" r:id="rId22"/>
    <p:sldId id="405" r:id="rId23"/>
    <p:sldId id="406" r:id="rId24"/>
    <p:sldId id="407" r:id="rId25"/>
    <p:sldId id="832" r:id="rId26"/>
    <p:sldId id="409" r:id="rId27"/>
    <p:sldId id="833" r:id="rId28"/>
    <p:sldId id="834" r:id="rId29"/>
    <p:sldId id="411" r:id="rId30"/>
    <p:sldId id="835" r:id="rId31"/>
    <p:sldId id="836" r:id="rId32"/>
    <p:sldId id="837" r:id="rId33"/>
    <p:sldId id="838" r:id="rId34"/>
    <p:sldId id="819" r:id="rId35"/>
    <p:sldId id="302" r:id="rId36"/>
    <p:sldId id="300" r:id="rId37"/>
    <p:sldId id="38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CC99FF"/>
    <a:srgbClr val="FFCC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4660"/>
  </p:normalViewPr>
  <p:slideViewPr>
    <p:cSldViewPr snapToGrid="0">
      <p:cViewPr varScale="1">
        <p:scale>
          <a:sx n="62" d="100"/>
          <a:sy n="62" d="100"/>
        </p:scale>
        <p:origin x="760" y="36"/>
      </p:cViewPr>
      <p:guideLst/>
    </p:cSldViewPr>
  </p:slideViewPr>
  <p:notesTextViewPr>
    <p:cViewPr>
      <p:scale>
        <a:sx n="33" d="100"/>
        <a:sy n="33"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CA38C-A2B5-4579-A692-5DBF16AD09B0}"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D7B793-9F7A-4495-A7E0-30AB34264017}" type="slidenum">
              <a:rPr lang="en-US" smtClean="0"/>
              <a:t>‹#›</a:t>
            </a:fld>
            <a:endParaRPr lang="en-US"/>
          </a:p>
        </p:txBody>
      </p:sp>
    </p:spTree>
    <p:extLst>
      <p:ext uri="{BB962C8B-B14F-4D97-AF65-F5344CB8AC3E}">
        <p14:creationId xmlns:p14="http://schemas.microsoft.com/office/powerpoint/2010/main" val="591814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Gọi</a:t>
            </a:r>
            <a:r>
              <a:rPr lang="en-US" dirty="0"/>
              <a:t> 3-5 </a:t>
            </a:r>
            <a:r>
              <a:rPr lang="en-US" dirty="0" err="1"/>
              <a:t>học</a:t>
            </a:r>
            <a:r>
              <a:rPr lang="en-US" dirty="0"/>
              <a:t> </a:t>
            </a:r>
            <a:r>
              <a:rPr lang="en-US" dirty="0" err="1"/>
              <a:t>sinh</a:t>
            </a:r>
            <a:r>
              <a:rPr lang="en-US" dirty="0"/>
              <a:t> chia </a:t>
            </a:r>
            <a:r>
              <a:rPr lang="en-US" dirty="0" err="1"/>
              <a:t>sẻ</a:t>
            </a:r>
            <a:r>
              <a:rPr lang="en-US" dirty="0"/>
              <a:t> </a:t>
            </a:r>
            <a:r>
              <a:rPr lang="en-US" dirty="0" err="1"/>
              <a:t>nhanh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2C570-9DF6-4D06-A62C-F105E86FB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81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1/20/2025</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00635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1/20/2025</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187244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1/20/2025</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73405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1/20/2025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16300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357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73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47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659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291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4366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1312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1/20/2025</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05133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9349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3019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0258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855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22BABB-BDD1-41CB-9441-68966E2A1976}"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C4B5C-CEE0-4B31-AEAD-853E345892A2}" type="slidenum">
              <a:rPr lang="en-US" smtClean="0"/>
              <a:t>‹#›</a:t>
            </a:fld>
            <a:endParaRPr lang="en-US"/>
          </a:p>
        </p:txBody>
      </p:sp>
    </p:spTree>
    <p:extLst>
      <p:ext uri="{BB962C8B-B14F-4D97-AF65-F5344CB8AC3E}">
        <p14:creationId xmlns:p14="http://schemas.microsoft.com/office/powerpoint/2010/main" val="153545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22BABB-BDD1-41CB-9441-68966E2A1976}"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C4B5C-CEE0-4B31-AEAD-853E345892A2}" type="slidenum">
              <a:rPr lang="en-US" smtClean="0"/>
              <a:t>‹#›</a:t>
            </a:fld>
            <a:endParaRPr lang="en-US"/>
          </a:p>
        </p:txBody>
      </p:sp>
    </p:spTree>
    <p:extLst>
      <p:ext uri="{BB962C8B-B14F-4D97-AF65-F5344CB8AC3E}">
        <p14:creationId xmlns:p14="http://schemas.microsoft.com/office/powerpoint/2010/main" val="3538018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22BABB-BDD1-41CB-9441-68966E2A1976}"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C4B5C-CEE0-4B31-AEAD-853E345892A2}" type="slidenum">
              <a:rPr lang="en-US" smtClean="0"/>
              <a:t>‹#›</a:t>
            </a:fld>
            <a:endParaRPr lang="en-US"/>
          </a:p>
        </p:txBody>
      </p:sp>
    </p:spTree>
    <p:extLst>
      <p:ext uri="{BB962C8B-B14F-4D97-AF65-F5344CB8AC3E}">
        <p14:creationId xmlns:p14="http://schemas.microsoft.com/office/powerpoint/2010/main" val="871101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22BABB-BDD1-41CB-9441-68966E2A1976}"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C4B5C-CEE0-4B31-AEAD-853E345892A2}" type="slidenum">
              <a:rPr lang="en-US" smtClean="0"/>
              <a:t>‹#›</a:t>
            </a:fld>
            <a:endParaRPr lang="en-US"/>
          </a:p>
        </p:txBody>
      </p:sp>
    </p:spTree>
    <p:extLst>
      <p:ext uri="{BB962C8B-B14F-4D97-AF65-F5344CB8AC3E}">
        <p14:creationId xmlns:p14="http://schemas.microsoft.com/office/powerpoint/2010/main" val="4075427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22BABB-BDD1-41CB-9441-68966E2A1976}" type="datetimeFigureOut">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EC4B5C-CEE0-4B31-AEAD-853E345892A2}" type="slidenum">
              <a:rPr lang="en-US" smtClean="0"/>
              <a:t>‹#›</a:t>
            </a:fld>
            <a:endParaRPr lang="en-US"/>
          </a:p>
        </p:txBody>
      </p:sp>
    </p:spTree>
    <p:extLst>
      <p:ext uri="{BB962C8B-B14F-4D97-AF65-F5344CB8AC3E}">
        <p14:creationId xmlns:p14="http://schemas.microsoft.com/office/powerpoint/2010/main" val="4247810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22BABB-BDD1-41CB-9441-68966E2A1976}" type="datetimeFigureOut">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EC4B5C-CEE0-4B31-AEAD-853E345892A2}" type="slidenum">
              <a:rPr lang="en-US" smtClean="0"/>
              <a:t>‹#›</a:t>
            </a:fld>
            <a:endParaRPr lang="en-US"/>
          </a:p>
        </p:txBody>
      </p:sp>
    </p:spTree>
    <p:extLst>
      <p:ext uri="{BB962C8B-B14F-4D97-AF65-F5344CB8AC3E}">
        <p14:creationId xmlns:p14="http://schemas.microsoft.com/office/powerpoint/2010/main" val="381266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1/20/2025</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113712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22BABB-BDD1-41CB-9441-68966E2A1976}" type="datetimeFigureOut">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EC4B5C-CEE0-4B31-AEAD-853E345892A2}" type="slidenum">
              <a:rPr lang="en-US" smtClean="0"/>
              <a:t>‹#›</a:t>
            </a:fld>
            <a:endParaRPr lang="en-US"/>
          </a:p>
        </p:txBody>
      </p:sp>
    </p:spTree>
    <p:extLst>
      <p:ext uri="{BB962C8B-B14F-4D97-AF65-F5344CB8AC3E}">
        <p14:creationId xmlns:p14="http://schemas.microsoft.com/office/powerpoint/2010/main" val="1598263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22BABB-BDD1-41CB-9441-68966E2A1976}"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C4B5C-CEE0-4B31-AEAD-853E345892A2}" type="slidenum">
              <a:rPr lang="en-US" smtClean="0"/>
              <a:t>‹#›</a:t>
            </a:fld>
            <a:endParaRPr lang="en-US"/>
          </a:p>
        </p:txBody>
      </p:sp>
    </p:spTree>
    <p:extLst>
      <p:ext uri="{BB962C8B-B14F-4D97-AF65-F5344CB8AC3E}">
        <p14:creationId xmlns:p14="http://schemas.microsoft.com/office/powerpoint/2010/main" val="4229955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22BABB-BDD1-41CB-9441-68966E2A1976}"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C4B5C-CEE0-4B31-AEAD-853E345892A2}" type="slidenum">
              <a:rPr lang="en-US" smtClean="0"/>
              <a:t>‹#›</a:t>
            </a:fld>
            <a:endParaRPr lang="en-US"/>
          </a:p>
        </p:txBody>
      </p:sp>
    </p:spTree>
    <p:extLst>
      <p:ext uri="{BB962C8B-B14F-4D97-AF65-F5344CB8AC3E}">
        <p14:creationId xmlns:p14="http://schemas.microsoft.com/office/powerpoint/2010/main" val="547664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22BABB-BDD1-41CB-9441-68966E2A1976}"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C4B5C-CEE0-4B31-AEAD-853E345892A2}" type="slidenum">
              <a:rPr lang="en-US" smtClean="0"/>
              <a:t>‹#›</a:t>
            </a:fld>
            <a:endParaRPr lang="en-US"/>
          </a:p>
        </p:txBody>
      </p:sp>
    </p:spTree>
    <p:extLst>
      <p:ext uri="{BB962C8B-B14F-4D97-AF65-F5344CB8AC3E}">
        <p14:creationId xmlns:p14="http://schemas.microsoft.com/office/powerpoint/2010/main" val="2464287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22BABB-BDD1-41CB-9441-68966E2A1976}"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C4B5C-CEE0-4B31-AEAD-853E345892A2}" type="slidenum">
              <a:rPr lang="en-US" smtClean="0"/>
              <a:t>‹#›</a:t>
            </a:fld>
            <a:endParaRPr lang="en-US"/>
          </a:p>
        </p:txBody>
      </p:sp>
    </p:spTree>
    <p:extLst>
      <p:ext uri="{BB962C8B-B14F-4D97-AF65-F5344CB8AC3E}">
        <p14:creationId xmlns:p14="http://schemas.microsoft.com/office/powerpoint/2010/main" val="1812040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5F6A3497-E16A-4F03-B695-822A0501B95D}"/>
              </a:ext>
            </a:extLst>
          </p:cNvPr>
          <p:cNvSpPr>
            <a:spLocks noGrp="1"/>
          </p:cNvSpPr>
          <p:nvPr>
            <p:ph type="body" sz="half" idx="2" hasCustomPrompt="1"/>
          </p:nvPr>
        </p:nvSpPr>
        <p:spPr>
          <a:xfrm>
            <a:off x="508007" y="1190515"/>
            <a:ext cx="11157816" cy="231008"/>
          </a:xfrm>
          <a:prstGeom prst="rect">
            <a:avLst/>
          </a:prstGeom>
        </p:spPr>
        <p:txBody>
          <a:bodyPr wrap="none" lIns="0" tIns="0" rIns="0" bIns="0" anchor="ctr">
            <a:noAutofit/>
          </a:bodyPr>
          <a:lstStyle>
            <a:lvl1pPr marL="0" indent="0" algn="ctr">
              <a:buNone/>
              <a:defRPr sz="1125" b="0" baseline="0">
                <a:solidFill>
                  <a:schemeClr val="bg1">
                    <a:lumMod val="65000"/>
                  </a:schemeClr>
                </a:solidFill>
                <a:latin typeface="Times New Roman" panose="02020603050405020304" pitchFamily="18" charset="0"/>
                <a:ea typeface="Roboto" panose="02000000000000000000" pitchFamily="2" charset="0"/>
              </a:defRPr>
            </a:lvl1pPr>
            <a:lvl2pPr marL="416946" indent="0">
              <a:buNone/>
              <a:defRPr sz="1125"/>
            </a:lvl2pPr>
            <a:lvl3pPr marL="833891" indent="0">
              <a:buNone/>
              <a:defRPr sz="900"/>
            </a:lvl3pPr>
            <a:lvl4pPr marL="1250837" indent="0">
              <a:buNone/>
              <a:defRPr sz="825"/>
            </a:lvl4pPr>
            <a:lvl5pPr marL="1667783" indent="0">
              <a:buNone/>
              <a:defRPr sz="825"/>
            </a:lvl5pPr>
            <a:lvl6pPr marL="2084728" indent="0">
              <a:buNone/>
              <a:defRPr sz="825"/>
            </a:lvl6pPr>
            <a:lvl7pPr marL="2501673" indent="0">
              <a:buNone/>
              <a:defRPr sz="825"/>
            </a:lvl7pPr>
            <a:lvl8pPr marL="2918619" indent="0">
              <a:buNone/>
              <a:defRPr sz="825"/>
            </a:lvl8pPr>
            <a:lvl9pPr marL="3335565" indent="0">
              <a:buNone/>
              <a:defRPr sz="825"/>
            </a:lvl9pPr>
          </a:lstStyle>
          <a:p>
            <a:pPr lvl="0"/>
            <a:r>
              <a:rPr lang="en-US" dirty="0"/>
              <a:t>CLICK TO EDITE SUBTITLE</a:t>
            </a:r>
          </a:p>
        </p:txBody>
      </p:sp>
      <p:sp>
        <p:nvSpPr>
          <p:cNvPr id="3" name="Title 2">
            <a:extLst>
              <a:ext uri="{FF2B5EF4-FFF2-40B4-BE49-F238E27FC236}">
                <a16:creationId xmlns:a16="http://schemas.microsoft.com/office/drawing/2014/main" id="{9D04BAEA-3118-4E07-9CF8-FADBD7E735B7}"/>
              </a:ext>
            </a:extLst>
          </p:cNvPr>
          <p:cNvSpPr>
            <a:spLocks noGrp="1"/>
          </p:cNvSpPr>
          <p:nvPr>
            <p:ph type="title"/>
          </p:nvPr>
        </p:nvSpPr>
        <p:spPr>
          <a:xfrm>
            <a:off x="508007" y="455091"/>
            <a:ext cx="11157816" cy="660511"/>
          </a:xfrm>
          <a:prstGeom prst="rect">
            <a:avLst/>
          </a:prstGeom>
        </p:spPr>
        <p:txBody>
          <a:bodyPr lIns="0" tIns="0" rIns="0" bIns="0" anchor="ctr"/>
          <a:lstStyle>
            <a:lvl1pPr algn="ctr">
              <a:defRPr sz="3300">
                <a:solidFill>
                  <a:schemeClr val="bg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4414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1/20/2025</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381705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1/20/2025</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775420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1/20/2025</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5480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1/20/2025</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68451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1/20/2025</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00359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1/20/2025</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15411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1/20/2025</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709579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650089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1222BABB-BDD1-41CB-9441-68966E2A1976}" type="datetimeFigureOut">
              <a:rPr lang="en-US" smtClean="0"/>
              <a:pPr/>
              <a:t>1/20/2025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D9EC4B5C-CEE0-4B31-AEAD-853E345892A2}" type="slidenum">
              <a:rPr lang="en-US" smtClean="0"/>
              <a:pPr/>
              <a:t>‹#›</a:t>
            </a:fld>
            <a:endParaRPr lang="en-US"/>
          </a:p>
        </p:txBody>
      </p:sp>
    </p:spTree>
    <p:extLst>
      <p:ext uri="{BB962C8B-B14F-4D97-AF65-F5344CB8AC3E}">
        <p14:creationId xmlns:p14="http://schemas.microsoft.com/office/powerpoint/2010/main" val="1649465743"/>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 Id="rId9"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0.png"/><Relationship Id="rId1" Type="http://schemas.openxmlformats.org/officeDocument/2006/relationships/slideLayout" Target="../slideLayouts/slideLayout30.xml"/><Relationship Id="rId4" Type="http://schemas.openxmlformats.org/officeDocument/2006/relationships/image" Target="../media/image60.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0.png"/><Relationship Id="rId1" Type="http://schemas.openxmlformats.org/officeDocument/2006/relationships/slideLayout" Target="../slideLayouts/slideLayout30.xml"/><Relationship Id="rId4" Type="http://schemas.openxmlformats.org/officeDocument/2006/relationships/image" Target="../media/image63.jp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CBCB1-EA4B-40FC-99EA-AE2E1ACC55AD}"/>
              </a:ext>
            </a:extLst>
          </p:cNvPr>
          <p:cNvSpPr txBox="1"/>
          <p:nvPr/>
        </p:nvSpPr>
        <p:spPr>
          <a:xfrm>
            <a:off x="463059" y="359022"/>
            <a:ext cx="8786819" cy="1231106"/>
          </a:xfrm>
          <a:prstGeom prst="rect">
            <a:avLst/>
          </a:prstGeom>
          <a:noFill/>
        </p:spPr>
        <p:txBody>
          <a:bodyPr wrap="square" lIns="0" tIns="0" rIns="0" bIns="0" rtlCol="0">
            <a:spAutoFit/>
          </a:bodyPr>
          <a:lstStyle/>
          <a:p>
            <a:pPr algn="ctr"/>
            <a:r>
              <a:rPr lang="en-US" sz="4000" b="1" dirty="0">
                <a:solidFill>
                  <a:schemeClr val="accent6">
                    <a:lumMod val="50000"/>
                  </a:schemeClr>
                </a:solidFill>
                <a:latin typeface="Sitka Banner" pitchFamily="2" charset="0"/>
                <a:cs typeface="Times New Roman" panose="02020603050405020304" pitchFamily="18" charset="0"/>
              </a:rPr>
              <a:t>CHƯƠNG 7: VIỆT NAM TỪ ĐẦU THẾ KỈ XIX ĐẾN ĐẦU THẾ KỈ XX</a:t>
            </a:r>
          </a:p>
        </p:txBody>
      </p:sp>
      <p:sp>
        <p:nvSpPr>
          <p:cNvPr id="3" name="TextBox 2">
            <a:extLst>
              <a:ext uri="{FF2B5EF4-FFF2-40B4-BE49-F238E27FC236}">
                <a16:creationId xmlns:a16="http://schemas.microsoft.com/office/drawing/2014/main" id="{F75319AF-711F-40DC-9EA2-CC0585E1202B}"/>
              </a:ext>
            </a:extLst>
          </p:cNvPr>
          <p:cNvSpPr txBox="1"/>
          <p:nvPr/>
        </p:nvSpPr>
        <p:spPr>
          <a:xfrm>
            <a:off x="155302" y="1767007"/>
            <a:ext cx="8693359" cy="1661993"/>
          </a:xfrm>
          <a:prstGeom prst="rect">
            <a:avLst/>
          </a:prstGeom>
          <a:noFill/>
        </p:spPr>
        <p:txBody>
          <a:bodyPr wrap="square" lIns="0" tIns="0" rIns="0" bIns="0" rtlCol="0">
            <a:spAutoFit/>
          </a:bodyPr>
          <a:lstStyle/>
          <a:p>
            <a:pPr algn="ctr"/>
            <a:r>
              <a:rPr lang="en-US" sz="3600" b="1">
                <a:solidFill>
                  <a:srgbClr val="C00000"/>
                </a:solidFill>
                <a:latin typeface="Sitka Banner" pitchFamily="2" charset="0"/>
                <a:cs typeface="Times New Roman" panose="02020603050405020304" pitchFamily="18" charset="0"/>
              </a:rPr>
              <a:t>BÀI 9</a:t>
            </a:r>
            <a:endParaRPr lang="en-US" sz="3600" b="1" dirty="0">
              <a:solidFill>
                <a:srgbClr val="C00000"/>
              </a:solidFill>
              <a:latin typeface="Sitka Banner" pitchFamily="2" charset="0"/>
              <a:cs typeface="Times New Roman" panose="02020603050405020304" pitchFamily="18" charset="0"/>
            </a:endParaRPr>
          </a:p>
          <a:p>
            <a:pPr algn="ctr"/>
            <a:r>
              <a:rPr lang="en-US" sz="3600" b="1">
                <a:solidFill>
                  <a:srgbClr val="C00000"/>
                </a:solidFill>
                <a:latin typeface="Sitka Banner" pitchFamily="2" charset="0"/>
                <a:cs typeface="Times New Roman" panose="02020603050405020304" pitchFamily="18" charset="0"/>
              </a:rPr>
              <a:t>KINH TẾ, VĂN HOÁ VÀ TÔN GIÁO Ở ĐẠI VIỆT TRONG CÁC THẾ KỈ XVI - XVIII</a:t>
            </a:r>
            <a:endParaRPr lang="en-US" sz="3600" b="1" dirty="0">
              <a:solidFill>
                <a:srgbClr val="C00000"/>
              </a:solidFill>
              <a:latin typeface="Sitka Banner" pitchFamily="2" charset="0"/>
              <a:cs typeface="Times New Roman" panose="02020603050405020304" pitchFamily="18" charset="0"/>
            </a:endParaRPr>
          </a:p>
        </p:txBody>
      </p:sp>
      <p:pic>
        <p:nvPicPr>
          <p:cNvPr id="12" name="Picture 11">
            <a:extLst>
              <a:ext uri="{FF2B5EF4-FFF2-40B4-BE49-F238E27FC236}">
                <a16:creationId xmlns:a16="http://schemas.microsoft.com/office/drawing/2014/main" id="{79591355-17DB-4ED4-9117-E8427EA29EA1}"/>
              </a:ext>
            </a:extLst>
          </p:cNvPr>
          <p:cNvPicPr>
            <a:picLocks noChangeAspect="1"/>
          </p:cNvPicPr>
          <p:nvPr/>
        </p:nvPicPr>
        <p:blipFill>
          <a:blip r:embed="rId2"/>
          <a:stretch>
            <a:fillRect/>
          </a:stretch>
        </p:blipFill>
        <p:spPr>
          <a:xfrm>
            <a:off x="9177959" y="359022"/>
            <a:ext cx="2772076" cy="2907587"/>
          </a:xfrm>
          <a:prstGeom prst="rect">
            <a:avLst/>
          </a:prstGeom>
        </p:spPr>
      </p:pic>
      <p:pic>
        <p:nvPicPr>
          <p:cNvPr id="8" name="Picture 2" descr="Thương cảng Hội An – những giá trị trường tồn">
            <a:extLst>
              <a:ext uri="{FF2B5EF4-FFF2-40B4-BE49-F238E27FC236}">
                <a16:creationId xmlns:a16="http://schemas.microsoft.com/office/drawing/2014/main" id="{0C6D8665-CE0A-4B05-9414-45CD66DC0C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35" t="5992" r="4281" b="13639"/>
          <a:stretch/>
        </p:blipFill>
        <p:spPr bwMode="auto">
          <a:xfrm>
            <a:off x="4009569" y="3684147"/>
            <a:ext cx="4492634" cy="30246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C777BE0-FEE8-4732-8A40-84C1D0F8A56B}"/>
              </a:ext>
            </a:extLst>
          </p:cNvPr>
          <p:cNvPicPr>
            <a:picLocks noChangeAspect="1"/>
          </p:cNvPicPr>
          <p:nvPr/>
        </p:nvPicPr>
        <p:blipFill>
          <a:blip r:embed="rId4"/>
          <a:stretch>
            <a:fillRect/>
          </a:stretch>
        </p:blipFill>
        <p:spPr>
          <a:xfrm>
            <a:off x="766586" y="3643512"/>
            <a:ext cx="2823380" cy="3024627"/>
          </a:xfrm>
          <a:prstGeom prst="rect">
            <a:avLst/>
          </a:prstGeom>
        </p:spPr>
      </p:pic>
      <p:pic>
        <p:nvPicPr>
          <p:cNvPr id="3074" name="Picture 2" descr="CHÙA BÚT THÁP, BẮC NINH.">
            <a:extLst>
              <a:ext uri="{FF2B5EF4-FFF2-40B4-BE49-F238E27FC236}">
                <a16:creationId xmlns:a16="http://schemas.microsoft.com/office/drawing/2014/main" id="{4886C335-EC50-451F-9753-6D2F15CD2E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6850" y="3714750"/>
            <a:ext cx="20955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07951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7D81AAD7-44D5-492A-B09C-ED05F4CC96A1}"/>
              </a:ext>
            </a:extLst>
          </p:cNvPr>
          <p:cNvSpPr txBox="1">
            <a:spLocks/>
          </p:cNvSpPr>
          <p:nvPr/>
        </p:nvSpPr>
        <p:spPr>
          <a:xfrm>
            <a:off x="454894" y="4869951"/>
            <a:ext cx="5997277" cy="1368260"/>
          </a:xfrm>
          <a:prstGeom prst="rect">
            <a:avLst/>
          </a:prstGeom>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4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Thế kỷ XVII - XVIII, ngành khai thác mỏ ở Đàng Ngoài rất phát triển, cung cấp đủ kim loại để đúc tiền, đúc vũ khí và các sản phẩm tiêu dùng cho người dân.</a:t>
            </a:r>
          </a:p>
        </p:txBody>
      </p:sp>
      <p:pic>
        <p:nvPicPr>
          <p:cNvPr id="9" name="Picture 8">
            <a:extLst>
              <a:ext uri="{FF2B5EF4-FFF2-40B4-BE49-F238E27FC236}">
                <a16:creationId xmlns:a16="http://schemas.microsoft.com/office/drawing/2014/main" id="{8CF117D1-AC79-43D7-BB45-7DDF195F4800}"/>
              </a:ext>
            </a:extLst>
          </p:cNvPr>
          <p:cNvPicPr>
            <a:picLocks noChangeAspect="1"/>
          </p:cNvPicPr>
          <p:nvPr/>
        </p:nvPicPr>
        <p:blipFill>
          <a:blip r:embed="rId2"/>
          <a:stretch>
            <a:fillRect/>
          </a:stretch>
        </p:blipFill>
        <p:spPr>
          <a:xfrm>
            <a:off x="116614" y="927143"/>
            <a:ext cx="3171141" cy="3584474"/>
          </a:xfrm>
          <a:prstGeom prst="rect">
            <a:avLst/>
          </a:prstGeom>
        </p:spPr>
      </p:pic>
      <p:pic>
        <p:nvPicPr>
          <p:cNvPr id="11" name="Picture 10">
            <a:extLst>
              <a:ext uri="{FF2B5EF4-FFF2-40B4-BE49-F238E27FC236}">
                <a16:creationId xmlns:a16="http://schemas.microsoft.com/office/drawing/2014/main" id="{05C7DBB6-621C-4AE7-999D-1E9320AAA65A}"/>
              </a:ext>
            </a:extLst>
          </p:cNvPr>
          <p:cNvPicPr>
            <a:picLocks noChangeAspect="1"/>
          </p:cNvPicPr>
          <p:nvPr/>
        </p:nvPicPr>
        <p:blipFill>
          <a:blip r:embed="rId3"/>
          <a:stretch>
            <a:fillRect/>
          </a:stretch>
        </p:blipFill>
        <p:spPr>
          <a:xfrm>
            <a:off x="3287755" y="927143"/>
            <a:ext cx="3623521" cy="3584474"/>
          </a:xfrm>
          <a:prstGeom prst="rect">
            <a:avLst/>
          </a:prstGeom>
        </p:spPr>
      </p:pic>
      <p:pic>
        <p:nvPicPr>
          <p:cNvPr id="7" name="Picture 2" descr="Ngỡ ngàng trước vẻ đẹp của những cây đèn cổ">
            <a:extLst>
              <a:ext uri="{FF2B5EF4-FFF2-40B4-BE49-F238E27FC236}">
                <a16:creationId xmlns:a16="http://schemas.microsoft.com/office/drawing/2014/main" id="{6FF2B51E-7DFF-4932-9863-8C7B84DC0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1289" y="129062"/>
            <a:ext cx="2772172" cy="5238750"/>
          </a:xfrm>
          <a:prstGeom prst="rect">
            <a:avLst/>
          </a:prstGeom>
          <a:solidFill>
            <a:schemeClr val="tx1"/>
          </a:solidFill>
        </p:spPr>
      </p:pic>
      <p:sp>
        <p:nvSpPr>
          <p:cNvPr id="8" name="Title 1">
            <a:extLst>
              <a:ext uri="{FF2B5EF4-FFF2-40B4-BE49-F238E27FC236}">
                <a16:creationId xmlns:a16="http://schemas.microsoft.com/office/drawing/2014/main" id="{CE4E6448-A670-4BE8-8F6B-550D2CEE309E}"/>
              </a:ext>
            </a:extLst>
          </p:cNvPr>
          <p:cNvSpPr txBox="1">
            <a:spLocks/>
          </p:cNvSpPr>
          <p:nvPr/>
        </p:nvSpPr>
        <p:spPr>
          <a:xfrm>
            <a:off x="6911275" y="5136036"/>
            <a:ext cx="5052125" cy="1455264"/>
          </a:xfrm>
          <a:prstGeom prst="rect">
            <a:avLst/>
          </a:prstGeom>
          <a:solidFill>
            <a:sysClr val="window" lastClr="FFFFFF"/>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4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Chân đèn gốm hoa lam (thế kỉ XVI, nhà Mạc,  Bảo tàng Lịch sử  Quốc gia Việt Nam, Hà Nội)</a:t>
            </a:r>
          </a:p>
        </p:txBody>
      </p:sp>
    </p:spTree>
    <p:extLst>
      <p:ext uri="{BB962C8B-B14F-4D97-AF65-F5344CB8AC3E}">
        <p14:creationId xmlns:p14="http://schemas.microsoft.com/office/powerpoint/2010/main" val="89063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àng cổ Thổ Hà, đến là mê | VIETRAVEL">
            <a:extLst>
              <a:ext uri="{FF2B5EF4-FFF2-40B4-BE49-F238E27FC236}">
                <a16:creationId xmlns:a16="http://schemas.microsoft.com/office/drawing/2014/main" id="{BBAC8643-54D2-461A-9C3F-824BE540A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129" y="244012"/>
            <a:ext cx="3789024" cy="28318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àng gốm cổ Bát Tràng xưa và nay">
            <a:extLst>
              <a:ext uri="{FF2B5EF4-FFF2-40B4-BE49-F238E27FC236}">
                <a16:creationId xmlns:a16="http://schemas.microsoft.com/office/drawing/2014/main" id="{82F9B846-68F0-46EB-B1BC-035D99BC8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820" y="234060"/>
            <a:ext cx="3789023" cy="284176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àng La Khê">
            <a:extLst>
              <a:ext uri="{FF2B5EF4-FFF2-40B4-BE49-F238E27FC236}">
                <a16:creationId xmlns:a16="http://schemas.microsoft.com/office/drawing/2014/main" id="{7A1C5BD6-4EC5-4795-A634-EC526A090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7858" y="244012"/>
            <a:ext cx="4254142" cy="284176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Ký ức Thăng Long - Hà Nội (Kỳ 4): Nhịp chày Yên Thái tắt lịm">
            <a:extLst>
              <a:ext uri="{FF2B5EF4-FFF2-40B4-BE49-F238E27FC236}">
                <a16:creationId xmlns:a16="http://schemas.microsoft.com/office/drawing/2014/main" id="{F4E9F892-3A5A-4155-A367-7EA77EDF12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29" y="3187699"/>
            <a:ext cx="3789024" cy="325294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àng nghề luyện quặng sắt Nho Lâm">
            <a:extLst>
              <a:ext uri="{FF2B5EF4-FFF2-40B4-BE49-F238E27FC236}">
                <a16:creationId xmlns:a16="http://schemas.microsoft.com/office/drawing/2014/main" id="{931B9BBD-941B-4D5F-A058-87392C40C5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9178" y="3136579"/>
            <a:ext cx="3788665" cy="330406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Quế Sơn, thủ phủ mía đường một thời">
            <a:extLst>
              <a:ext uri="{FF2B5EF4-FFF2-40B4-BE49-F238E27FC236}">
                <a16:creationId xmlns:a16="http://schemas.microsoft.com/office/drawing/2014/main" id="{A2080B65-8680-4381-A104-73C1A37E4E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0868" y="3136579"/>
            <a:ext cx="4230307" cy="330406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229BA05-EB0C-40B7-A6DF-DAB34F2A8642}"/>
              </a:ext>
            </a:extLst>
          </p:cNvPr>
          <p:cNvSpPr txBox="1">
            <a:spLocks/>
          </p:cNvSpPr>
          <p:nvPr/>
        </p:nvSpPr>
        <p:spPr>
          <a:xfrm>
            <a:off x="124005" y="2616116"/>
            <a:ext cx="3915334" cy="459711"/>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Làng gốm Thổ Hà (Bắc Giang)</a:t>
            </a:r>
          </a:p>
        </p:txBody>
      </p:sp>
      <p:sp>
        <p:nvSpPr>
          <p:cNvPr id="9" name="Title 1">
            <a:extLst>
              <a:ext uri="{FF2B5EF4-FFF2-40B4-BE49-F238E27FC236}">
                <a16:creationId xmlns:a16="http://schemas.microsoft.com/office/drawing/2014/main" id="{2AB71EFC-54DF-4A43-AB4A-147DDF2B735C}"/>
              </a:ext>
            </a:extLst>
          </p:cNvPr>
          <p:cNvSpPr txBox="1">
            <a:spLocks/>
          </p:cNvSpPr>
          <p:nvPr/>
        </p:nvSpPr>
        <p:spPr>
          <a:xfrm>
            <a:off x="4076168" y="2616116"/>
            <a:ext cx="3915334" cy="459711"/>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Làng gốm Bát Tràng (Hà Nội)</a:t>
            </a:r>
          </a:p>
        </p:txBody>
      </p:sp>
      <p:sp>
        <p:nvSpPr>
          <p:cNvPr id="10" name="Title 1">
            <a:extLst>
              <a:ext uri="{FF2B5EF4-FFF2-40B4-BE49-F238E27FC236}">
                <a16:creationId xmlns:a16="http://schemas.microsoft.com/office/drawing/2014/main" id="{E93842BC-D82B-4E3F-B0D3-EA94D887927F}"/>
              </a:ext>
            </a:extLst>
          </p:cNvPr>
          <p:cNvSpPr txBox="1">
            <a:spLocks/>
          </p:cNvSpPr>
          <p:nvPr/>
        </p:nvSpPr>
        <p:spPr>
          <a:xfrm>
            <a:off x="8107262" y="2616116"/>
            <a:ext cx="3915334" cy="459711"/>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Làng dệt La Khê (Hà Nội)</a:t>
            </a:r>
          </a:p>
        </p:txBody>
      </p:sp>
      <p:sp>
        <p:nvSpPr>
          <p:cNvPr id="11" name="Title 1">
            <a:extLst>
              <a:ext uri="{FF2B5EF4-FFF2-40B4-BE49-F238E27FC236}">
                <a16:creationId xmlns:a16="http://schemas.microsoft.com/office/drawing/2014/main" id="{39DC666E-04CB-4493-8ED9-15FA477140CB}"/>
              </a:ext>
            </a:extLst>
          </p:cNvPr>
          <p:cNvSpPr txBox="1">
            <a:spLocks/>
          </p:cNvSpPr>
          <p:nvPr/>
        </p:nvSpPr>
        <p:spPr>
          <a:xfrm>
            <a:off x="124005" y="5980935"/>
            <a:ext cx="3915334" cy="459711"/>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Làng giấy Yên Thái (Hà Nội) </a:t>
            </a:r>
          </a:p>
        </p:txBody>
      </p:sp>
      <p:sp>
        <p:nvSpPr>
          <p:cNvPr id="12" name="Title 1">
            <a:extLst>
              <a:ext uri="{FF2B5EF4-FFF2-40B4-BE49-F238E27FC236}">
                <a16:creationId xmlns:a16="http://schemas.microsoft.com/office/drawing/2014/main" id="{45A54CCB-9671-4004-A42B-150E22289F4E}"/>
              </a:ext>
            </a:extLst>
          </p:cNvPr>
          <p:cNvSpPr txBox="1">
            <a:spLocks/>
          </p:cNvSpPr>
          <p:nvPr/>
        </p:nvSpPr>
        <p:spPr>
          <a:xfrm>
            <a:off x="4076168" y="5757333"/>
            <a:ext cx="3915334" cy="683313"/>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Làng rèn sắt Nho Lâm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(Nghệ An)</a:t>
            </a:r>
          </a:p>
        </p:txBody>
      </p:sp>
      <p:sp>
        <p:nvSpPr>
          <p:cNvPr id="13" name="Title 1">
            <a:extLst>
              <a:ext uri="{FF2B5EF4-FFF2-40B4-BE49-F238E27FC236}">
                <a16:creationId xmlns:a16="http://schemas.microsoft.com/office/drawing/2014/main" id="{EBB1045A-DF63-41F7-9A89-0922948E0762}"/>
              </a:ext>
            </a:extLst>
          </p:cNvPr>
          <p:cNvSpPr txBox="1">
            <a:spLocks/>
          </p:cNvSpPr>
          <p:nvPr/>
        </p:nvSpPr>
        <p:spPr>
          <a:xfrm>
            <a:off x="8107262" y="5980935"/>
            <a:ext cx="3915334" cy="459711"/>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Làng làm đường ở Quảng Nam</a:t>
            </a:r>
          </a:p>
        </p:txBody>
      </p:sp>
    </p:spTree>
    <p:extLst>
      <p:ext uri="{BB962C8B-B14F-4D97-AF65-F5344CB8AC3E}">
        <p14:creationId xmlns:p14="http://schemas.microsoft.com/office/powerpoint/2010/main" val="9629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Tình hình kinh tế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4C572FF-9E47-FC0D-F3B2-465C24E45C6F}"/>
              </a:ext>
            </a:extLst>
          </p:cNvPr>
          <p:cNvSpPr txBox="1"/>
          <p:nvPr/>
        </p:nvSpPr>
        <p:spPr>
          <a:xfrm>
            <a:off x="270095" y="1098665"/>
            <a:ext cx="3663730" cy="492443"/>
          </a:xfrm>
          <a:prstGeom prst="rect">
            <a:avLst/>
          </a:prstGeom>
          <a:noFill/>
        </p:spPr>
        <p:txBody>
          <a:bodyPr wrap="square" lIns="0" tIns="0" rIns="0" bIns="0" rtlCol="0">
            <a:spAutoFit/>
          </a:bodyPr>
          <a:lstStyle/>
          <a:p>
            <a:pPr lvl="0" algn="just">
              <a:defRPr/>
            </a:pPr>
            <a:r>
              <a:rPr lang="vi-VN" sz="3200">
                <a:solidFill>
                  <a:srgbClr val="002060"/>
                </a:solidFill>
                <a:latin typeface="Sitka Banner" pitchFamily="2" charset="0"/>
                <a:ea typeface="Times New Roman" panose="02020603050405020304" pitchFamily="18" charset="0"/>
                <a:cs typeface="Times New Roman" panose="02020603050405020304" pitchFamily="18" charset="0"/>
              </a:rPr>
              <a:t>c) Thương nghiệp</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4F55B3A-733E-4AE1-AE1F-9A8BA7EB93DD}"/>
              </a:ext>
            </a:extLst>
          </p:cNvPr>
          <p:cNvSpPr txBox="1"/>
          <p:nvPr/>
        </p:nvSpPr>
        <p:spPr>
          <a:xfrm>
            <a:off x="270095" y="1895756"/>
            <a:ext cx="6017689" cy="2281476"/>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a:solidFill>
                  <a:srgbClr val="002060"/>
                </a:solidFill>
                <a:latin typeface="Sitka Banner" pitchFamily="2" charset="0"/>
                <a:cs typeface="Times New Roman" panose="02020603050405020304" pitchFamily="18" charset="0"/>
              </a:rPr>
              <a:t>	Em </a:t>
            </a:r>
            <a:r>
              <a:rPr lang="en-US" sz="3200" b="1" dirty="0" err="1">
                <a:solidFill>
                  <a:srgbClr val="002060"/>
                </a:solidFill>
                <a:latin typeface="Sitka Banner" pitchFamily="2" charset="0"/>
                <a:cs typeface="Times New Roman" panose="02020603050405020304" pitchFamily="18" charset="0"/>
              </a:rPr>
              <a:t>hãy</a:t>
            </a:r>
            <a:r>
              <a:rPr lang="en-US" sz="3200" b="1" dirty="0">
                <a:solidFill>
                  <a:srgbClr val="002060"/>
                </a:solidFill>
                <a:latin typeface="Sitka Banner" pitchFamily="2" charset="0"/>
                <a:cs typeface="Times New Roman" panose="02020603050405020304" pitchFamily="18" charset="0"/>
              </a:rPr>
              <a:t> </a:t>
            </a:r>
            <a:r>
              <a:rPr lang="en-US" sz="3200" b="1" dirty="0" err="1">
                <a:solidFill>
                  <a:srgbClr val="002060"/>
                </a:solidFill>
                <a:latin typeface="Sitka Banner" pitchFamily="2" charset="0"/>
                <a:cs typeface="Times New Roman" panose="02020603050405020304" pitchFamily="18" charset="0"/>
              </a:rPr>
              <a:t>đọc</a:t>
            </a:r>
            <a:r>
              <a:rPr lang="en-US" sz="3200" b="1" dirty="0">
                <a:solidFill>
                  <a:srgbClr val="002060"/>
                </a:solidFill>
                <a:latin typeface="Sitka Banner" pitchFamily="2" charset="0"/>
                <a:cs typeface="Times New Roman" panose="02020603050405020304" pitchFamily="18" charset="0"/>
              </a:rPr>
              <a:t> </a:t>
            </a:r>
            <a:r>
              <a:rPr lang="en-US" sz="3200" b="1" dirty="0" err="1">
                <a:solidFill>
                  <a:srgbClr val="002060"/>
                </a:solidFill>
                <a:latin typeface="Sitka Banner" pitchFamily="2" charset="0"/>
                <a:cs typeface="Times New Roman" panose="02020603050405020304" pitchFamily="18" charset="0"/>
              </a:rPr>
              <a:t>tư</a:t>
            </a:r>
            <a:r>
              <a:rPr lang="en-US" sz="3200" b="1" dirty="0">
                <a:solidFill>
                  <a:srgbClr val="002060"/>
                </a:solidFill>
                <a:latin typeface="Sitka Banner" pitchFamily="2" charset="0"/>
                <a:cs typeface="Times New Roman" panose="02020603050405020304" pitchFamily="18" charset="0"/>
              </a:rPr>
              <a:t> </a:t>
            </a:r>
            <a:r>
              <a:rPr lang="en-US" sz="3200" b="1" dirty="0" err="1">
                <a:solidFill>
                  <a:srgbClr val="002060"/>
                </a:solidFill>
                <a:latin typeface="Sitka Banner" pitchFamily="2" charset="0"/>
                <a:cs typeface="Times New Roman" panose="02020603050405020304" pitchFamily="18" charset="0"/>
              </a:rPr>
              <a:t>liệu</a:t>
            </a:r>
            <a:r>
              <a:rPr lang="en-US" sz="3200" b="1" dirty="0">
                <a:solidFill>
                  <a:srgbClr val="002060"/>
                </a:solidFill>
                <a:latin typeface="Sitka Banner" pitchFamily="2" charset="0"/>
                <a:cs typeface="Times New Roman" panose="02020603050405020304" pitchFamily="18" charset="0"/>
              </a:rPr>
              <a:t> SGK </a:t>
            </a:r>
            <a:r>
              <a:rPr lang="en-US" sz="3200" b="1">
                <a:solidFill>
                  <a:srgbClr val="002060"/>
                </a:solidFill>
                <a:latin typeface="Sitka Banner" pitchFamily="2" charset="0"/>
                <a:cs typeface="Times New Roman" panose="02020603050405020304" pitchFamily="18" charset="0"/>
              </a:rPr>
              <a:t>tr.40-41, </a:t>
            </a:r>
            <a:r>
              <a:rPr lang="vi-VN" sz="3200" b="1">
                <a:solidFill>
                  <a:srgbClr val="002060"/>
                </a:solidFill>
                <a:latin typeface="Sitka Banner" pitchFamily="2" charset="0"/>
                <a:cs typeface="Times New Roman" panose="02020603050405020304" pitchFamily="18" charset="0"/>
              </a:rPr>
              <a:t>nêu những nét chính về tình hình thương</a:t>
            </a:r>
            <a:r>
              <a:rPr lang="en-US" sz="3200" b="1">
                <a:solidFill>
                  <a:srgbClr val="002060"/>
                </a:solidFill>
                <a:latin typeface="Sitka Banner" pitchFamily="2" charset="0"/>
                <a:cs typeface="Times New Roman" panose="02020603050405020304" pitchFamily="18" charset="0"/>
              </a:rPr>
              <a:t> </a:t>
            </a:r>
            <a:r>
              <a:rPr lang="vi-VN" sz="3200" b="1">
                <a:solidFill>
                  <a:srgbClr val="002060"/>
                </a:solidFill>
                <a:latin typeface="Sitka Banner" pitchFamily="2" charset="0"/>
                <a:cs typeface="Times New Roman" panose="02020603050405020304" pitchFamily="18" charset="0"/>
              </a:rPr>
              <a:t>nghiệp của Đại Việt trong các</a:t>
            </a:r>
            <a:r>
              <a:rPr lang="en-US" sz="3200" b="1">
                <a:solidFill>
                  <a:srgbClr val="002060"/>
                </a:solidFill>
                <a:latin typeface="Sitka Banner" pitchFamily="2" charset="0"/>
                <a:cs typeface="Times New Roman" panose="02020603050405020304" pitchFamily="18" charset="0"/>
              </a:rPr>
              <a:t> </a:t>
            </a:r>
            <a:r>
              <a:rPr lang="vi-VN" sz="3200" b="1">
                <a:solidFill>
                  <a:srgbClr val="002060"/>
                </a:solidFill>
                <a:latin typeface="Sitka Banner" pitchFamily="2" charset="0"/>
                <a:cs typeface="Times New Roman" panose="02020603050405020304" pitchFamily="18" charset="0"/>
              </a:rPr>
              <a:t>thế kỉ XVI - XVIII.</a:t>
            </a:r>
          </a:p>
        </p:txBody>
      </p:sp>
      <p:pic>
        <p:nvPicPr>
          <p:cNvPr id="14" name="Picture 13">
            <a:extLst>
              <a:ext uri="{FF2B5EF4-FFF2-40B4-BE49-F238E27FC236}">
                <a16:creationId xmlns:a16="http://schemas.microsoft.com/office/drawing/2014/main" id="{E505D703-1A3D-41E9-A867-B236DD8B4B58}"/>
              </a:ext>
            </a:extLst>
          </p:cNvPr>
          <p:cNvPicPr>
            <a:picLocks noChangeAspect="1"/>
          </p:cNvPicPr>
          <p:nvPr/>
        </p:nvPicPr>
        <p:blipFill>
          <a:blip r:embed="rId3"/>
          <a:stretch>
            <a:fillRect/>
          </a:stretch>
        </p:blipFill>
        <p:spPr>
          <a:xfrm>
            <a:off x="-498050" y="4940513"/>
            <a:ext cx="3003314" cy="1911137"/>
          </a:xfrm>
          <a:prstGeom prst="rect">
            <a:avLst/>
          </a:prstGeom>
        </p:spPr>
      </p:pic>
      <p:pic>
        <p:nvPicPr>
          <p:cNvPr id="30" name="Picture 2" descr="Bộ ảnh hiếm về nhà Lê trung hưng và thành Thăng Long năm 1684-1685 - Hình  Ảnh Lịch Sử - Bộ sưu tập Hình Ảnh Lịch Sử Việt Nam và Thế Giới">
            <a:extLst>
              <a:ext uri="{FF2B5EF4-FFF2-40B4-BE49-F238E27FC236}">
                <a16:creationId xmlns:a16="http://schemas.microsoft.com/office/drawing/2014/main" id="{55DC6285-1D8D-4567-AEE9-C895C2D9E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444" y="925513"/>
            <a:ext cx="4492634" cy="33545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hương cảng Hội An – những giá trị trường tồn">
            <a:extLst>
              <a:ext uri="{FF2B5EF4-FFF2-40B4-BE49-F238E27FC236}">
                <a16:creationId xmlns:a16="http://schemas.microsoft.com/office/drawing/2014/main" id="{84521BBD-1615-4D7D-BAD1-E08D7DAA48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35" t="5992" r="4281" b="13639"/>
          <a:stretch/>
        </p:blipFill>
        <p:spPr bwMode="auto">
          <a:xfrm>
            <a:off x="6819444" y="3827022"/>
            <a:ext cx="4492634" cy="3024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99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Tình hình kinh tế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4C572FF-9E47-FC0D-F3B2-465C24E45C6F}"/>
              </a:ext>
            </a:extLst>
          </p:cNvPr>
          <p:cNvSpPr txBox="1"/>
          <p:nvPr/>
        </p:nvSpPr>
        <p:spPr>
          <a:xfrm>
            <a:off x="270095" y="1098665"/>
            <a:ext cx="3663730" cy="492443"/>
          </a:xfrm>
          <a:prstGeom prst="rect">
            <a:avLst/>
          </a:prstGeom>
          <a:noFill/>
        </p:spPr>
        <p:txBody>
          <a:bodyPr wrap="square" lIns="0" tIns="0" rIns="0" bIns="0" rtlCol="0">
            <a:spAutoFit/>
          </a:bodyPr>
          <a:lstStyle/>
          <a:p>
            <a:pPr lvl="0" algn="just">
              <a:defRPr/>
            </a:pPr>
            <a:r>
              <a:rPr lang="vi-VN" sz="3200">
                <a:solidFill>
                  <a:srgbClr val="002060"/>
                </a:solidFill>
                <a:latin typeface="Sitka Banner" pitchFamily="2" charset="0"/>
                <a:ea typeface="Times New Roman" panose="02020603050405020304" pitchFamily="18" charset="0"/>
                <a:cs typeface="Times New Roman" panose="02020603050405020304" pitchFamily="18" charset="0"/>
              </a:rPr>
              <a:t>c) Thương nghiệp</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nvGrpSpPr>
          <p:cNvPr id="51" name="Group">
            <a:extLst>
              <a:ext uri="{FF2B5EF4-FFF2-40B4-BE49-F238E27FC236}">
                <a16:creationId xmlns:a16="http://schemas.microsoft.com/office/drawing/2014/main" id="{BEEA8B4A-4A3C-4CA1-BCCC-9C03932D0CAE}"/>
              </a:ext>
            </a:extLst>
          </p:cNvPr>
          <p:cNvGrpSpPr/>
          <p:nvPr/>
        </p:nvGrpSpPr>
        <p:grpSpPr>
          <a:xfrm>
            <a:off x="5500682" y="1415434"/>
            <a:ext cx="1849220" cy="1849221"/>
            <a:chOff x="-1" y="-1"/>
            <a:chExt cx="1849219" cy="1849219"/>
          </a:xfrm>
        </p:grpSpPr>
        <p:sp>
          <p:nvSpPr>
            <p:cNvPr id="52" name="Rounded Rectangle">
              <a:extLst>
                <a:ext uri="{FF2B5EF4-FFF2-40B4-BE49-F238E27FC236}">
                  <a16:creationId xmlns:a16="http://schemas.microsoft.com/office/drawing/2014/main" id="{05908BEE-4C32-488E-8D6C-DB8E2235E676}"/>
                </a:ext>
              </a:extLst>
            </p:cNvPr>
            <p:cNvSpPr/>
            <p:nvPr/>
          </p:nvSpPr>
          <p:spPr>
            <a:xfrm rot="2700000">
              <a:off x="270810" y="270810"/>
              <a:ext cx="1307596" cy="1307597"/>
            </a:xfrm>
            <a:prstGeom prst="roundRect">
              <a:avLst>
                <a:gd name="adj" fmla="val 10033"/>
              </a:avLst>
            </a:prstGeom>
            <a:gradFill flip="none" rotWithShape="1">
              <a:gsLst>
                <a:gs pos="47665">
                  <a:srgbClr val="FFFFFF"/>
                </a:gs>
                <a:gs pos="98243">
                  <a:srgbClr val="E6EAEB"/>
                </a:gs>
                <a:gs pos="99960">
                  <a:srgbClr val="CDD5D8"/>
                </a:gs>
              </a:gsLst>
              <a:lin ang="21525264" scaled="0"/>
            </a:gradFill>
            <a:ln w="12700" cap="flat">
              <a:noFill/>
              <a:miter lim="400000"/>
            </a:ln>
            <a:effectLst>
              <a:outerShdw blurRad="25400" dist="30381" dir="2623287" rotWithShape="0">
                <a:srgbClr val="000000">
                  <a:alpha val="14828"/>
                </a:srgbClr>
              </a:outerShdw>
            </a:effectLst>
          </p:spPr>
          <p:txBody>
            <a:bodyPr wrap="square" lIns="45719" tIns="45719" rIns="45719" bIns="45719" numCol="1" anchor="ctr">
              <a:noAutofit/>
            </a:bodyP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53" name="Shape">
              <a:extLst>
                <a:ext uri="{FF2B5EF4-FFF2-40B4-BE49-F238E27FC236}">
                  <a16:creationId xmlns:a16="http://schemas.microsoft.com/office/drawing/2014/main" id="{737DD111-A030-4E31-A07E-897CD5CDE39B}"/>
                </a:ext>
              </a:extLst>
            </p:cNvPr>
            <p:cNvSpPr/>
            <p:nvPr/>
          </p:nvSpPr>
          <p:spPr>
            <a:xfrm>
              <a:off x="150930" y="149419"/>
              <a:ext cx="1547136" cy="766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581" y="0"/>
                    <a:pt x="10365" y="87"/>
                    <a:pt x="10161" y="278"/>
                  </a:cubicBezTo>
                  <a:cubicBezTo>
                    <a:pt x="9802" y="654"/>
                    <a:pt x="9545" y="1179"/>
                    <a:pt x="9040" y="2199"/>
                  </a:cubicBezTo>
                  <a:lnTo>
                    <a:pt x="1077" y="18263"/>
                  </a:lnTo>
                  <a:cubicBezTo>
                    <a:pt x="564" y="19299"/>
                    <a:pt x="305" y="19814"/>
                    <a:pt x="119" y="20538"/>
                  </a:cubicBezTo>
                  <a:cubicBezTo>
                    <a:pt x="42" y="20873"/>
                    <a:pt x="14" y="21240"/>
                    <a:pt x="0" y="21600"/>
                  </a:cubicBezTo>
                  <a:lnTo>
                    <a:pt x="21600" y="21600"/>
                  </a:lnTo>
                  <a:cubicBezTo>
                    <a:pt x="21586" y="21240"/>
                    <a:pt x="21565" y="20873"/>
                    <a:pt x="21487" y="20538"/>
                  </a:cubicBezTo>
                  <a:cubicBezTo>
                    <a:pt x="21301" y="19814"/>
                    <a:pt x="21041" y="19296"/>
                    <a:pt x="20535" y="18276"/>
                  </a:cubicBezTo>
                  <a:lnTo>
                    <a:pt x="12573" y="2212"/>
                  </a:lnTo>
                  <a:cubicBezTo>
                    <a:pt x="12059" y="1176"/>
                    <a:pt x="11804" y="654"/>
                    <a:pt x="11445" y="278"/>
                  </a:cubicBezTo>
                  <a:cubicBezTo>
                    <a:pt x="11242" y="87"/>
                    <a:pt x="11019" y="0"/>
                    <a:pt x="10800" y="0"/>
                  </a:cubicBezTo>
                  <a:close/>
                </a:path>
              </a:pathLst>
            </a:custGeom>
            <a:gradFill flip="none" rotWithShape="1">
              <a:gsLst>
                <a:gs pos="0">
                  <a:srgbClr val="FFC203"/>
                </a:gs>
                <a:gs pos="36657">
                  <a:srgbClr val="FF7D25"/>
                </a:gs>
                <a:gs pos="77153">
                  <a:srgbClr val="FF3847"/>
                </a:gs>
              </a:gsLst>
              <a:lin ang="0" scaled="0"/>
            </a:gradFill>
            <a:ln w="12700" cap="flat">
              <a:noFill/>
              <a:miter lim="400000"/>
            </a:ln>
            <a:effectLst/>
          </p:spPr>
          <p:txBody>
            <a:bodyPr wrap="square" lIns="45719" tIns="45719" rIns="45719" bIns="45719" numCol="1" anchor="ctr">
              <a:noAutofit/>
            </a:bodyP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grpSp>
      <p:sp>
        <p:nvSpPr>
          <p:cNvPr id="54" name="TextBox 34">
            <a:extLst>
              <a:ext uri="{FF2B5EF4-FFF2-40B4-BE49-F238E27FC236}">
                <a16:creationId xmlns:a16="http://schemas.microsoft.com/office/drawing/2014/main" id="{05D56E6C-5C58-4346-9F3F-301BE4826249}"/>
              </a:ext>
            </a:extLst>
          </p:cNvPr>
          <p:cNvSpPr txBox="1"/>
          <p:nvPr/>
        </p:nvSpPr>
        <p:spPr>
          <a:xfrm>
            <a:off x="6133625" y="1884340"/>
            <a:ext cx="583336" cy="510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700">
                <a:solidFill>
                  <a:srgbClr val="FFFFFF"/>
                </a:solidFill>
                <a:latin typeface="Impact"/>
                <a:ea typeface="Impact"/>
                <a:cs typeface="Impact"/>
                <a:sym typeface="Impact"/>
              </a:defRPr>
            </a:lvl1p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sz="2700" b="0" i="0" u="none" strike="noStrike" kern="0" cap="none" spc="0" normalizeH="0" baseline="0" noProof="0">
                <a:ln>
                  <a:noFill/>
                </a:ln>
                <a:solidFill>
                  <a:srgbClr val="FFFFFF"/>
                </a:solidFill>
                <a:effectLst/>
                <a:uLnTx/>
                <a:uFillTx/>
                <a:latin typeface="Impact"/>
                <a:sym typeface="Impact"/>
              </a:rPr>
              <a:t>01</a:t>
            </a:r>
          </a:p>
        </p:txBody>
      </p:sp>
      <p:grpSp>
        <p:nvGrpSpPr>
          <p:cNvPr id="55" name="Group">
            <a:extLst>
              <a:ext uri="{FF2B5EF4-FFF2-40B4-BE49-F238E27FC236}">
                <a16:creationId xmlns:a16="http://schemas.microsoft.com/office/drawing/2014/main" id="{F41097D3-DE9A-4255-928C-A8A15B6E3756}"/>
              </a:ext>
            </a:extLst>
          </p:cNvPr>
          <p:cNvGrpSpPr/>
          <p:nvPr/>
        </p:nvGrpSpPr>
        <p:grpSpPr>
          <a:xfrm>
            <a:off x="4576068" y="2406553"/>
            <a:ext cx="1849220" cy="1849221"/>
            <a:chOff x="-1" y="-2"/>
            <a:chExt cx="1849219" cy="1849219"/>
          </a:xfrm>
        </p:grpSpPr>
        <p:sp>
          <p:nvSpPr>
            <p:cNvPr id="56" name="Rounded Rectangle">
              <a:extLst>
                <a:ext uri="{FF2B5EF4-FFF2-40B4-BE49-F238E27FC236}">
                  <a16:creationId xmlns:a16="http://schemas.microsoft.com/office/drawing/2014/main" id="{E815F383-0B31-43DD-AE88-9F9478428358}"/>
                </a:ext>
              </a:extLst>
            </p:cNvPr>
            <p:cNvSpPr/>
            <p:nvPr/>
          </p:nvSpPr>
          <p:spPr>
            <a:xfrm rot="2700000">
              <a:off x="270810" y="270809"/>
              <a:ext cx="1307597" cy="1307597"/>
            </a:xfrm>
            <a:prstGeom prst="roundRect">
              <a:avLst>
                <a:gd name="adj" fmla="val 10033"/>
              </a:avLst>
            </a:prstGeom>
            <a:gradFill flip="none" rotWithShape="1">
              <a:gsLst>
                <a:gs pos="47665">
                  <a:srgbClr val="FFFFFF"/>
                </a:gs>
                <a:gs pos="98243">
                  <a:srgbClr val="E6EAEB"/>
                </a:gs>
                <a:gs pos="99960">
                  <a:srgbClr val="CDD5D8"/>
                </a:gs>
              </a:gsLst>
              <a:lin ang="21525264" scaled="0"/>
            </a:gradFill>
            <a:ln w="12700" cap="flat">
              <a:noFill/>
              <a:miter lim="400000"/>
            </a:ln>
            <a:effectLst>
              <a:outerShdw blurRad="25400" dist="30381" dir="2623287" rotWithShape="0">
                <a:srgbClr val="000000">
                  <a:alpha val="14828"/>
                </a:srgbClr>
              </a:outerShdw>
            </a:effectLst>
          </p:spPr>
          <p:txBody>
            <a:bodyPr wrap="square" lIns="45719" tIns="45719" rIns="45719" bIns="45719" numCol="1" anchor="ctr">
              <a:noAutofit/>
            </a:bodyPr>
            <a:lstStyle/>
            <a:p>
              <a:pPr marL="0" marR="0" lvl="0" indent="0" algn="just"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57" name="Shape">
              <a:extLst>
                <a:ext uri="{FF2B5EF4-FFF2-40B4-BE49-F238E27FC236}">
                  <a16:creationId xmlns:a16="http://schemas.microsoft.com/office/drawing/2014/main" id="{1E2D0432-2704-4312-9FAD-F041369F0A55}"/>
                </a:ext>
              </a:extLst>
            </p:cNvPr>
            <p:cNvSpPr/>
            <p:nvPr/>
          </p:nvSpPr>
          <p:spPr>
            <a:xfrm>
              <a:off x="150931" y="149418"/>
              <a:ext cx="1547136" cy="7668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581" y="0"/>
                    <a:pt x="10365" y="87"/>
                    <a:pt x="10161" y="278"/>
                  </a:cubicBezTo>
                  <a:cubicBezTo>
                    <a:pt x="9802" y="654"/>
                    <a:pt x="9545" y="1179"/>
                    <a:pt x="9040" y="2199"/>
                  </a:cubicBezTo>
                  <a:lnTo>
                    <a:pt x="1077" y="18263"/>
                  </a:lnTo>
                  <a:cubicBezTo>
                    <a:pt x="564" y="19299"/>
                    <a:pt x="305" y="19814"/>
                    <a:pt x="119" y="20538"/>
                  </a:cubicBezTo>
                  <a:cubicBezTo>
                    <a:pt x="42" y="20873"/>
                    <a:pt x="14" y="21240"/>
                    <a:pt x="0" y="21600"/>
                  </a:cubicBezTo>
                  <a:lnTo>
                    <a:pt x="21600" y="21600"/>
                  </a:lnTo>
                  <a:cubicBezTo>
                    <a:pt x="21586" y="21240"/>
                    <a:pt x="21565" y="20873"/>
                    <a:pt x="21487" y="20538"/>
                  </a:cubicBezTo>
                  <a:cubicBezTo>
                    <a:pt x="21301" y="19814"/>
                    <a:pt x="21041" y="19296"/>
                    <a:pt x="20535" y="18276"/>
                  </a:cubicBezTo>
                  <a:lnTo>
                    <a:pt x="12573" y="2212"/>
                  </a:lnTo>
                  <a:cubicBezTo>
                    <a:pt x="12059" y="1176"/>
                    <a:pt x="11804" y="654"/>
                    <a:pt x="11445" y="278"/>
                  </a:cubicBezTo>
                  <a:cubicBezTo>
                    <a:pt x="11242" y="87"/>
                    <a:pt x="11019" y="0"/>
                    <a:pt x="10800" y="0"/>
                  </a:cubicBezTo>
                  <a:close/>
                </a:path>
              </a:pathLst>
            </a:custGeom>
            <a:gradFill flip="none" rotWithShape="1">
              <a:gsLst>
                <a:gs pos="849">
                  <a:srgbClr val="FF00A2"/>
                </a:gs>
                <a:gs pos="62946">
                  <a:srgbClr val="FF0071"/>
                </a:gs>
                <a:gs pos="97627">
                  <a:srgbClr val="FF0040"/>
                </a:gs>
              </a:gsLst>
              <a:lin ang="0" scaled="0"/>
            </a:gradFill>
            <a:ln w="12700" cap="flat">
              <a:noFill/>
              <a:miter lim="400000"/>
            </a:ln>
            <a:effectLst/>
          </p:spPr>
          <p:txBody>
            <a:bodyPr wrap="square" lIns="45719" tIns="45719" rIns="45719" bIns="45719" numCol="1" anchor="ctr">
              <a:noAutofit/>
            </a:bodyPr>
            <a:lstStyle/>
            <a:p>
              <a:pPr marL="0" marR="0" lvl="0" indent="0" algn="just"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grpSp>
      <p:sp>
        <p:nvSpPr>
          <p:cNvPr id="58" name="TextBox 34">
            <a:extLst>
              <a:ext uri="{FF2B5EF4-FFF2-40B4-BE49-F238E27FC236}">
                <a16:creationId xmlns:a16="http://schemas.microsoft.com/office/drawing/2014/main" id="{9004B537-51FC-4E97-9706-82AED03F6D85}"/>
              </a:ext>
            </a:extLst>
          </p:cNvPr>
          <p:cNvSpPr txBox="1"/>
          <p:nvPr/>
        </p:nvSpPr>
        <p:spPr>
          <a:xfrm>
            <a:off x="5209011" y="2875460"/>
            <a:ext cx="583335" cy="510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700">
                <a:solidFill>
                  <a:srgbClr val="FFFFFF"/>
                </a:solidFill>
                <a:latin typeface="Impact"/>
                <a:ea typeface="Impact"/>
                <a:cs typeface="Impact"/>
                <a:sym typeface="Impact"/>
              </a:defRPr>
            </a:lvl1p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sz="2700" b="0" i="0" u="none" strike="noStrike" kern="0" cap="none" spc="0" normalizeH="0" baseline="0" noProof="0">
                <a:ln>
                  <a:noFill/>
                </a:ln>
                <a:solidFill>
                  <a:srgbClr val="FFFFFF"/>
                </a:solidFill>
                <a:effectLst/>
                <a:uLnTx/>
                <a:uFillTx/>
                <a:latin typeface="Impact"/>
                <a:sym typeface="Impact"/>
              </a:rPr>
              <a:t>02</a:t>
            </a:r>
          </a:p>
        </p:txBody>
      </p:sp>
      <p:grpSp>
        <p:nvGrpSpPr>
          <p:cNvPr id="59" name="Group">
            <a:extLst>
              <a:ext uri="{FF2B5EF4-FFF2-40B4-BE49-F238E27FC236}">
                <a16:creationId xmlns:a16="http://schemas.microsoft.com/office/drawing/2014/main" id="{5CE5D963-9B2D-46FB-BB81-B5F7060BC246}"/>
              </a:ext>
            </a:extLst>
          </p:cNvPr>
          <p:cNvGrpSpPr/>
          <p:nvPr/>
        </p:nvGrpSpPr>
        <p:grpSpPr>
          <a:xfrm>
            <a:off x="5500680" y="3448503"/>
            <a:ext cx="1849220" cy="1849221"/>
            <a:chOff x="-2" y="-1"/>
            <a:chExt cx="1849219" cy="1849219"/>
          </a:xfrm>
        </p:grpSpPr>
        <p:sp>
          <p:nvSpPr>
            <p:cNvPr id="60" name="Rounded Rectangle">
              <a:extLst>
                <a:ext uri="{FF2B5EF4-FFF2-40B4-BE49-F238E27FC236}">
                  <a16:creationId xmlns:a16="http://schemas.microsoft.com/office/drawing/2014/main" id="{3798350E-9592-4ADE-92C6-20BF3FCA8B1F}"/>
                </a:ext>
              </a:extLst>
            </p:cNvPr>
            <p:cNvSpPr/>
            <p:nvPr/>
          </p:nvSpPr>
          <p:spPr>
            <a:xfrm rot="2700000">
              <a:off x="270809" y="270810"/>
              <a:ext cx="1307597" cy="1307597"/>
            </a:xfrm>
            <a:prstGeom prst="roundRect">
              <a:avLst>
                <a:gd name="adj" fmla="val 10033"/>
              </a:avLst>
            </a:prstGeom>
            <a:gradFill flip="none" rotWithShape="1">
              <a:gsLst>
                <a:gs pos="47665">
                  <a:srgbClr val="FFFFFF"/>
                </a:gs>
                <a:gs pos="98243">
                  <a:srgbClr val="E6EAEB"/>
                </a:gs>
                <a:gs pos="99960">
                  <a:srgbClr val="CDD5D8"/>
                </a:gs>
              </a:gsLst>
              <a:lin ang="21525264" scaled="0"/>
            </a:gradFill>
            <a:ln w="12700" cap="flat">
              <a:noFill/>
              <a:miter lim="400000"/>
            </a:ln>
            <a:effectLst>
              <a:outerShdw blurRad="25400" dist="30381" dir="2623287" rotWithShape="0">
                <a:srgbClr val="000000">
                  <a:alpha val="14828"/>
                </a:srgbClr>
              </a:outerShdw>
            </a:effectLst>
          </p:spPr>
          <p:txBody>
            <a:bodyPr wrap="square" lIns="45719" tIns="45719" rIns="45719" bIns="45719" numCol="1" anchor="ctr">
              <a:noAutofit/>
            </a:bodyPr>
            <a:lstStyle/>
            <a:p>
              <a:pPr marL="0" marR="0" lvl="0" indent="0" algn="just"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61" name="Shape">
              <a:extLst>
                <a:ext uri="{FF2B5EF4-FFF2-40B4-BE49-F238E27FC236}">
                  <a16:creationId xmlns:a16="http://schemas.microsoft.com/office/drawing/2014/main" id="{FAF0F0EA-4046-472C-AF0F-4115410E74A0}"/>
                </a:ext>
              </a:extLst>
            </p:cNvPr>
            <p:cNvSpPr/>
            <p:nvPr/>
          </p:nvSpPr>
          <p:spPr>
            <a:xfrm>
              <a:off x="150930" y="149419"/>
              <a:ext cx="1547135" cy="766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581" y="0"/>
                    <a:pt x="10365" y="87"/>
                    <a:pt x="10161" y="278"/>
                  </a:cubicBezTo>
                  <a:cubicBezTo>
                    <a:pt x="9802" y="654"/>
                    <a:pt x="9545" y="1179"/>
                    <a:pt x="9040" y="2199"/>
                  </a:cubicBezTo>
                  <a:lnTo>
                    <a:pt x="1077" y="18263"/>
                  </a:lnTo>
                  <a:cubicBezTo>
                    <a:pt x="564" y="19299"/>
                    <a:pt x="305" y="19814"/>
                    <a:pt x="119" y="20538"/>
                  </a:cubicBezTo>
                  <a:cubicBezTo>
                    <a:pt x="42" y="20873"/>
                    <a:pt x="14" y="21240"/>
                    <a:pt x="0" y="21600"/>
                  </a:cubicBezTo>
                  <a:lnTo>
                    <a:pt x="21600" y="21600"/>
                  </a:lnTo>
                  <a:cubicBezTo>
                    <a:pt x="21586" y="21240"/>
                    <a:pt x="21565" y="20873"/>
                    <a:pt x="21487" y="20538"/>
                  </a:cubicBezTo>
                  <a:cubicBezTo>
                    <a:pt x="21301" y="19814"/>
                    <a:pt x="21041" y="19296"/>
                    <a:pt x="20535" y="18276"/>
                  </a:cubicBezTo>
                  <a:lnTo>
                    <a:pt x="12573" y="2212"/>
                  </a:lnTo>
                  <a:cubicBezTo>
                    <a:pt x="12059" y="1176"/>
                    <a:pt x="11804" y="654"/>
                    <a:pt x="11445" y="278"/>
                  </a:cubicBezTo>
                  <a:cubicBezTo>
                    <a:pt x="11242" y="87"/>
                    <a:pt x="11019" y="0"/>
                    <a:pt x="10800" y="0"/>
                  </a:cubicBezTo>
                  <a:close/>
                </a:path>
              </a:pathLst>
            </a:custGeom>
            <a:gradFill flip="none" rotWithShape="1">
              <a:gsLst>
                <a:gs pos="0">
                  <a:srgbClr val="F000C6"/>
                </a:gs>
                <a:gs pos="46532">
                  <a:srgbClr val="B800C4"/>
                </a:gs>
                <a:gs pos="100000">
                  <a:srgbClr val="8000C2"/>
                </a:gs>
              </a:gsLst>
              <a:lin ang="0" scaled="0"/>
            </a:gradFill>
            <a:ln w="12700" cap="flat">
              <a:noFill/>
              <a:miter lim="400000"/>
            </a:ln>
            <a:effectLst/>
          </p:spPr>
          <p:txBody>
            <a:bodyPr wrap="square" lIns="45719" tIns="45719" rIns="45719" bIns="45719" numCol="1" anchor="ctr">
              <a:noAutofit/>
            </a:bodyPr>
            <a:lstStyle/>
            <a:p>
              <a:pPr marL="0" marR="0" lvl="0" indent="0" algn="just"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grpSp>
      <p:sp>
        <p:nvSpPr>
          <p:cNvPr id="62" name="TextBox 34">
            <a:extLst>
              <a:ext uri="{FF2B5EF4-FFF2-40B4-BE49-F238E27FC236}">
                <a16:creationId xmlns:a16="http://schemas.microsoft.com/office/drawing/2014/main" id="{3B7A13EC-940F-44A5-AA84-F978691DF8FB}"/>
              </a:ext>
            </a:extLst>
          </p:cNvPr>
          <p:cNvSpPr txBox="1"/>
          <p:nvPr/>
        </p:nvSpPr>
        <p:spPr>
          <a:xfrm>
            <a:off x="6133624" y="3917409"/>
            <a:ext cx="583335" cy="510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700">
                <a:solidFill>
                  <a:srgbClr val="FFFFFF"/>
                </a:solidFill>
                <a:latin typeface="Impact"/>
                <a:ea typeface="Impact"/>
                <a:cs typeface="Impact"/>
                <a:sym typeface="Impact"/>
              </a:defRPr>
            </a:lvl1p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sz="2700" b="0" i="0" u="none" strike="noStrike" kern="0" cap="none" spc="0" normalizeH="0" baseline="0" noProof="0">
                <a:ln>
                  <a:noFill/>
                </a:ln>
                <a:solidFill>
                  <a:srgbClr val="FFFFFF"/>
                </a:solidFill>
                <a:effectLst/>
                <a:uLnTx/>
                <a:uFillTx/>
                <a:latin typeface="Impact"/>
                <a:sym typeface="Impact"/>
              </a:rPr>
              <a:t>03</a:t>
            </a:r>
          </a:p>
        </p:txBody>
      </p:sp>
      <p:grpSp>
        <p:nvGrpSpPr>
          <p:cNvPr id="63" name="Group">
            <a:extLst>
              <a:ext uri="{FF2B5EF4-FFF2-40B4-BE49-F238E27FC236}">
                <a16:creationId xmlns:a16="http://schemas.microsoft.com/office/drawing/2014/main" id="{B5904181-8217-43FF-88B7-C3679116DEA5}"/>
              </a:ext>
            </a:extLst>
          </p:cNvPr>
          <p:cNvGrpSpPr/>
          <p:nvPr/>
        </p:nvGrpSpPr>
        <p:grpSpPr>
          <a:xfrm>
            <a:off x="4547207" y="4490155"/>
            <a:ext cx="1849220" cy="1849220"/>
            <a:chOff x="-2" y="-1"/>
            <a:chExt cx="1849219" cy="1849219"/>
          </a:xfrm>
        </p:grpSpPr>
        <p:sp>
          <p:nvSpPr>
            <p:cNvPr id="64" name="Rounded Rectangle">
              <a:extLst>
                <a:ext uri="{FF2B5EF4-FFF2-40B4-BE49-F238E27FC236}">
                  <a16:creationId xmlns:a16="http://schemas.microsoft.com/office/drawing/2014/main" id="{22074A32-BF87-4F11-86DE-A5D89A8E257F}"/>
                </a:ext>
              </a:extLst>
            </p:cNvPr>
            <p:cNvSpPr/>
            <p:nvPr/>
          </p:nvSpPr>
          <p:spPr>
            <a:xfrm rot="2700000">
              <a:off x="270809" y="270810"/>
              <a:ext cx="1307597" cy="1307597"/>
            </a:xfrm>
            <a:prstGeom prst="roundRect">
              <a:avLst>
                <a:gd name="adj" fmla="val 10033"/>
              </a:avLst>
            </a:prstGeom>
            <a:gradFill flip="none" rotWithShape="1">
              <a:gsLst>
                <a:gs pos="47665">
                  <a:srgbClr val="FFFFFF"/>
                </a:gs>
                <a:gs pos="98243">
                  <a:srgbClr val="E6EAEB"/>
                </a:gs>
                <a:gs pos="99960">
                  <a:srgbClr val="CDD5D8"/>
                </a:gs>
              </a:gsLst>
              <a:lin ang="21525264" scaled="0"/>
            </a:gradFill>
            <a:ln w="12700" cap="flat">
              <a:noFill/>
              <a:miter lim="400000"/>
            </a:ln>
            <a:effectLst>
              <a:outerShdw blurRad="25400" dist="30381" dir="2623287" rotWithShape="0">
                <a:srgbClr val="000000">
                  <a:alpha val="14828"/>
                </a:srgbClr>
              </a:outerShdw>
            </a:effectLst>
          </p:spPr>
          <p:txBody>
            <a:bodyPr wrap="square" lIns="45719" tIns="45719" rIns="45719" bIns="45719" numCol="1" anchor="ctr">
              <a:noAutofit/>
            </a:bodyPr>
            <a:lstStyle/>
            <a:p>
              <a:pPr marL="0" marR="0" lvl="0" indent="0" algn="just"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65" name="Shape">
              <a:extLst>
                <a:ext uri="{FF2B5EF4-FFF2-40B4-BE49-F238E27FC236}">
                  <a16:creationId xmlns:a16="http://schemas.microsoft.com/office/drawing/2014/main" id="{68B5222B-423F-4E80-954F-17C1FCAC746A}"/>
                </a:ext>
              </a:extLst>
            </p:cNvPr>
            <p:cNvSpPr/>
            <p:nvPr/>
          </p:nvSpPr>
          <p:spPr>
            <a:xfrm>
              <a:off x="150930" y="149419"/>
              <a:ext cx="1547135" cy="766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581" y="0"/>
                    <a:pt x="10365" y="87"/>
                    <a:pt x="10161" y="278"/>
                  </a:cubicBezTo>
                  <a:cubicBezTo>
                    <a:pt x="9802" y="654"/>
                    <a:pt x="9545" y="1179"/>
                    <a:pt x="9040" y="2199"/>
                  </a:cubicBezTo>
                  <a:lnTo>
                    <a:pt x="1077" y="18263"/>
                  </a:lnTo>
                  <a:cubicBezTo>
                    <a:pt x="564" y="19299"/>
                    <a:pt x="305" y="19814"/>
                    <a:pt x="119" y="20538"/>
                  </a:cubicBezTo>
                  <a:cubicBezTo>
                    <a:pt x="42" y="20873"/>
                    <a:pt x="14" y="21240"/>
                    <a:pt x="0" y="21600"/>
                  </a:cubicBezTo>
                  <a:lnTo>
                    <a:pt x="21600" y="21600"/>
                  </a:lnTo>
                  <a:cubicBezTo>
                    <a:pt x="21586" y="21240"/>
                    <a:pt x="21565" y="20873"/>
                    <a:pt x="21487" y="20538"/>
                  </a:cubicBezTo>
                  <a:cubicBezTo>
                    <a:pt x="21301" y="19814"/>
                    <a:pt x="21041" y="19296"/>
                    <a:pt x="20535" y="18276"/>
                  </a:cubicBezTo>
                  <a:lnTo>
                    <a:pt x="12573" y="2212"/>
                  </a:lnTo>
                  <a:cubicBezTo>
                    <a:pt x="12059" y="1176"/>
                    <a:pt x="11804" y="654"/>
                    <a:pt x="11445" y="278"/>
                  </a:cubicBezTo>
                  <a:cubicBezTo>
                    <a:pt x="11242" y="87"/>
                    <a:pt x="11019" y="0"/>
                    <a:pt x="10800" y="0"/>
                  </a:cubicBezTo>
                  <a:close/>
                </a:path>
              </a:pathLst>
            </a:custGeom>
            <a:gradFill flip="none" rotWithShape="1">
              <a:gsLst>
                <a:gs pos="0">
                  <a:srgbClr val="00F2FE"/>
                </a:gs>
                <a:gs pos="41897">
                  <a:srgbClr val="28CFFE"/>
                </a:gs>
                <a:gs pos="97514">
                  <a:srgbClr val="4FACFE"/>
                </a:gs>
              </a:gsLst>
              <a:lin ang="0" scaled="0"/>
            </a:gradFill>
            <a:ln w="12700" cap="flat">
              <a:noFill/>
              <a:miter lim="400000"/>
            </a:ln>
            <a:effectLst/>
          </p:spPr>
          <p:txBody>
            <a:bodyPr wrap="square" lIns="45719" tIns="45719" rIns="45719" bIns="45719" numCol="1" anchor="ctr">
              <a:noAutofit/>
            </a:bodyPr>
            <a:lstStyle/>
            <a:p>
              <a:pPr marL="0" marR="0" lvl="0" indent="0" algn="just"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grpSp>
      <p:sp>
        <p:nvSpPr>
          <p:cNvPr id="66" name="TextBox 34">
            <a:extLst>
              <a:ext uri="{FF2B5EF4-FFF2-40B4-BE49-F238E27FC236}">
                <a16:creationId xmlns:a16="http://schemas.microsoft.com/office/drawing/2014/main" id="{2E8A6E5D-3F96-4F4E-9237-4D526BF68B7C}"/>
              </a:ext>
            </a:extLst>
          </p:cNvPr>
          <p:cNvSpPr txBox="1"/>
          <p:nvPr/>
        </p:nvSpPr>
        <p:spPr>
          <a:xfrm>
            <a:off x="5180151" y="4959060"/>
            <a:ext cx="583335" cy="510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700">
                <a:solidFill>
                  <a:srgbClr val="FFFFFF"/>
                </a:solidFill>
                <a:latin typeface="Impact"/>
                <a:ea typeface="Impact"/>
                <a:cs typeface="Impact"/>
                <a:sym typeface="Impact"/>
              </a:defRPr>
            </a:lvl1p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sz="2700" b="0" i="0" u="none" strike="noStrike" kern="0" cap="none" spc="0" normalizeH="0" baseline="0" noProof="0">
                <a:ln>
                  <a:noFill/>
                </a:ln>
                <a:solidFill>
                  <a:srgbClr val="FFFFFF"/>
                </a:solidFill>
                <a:effectLst/>
                <a:uLnTx/>
                <a:uFillTx/>
                <a:latin typeface="Impact"/>
                <a:sym typeface="Impact"/>
              </a:rPr>
              <a:t>04</a:t>
            </a:r>
          </a:p>
        </p:txBody>
      </p:sp>
      <p:sp>
        <p:nvSpPr>
          <p:cNvPr id="71" name="Freeform 55">
            <a:extLst>
              <a:ext uri="{FF2B5EF4-FFF2-40B4-BE49-F238E27FC236}">
                <a16:creationId xmlns:a16="http://schemas.microsoft.com/office/drawing/2014/main" id="{7BDE81FF-74D5-409D-AD65-016D17BB26AF}"/>
              </a:ext>
            </a:extLst>
          </p:cNvPr>
          <p:cNvSpPr/>
          <p:nvPr/>
        </p:nvSpPr>
        <p:spPr>
          <a:xfrm>
            <a:off x="5258386" y="3396041"/>
            <a:ext cx="484585" cy="524670"/>
          </a:xfrm>
          <a:custGeom>
            <a:avLst/>
            <a:gdLst/>
            <a:ahLst/>
            <a:cxnLst>
              <a:cxn ang="0">
                <a:pos x="wd2" y="hd2"/>
              </a:cxn>
              <a:cxn ang="5400000">
                <a:pos x="wd2" y="hd2"/>
              </a:cxn>
              <a:cxn ang="10800000">
                <a:pos x="wd2" y="hd2"/>
              </a:cxn>
              <a:cxn ang="16200000">
                <a:pos x="wd2" y="hd2"/>
              </a:cxn>
            </a:cxnLst>
            <a:rect l="0" t="0" r="r" b="b"/>
            <a:pathLst>
              <a:path w="21600" h="21600" extrusionOk="0">
                <a:moveTo>
                  <a:pt x="10844" y="0"/>
                </a:moveTo>
                <a:cubicBezTo>
                  <a:pt x="10545" y="0"/>
                  <a:pt x="10296" y="230"/>
                  <a:pt x="10296" y="507"/>
                </a:cubicBezTo>
                <a:lnTo>
                  <a:pt x="10296" y="2255"/>
                </a:lnTo>
                <a:cubicBezTo>
                  <a:pt x="10296" y="2531"/>
                  <a:pt x="10545" y="2745"/>
                  <a:pt x="10844" y="2745"/>
                </a:cubicBezTo>
                <a:cubicBezTo>
                  <a:pt x="11143" y="2745"/>
                  <a:pt x="11393" y="2531"/>
                  <a:pt x="11393" y="2255"/>
                </a:cubicBezTo>
                <a:lnTo>
                  <a:pt x="11393" y="507"/>
                </a:lnTo>
                <a:cubicBezTo>
                  <a:pt x="11393" y="230"/>
                  <a:pt x="11143" y="0"/>
                  <a:pt x="10844" y="0"/>
                </a:cubicBezTo>
                <a:close/>
                <a:moveTo>
                  <a:pt x="3450" y="2876"/>
                </a:moveTo>
                <a:cubicBezTo>
                  <a:pt x="3311" y="2882"/>
                  <a:pt x="3178" y="2937"/>
                  <a:pt x="3078" y="3039"/>
                </a:cubicBezTo>
                <a:cubicBezTo>
                  <a:pt x="2891" y="3230"/>
                  <a:pt x="2891" y="3519"/>
                  <a:pt x="3078" y="3709"/>
                </a:cubicBezTo>
                <a:lnTo>
                  <a:pt x="4423" y="4951"/>
                </a:lnTo>
                <a:cubicBezTo>
                  <a:pt x="4634" y="5145"/>
                  <a:pt x="4972" y="5145"/>
                  <a:pt x="5183" y="4951"/>
                </a:cubicBezTo>
                <a:cubicBezTo>
                  <a:pt x="5393" y="4756"/>
                  <a:pt x="5393" y="4443"/>
                  <a:pt x="5183" y="4248"/>
                </a:cubicBezTo>
                <a:lnTo>
                  <a:pt x="3839" y="3006"/>
                </a:lnTo>
                <a:cubicBezTo>
                  <a:pt x="3728" y="2914"/>
                  <a:pt x="3588" y="2869"/>
                  <a:pt x="3450" y="2876"/>
                </a:cubicBezTo>
                <a:close/>
                <a:moveTo>
                  <a:pt x="17850" y="3104"/>
                </a:moveTo>
                <a:lnTo>
                  <a:pt x="16505" y="4346"/>
                </a:lnTo>
                <a:cubicBezTo>
                  <a:pt x="16295" y="4541"/>
                  <a:pt x="16295" y="4870"/>
                  <a:pt x="16505" y="5065"/>
                </a:cubicBezTo>
                <a:cubicBezTo>
                  <a:pt x="16612" y="5158"/>
                  <a:pt x="16748" y="5202"/>
                  <a:pt x="16894" y="5196"/>
                </a:cubicBezTo>
                <a:cubicBezTo>
                  <a:pt x="17039" y="5196"/>
                  <a:pt x="17182" y="5143"/>
                  <a:pt x="17284" y="5049"/>
                </a:cubicBezTo>
                <a:lnTo>
                  <a:pt x="18628" y="3791"/>
                </a:lnTo>
                <a:cubicBezTo>
                  <a:pt x="18803" y="3566"/>
                  <a:pt x="18747" y="3266"/>
                  <a:pt x="18504" y="3104"/>
                </a:cubicBezTo>
                <a:cubicBezTo>
                  <a:pt x="18312" y="2977"/>
                  <a:pt x="18039" y="2974"/>
                  <a:pt x="17850" y="3104"/>
                </a:cubicBezTo>
                <a:close/>
                <a:moveTo>
                  <a:pt x="10791" y="3725"/>
                </a:moveTo>
                <a:cubicBezTo>
                  <a:pt x="7094" y="3746"/>
                  <a:pt x="4085" y="6487"/>
                  <a:pt x="4016" y="9901"/>
                </a:cubicBezTo>
                <a:lnTo>
                  <a:pt x="4016" y="10130"/>
                </a:lnTo>
                <a:cubicBezTo>
                  <a:pt x="4040" y="10871"/>
                  <a:pt x="4206" y="11595"/>
                  <a:pt x="4493" y="12287"/>
                </a:cubicBezTo>
                <a:cubicBezTo>
                  <a:pt x="4768" y="12940"/>
                  <a:pt x="5158" y="13544"/>
                  <a:pt x="5661" y="14068"/>
                </a:cubicBezTo>
                <a:cubicBezTo>
                  <a:pt x="6281" y="14691"/>
                  <a:pt x="6966" y="15897"/>
                  <a:pt x="7253" y="16437"/>
                </a:cubicBezTo>
                <a:cubicBezTo>
                  <a:pt x="7341" y="16600"/>
                  <a:pt x="7516" y="16716"/>
                  <a:pt x="7713" y="16715"/>
                </a:cubicBezTo>
                <a:lnTo>
                  <a:pt x="13852" y="16715"/>
                </a:lnTo>
                <a:cubicBezTo>
                  <a:pt x="14049" y="16716"/>
                  <a:pt x="14241" y="16600"/>
                  <a:pt x="14329" y="16437"/>
                </a:cubicBezTo>
                <a:cubicBezTo>
                  <a:pt x="14616" y="15897"/>
                  <a:pt x="15283" y="14693"/>
                  <a:pt x="15904" y="14068"/>
                </a:cubicBezTo>
                <a:cubicBezTo>
                  <a:pt x="16407" y="13544"/>
                  <a:pt x="16815" y="12940"/>
                  <a:pt x="17089" y="12287"/>
                </a:cubicBezTo>
                <a:cubicBezTo>
                  <a:pt x="17376" y="11595"/>
                  <a:pt x="17524" y="10871"/>
                  <a:pt x="17549" y="10130"/>
                </a:cubicBezTo>
                <a:lnTo>
                  <a:pt x="17549" y="9901"/>
                </a:lnTo>
                <a:cubicBezTo>
                  <a:pt x="17480" y="6487"/>
                  <a:pt x="14489" y="3746"/>
                  <a:pt x="10791" y="3725"/>
                </a:cubicBezTo>
                <a:close/>
                <a:moveTo>
                  <a:pt x="10773" y="5163"/>
                </a:moveTo>
                <a:cubicBezTo>
                  <a:pt x="13618" y="5179"/>
                  <a:pt x="15926" y="7291"/>
                  <a:pt x="15974" y="9918"/>
                </a:cubicBezTo>
                <a:lnTo>
                  <a:pt x="15992" y="10097"/>
                </a:lnTo>
                <a:cubicBezTo>
                  <a:pt x="15973" y="10672"/>
                  <a:pt x="15858" y="11242"/>
                  <a:pt x="15638" y="11780"/>
                </a:cubicBezTo>
                <a:cubicBezTo>
                  <a:pt x="15433" y="12265"/>
                  <a:pt x="15129" y="12715"/>
                  <a:pt x="14754" y="13104"/>
                </a:cubicBezTo>
                <a:cubicBezTo>
                  <a:pt x="14153" y="13765"/>
                  <a:pt x="13651" y="14489"/>
                  <a:pt x="13232" y="15261"/>
                </a:cubicBezTo>
                <a:lnTo>
                  <a:pt x="8350" y="15261"/>
                </a:lnTo>
                <a:cubicBezTo>
                  <a:pt x="7936" y="14487"/>
                  <a:pt x="7425" y="13751"/>
                  <a:pt x="6829" y="13087"/>
                </a:cubicBezTo>
                <a:cubicBezTo>
                  <a:pt x="6454" y="12699"/>
                  <a:pt x="6150" y="12265"/>
                  <a:pt x="5944" y="11780"/>
                </a:cubicBezTo>
                <a:cubicBezTo>
                  <a:pt x="5720" y="11243"/>
                  <a:pt x="5596" y="10673"/>
                  <a:pt x="5572" y="10097"/>
                </a:cubicBezTo>
                <a:lnTo>
                  <a:pt x="5572" y="9918"/>
                </a:lnTo>
                <a:cubicBezTo>
                  <a:pt x="5621" y="7291"/>
                  <a:pt x="7929" y="5179"/>
                  <a:pt x="10773" y="5163"/>
                </a:cubicBezTo>
                <a:close/>
                <a:moveTo>
                  <a:pt x="10437" y="7107"/>
                </a:moveTo>
                <a:lnTo>
                  <a:pt x="10119" y="7696"/>
                </a:lnTo>
                <a:cubicBezTo>
                  <a:pt x="9922" y="7745"/>
                  <a:pt x="9731" y="7816"/>
                  <a:pt x="9553" y="7908"/>
                </a:cubicBezTo>
                <a:lnTo>
                  <a:pt x="8863" y="7696"/>
                </a:lnTo>
                <a:lnTo>
                  <a:pt x="8350" y="8169"/>
                </a:lnTo>
                <a:lnTo>
                  <a:pt x="8562" y="8807"/>
                </a:lnTo>
                <a:cubicBezTo>
                  <a:pt x="8458" y="8970"/>
                  <a:pt x="8386" y="9131"/>
                  <a:pt x="8332" y="9313"/>
                </a:cubicBezTo>
                <a:lnTo>
                  <a:pt x="7678" y="9624"/>
                </a:lnTo>
                <a:lnTo>
                  <a:pt x="7678" y="10277"/>
                </a:lnTo>
                <a:lnTo>
                  <a:pt x="8332" y="10571"/>
                </a:lnTo>
                <a:cubicBezTo>
                  <a:pt x="8385" y="10753"/>
                  <a:pt x="8462" y="10930"/>
                  <a:pt x="8562" y="11094"/>
                </a:cubicBezTo>
                <a:lnTo>
                  <a:pt x="8332" y="11731"/>
                </a:lnTo>
                <a:lnTo>
                  <a:pt x="8863" y="12205"/>
                </a:lnTo>
                <a:lnTo>
                  <a:pt x="9553" y="11993"/>
                </a:lnTo>
                <a:cubicBezTo>
                  <a:pt x="9730" y="12086"/>
                  <a:pt x="9922" y="12156"/>
                  <a:pt x="10119" y="12205"/>
                </a:cubicBezTo>
                <a:lnTo>
                  <a:pt x="10437" y="12793"/>
                </a:lnTo>
                <a:lnTo>
                  <a:pt x="11163" y="12793"/>
                </a:lnTo>
                <a:lnTo>
                  <a:pt x="11481" y="12221"/>
                </a:lnTo>
                <a:cubicBezTo>
                  <a:pt x="11674" y="12173"/>
                  <a:pt x="11854" y="12098"/>
                  <a:pt x="12029" y="12009"/>
                </a:cubicBezTo>
                <a:lnTo>
                  <a:pt x="12719" y="12221"/>
                </a:lnTo>
                <a:lnTo>
                  <a:pt x="13232" y="11748"/>
                </a:lnTo>
                <a:lnTo>
                  <a:pt x="13002" y="11110"/>
                </a:lnTo>
                <a:cubicBezTo>
                  <a:pt x="13106" y="10945"/>
                  <a:pt x="13190" y="10770"/>
                  <a:pt x="13250" y="10588"/>
                </a:cubicBezTo>
                <a:lnTo>
                  <a:pt x="13887" y="10293"/>
                </a:lnTo>
                <a:lnTo>
                  <a:pt x="13887" y="9624"/>
                </a:lnTo>
                <a:lnTo>
                  <a:pt x="13250" y="9313"/>
                </a:lnTo>
                <a:cubicBezTo>
                  <a:pt x="13198" y="9131"/>
                  <a:pt x="13121" y="8954"/>
                  <a:pt x="13020" y="8790"/>
                </a:cubicBezTo>
                <a:lnTo>
                  <a:pt x="13250" y="8169"/>
                </a:lnTo>
                <a:lnTo>
                  <a:pt x="12719" y="7679"/>
                </a:lnTo>
                <a:lnTo>
                  <a:pt x="12047" y="7892"/>
                </a:lnTo>
                <a:cubicBezTo>
                  <a:pt x="11870" y="7799"/>
                  <a:pt x="11678" y="7728"/>
                  <a:pt x="11481" y="7679"/>
                </a:cubicBezTo>
                <a:lnTo>
                  <a:pt x="11163" y="7107"/>
                </a:lnTo>
                <a:lnTo>
                  <a:pt x="10437" y="7107"/>
                </a:lnTo>
                <a:close/>
                <a:moveTo>
                  <a:pt x="10791" y="8954"/>
                </a:moveTo>
                <a:cubicBezTo>
                  <a:pt x="11386" y="8962"/>
                  <a:pt x="11879" y="9401"/>
                  <a:pt x="11888" y="9950"/>
                </a:cubicBezTo>
                <a:cubicBezTo>
                  <a:pt x="11888" y="10503"/>
                  <a:pt x="11390" y="10963"/>
                  <a:pt x="10791" y="10963"/>
                </a:cubicBezTo>
                <a:cubicBezTo>
                  <a:pt x="10193" y="10963"/>
                  <a:pt x="9712" y="10503"/>
                  <a:pt x="9712" y="9950"/>
                </a:cubicBezTo>
                <a:cubicBezTo>
                  <a:pt x="9712" y="9398"/>
                  <a:pt x="10193" y="8954"/>
                  <a:pt x="10791" y="8954"/>
                </a:cubicBezTo>
                <a:close/>
                <a:moveTo>
                  <a:pt x="19159" y="9362"/>
                </a:moveTo>
                <a:cubicBezTo>
                  <a:pt x="18860" y="9362"/>
                  <a:pt x="18610" y="9592"/>
                  <a:pt x="18610" y="9869"/>
                </a:cubicBezTo>
                <a:cubicBezTo>
                  <a:pt x="18610" y="10145"/>
                  <a:pt x="18860" y="10359"/>
                  <a:pt x="19159" y="10359"/>
                </a:cubicBezTo>
                <a:lnTo>
                  <a:pt x="21052" y="10359"/>
                </a:lnTo>
                <a:cubicBezTo>
                  <a:pt x="21351" y="10359"/>
                  <a:pt x="21600" y="10145"/>
                  <a:pt x="21600" y="9869"/>
                </a:cubicBezTo>
                <a:cubicBezTo>
                  <a:pt x="21600" y="9592"/>
                  <a:pt x="21351" y="9362"/>
                  <a:pt x="21052" y="9362"/>
                </a:cubicBezTo>
                <a:lnTo>
                  <a:pt x="19159" y="9362"/>
                </a:lnTo>
                <a:close/>
                <a:moveTo>
                  <a:pt x="531" y="9379"/>
                </a:moveTo>
                <a:cubicBezTo>
                  <a:pt x="232" y="9379"/>
                  <a:pt x="0" y="9609"/>
                  <a:pt x="0" y="9885"/>
                </a:cubicBezTo>
                <a:cubicBezTo>
                  <a:pt x="0" y="10161"/>
                  <a:pt x="232" y="10375"/>
                  <a:pt x="531" y="10375"/>
                </a:cubicBezTo>
                <a:lnTo>
                  <a:pt x="2441" y="10375"/>
                </a:lnTo>
                <a:cubicBezTo>
                  <a:pt x="2740" y="10375"/>
                  <a:pt x="2972" y="10161"/>
                  <a:pt x="2972" y="9885"/>
                </a:cubicBezTo>
                <a:cubicBezTo>
                  <a:pt x="2972" y="9609"/>
                  <a:pt x="2740" y="9379"/>
                  <a:pt x="2441" y="9379"/>
                </a:cubicBezTo>
                <a:lnTo>
                  <a:pt x="531" y="9379"/>
                </a:lnTo>
                <a:close/>
                <a:moveTo>
                  <a:pt x="16912" y="14542"/>
                </a:moveTo>
                <a:cubicBezTo>
                  <a:pt x="16774" y="14535"/>
                  <a:pt x="16634" y="14563"/>
                  <a:pt x="16523" y="14656"/>
                </a:cubicBezTo>
                <a:cubicBezTo>
                  <a:pt x="16301" y="14841"/>
                  <a:pt x="16287" y="15170"/>
                  <a:pt x="16487" y="15375"/>
                </a:cubicBezTo>
                <a:cubicBezTo>
                  <a:pt x="16499" y="15387"/>
                  <a:pt x="16510" y="15397"/>
                  <a:pt x="16523" y="15408"/>
                </a:cubicBezTo>
                <a:lnTo>
                  <a:pt x="17867" y="16649"/>
                </a:lnTo>
                <a:cubicBezTo>
                  <a:pt x="18059" y="16862"/>
                  <a:pt x="18398" y="16892"/>
                  <a:pt x="18628" y="16715"/>
                </a:cubicBezTo>
                <a:cubicBezTo>
                  <a:pt x="18858" y="16538"/>
                  <a:pt x="18890" y="16224"/>
                  <a:pt x="18699" y="16012"/>
                </a:cubicBezTo>
                <a:cubicBezTo>
                  <a:pt x="18673" y="15983"/>
                  <a:pt x="18643" y="15953"/>
                  <a:pt x="18610" y="15930"/>
                </a:cubicBezTo>
                <a:lnTo>
                  <a:pt x="17284" y="14705"/>
                </a:lnTo>
                <a:cubicBezTo>
                  <a:pt x="17183" y="14602"/>
                  <a:pt x="17050" y="14548"/>
                  <a:pt x="16912" y="14542"/>
                </a:cubicBezTo>
                <a:close/>
                <a:moveTo>
                  <a:pt x="4423" y="14787"/>
                </a:moveTo>
                <a:lnTo>
                  <a:pt x="3078" y="16045"/>
                </a:lnTo>
                <a:cubicBezTo>
                  <a:pt x="2851" y="16224"/>
                  <a:pt x="2831" y="16537"/>
                  <a:pt x="3025" y="16747"/>
                </a:cubicBezTo>
                <a:cubicBezTo>
                  <a:pt x="3220" y="16957"/>
                  <a:pt x="3559" y="16992"/>
                  <a:pt x="3786" y="16813"/>
                </a:cubicBezTo>
                <a:cubicBezTo>
                  <a:pt x="3807" y="16796"/>
                  <a:pt x="3821" y="16767"/>
                  <a:pt x="3839" y="16747"/>
                </a:cubicBezTo>
                <a:lnTo>
                  <a:pt x="5183" y="15506"/>
                </a:lnTo>
                <a:cubicBezTo>
                  <a:pt x="5378" y="15296"/>
                  <a:pt x="5358" y="14966"/>
                  <a:pt x="5130" y="14787"/>
                </a:cubicBezTo>
                <a:cubicBezTo>
                  <a:pt x="4927" y="14626"/>
                  <a:pt x="4625" y="14626"/>
                  <a:pt x="4423" y="14787"/>
                </a:cubicBezTo>
                <a:close/>
                <a:moveTo>
                  <a:pt x="8456" y="17711"/>
                </a:moveTo>
                <a:cubicBezTo>
                  <a:pt x="8024" y="17735"/>
                  <a:pt x="7705" y="18081"/>
                  <a:pt x="7731" y="18479"/>
                </a:cubicBezTo>
                <a:cubicBezTo>
                  <a:pt x="7754" y="18845"/>
                  <a:pt x="8060" y="19128"/>
                  <a:pt x="8456" y="19149"/>
                </a:cubicBezTo>
                <a:lnTo>
                  <a:pt x="13126" y="19149"/>
                </a:lnTo>
                <a:cubicBezTo>
                  <a:pt x="13558" y="19126"/>
                  <a:pt x="13877" y="18780"/>
                  <a:pt x="13852" y="18381"/>
                </a:cubicBezTo>
                <a:cubicBezTo>
                  <a:pt x="13828" y="18015"/>
                  <a:pt x="13522" y="17733"/>
                  <a:pt x="13126" y="17711"/>
                </a:cubicBezTo>
                <a:lnTo>
                  <a:pt x="8456" y="17711"/>
                </a:lnTo>
                <a:close/>
                <a:moveTo>
                  <a:pt x="9093" y="20146"/>
                </a:moveTo>
                <a:cubicBezTo>
                  <a:pt x="9165" y="20960"/>
                  <a:pt x="9906" y="21599"/>
                  <a:pt x="10791" y="21600"/>
                </a:cubicBezTo>
                <a:cubicBezTo>
                  <a:pt x="11675" y="21599"/>
                  <a:pt x="12419" y="20960"/>
                  <a:pt x="12489" y="20146"/>
                </a:cubicBezTo>
                <a:lnTo>
                  <a:pt x="9093" y="20146"/>
                </a:lnTo>
                <a:close/>
              </a:path>
            </a:pathLst>
          </a:custGeom>
          <a:gradFill>
            <a:gsLst>
              <a:gs pos="2372">
                <a:srgbClr val="FF0040"/>
              </a:gs>
              <a:gs pos="37053">
                <a:srgbClr val="FF0071"/>
              </a:gs>
              <a:gs pos="99150">
                <a:srgbClr val="FF00A2"/>
              </a:gs>
            </a:gsLst>
          </a:gradFill>
          <a:ln w="12700">
            <a:miter lim="400000"/>
          </a:ln>
        </p:spPr>
        <p:txBody>
          <a:bodyPr lIns="45719" rIns="45719" anchor="ctr"/>
          <a:lstStyle/>
          <a:p>
            <a:pPr marL="0" marR="0" lvl="0" indent="0" algn="just"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72" name="Freeform 70">
            <a:extLst>
              <a:ext uri="{FF2B5EF4-FFF2-40B4-BE49-F238E27FC236}">
                <a16:creationId xmlns:a16="http://schemas.microsoft.com/office/drawing/2014/main" id="{FE9B389C-D59F-4250-97F0-FA0F5E2D3503}"/>
              </a:ext>
            </a:extLst>
          </p:cNvPr>
          <p:cNvSpPr/>
          <p:nvPr/>
        </p:nvSpPr>
        <p:spPr>
          <a:xfrm>
            <a:off x="6261181" y="4480117"/>
            <a:ext cx="328217" cy="516336"/>
          </a:xfrm>
          <a:custGeom>
            <a:avLst/>
            <a:gdLst/>
            <a:ahLst/>
            <a:cxnLst>
              <a:cxn ang="0">
                <a:pos x="wd2" y="hd2"/>
              </a:cxn>
              <a:cxn ang="5400000">
                <a:pos x="wd2" y="hd2"/>
              </a:cxn>
              <a:cxn ang="10800000">
                <a:pos x="wd2" y="hd2"/>
              </a:cxn>
              <a:cxn ang="16200000">
                <a:pos x="wd2" y="hd2"/>
              </a:cxn>
            </a:cxnLst>
            <a:rect l="0" t="0" r="r" b="b"/>
            <a:pathLst>
              <a:path w="21600" h="21600" extrusionOk="0">
                <a:moveTo>
                  <a:pt x="10944" y="0"/>
                </a:moveTo>
                <a:cubicBezTo>
                  <a:pt x="10199" y="715"/>
                  <a:pt x="9639" y="1495"/>
                  <a:pt x="9298" y="2324"/>
                </a:cubicBezTo>
                <a:cubicBezTo>
                  <a:pt x="9813" y="2621"/>
                  <a:pt x="10276" y="2967"/>
                  <a:pt x="10656" y="3337"/>
                </a:cubicBezTo>
                <a:cubicBezTo>
                  <a:pt x="10696" y="3375"/>
                  <a:pt x="10721" y="3413"/>
                  <a:pt x="10761" y="3453"/>
                </a:cubicBezTo>
                <a:lnTo>
                  <a:pt x="10891" y="3337"/>
                </a:lnTo>
                <a:cubicBezTo>
                  <a:pt x="11295" y="2947"/>
                  <a:pt x="11773" y="2581"/>
                  <a:pt x="12328" y="2275"/>
                </a:cubicBezTo>
                <a:cubicBezTo>
                  <a:pt x="12057" y="1471"/>
                  <a:pt x="11590" y="712"/>
                  <a:pt x="10944" y="0"/>
                </a:cubicBezTo>
                <a:close/>
                <a:moveTo>
                  <a:pt x="5772" y="1776"/>
                </a:moveTo>
                <a:cubicBezTo>
                  <a:pt x="5974" y="2729"/>
                  <a:pt x="6315" y="3659"/>
                  <a:pt x="6817" y="4566"/>
                </a:cubicBezTo>
                <a:cubicBezTo>
                  <a:pt x="7795" y="4878"/>
                  <a:pt x="8708" y="5285"/>
                  <a:pt x="9481" y="5778"/>
                </a:cubicBezTo>
                <a:cubicBezTo>
                  <a:pt x="9882" y="6041"/>
                  <a:pt x="10249" y="6340"/>
                  <a:pt x="10578" y="6641"/>
                </a:cubicBezTo>
                <a:cubicBezTo>
                  <a:pt x="10877" y="6374"/>
                  <a:pt x="11193" y="6118"/>
                  <a:pt x="11544" y="5877"/>
                </a:cubicBezTo>
                <a:cubicBezTo>
                  <a:pt x="11197" y="5077"/>
                  <a:pt x="10669" y="4307"/>
                  <a:pt x="9977" y="3603"/>
                </a:cubicBezTo>
                <a:cubicBezTo>
                  <a:pt x="8190" y="1890"/>
                  <a:pt x="5772" y="1776"/>
                  <a:pt x="5772" y="1776"/>
                </a:cubicBezTo>
                <a:close/>
                <a:moveTo>
                  <a:pt x="15776" y="1776"/>
                </a:moveTo>
                <a:cubicBezTo>
                  <a:pt x="15776" y="1776"/>
                  <a:pt x="13360" y="1879"/>
                  <a:pt x="11544" y="3603"/>
                </a:cubicBezTo>
                <a:cubicBezTo>
                  <a:pt x="11428" y="3715"/>
                  <a:pt x="11339" y="3834"/>
                  <a:pt x="11231" y="3951"/>
                </a:cubicBezTo>
                <a:cubicBezTo>
                  <a:pt x="11624" y="4441"/>
                  <a:pt x="11939" y="4954"/>
                  <a:pt x="12197" y="5479"/>
                </a:cubicBezTo>
                <a:cubicBezTo>
                  <a:pt x="12974" y="5051"/>
                  <a:pt x="13846" y="4701"/>
                  <a:pt x="14783" y="4433"/>
                </a:cubicBezTo>
                <a:cubicBezTo>
                  <a:pt x="15245" y="3570"/>
                  <a:pt x="15583" y="2680"/>
                  <a:pt x="15776" y="1776"/>
                </a:cubicBezTo>
                <a:close/>
                <a:moveTo>
                  <a:pt x="2586" y="4317"/>
                </a:moveTo>
                <a:cubicBezTo>
                  <a:pt x="2902" y="5308"/>
                  <a:pt x="3448" y="6266"/>
                  <a:pt x="4205" y="7156"/>
                </a:cubicBezTo>
                <a:cubicBezTo>
                  <a:pt x="5942" y="7439"/>
                  <a:pt x="7580" y="7930"/>
                  <a:pt x="9011" y="8617"/>
                </a:cubicBezTo>
                <a:cubicBezTo>
                  <a:pt x="9670" y="8945"/>
                  <a:pt x="10258" y="9316"/>
                  <a:pt x="10787" y="9729"/>
                </a:cubicBezTo>
                <a:cubicBezTo>
                  <a:pt x="11068" y="9513"/>
                  <a:pt x="11386" y="9311"/>
                  <a:pt x="11701" y="9115"/>
                </a:cubicBezTo>
                <a:cubicBezTo>
                  <a:pt x="11112" y="8010"/>
                  <a:pt x="10136" y="7010"/>
                  <a:pt x="8880" y="6160"/>
                </a:cubicBezTo>
                <a:cubicBezTo>
                  <a:pt x="7168" y="5111"/>
                  <a:pt x="4953" y="4458"/>
                  <a:pt x="2586" y="4317"/>
                </a:cubicBezTo>
                <a:close/>
                <a:moveTo>
                  <a:pt x="18570" y="4317"/>
                </a:moveTo>
                <a:cubicBezTo>
                  <a:pt x="16199" y="4456"/>
                  <a:pt x="13965" y="5109"/>
                  <a:pt x="12250" y="6160"/>
                </a:cubicBezTo>
                <a:cubicBezTo>
                  <a:pt x="11805" y="6447"/>
                  <a:pt x="11401" y="6754"/>
                  <a:pt x="11048" y="7089"/>
                </a:cubicBezTo>
                <a:cubicBezTo>
                  <a:pt x="11555" y="7618"/>
                  <a:pt x="11986" y="8170"/>
                  <a:pt x="12328" y="8750"/>
                </a:cubicBezTo>
                <a:lnTo>
                  <a:pt x="12563" y="8617"/>
                </a:lnTo>
                <a:cubicBezTo>
                  <a:pt x="13850" y="7997"/>
                  <a:pt x="15297" y="7543"/>
                  <a:pt x="16846" y="7255"/>
                </a:cubicBezTo>
                <a:cubicBezTo>
                  <a:pt x="17646" y="6338"/>
                  <a:pt x="18238" y="5344"/>
                  <a:pt x="18570" y="4317"/>
                </a:cubicBezTo>
                <a:close/>
                <a:moveTo>
                  <a:pt x="993" y="7322"/>
                </a:moveTo>
                <a:cubicBezTo>
                  <a:pt x="993" y="7322"/>
                  <a:pt x="1860" y="9803"/>
                  <a:pt x="5067" y="11389"/>
                </a:cubicBezTo>
                <a:lnTo>
                  <a:pt x="5145" y="11423"/>
                </a:lnTo>
                <a:lnTo>
                  <a:pt x="1619" y="11423"/>
                </a:lnTo>
                <a:cubicBezTo>
                  <a:pt x="736" y="11423"/>
                  <a:pt x="0" y="11874"/>
                  <a:pt x="0" y="12435"/>
                </a:cubicBezTo>
                <a:lnTo>
                  <a:pt x="0" y="13448"/>
                </a:lnTo>
                <a:lnTo>
                  <a:pt x="21600" y="13448"/>
                </a:lnTo>
                <a:lnTo>
                  <a:pt x="21600" y="12452"/>
                </a:lnTo>
                <a:cubicBezTo>
                  <a:pt x="21564" y="11890"/>
                  <a:pt x="20839" y="11448"/>
                  <a:pt x="19955" y="11439"/>
                </a:cubicBezTo>
                <a:lnTo>
                  <a:pt x="16455" y="11439"/>
                </a:lnTo>
                <a:lnTo>
                  <a:pt x="16533" y="11406"/>
                </a:lnTo>
                <a:cubicBezTo>
                  <a:pt x="19732" y="9810"/>
                  <a:pt x="20607" y="7338"/>
                  <a:pt x="20607" y="7338"/>
                </a:cubicBezTo>
                <a:cubicBezTo>
                  <a:pt x="20607" y="7338"/>
                  <a:pt x="16266" y="7435"/>
                  <a:pt x="13059" y="9032"/>
                </a:cubicBezTo>
                <a:cubicBezTo>
                  <a:pt x="12400" y="9362"/>
                  <a:pt x="11801" y="9741"/>
                  <a:pt x="11283" y="10161"/>
                </a:cubicBezTo>
                <a:cubicBezTo>
                  <a:pt x="11739" y="10562"/>
                  <a:pt x="12142" y="10995"/>
                  <a:pt x="12485" y="11439"/>
                </a:cubicBezTo>
                <a:lnTo>
                  <a:pt x="11597" y="11439"/>
                </a:lnTo>
                <a:cubicBezTo>
                  <a:pt x="10860" y="10505"/>
                  <a:pt x="9796" y="9669"/>
                  <a:pt x="8515" y="9015"/>
                </a:cubicBezTo>
                <a:cubicBezTo>
                  <a:pt x="5316" y="7419"/>
                  <a:pt x="993" y="7322"/>
                  <a:pt x="993" y="7322"/>
                </a:cubicBezTo>
                <a:close/>
                <a:moveTo>
                  <a:pt x="1567" y="14477"/>
                </a:moveTo>
                <a:lnTo>
                  <a:pt x="3317" y="20753"/>
                </a:lnTo>
                <a:cubicBezTo>
                  <a:pt x="3452" y="21235"/>
                  <a:pt x="4115" y="21595"/>
                  <a:pt x="4884" y="21600"/>
                </a:cubicBezTo>
                <a:lnTo>
                  <a:pt x="16611" y="21600"/>
                </a:lnTo>
                <a:cubicBezTo>
                  <a:pt x="17381" y="21595"/>
                  <a:pt x="18018" y="21235"/>
                  <a:pt x="18152" y="20753"/>
                </a:cubicBezTo>
                <a:lnTo>
                  <a:pt x="19955" y="14477"/>
                </a:lnTo>
                <a:lnTo>
                  <a:pt x="1567" y="14477"/>
                </a:lnTo>
                <a:close/>
              </a:path>
            </a:pathLst>
          </a:custGeom>
          <a:gradFill>
            <a:gsLst>
              <a:gs pos="0">
                <a:srgbClr val="F000C6"/>
              </a:gs>
              <a:gs pos="46532">
                <a:srgbClr val="B800C4"/>
              </a:gs>
              <a:gs pos="100000">
                <a:srgbClr val="8000C2"/>
              </a:gs>
            </a:gsLst>
          </a:gradFill>
          <a:ln w="12700">
            <a:miter lim="400000"/>
          </a:ln>
        </p:spPr>
        <p:txBody>
          <a:bodyPr lIns="45719" rIns="45719" anchor="ctr"/>
          <a:lstStyle/>
          <a:p>
            <a:pPr marL="0" marR="0" lvl="0" indent="0" algn="just"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73" name="Freeform 78">
            <a:extLst>
              <a:ext uri="{FF2B5EF4-FFF2-40B4-BE49-F238E27FC236}">
                <a16:creationId xmlns:a16="http://schemas.microsoft.com/office/drawing/2014/main" id="{B3B32A6F-2F49-4307-85E2-A029F7861D77}"/>
              </a:ext>
            </a:extLst>
          </p:cNvPr>
          <p:cNvSpPr/>
          <p:nvPr/>
        </p:nvSpPr>
        <p:spPr>
          <a:xfrm>
            <a:off x="6229664" y="2404563"/>
            <a:ext cx="407588" cy="510383"/>
          </a:xfrm>
          <a:custGeom>
            <a:avLst/>
            <a:gdLst/>
            <a:ahLst/>
            <a:cxnLst>
              <a:cxn ang="0">
                <a:pos x="wd2" y="hd2"/>
              </a:cxn>
              <a:cxn ang="5400000">
                <a:pos x="wd2" y="hd2"/>
              </a:cxn>
              <a:cxn ang="10800000">
                <a:pos x="wd2" y="hd2"/>
              </a:cxn>
              <a:cxn ang="16200000">
                <a:pos x="wd2" y="hd2"/>
              </a:cxn>
            </a:cxnLst>
            <a:rect l="0" t="0" r="r" b="b"/>
            <a:pathLst>
              <a:path w="21234" h="21600" extrusionOk="0">
                <a:moveTo>
                  <a:pt x="16954" y="0"/>
                </a:moveTo>
                <a:cubicBezTo>
                  <a:pt x="16258" y="0"/>
                  <a:pt x="15672" y="459"/>
                  <a:pt x="15672" y="1025"/>
                </a:cubicBezTo>
                <a:cubicBezTo>
                  <a:pt x="15672" y="1590"/>
                  <a:pt x="16258" y="2570"/>
                  <a:pt x="16954" y="2570"/>
                </a:cubicBezTo>
                <a:cubicBezTo>
                  <a:pt x="17651" y="2570"/>
                  <a:pt x="18215" y="1590"/>
                  <a:pt x="18215" y="1025"/>
                </a:cubicBezTo>
                <a:cubicBezTo>
                  <a:pt x="18216" y="459"/>
                  <a:pt x="17651" y="0"/>
                  <a:pt x="16954" y="0"/>
                </a:cubicBezTo>
                <a:close/>
                <a:moveTo>
                  <a:pt x="13605" y="1445"/>
                </a:moveTo>
                <a:cubicBezTo>
                  <a:pt x="13288" y="1515"/>
                  <a:pt x="13014" y="1670"/>
                  <a:pt x="12840" y="1915"/>
                </a:cubicBezTo>
                <a:cubicBezTo>
                  <a:pt x="12492" y="2403"/>
                  <a:pt x="12714" y="3060"/>
                  <a:pt x="13315" y="3342"/>
                </a:cubicBezTo>
                <a:cubicBezTo>
                  <a:pt x="13917" y="3625"/>
                  <a:pt x="15241" y="3697"/>
                  <a:pt x="15590" y="3208"/>
                </a:cubicBezTo>
                <a:cubicBezTo>
                  <a:pt x="15938" y="2720"/>
                  <a:pt x="15178" y="1811"/>
                  <a:pt x="14576" y="1528"/>
                </a:cubicBezTo>
                <a:cubicBezTo>
                  <a:pt x="14276" y="1387"/>
                  <a:pt x="13921" y="1374"/>
                  <a:pt x="13605" y="1445"/>
                </a:cubicBezTo>
                <a:close/>
                <a:moveTo>
                  <a:pt x="20283" y="1445"/>
                </a:moveTo>
                <a:cubicBezTo>
                  <a:pt x="19967" y="1374"/>
                  <a:pt x="19612" y="1387"/>
                  <a:pt x="19311" y="1528"/>
                </a:cubicBezTo>
                <a:cubicBezTo>
                  <a:pt x="18710" y="1811"/>
                  <a:pt x="17950" y="2719"/>
                  <a:pt x="18298" y="3208"/>
                </a:cubicBezTo>
                <a:cubicBezTo>
                  <a:pt x="18646" y="3697"/>
                  <a:pt x="19992" y="3625"/>
                  <a:pt x="20593" y="3342"/>
                </a:cubicBezTo>
                <a:cubicBezTo>
                  <a:pt x="21195" y="3060"/>
                  <a:pt x="21417" y="2403"/>
                  <a:pt x="21069" y="1915"/>
                </a:cubicBezTo>
                <a:cubicBezTo>
                  <a:pt x="20895" y="1670"/>
                  <a:pt x="20600" y="1515"/>
                  <a:pt x="20283" y="1445"/>
                </a:cubicBezTo>
                <a:close/>
                <a:moveTo>
                  <a:pt x="4280" y="2049"/>
                </a:moveTo>
                <a:cubicBezTo>
                  <a:pt x="3583" y="2049"/>
                  <a:pt x="3019" y="2508"/>
                  <a:pt x="3019" y="3074"/>
                </a:cubicBezTo>
                <a:cubicBezTo>
                  <a:pt x="3018" y="3640"/>
                  <a:pt x="3583" y="4619"/>
                  <a:pt x="4280" y="4619"/>
                </a:cubicBezTo>
                <a:cubicBezTo>
                  <a:pt x="4976" y="4619"/>
                  <a:pt x="5541" y="3639"/>
                  <a:pt x="5541" y="3074"/>
                </a:cubicBezTo>
                <a:cubicBezTo>
                  <a:pt x="5541" y="2508"/>
                  <a:pt x="4976" y="2049"/>
                  <a:pt x="4280" y="2049"/>
                </a:cubicBezTo>
                <a:close/>
                <a:moveTo>
                  <a:pt x="16954" y="3074"/>
                </a:moveTo>
                <a:cubicBezTo>
                  <a:pt x="16430" y="3074"/>
                  <a:pt x="16003" y="3420"/>
                  <a:pt x="16003" y="3846"/>
                </a:cubicBezTo>
                <a:cubicBezTo>
                  <a:pt x="16003" y="4272"/>
                  <a:pt x="16430" y="4619"/>
                  <a:pt x="16954" y="4619"/>
                </a:cubicBezTo>
                <a:cubicBezTo>
                  <a:pt x="17479" y="4619"/>
                  <a:pt x="17905" y="4272"/>
                  <a:pt x="17905" y="3846"/>
                </a:cubicBezTo>
                <a:cubicBezTo>
                  <a:pt x="17905" y="3420"/>
                  <a:pt x="17479" y="3074"/>
                  <a:pt x="16954" y="3074"/>
                </a:cubicBezTo>
                <a:close/>
                <a:moveTo>
                  <a:pt x="951" y="3494"/>
                </a:moveTo>
                <a:cubicBezTo>
                  <a:pt x="634" y="3564"/>
                  <a:pt x="339" y="3736"/>
                  <a:pt x="165" y="3981"/>
                </a:cubicBezTo>
                <a:cubicBezTo>
                  <a:pt x="-183" y="4469"/>
                  <a:pt x="39" y="5109"/>
                  <a:pt x="641" y="5392"/>
                </a:cubicBezTo>
                <a:cubicBezTo>
                  <a:pt x="1242" y="5674"/>
                  <a:pt x="2567" y="5746"/>
                  <a:pt x="2915" y="5257"/>
                </a:cubicBezTo>
                <a:cubicBezTo>
                  <a:pt x="3263" y="4769"/>
                  <a:pt x="2503" y="3877"/>
                  <a:pt x="1902" y="3594"/>
                </a:cubicBezTo>
                <a:cubicBezTo>
                  <a:pt x="1601" y="3453"/>
                  <a:pt x="1267" y="3423"/>
                  <a:pt x="951" y="3494"/>
                </a:cubicBezTo>
                <a:close/>
                <a:moveTo>
                  <a:pt x="7629" y="3494"/>
                </a:moveTo>
                <a:cubicBezTo>
                  <a:pt x="7313" y="3423"/>
                  <a:pt x="6958" y="3453"/>
                  <a:pt x="6658" y="3594"/>
                </a:cubicBezTo>
                <a:cubicBezTo>
                  <a:pt x="6056" y="3877"/>
                  <a:pt x="5296" y="4769"/>
                  <a:pt x="5644" y="5257"/>
                </a:cubicBezTo>
                <a:cubicBezTo>
                  <a:pt x="5993" y="5746"/>
                  <a:pt x="7317" y="5675"/>
                  <a:pt x="7919" y="5392"/>
                </a:cubicBezTo>
                <a:cubicBezTo>
                  <a:pt x="8520" y="5109"/>
                  <a:pt x="8743" y="4469"/>
                  <a:pt x="8394" y="3981"/>
                </a:cubicBezTo>
                <a:cubicBezTo>
                  <a:pt x="8220" y="3736"/>
                  <a:pt x="7946" y="3564"/>
                  <a:pt x="7629" y="3494"/>
                </a:cubicBezTo>
                <a:close/>
                <a:moveTo>
                  <a:pt x="14535" y="4132"/>
                </a:moveTo>
                <a:cubicBezTo>
                  <a:pt x="14084" y="4125"/>
                  <a:pt x="13616" y="4226"/>
                  <a:pt x="13315" y="4367"/>
                </a:cubicBezTo>
                <a:cubicBezTo>
                  <a:pt x="12714" y="4650"/>
                  <a:pt x="12491" y="5289"/>
                  <a:pt x="12840" y="5778"/>
                </a:cubicBezTo>
                <a:cubicBezTo>
                  <a:pt x="13188" y="6267"/>
                  <a:pt x="13975" y="6447"/>
                  <a:pt x="14576" y="6164"/>
                </a:cubicBezTo>
                <a:cubicBezTo>
                  <a:pt x="15178" y="5881"/>
                  <a:pt x="15938" y="4990"/>
                  <a:pt x="15590" y="4501"/>
                </a:cubicBezTo>
                <a:cubicBezTo>
                  <a:pt x="15415" y="4257"/>
                  <a:pt x="14986" y="4138"/>
                  <a:pt x="14535" y="4132"/>
                </a:cubicBezTo>
                <a:close/>
                <a:moveTo>
                  <a:pt x="19353" y="4132"/>
                </a:moveTo>
                <a:cubicBezTo>
                  <a:pt x="18902" y="4138"/>
                  <a:pt x="18472" y="4257"/>
                  <a:pt x="18298" y="4501"/>
                </a:cubicBezTo>
                <a:cubicBezTo>
                  <a:pt x="17950" y="4990"/>
                  <a:pt x="18710" y="5881"/>
                  <a:pt x="19311" y="6164"/>
                </a:cubicBezTo>
                <a:cubicBezTo>
                  <a:pt x="19913" y="6447"/>
                  <a:pt x="20721" y="6267"/>
                  <a:pt x="21069" y="5778"/>
                </a:cubicBezTo>
                <a:cubicBezTo>
                  <a:pt x="21417" y="5289"/>
                  <a:pt x="21195" y="4650"/>
                  <a:pt x="20593" y="4367"/>
                </a:cubicBezTo>
                <a:cubicBezTo>
                  <a:pt x="20293" y="4226"/>
                  <a:pt x="19804" y="4125"/>
                  <a:pt x="19353" y="4132"/>
                </a:cubicBezTo>
                <a:close/>
                <a:moveTo>
                  <a:pt x="4280" y="5140"/>
                </a:moveTo>
                <a:cubicBezTo>
                  <a:pt x="3755" y="5140"/>
                  <a:pt x="3329" y="5486"/>
                  <a:pt x="3329" y="5912"/>
                </a:cubicBezTo>
                <a:cubicBezTo>
                  <a:pt x="3329" y="6338"/>
                  <a:pt x="3755" y="6685"/>
                  <a:pt x="4280" y="6685"/>
                </a:cubicBezTo>
                <a:cubicBezTo>
                  <a:pt x="4804" y="6685"/>
                  <a:pt x="5231" y="6338"/>
                  <a:pt x="5231" y="5912"/>
                </a:cubicBezTo>
                <a:cubicBezTo>
                  <a:pt x="5231" y="5486"/>
                  <a:pt x="4804" y="5140"/>
                  <a:pt x="4280" y="5140"/>
                </a:cubicBezTo>
                <a:close/>
                <a:moveTo>
                  <a:pt x="16954" y="5140"/>
                </a:moveTo>
                <a:cubicBezTo>
                  <a:pt x="16258" y="5140"/>
                  <a:pt x="15672" y="6119"/>
                  <a:pt x="15672" y="6685"/>
                </a:cubicBezTo>
                <a:cubicBezTo>
                  <a:pt x="15672" y="7251"/>
                  <a:pt x="16258" y="7710"/>
                  <a:pt x="16954" y="7710"/>
                </a:cubicBezTo>
                <a:cubicBezTo>
                  <a:pt x="17651" y="7710"/>
                  <a:pt x="18215" y="7251"/>
                  <a:pt x="18215" y="6685"/>
                </a:cubicBezTo>
                <a:cubicBezTo>
                  <a:pt x="18216" y="6119"/>
                  <a:pt x="17651" y="5140"/>
                  <a:pt x="16954" y="5140"/>
                </a:cubicBezTo>
                <a:close/>
                <a:moveTo>
                  <a:pt x="1881" y="6198"/>
                </a:moveTo>
                <a:cubicBezTo>
                  <a:pt x="1430" y="6191"/>
                  <a:pt x="941" y="6275"/>
                  <a:pt x="641" y="6416"/>
                </a:cubicBezTo>
                <a:cubicBezTo>
                  <a:pt x="39" y="6699"/>
                  <a:pt x="-183" y="7355"/>
                  <a:pt x="165" y="7844"/>
                </a:cubicBezTo>
                <a:cubicBezTo>
                  <a:pt x="513" y="8332"/>
                  <a:pt x="1301" y="8513"/>
                  <a:pt x="1902" y="8230"/>
                </a:cubicBezTo>
                <a:cubicBezTo>
                  <a:pt x="2503" y="7947"/>
                  <a:pt x="3263" y="7039"/>
                  <a:pt x="2915" y="6551"/>
                </a:cubicBezTo>
                <a:cubicBezTo>
                  <a:pt x="2741" y="6306"/>
                  <a:pt x="2332" y="6204"/>
                  <a:pt x="1881" y="6198"/>
                </a:cubicBezTo>
                <a:close/>
                <a:moveTo>
                  <a:pt x="6699" y="6198"/>
                </a:moveTo>
                <a:cubicBezTo>
                  <a:pt x="6248" y="6204"/>
                  <a:pt x="5818" y="6306"/>
                  <a:pt x="5644" y="6551"/>
                </a:cubicBezTo>
                <a:cubicBezTo>
                  <a:pt x="5296" y="7039"/>
                  <a:pt x="6056" y="7947"/>
                  <a:pt x="6658" y="8230"/>
                </a:cubicBezTo>
                <a:cubicBezTo>
                  <a:pt x="7259" y="8513"/>
                  <a:pt x="8046" y="8332"/>
                  <a:pt x="8394" y="7844"/>
                </a:cubicBezTo>
                <a:cubicBezTo>
                  <a:pt x="8742" y="7355"/>
                  <a:pt x="8520" y="6699"/>
                  <a:pt x="7919" y="6416"/>
                </a:cubicBezTo>
                <a:cubicBezTo>
                  <a:pt x="7618" y="6275"/>
                  <a:pt x="7150" y="6191"/>
                  <a:pt x="6699" y="6198"/>
                </a:cubicBezTo>
                <a:close/>
                <a:moveTo>
                  <a:pt x="14535" y="6450"/>
                </a:moveTo>
                <a:cubicBezTo>
                  <a:pt x="14373" y="6453"/>
                  <a:pt x="14212" y="6498"/>
                  <a:pt x="14101" y="6601"/>
                </a:cubicBezTo>
                <a:cubicBezTo>
                  <a:pt x="13278" y="7321"/>
                  <a:pt x="11492" y="9126"/>
                  <a:pt x="11144" y="11337"/>
                </a:cubicBezTo>
                <a:lnTo>
                  <a:pt x="9035" y="11337"/>
                </a:lnTo>
                <a:cubicBezTo>
                  <a:pt x="8782" y="10515"/>
                  <a:pt x="8368" y="10025"/>
                  <a:pt x="7133" y="8919"/>
                </a:cubicBezTo>
                <a:cubicBezTo>
                  <a:pt x="6911" y="8713"/>
                  <a:pt x="6497" y="8680"/>
                  <a:pt x="6244" y="8885"/>
                </a:cubicBezTo>
                <a:cubicBezTo>
                  <a:pt x="5991" y="9065"/>
                  <a:pt x="5970" y="9402"/>
                  <a:pt x="6223" y="9607"/>
                </a:cubicBezTo>
                <a:cubicBezTo>
                  <a:pt x="7173" y="10456"/>
                  <a:pt x="7543" y="10841"/>
                  <a:pt x="7733" y="11304"/>
                </a:cubicBezTo>
                <a:lnTo>
                  <a:pt x="5107" y="11304"/>
                </a:lnTo>
                <a:cubicBezTo>
                  <a:pt x="4410" y="11304"/>
                  <a:pt x="3846" y="11780"/>
                  <a:pt x="3846" y="12345"/>
                </a:cubicBezTo>
                <a:lnTo>
                  <a:pt x="3846" y="13370"/>
                </a:lnTo>
                <a:lnTo>
                  <a:pt x="18402" y="13370"/>
                </a:lnTo>
                <a:lnTo>
                  <a:pt x="18402" y="12345"/>
                </a:lnTo>
                <a:cubicBezTo>
                  <a:pt x="18370" y="11780"/>
                  <a:pt x="17795" y="11304"/>
                  <a:pt x="17099" y="11304"/>
                </a:cubicBezTo>
                <a:lnTo>
                  <a:pt x="12426" y="11304"/>
                </a:lnTo>
                <a:cubicBezTo>
                  <a:pt x="12679" y="9967"/>
                  <a:pt x="13618" y="8524"/>
                  <a:pt x="15011" y="7290"/>
                </a:cubicBezTo>
                <a:cubicBezTo>
                  <a:pt x="15232" y="7084"/>
                  <a:pt x="15243" y="6764"/>
                  <a:pt x="14990" y="6584"/>
                </a:cubicBezTo>
                <a:cubicBezTo>
                  <a:pt x="14863" y="6494"/>
                  <a:pt x="14697" y="6447"/>
                  <a:pt x="14535" y="6450"/>
                </a:cubicBezTo>
                <a:close/>
                <a:moveTo>
                  <a:pt x="4280" y="7189"/>
                </a:moveTo>
                <a:cubicBezTo>
                  <a:pt x="3583" y="7189"/>
                  <a:pt x="3019" y="8168"/>
                  <a:pt x="3019" y="8734"/>
                </a:cubicBezTo>
                <a:cubicBezTo>
                  <a:pt x="3018" y="9300"/>
                  <a:pt x="3583" y="9759"/>
                  <a:pt x="4280" y="9759"/>
                </a:cubicBezTo>
                <a:cubicBezTo>
                  <a:pt x="4976" y="9759"/>
                  <a:pt x="5541" y="9300"/>
                  <a:pt x="5541" y="8734"/>
                </a:cubicBezTo>
                <a:cubicBezTo>
                  <a:pt x="5541" y="8168"/>
                  <a:pt x="4976" y="7189"/>
                  <a:pt x="4280" y="7189"/>
                </a:cubicBezTo>
                <a:close/>
                <a:moveTo>
                  <a:pt x="5086" y="14394"/>
                </a:moveTo>
                <a:lnTo>
                  <a:pt x="6471" y="20743"/>
                </a:lnTo>
                <a:cubicBezTo>
                  <a:pt x="6566" y="21232"/>
                  <a:pt x="7111" y="21600"/>
                  <a:pt x="7712" y="21600"/>
                </a:cubicBezTo>
                <a:lnTo>
                  <a:pt x="14452" y="21600"/>
                </a:lnTo>
                <a:cubicBezTo>
                  <a:pt x="15054" y="21600"/>
                  <a:pt x="15577" y="21232"/>
                  <a:pt x="15672" y="20743"/>
                </a:cubicBezTo>
                <a:lnTo>
                  <a:pt x="17099" y="14394"/>
                </a:lnTo>
                <a:lnTo>
                  <a:pt x="5086" y="14394"/>
                </a:lnTo>
                <a:close/>
              </a:path>
            </a:pathLst>
          </a:custGeom>
          <a:gradFill>
            <a:gsLst>
              <a:gs pos="0">
                <a:srgbClr val="FFC203"/>
              </a:gs>
              <a:gs pos="36657">
                <a:srgbClr val="FF7D25"/>
              </a:gs>
              <a:gs pos="77153">
                <a:srgbClr val="FF3847"/>
              </a:gs>
            </a:gsLst>
          </a:gradFill>
          <a:ln w="12700">
            <a:miter lim="400000"/>
          </a:ln>
        </p:spPr>
        <p:txBody>
          <a:bodyPr lIns="45719" rIns="45719" anchor="ctr"/>
          <a:lstStyle/>
          <a:p>
            <a:pPr marL="0" marR="0" lvl="0" indent="0" algn="just"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74" name="Freeform 126">
            <a:extLst>
              <a:ext uri="{FF2B5EF4-FFF2-40B4-BE49-F238E27FC236}">
                <a16:creationId xmlns:a16="http://schemas.microsoft.com/office/drawing/2014/main" id="{7400EBBF-BE55-4DEA-96AA-BF6EB6CECF12}"/>
              </a:ext>
            </a:extLst>
          </p:cNvPr>
          <p:cNvSpPr/>
          <p:nvPr/>
        </p:nvSpPr>
        <p:spPr>
          <a:xfrm>
            <a:off x="5253999" y="5521707"/>
            <a:ext cx="435636" cy="486173"/>
          </a:xfrm>
          <a:custGeom>
            <a:avLst/>
            <a:gdLst/>
            <a:ahLst/>
            <a:cxnLst>
              <a:cxn ang="0">
                <a:pos x="wd2" y="hd2"/>
              </a:cxn>
              <a:cxn ang="5400000">
                <a:pos x="wd2" y="hd2"/>
              </a:cxn>
              <a:cxn ang="10800000">
                <a:pos x="wd2" y="hd2"/>
              </a:cxn>
              <a:cxn ang="16200000">
                <a:pos x="wd2" y="hd2"/>
              </a:cxn>
            </a:cxnLst>
            <a:rect l="0" t="0" r="r" b="b"/>
            <a:pathLst>
              <a:path w="20532" h="21600" extrusionOk="0">
                <a:moveTo>
                  <a:pt x="10180" y="0"/>
                </a:moveTo>
                <a:cubicBezTo>
                  <a:pt x="8633" y="0"/>
                  <a:pt x="7222" y="1847"/>
                  <a:pt x="6420" y="4655"/>
                </a:cubicBezTo>
                <a:cubicBezTo>
                  <a:pt x="5274" y="4385"/>
                  <a:pt x="4250" y="4214"/>
                  <a:pt x="3334" y="4214"/>
                </a:cubicBezTo>
                <a:cubicBezTo>
                  <a:pt x="1844" y="4214"/>
                  <a:pt x="753" y="4595"/>
                  <a:pt x="266" y="5378"/>
                </a:cubicBezTo>
                <a:cubicBezTo>
                  <a:pt x="-536" y="6674"/>
                  <a:pt x="530" y="8756"/>
                  <a:pt x="2735" y="10862"/>
                </a:cubicBezTo>
                <a:cubicBezTo>
                  <a:pt x="616" y="12913"/>
                  <a:pt x="-358" y="14900"/>
                  <a:pt x="416" y="16169"/>
                </a:cubicBezTo>
                <a:cubicBezTo>
                  <a:pt x="902" y="16952"/>
                  <a:pt x="1994" y="17333"/>
                  <a:pt x="3483" y="17333"/>
                </a:cubicBezTo>
                <a:cubicBezTo>
                  <a:pt x="4342" y="17333"/>
                  <a:pt x="5332" y="17206"/>
                  <a:pt x="6420" y="16963"/>
                </a:cubicBezTo>
                <a:cubicBezTo>
                  <a:pt x="7251" y="19770"/>
                  <a:pt x="8633" y="21600"/>
                  <a:pt x="10180" y="21600"/>
                </a:cubicBezTo>
                <a:cubicBezTo>
                  <a:pt x="11726" y="21600"/>
                  <a:pt x="13119" y="19770"/>
                  <a:pt x="13921" y="16963"/>
                </a:cubicBezTo>
                <a:cubicBezTo>
                  <a:pt x="15066" y="17233"/>
                  <a:pt x="16110" y="17386"/>
                  <a:pt x="17026" y="17386"/>
                </a:cubicBezTo>
                <a:cubicBezTo>
                  <a:pt x="18515" y="17386"/>
                  <a:pt x="19607" y="17005"/>
                  <a:pt x="20094" y="16222"/>
                </a:cubicBezTo>
                <a:cubicBezTo>
                  <a:pt x="20867" y="14953"/>
                  <a:pt x="19894" y="12966"/>
                  <a:pt x="17774" y="10915"/>
                </a:cubicBezTo>
                <a:cubicBezTo>
                  <a:pt x="20037" y="8782"/>
                  <a:pt x="21064" y="6691"/>
                  <a:pt x="20262" y="5396"/>
                </a:cubicBezTo>
                <a:cubicBezTo>
                  <a:pt x="19775" y="4613"/>
                  <a:pt x="18684" y="4249"/>
                  <a:pt x="17194" y="4249"/>
                </a:cubicBezTo>
                <a:cubicBezTo>
                  <a:pt x="16249" y="4249"/>
                  <a:pt x="15161" y="4411"/>
                  <a:pt x="13958" y="4708"/>
                </a:cubicBezTo>
                <a:cubicBezTo>
                  <a:pt x="13128" y="1873"/>
                  <a:pt x="11755" y="0"/>
                  <a:pt x="10180" y="0"/>
                </a:cubicBezTo>
                <a:close/>
                <a:moveTo>
                  <a:pt x="10180" y="1076"/>
                </a:moveTo>
                <a:cubicBezTo>
                  <a:pt x="11039" y="1076"/>
                  <a:pt x="12157" y="2506"/>
                  <a:pt x="12873" y="4990"/>
                </a:cubicBezTo>
                <a:cubicBezTo>
                  <a:pt x="12043" y="5260"/>
                  <a:pt x="11142" y="5600"/>
                  <a:pt x="10255" y="5977"/>
                </a:cubicBezTo>
                <a:cubicBezTo>
                  <a:pt x="9310" y="5573"/>
                  <a:pt x="8411" y="5207"/>
                  <a:pt x="7524" y="4937"/>
                </a:cubicBezTo>
                <a:cubicBezTo>
                  <a:pt x="8240" y="2480"/>
                  <a:pt x="9321" y="1076"/>
                  <a:pt x="10180" y="1076"/>
                </a:cubicBezTo>
                <a:close/>
                <a:moveTo>
                  <a:pt x="3296" y="5325"/>
                </a:moveTo>
                <a:cubicBezTo>
                  <a:pt x="4127" y="5325"/>
                  <a:pt x="5071" y="5452"/>
                  <a:pt x="6102" y="5695"/>
                </a:cubicBezTo>
                <a:cubicBezTo>
                  <a:pt x="5902" y="6559"/>
                  <a:pt x="5776" y="7509"/>
                  <a:pt x="5690" y="8481"/>
                </a:cubicBezTo>
                <a:cubicBezTo>
                  <a:pt x="4889" y="9021"/>
                  <a:pt x="4169" y="9554"/>
                  <a:pt x="3539" y="10121"/>
                </a:cubicBezTo>
                <a:cubicBezTo>
                  <a:pt x="1621" y="8285"/>
                  <a:pt x="809" y="6644"/>
                  <a:pt x="1239" y="5942"/>
                </a:cubicBezTo>
                <a:cubicBezTo>
                  <a:pt x="1496" y="5537"/>
                  <a:pt x="2237" y="5325"/>
                  <a:pt x="3296" y="5325"/>
                </a:cubicBezTo>
                <a:close/>
                <a:moveTo>
                  <a:pt x="17194" y="5325"/>
                </a:moveTo>
                <a:cubicBezTo>
                  <a:pt x="18254" y="5325"/>
                  <a:pt x="19023" y="5564"/>
                  <a:pt x="19252" y="5942"/>
                </a:cubicBezTo>
                <a:cubicBezTo>
                  <a:pt x="19682" y="6644"/>
                  <a:pt x="18917" y="8285"/>
                  <a:pt x="16970" y="10121"/>
                </a:cubicBezTo>
                <a:cubicBezTo>
                  <a:pt x="16283" y="9527"/>
                  <a:pt x="15510" y="8942"/>
                  <a:pt x="14650" y="8375"/>
                </a:cubicBezTo>
                <a:cubicBezTo>
                  <a:pt x="14565" y="7458"/>
                  <a:pt x="14421" y="6567"/>
                  <a:pt x="14220" y="5731"/>
                </a:cubicBezTo>
                <a:cubicBezTo>
                  <a:pt x="15309" y="5461"/>
                  <a:pt x="16335" y="5325"/>
                  <a:pt x="17194" y="5325"/>
                </a:cubicBezTo>
                <a:close/>
                <a:moveTo>
                  <a:pt x="7224" y="5995"/>
                </a:moveTo>
                <a:cubicBezTo>
                  <a:pt x="7769" y="6157"/>
                  <a:pt x="8354" y="6379"/>
                  <a:pt x="8927" y="6595"/>
                </a:cubicBezTo>
                <a:cubicBezTo>
                  <a:pt x="8640" y="6730"/>
                  <a:pt x="8315" y="6891"/>
                  <a:pt x="8029" y="7053"/>
                </a:cubicBezTo>
                <a:cubicBezTo>
                  <a:pt x="7685" y="7269"/>
                  <a:pt x="7316" y="7490"/>
                  <a:pt x="6944" y="7705"/>
                </a:cubicBezTo>
                <a:cubicBezTo>
                  <a:pt x="7030" y="7112"/>
                  <a:pt x="7110" y="6535"/>
                  <a:pt x="7224" y="5995"/>
                </a:cubicBezTo>
                <a:close/>
                <a:moveTo>
                  <a:pt x="13135" y="6048"/>
                </a:moveTo>
                <a:cubicBezTo>
                  <a:pt x="13250" y="6534"/>
                  <a:pt x="13330" y="7042"/>
                  <a:pt x="13416" y="7582"/>
                </a:cubicBezTo>
                <a:cubicBezTo>
                  <a:pt x="13101" y="7393"/>
                  <a:pt x="12806" y="7242"/>
                  <a:pt x="12462" y="7053"/>
                </a:cubicBezTo>
                <a:cubicBezTo>
                  <a:pt x="12176" y="6918"/>
                  <a:pt x="11898" y="6757"/>
                  <a:pt x="11583" y="6595"/>
                </a:cubicBezTo>
                <a:cubicBezTo>
                  <a:pt x="12098" y="6379"/>
                  <a:pt x="12620" y="6210"/>
                  <a:pt x="13135" y="6048"/>
                </a:cubicBezTo>
                <a:close/>
                <a:moveTo>
                  <a:pt x="10255" y="7176"/>
                </a:moveTo>
                <a:cubicBezTo>
                  <a:pt x="10799" y="7419"/>
                  <a:pt x="11357" y="7691"/>
                  <a:pt x="11901" y="7988"/>
                </a:cubicBezTo>
                <a:cubicBezTo>
                  <a:pt x="12474" y="8312"/>
                  <a:pt x="13050" y="8651"/>
                  <a:pt x="13566" y="8975"/>
                </a:cubicBezTo>
                <a:cubicBezTo>
                  <a:pt x="13623" y="9569"/>
                  <a:pt x="13622" y="10161"/>
                  <a:pt x="13622" y="10809"/>
                </a:cubicBezTo>
                <a:cubicBezTo>
                  <a:pt x="13622" y="11484"/>
                  <a:pt x="13585" y="12128"/>
                  <a:pt x="13528" y="12748"/>
                </a:cubicBezTo>
                <a:cubicBezTo>
                  <a:pt x="13070" y="13045"/>
                  <a:pt x="12585" y="13315"/>
                  <a:pt x="12069" y="13612"/>
                </a:cubicBezTo>
                <a:cubicBezTo>
                  <a:pt x="11468" y="13936"/>
                  <a:pt x="10856" y="14224"/>
                  <a:pt x="10255" y="14494"/>
                </a:cubicBezTo>
                <a:cubicBezTo>
                  <a:pt x="9653" y="14224"/>
                  <a:pt x="9060" y="13936"/>
                  <a:pt x="8459" y="13612"/>
                </a:cubicBezTo>
                <a:cubicBezTo>
                  <a:pt x="7886" y="13288"/>
                  <a:pt x="7310" y="12967"/>
                  <a:pt x="6794" y="12643"/>
                </a:cubicBezTo>
                <a:cubicBezTo>
                  <a:pt x="6737" y="12049"/>
                  <a:pt x="6738" y="11457"/>
                  <a:pt x="6738" y="10809"/>
                </a:cubicBezTo>
                <a:cubicBezTo>
                  <a:pt x="6738" y="10215"/>
                  <a:pt x="6765" y="9648"/>
                  <a:pt x="6794" y="9081"/>
                </a:cubicBezTo>
                <a:cubicBezTo>
                  <a:pt x="7367" y="8703"/>
                  <a:pt x="7969" y="8339"/>
                  <a:pt x="8627" y="7988"/>
                </a:cubicBezTo>
                <a:cubicBezTo>
                  <a:pt x="9171" y="7691"/>
                  <a:pt x="9711" y="7419"/>
                  <a:pt x="10255" y="7176"/>
                </a:cubicBezTo>
                <a:close/>
                <a:moveTo>
                  <a:pt x="10180" y="9187"/>
                </a:moveTo>
                <a:cubicBezTo>
                  <a:pt x="9231" y="9187"/>
                  <a:pt x="8459" y="9914"/>
                  <a:pt x="8459" y="10809"/>
                </a:cubicBezTo>
                <a:cubicBezTo>
                  <a:pt x="8459" y="11703"/>
                  <a:pt x="9231" y="12431"/>
                  <a:pt x="10180" y="12431"/>
                </a:cubicBezTo>
                <a:cubicBezTo>
                  <a:pt x="11129" y="12431"/>
                  <a:pt x="11901" y="11703"/>
                  <a:pt x="11901" y="10809"/>
                </a:cubicBezTo>
                <a:cubicBezTo>
                  <a:pt x="11901" y="9914"/>
                  <a:pt x="11129" y="9187"/>
                  <a:pt x="10180" y="9187"/>
                </a:cubicBezTo>
                <a:close/>
                <a:moveTo>
                  <a:pt x="14725" y="9768"/>
                </a:moveTo>
                <a:cubicBezTo>
                  <a:pt x="15241" y="10146"/>
                  <a:pt x="15699" y="10501"/>
                  <a:pt x="16128" y="10879"/>
                </a:cubicBezTo>
                <a:cubicBezTo>
                  <a:pt x="15699" y="11230"/>
                  <a:pt x="15241" y="11604"/>
                  <a:pt x="14725" y="11955"/>
                </a:cubicBezTo>
                <a:cubicBezTo>
                  <a:pt x="14754" y="11577"/>
                  <a:pt x="14763" y="11204"/>
                  <a:pt x="14763" y="10826"/>
                </a:cubicBezTo>
                <a:cubicBezTo>
                  <a:pt x="14763" y="10448"/>
                  <a:pt x="14754" y="10092"/>
                  <a:pt x="14725" y="9768"/>
                </a:cubicBezTo>
                <a:close/>
                <a:moveTo>
                  <a:pt x="5616" y="9892"/>
                </a:moveTo>
                <a:cubicBezTo>
                  <a:pt x="5616" y="10189"/>
                  <a:pt x="5597" y="10485"/>
                  <a:pt x="5597" y="10809"/>
                </a:cubicBezTo>
                <a:cubicBezTo>
                  <a:pt x="5597" y="11160"/>
                  <a:pt x="5587" y="11508"/>
                  <a:pt x="5616" y="11831"/>
                </a:cubicBezTo>
                <a:cubicBezTo>
                  <a:pt x="5157" y="11508"/>
                  <a:pt x="4772" y="11186"/>
                  <a:pt x="4400" y="10862"/>
                </a:cubicBezTo>
                <a:cubicBezTo>
                  <a:pt x="4772" y="10538"/>
                  <a:pt x="5186" y="10216"/>
                  <a:pt x="5616" y="9892"/>
                </a:cubicBezTo>
                <a:close/>
                <a:moveTo>
                  <a:pt x="3558" y="11620"/>
                </a:moveTo>
                <a:cubicBezTo>
                  <a:pt x="4217" y="12160"/>
                  <a:pt x="4936" y="12685"/>
                  <a:pt x="5709" y="13224"/>
                </a:cubicBezTo>
                <a:cubicBezTo>
                  <a:pt x="5795" y="14169"/>
                  <a:pt x="5939" y="15103"/>
                  <a:pt x="6139" y="15940"/>
                </a:cubicBezTo>
                <a:cubicBezTo>
                  <a:pt x="5194" y="16183"/>
                  <a:pt x="4285" y="16275"/>
                  <a:pt x="3483" y="16275"/>
                </a:cubicBezTo>
                <a:cubicBezTo>
                  <a:pt x="2424" y="16275"/>
                  <a:pt x="1636" y="16036"/>
                  <a:pt x="1407" y="15658"/>
                </a:cubicBezTo>
                <a:cubicBezTo>
                  <a:pt x="977" y="14956"/>
                  <a:pt x="1725" y="13402"/>
                  <a:pt x="3558" y="11620"/>
                </a:cubicBezTo>
                <a:close/>
                <a:moveTo>
                  <a:pt x="16970" y="11620"/>
                </a:moveTo>
                <a:cubicBezTo>
                  <a:pt x="18803" y="13402"/>
                  <a:pt x="19551" y="14956"/>
                  <a:pt x="19121" y="15658"/>
                </a:cubicBezTo>
                <a:cubicBezTo>
                  <a:pt x="18863" y="16063"/>
                  <a:pt x="18104" y="16275"/>
                  <a:pt x="17045" y="16275"/>
                </a:cubicBezTo>
                <a:cubicBezTo>
                  <a:pt x="16214" y="16275"/>
                  <a:pt x="15241" y="16148"/>
                  <a:pt x="14239" y="15905"/>
                </a:cubicBezTo>
                <a:cubicBezTo>
                  <a:pt x="14411" y="15095"/>
                  <a:pt x="14564" y="14266"/>
                  <a:pt x="14650" y="13348"/>
                </a:cubicBezTo>
                <a:cubicBezTo>
                  <a:pt x="15510" y="12781"/>
                  <a:pt x="16283" y="12214"/>
                  <a:pt x="16970" y="11620"/>
                </a:cubicBezTo>
                <a:close/>
                <a:moveTo>
                  <a:pt x="6962" y="14018"/>
                </a:moveTo>
                <a:cubicBezTo>
                  <a:pt x="7277" y="14207"/>
                  <a:pt x="7573" y="14358"/>
                  <a:pt x="7916" y="14547"/>
                </a:cubicBezTo>
                <a:cubicBezTo>
                  <a:pt x="8232" y="14709"/>
                  <a:pt x="8583" y="14914"/>
                  <a:pt x="8927" y="15076"/>
                </a:cubicBezTo>
                <a:cubicBezTo>
                  <a:pt x="8354" y="15292"/>
                  <a:pt x="7806" y="15478"/>
                  <a:pt x="7262" y="15640"/>
                </a:cubicBezTo>
                <a:cubicBezTo>
                  <a:pt x="7147" y="15127"/>
                  <a:pt x="7048" y="14585"/>
                  <a:pt x="6962" y="14018"/>
                </a:cubicBezTo>
                <a:close/>
                <a:moveTo>
                  <a:pt x="13378" y="14124"/>
                </a:moveTo>
                <a:cubicBezTo>
                  <a:pt x="13293" y="14637"/>
                  <a:pt x="13221" y="15146"/>
                  <a:pt x="13135" y="15605"/>
                </a:cubicBezTo>
                <a:cubicBezTo>
                  <a:pt x="12648" y="15443"/>
                  <a:pt x="12117" y="15292"/>
                  <a:pt x="11601" y="15076"/>
                </a:cubicBezTo>
                <a:cubicBezTo>
                  <a:pt x="11945" y="14914"/>
                  <a:pt x="12305" y="14718"/>
                  <a:pt x="12649" y="14529"/>
                </a:cubicBezTo>
                <a:cubicBezTo>
                  <a:pt x="12907" y="14394"/>
                  <a:pt x="13149" y="14259"/>
                  <a:pt x="13378" y="14124"/>
                </a:cubicBezTo>
                <a:close/>
                <a:moveTo>
                  <a:pt x="10255" y="15693"/>
                </a:moveTo>
                <a:cubicBezTo>
                  <a:pt x="11142" y="16071"/>
                  <a:pt x="12006" y="16385"/>
                  <a:pt x="12836" y="16628"/>
                </a:cubicBezTo>
                <a:cubicBezTo>
                  <a:pt x="12120" y="19111"/>
                  <a:pt x="11039" y="20524"/>
                  <a:pt x="10180" y="20524"/>
                </a:cubicBezTo>
                <a:cubicBezTo>
                  <a:pt x="9321" y="20524"/>
                  <a:pt x="8240" y="19110"/>
                  <a:pt x="7524" y="16680"/>
                </a:cubicBezTo>
                <a:cubicBezTo>
                  <a:pt x="8411" y="16410"/>
                  <a:pt x="9310" y="16098"/>
                  <a:pt x="10255" y="15693"/>
                </a:cubicBezTo>
                <a:close/>
              </a:path>
            </a:pathLst>
          </a:custGeom>
          <a:gradFill>
            <a:gsLst>
              <a:gs pos="0">
                <a:srgbClr val="00F2FE"/>
              </a:gs>
              <a:gs pos="41897">
                <a:srgbClr val="28CFFE"/>
              </a:gs>
              <a:gs pos="97514">
                <a:srgbClr val="4FACFE"/>
              </a:gs>
            </a:gsLst>
          </a:gradFill>
          <a:ln w="12700">
            <a:miter lim="400000"/>
          </a:ln>
        </p:spPr>
        <p:txBody>
          <a:bodyPr lIns="45719" rIns="45719" anchor="ctr"/>
          <a:lstStyle/>
          <a:p>
            <a:pPr marL="0" marR="0" lvl="0" indent="0" algn="just"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76" name="TextBox 52">
            <a:extLst>
              <a:ext uri="{FF2B5EF4-FFF2-40B4-BE49-F238E27FC236}">
                <a16:creationId xmlns:a16="http://schemas.microsoft.com/office/drawing/2014/main" id="{F299F83E-5BF0-4743-A5CB-9F0EB14CFDD2}"/>
              </a:ext>
            </a:extLst>
          </p:cNvPr>
          <p:cNvSpPr txBox="1"/>
          <p:nvPr/>
        </p:nvSpPr>
        <p:spPr>
          <a:xfrm>
            <a:off x="7500834" y="1539446"/>
            <a:ext cx="4382965"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100">
                <a:solidFill>
                  <a:srgbClr val="535353"/>
                </a:solidFill>
              </a:defRPr>
            </a:lvl1pPr>
          </a:lstStyle>
          <a:p>
            <a:pPr algn="just" defTabSz="457200"/>
            <a:r>
              <a:rPr lang="vi-VN" sz="2400">
                <a:solidFill>
                  <a:prstClr val="black"/>
                </a:solidFill>
                <a:latin typeface="Times New Roman" panose="02020603050405020304" pitchFamily="18" charset="0"/>
                <a:cs typeface="Times New Roman" panose="02020603050405020304" pitchFamily="18" charset="0"/>
              </a:rPr>
              <a:t>Sự phát triển của thủ công nghiệp đã thúc đẩy buôn bán mở rộng. Mạng lưới chợ được hình thành ở cả vùng đồng bằng và ven biển.</a:t>
            </a:r>
          </a:p>
        </p:txBody>
      </p:sp>
      <p:sp>
        <p:nvSpPr>
          <p:cNvPr id="77" name="TextBox 52">
            <a:extLst>
              <a:ext uri="{FF2B5EF4-FFF2-40B4-BE49-F238E27FC236}">
                <a16:creationId xmlns:a16="http://schemas.microsoft.com/office/drawing/2014/main" id="{DED7B2E1-E90D-4F59-860F-88A2A52CDFE9}"/>
              </a:ext>
            </a:extLst>
          </p:cNvPr>
          <p:cNvSpPr txBox="1"/>
          <p:nvPr/>
        </p:nvSpPr>
        <p:spPr>
          <a:xfrm>
            <a:off x="270095" y="2648898"/>
            <a:ext cx="4240245"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100">
                <a:solidFill>
                  <a:srgbClr val="535353"/>
                </a:solidFill>
              </a:defRPr>
            </a:lvl1pPr>
          </a:lstStyle>
          <a:p>
            <a:pPr algn="just" defTabSz="457200"/>
            <a:r>
              <a:rPr lang="vi-VN" sz="2400">
                <a:solidFill>
                  <a:prstClr val="black"/>
                </a:solidFill>
                <a:latin typeface="Times New Roman" panose="02020603050405020304" pitchFamily="18" charset="0"/>
                <a:cs typeface="Times New Roman" panose="02020603050405020304" pitchFamily="18" charset="0"/>
              </a:rPr>
              <a:t>Nhiều đô thị xuất hiện ở những thời điểm khác nhau và khởi sắc trong các thế kỉ XVII - XVIII.</a:t>
            </a:r>
          </a:p>
        </p:txBody>
      </p:sp>
      <p:sp>
        <p:nvSpPr>
          <p:cNvPr id="78" name="TextBox 52">
            <a:extLst>
              <a:ext uri="{FF2B5EF4-FFF2-40B4-BE49-F238E27FC236}">
                <a16:creationId xmlns:a16="http://schemas.microsoft.com/office/drawing/2014/main" id="{C1E8E5CD-698C-4F6B-83E1-A2447DEA0EEF}"/>
              </a:ext>
            </a:extLst>
          </p:cNvPr>
          <p:cNvSpPr txBox="1"/>
          <p:nvPr/>
        </p:nvSpPr>
        <p:spPr>
          <a:xfrm>
            <a:off x="7316921" y="3981342"/>
            <a:ext cx="4721184" cy="1938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100">
                <a:solidFill>
                  <a:srgbClr val="535353"/>
                </a:solidFill>
              </a:defRPr>
            </a:lvl1pPr>
          </a:lstStyle>
          <a:p>
            <a:pPr marL="342900" indent="-342900" algn="just" defTabSz="457200">
              <a:buFont typeface="Wingdings" panose="05000000000000000000" pitchFamily="2" charset="2"/>
              <a:buChar char="v"/>
            </a:pPr>
            <a:r>
              <a:rPr lang="vi-VN" sz="2400">
                <a:solidFill>
                  <a:prstClr val="black"/>
                </a:solidFill>
                <a:latin typeface="Times New Roman" panose="02020603050405020304" pitchFamily="18" charset="0"/>
                <a:cs typeface="Times New Roman" panose="02020603050405020304" pitchFamily="18" charset="0"/>
              </a:rPr>
              <a:t>Đàng Ngoài: Thăng Long (Kẻ Chợ), Phố Hiến (Hưng Yên)</a:t>
            </a:r>
          </a:p>
          <a:p>
            <a:pPr marL="342900" indent="-342900" algn="just" defTabSz="457200">
              <a:buFont typeface="Wingdings" panose="05000000000000000000" pitchFamily="2" charset="2"/>
              <a:buChar char="v"/>
            </a:pPr>
            <a:r>
              <a:rPr lang="vi-VN" sz="2400">
                <a:solidFill>
                  <a:prstClr val="black"/>
                </a:solidFill>
                <a:latin typeface="Times New Roman" panose="02020603050405020304" pitchFamily="18" charset="0"/>
                <a:cs typeface="Times New Roman" panose="02020603050405020304" pitchFamily="18" charset="0"/>
              </a:rPr>
              <a:t> Đàng Trong: Thanh Hà (Thừa Thiên Huế), Hội An (Quảng Nam), Gia Định (TP. Hồ Chí Minh),... </a:t>
            </a:r>
          </a:p>
        </p:txBody>
      </p:sp>
      <p:sp>
        <p:nvSpPr>
          <p:cNvPr id="79" name="TextBox 52">
            <a:extLst>
              <a:ext uri="{FF2B5EF4-FFF2-40B4-BE49-F238E27FC236}">
                <a16:creationId xmlns:a16="http://schemas.microsoft.com/office/drawing/2014/main" id="{8CD64EAD-E813-4961-A454-8206C069D054}"/>
              </a:ext>
            </a:extLst>
          </p:cNvPr>
          <p:cNvSpPr txBox="1"/>
          <p:nvPr/>
        </p:nvSpPr>
        <p:spPr>
          <a:xfrm>
            <a:off x="399288" y="5179267"/>
            <a:ext cx="4026771"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100">
                <a:solidFill>
                  <a:srgbClr val="535353"/>
                </a:solidFill>
              </a:defRPr>
            </a:lvl1pPr>
          </a:lstStyle>
          <a:p>
            <a:pPr algn="just" defTabSz="457200"/>
            <a:r>
              <a:rPr lang="vi-VN" sz="2400">
                <a:solidFill>
                  <a:prstClr val="black"/>
                </a:solidFill>
                <a:latin typeface="Times New Roman" panose="02020603050405020304" pitchFamily="18" charset="0"/>
                <a:cs typeface="Times New Roman" panose="02020603050405020304" pitchFamily="18" charset="0"/>
              </a:rPr>
              <a:t>Đến nửa sau thế kỉ XVIII, các thành thị dần suy tàn </a:t>
            </a:r>
          </a:p>
        </p:txBody>
      </p:sp>
    </p:spTree>
    <p:extLst>
      <p:ext uri="{BB962C8B-B14F-4D97-AF65-F5344CB8AC3E}">
        <p14:creationId xmlns:p14="http://schemas.microsoft.com/office/powerpoint/2010/main" val="15001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51"/>
                                        </p:tgtEl>
                                        <p:attrNameLst>
                                          <p:attrName>style.visibility</p:attrName>
                                        </p:attrNameLst>
                                      </p:cBhvr>
                                      <p:to>
                                        <p:strVal val="visible"/>
                                      </p:to>
                                    </p:set>
                                    <p:animEffect transition="in" filter="box(out)">
                                      <p:cBhvr>
                                        <p:cTn id="7" dur="500"/>
                                        <p:tgtEl>
                                          <p:spTgt spid="51"/>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p:tmAbs val="0"/>
                                  </p:iterate>
                                  <p:childTnLst>
                                    <p:set>
                                      <p:cBhvr>
                                        <p:cTn id="10" fill="hold"/>
                                        <p:tgtEl>
                                          <p:spTgt spid="73"/>
                                        </p:tgtEl>
                                        <p:attrNameLst>
                                          <p:attrName>style.visibility</p:attrName>
                                        </p:attrNameLst>
                                      </p:cBhvr>
                                      <p:to>
                                        <p:strVal val="visible"/>
                                      </p:to>
                                    </p:set>
                                    <p:anim calcmode="lin" valueType="num">
                                      <p:cBhvr>
                                        <p:cTn id="11" dur="500" fill="hold"/>
                                        <p:tgtEl>
                                          <p:spTgt spid="73"/>
                                        </p:tgtEl>
                                        <p:attrNameLst>
                                          <p:attrName>ppt_w</p:attrName>
                                        </p:attrNameLst>
                                      </p:cBhvr>
                                      <p:tavLst>
                                        <p:tav tm="0">
                                          <p:val>
                                            <p:fltVal val="0"/>
                                          </p:val>
                                        </p:tav>
                                        <p:tav tm="100000">
                                          <p:val>
                                            <p:strVal val="#ppt_w"/>
                                          </p:val>
                                        </p:tav>
                                      </p:tavLst>
                                    </p:anim>
                                    <p:anim calcmode="lin" valueType="num">
                                      <p:cBhvr>
                                        <p:cTn id="12" dur="500" fill="hold"/>
                                        <p:tgtEl>
                                          <p:spTgt spid="73"/>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1" fill="hold" grpId="0" nodeType="afterEffect">
                                  <p:stCondLst>
                                    <p:cond delay="0"/>
                                  </p:stCondLst>
                                  <p:iterate>
                                    <p:tmAbs val="0"/>
                                  </p:iterate>
                                  <p:childTnLst>
                                    <p:set>
                                      <p:cBhvr>
                                        <p:cTn id="15" fill="hold"/>
                                        <p:tgtEl>
                                          <p:spTgt spid="54"/>
                                        </p:tgtEl>
                                        <p:attrNameLst>
                                          <p:attrName>style.visibility</p:attrName>
                                        </p:attrNameLst>
                                      </p:cBhvr>
                                      <p:to>
                                        <p:strVal val="visible"/>
                                      </p:to>
                                    </p:set>
                                    <p:animEffect transition="in" filter="wipe(up)">
                                      <p:cBhvr>
                                        <p:cTn id="16" dur="500"/>
                                        <p:tgtEl>
                                          <p:spTgt spid="54"/>
                                        </p:tgtEl>
                                      </p:cBhvr>
                                    </p:animEffect>
                                  </p:childTnLst>
                                </p:cTn>
                              </p:par>
                            </p:childTnLst>
                          </p:cTn>
                        </p:par>
                        <p:par>
                          <p:cTn id="17" fill="hold">
                            <p:stCondLst>
                              <p:cond delay="1500"/>
                            </p:stCondLst>
                            <p:childTnLst>
                              <p:par>
                                <p:cTn id="18" presetID="22" presetClass="entr" presetSubtype="1" fill="hold" grpId="0" nodeType="afterEffect">
                                  <p:stCondLst>
                                    <p:cond delay="0"/>
                                  </p:stCondLst>
                                  <p:iterate>
                                    <p:tmAbs val="0"/>
                                  </p:iterate>
                                  <p:childTnLst>
                                    <p:set>
                                      <p:cBhvr>
                                        <p:cTn id="19" fill="hold"/>
                                        <p:tgtEl>
                                          <p:spTgt spid="76"/>
                                        </p:tgtEl>
                                        <p:attrNameLst>
                                          <p:attrName>style.visibility</p:attrName>
                                        </p:attrNameLst>
                                      </p:cBhvr>
                                      <p:to>
                                        <p:strVal val="visible"/>
                                      </p:to>
                                    </p:set>
                                    <p:animEffect transition="in" filter="wipe(up)">
                                      <p:cBhvr>
                                        <p:cTn id="20" dur="5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iterate>
                                    <p:tmAbs val="0"/>
                                  </p:iterate>
                                  <p:childTnLst>
                                    <p:set>
                                      <p:cBhvr>
                                        <p:cTn id="24" fill="hold"/>
                                        <p:tgtEl>
                                          <p:spTgt spid="55"/>
                                        </p:tgtEl>
                                        <p:attrNameLst>
                                          <p:attrName>style.visibility</p:attrName>
                                        </p:attrNameLst>
                                      </p:cBhvr>
                                      <p:to>
                                        <p:strVal val="visible"/>
                                      </p:to>
                                    </p:set>
                                    <p:animEffect transition="in" filter="box(out)">
                                      <p:cBhvr>
                                        <p:cTn id="25" dur="500"/>
                                        <p:tgtEl>
                                          <p:spTgt spid="55"/>
                                        </p:tgtEl>
                                      </p:cBhvr>
                                    </p:animEffect>
                                  </p:childTnLst>
                                </p:cTn>
                              </p:par>
                            </p:childTnLst>
                          </p:cTn>
                        </p:par>
                        <p:par>
                          <p:cTn id="26" fill="hold">
                            <p:stCondLst>
                              <p:cond delay="500"/>
                            </p:stCondLst>
                            <p:childTnLst>
                              <p:par>
                                <p:cTn id="27" presetID="23" presetClass="entr" presetSubtype="16" fill="hold" grpId="0" nodeType="afterEffect">
                                  <p:stCondLst>
                                    <p:cond delay="0"/>
                                  </p:stCondLst>
                                  <p:iterate>
                                    <p:tmAbs val="0"/>
                                  </p:iterate>
                                  <p:childTnLst>
                                    <p:set>
                                      <p:cBhvr>
                                        <p:cTn id="28" fill="hold"/>
                                        <p:tgtEl>
                                          <p:spTgt spid="71"/>
                                        </p:tgtEl>
                                        <p:attrNameLst>
                                          <p:attrName>style.visibility</p:attrName>
                                        </p:attrNameLst>
                                      </p:cBhvr>
                                      <p:to>
                                        <p:strVal val="visible"/>
                                      </p:to>
                                    </p:set>
                                    <p:anim calcmode="lin" valueType="num">
                                      <p:cBhvr>
                                        <p:cTn id="29" dur="500" fill="hold"/>
                                        <p:tgtEl>
                                          <p:spTgt spid="71"/>
                                        </p:tgtEl>
                                        <p:attrNameLst>
                                          <p:attrName>ppt_w</p:attrName>
                                        </p:attrNameLst>
                                      </p:cBhvr>
                                      <p:tavLst>
                                        <p:tav tm="0">
                                          <p:val>
                                            <p:fltVal val="0"/>
                                          </p:val>
                                        </p:tav>
                                        <p:tav tm="100000">
                                          <p:val>
                                            <p:strVal val="#ppt_w"/>
                                          </p:val>
                                        </p:tav>
                                      </p:tavLst>
                                    </p:anim>
                                    <p:anim calcmode="lin" valueType="num">
                                      <p:cBhvr>
                                        <p:cTn id="30" dur="500" fill="hold"/>
                                        <p:tgtEl>
                                          <p:spTgt spid="71"/>
                                        </p:tgtEl>
                                        <p:attrNameLst>
                                          <p:attrName>ppt_h</p:attrName>
                                        </p:attrNameLst>
                                      </p:cBhvr>
                                      <p:tavLst>
                                        <p:tav tm="0">
                                          <p:val>
                                            <p:fltVal val="0"/>
                                          </p:val>
                                        </p:tav>
                                        <p:tav tm="100000">
                                          <p:val>
                                            <p:strVal val="#ppt_h"/>
                                          </p:val>
                                        </p:tav>
                                      </p:tavLst>
                                    </p:anim>
                                  </p:childTnLst>
                                </p:cTn>
                              </p:par>
                            </p:childTnLst>
                          </p:cTn>
                        </p:par>
                        <p:par>
                          <p:cTn id="31" fill="hold">
                            <p:stCondLst>
                              <p:cond delay="1000"/>
                            </p:stCondLst>
                            <p:childTnLst>
                              <p:par>
                                <p:cTn id="32" presetID="22" presetClass="entr" presetSubtype="1" fill="hold" grpId="0" nodeType="afterEffect">
                                  <p:stCondLst>
                                    <p:cond delay="0"/>
                                  </p:stCondLst>
                                  <p:iterate>
                                    <p:tmAbs val="0"/>
                                  </p:iterate>
                                  <p:childTnLst>
                                    <p:set>
                                      <p:cBhvr>
                                        <p:cTn id="33" fill="hold"/>
                                        <p:tgtEl>
                                          <p:spTgt spid="58"/>
                                        </p:tgtEl>
                                        <p:attrNameLst>
                                          <p:attrName>style.visibility</p:attrName>
                                        </p:attrNameLst>
                                      </p:cBhvr>
                                      <p:to>
                                        <p:strVal val="visible"/>
                                      </p:to>
                                    </p:set>
                                    <p:animEffect transition="in" filter="wipe(up)">
                                      <p:cBhvr>
                                        <p:cTn id="34" dur="500"/>
                                        <p:tgtEl>
                                          <p:spTgt spid="58"/>
                                        </p:tgtEl>
                                      </p:cBhvr>
                                    </p:animEffect>
                                  </p:childTnLst>
                                </p:cTn>
                              </p:par>
                            </p:childTnLst>
                          </p:cTn>
                        </p:par>
                        <p:par>
                          <p:cTn id="35" fill="hold">
                            <p:stCondLst>
                              <p:cond delay="1500"/>
                            </p:stCondLst>
                            <p:childTnLst>
                              <p:par>
                                <p:cTn id="36" presetID="22" presetClass="entr" presetSubtype="1" fill="hold" grpId="0" nodeType="afterEffect">
                                  <p:stCondLst>
                                    <p:cond delay="0"/>
                                  </p:stCondLst>
                                  <p:iterate>
                                    <p:tmAbs val="0"/>
                                  </p:iterate>
                                  <p:childTnLst>
                                    <p:set>
                                      <p:cBhvr>
                                        <p:cTn id="37" fill="hold"/>
                                        <p:tgtEl>
                                          <p:spTgt spid="77"/>
                                        </p:tgtEl>
                                        <p:attrNameLst>
                                          <p:attrName>style.visibility</p:attrName>
                                        </p:attrNameLst>
                                      </p:cBhvr>
                                      <p:to>
                                        <p:strVal val="visible"/>
                                      </p:to>
                                    </p:set>
                                    <p:animEffect transition="in" filter="wipe(up)">
                                      <p:cBhvr>
                                        <p:cTn id="38" dur="500"/>
                                        <p:tgtEl>
                                          <p:spTgt spid="77"/>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32" fill="hold" grpId="0" nodeType="clickEffect">
                                  <p:stCondLst>
                                    <p:cond delay="0"/>
                                  </p:stCondLst>
                                  <p:iterate>
                                    <p:tmAbs val="0"/>
                                  </p:iterate>
                                  <p:childTnLst>
                                    <p:set>
                                      <p:cBhvr>
                                        <p:cTn id="42" fill="hold"/>
                                        <p:tgtEl>
                                          <p:spTgt spid="59"/>
                                        </p:tgtEl>
                                        <p:attrNameLst>
                                          <p:attrName>style.visibility</p:attrName>
                                        </p:attrNameLst>
                                      </p:cBhvr>
                                      <p:to>
                                        <p:strVal val="visible"/>
                                      </p:to>
                                    </p:set>
                                    <p:animEffect transition="in" filter="box(out)">
                                      <p:cBhvr>
                                        <p:cTn id="43" dur="500"/>
                                        <p:tgtEl>
                                          <p:spTgt spid="59"/>
                                        </p:tgtEl>
                                      </p:cBhvr>
                                    </p:animEffect>
                                  </p:childTnLst>
                                </p:cTn>
                              </p:par>
                            </p:childTnLst>
                          </p:cTn>
                        </p:par>
                        <p:par>
                          <p:cTn id="44" fill="hold">
                            <p:stCondLst>
                              <p:cond delay="500"/>
                            </p:stCondLst>
                            <p:childTnLst>
                              <p:par>
                                <p:cTn id="45" presetID="23" presetClass="entr" presetSubtype="16" fill="hold" grpId="0" nodeType="afterEffect">
                                  <p:stCondLst>
                                    <p:cond delay="0"/>
                                  </p:stCondLst>
                                  <p:iterate>
                                    <p:tmAbs val="0"/>
                                  </p:iterate>
                                  <p:childTnLst>
                                    <p:set>
                                      <p:cBhvr>
                                        <p:cTn id="46" fill="hold"/>
                                        <p:tgtEl>
                                          <p:spTgt spid="72"/>
                                        </p:tgtEl>
                                        <p:attrNameLst>
                                          <p:attrName>style.visibility</p:attrName>
                                        </p:attrNameLst>
                                      </p:cBhvr>
                                      <p:to>
                                        <p:strVal val="visible"/>
                                      </p:to>
                                    </p:set>
                                    <p:anim calcmode="lin" valueType="num">
                                      <p:cBhvr>
                                        <p:cTn id="47" dur="500" fill="hold"/>
                                        <p:tgtEl>
                                          <p:spTgt spid="72"/>
                                        </p:tgtEl>
                                        <p:attrNameLst>
                                          <p:attrName>ppt_w</p:attrName>
                                        </p:attrNameLst>
                                      </p:cBhvr>
                                      <p:tavLst>
                                        <p:tav tm="0">
                                          <p:val>
                                            <p:fltVal val="0"/>
                                          </p:val>
                                        </p:tav>
                                        <p:tav tm="100000">
                                          <p:val>
                                            <p:strVal val="#ppt_w"/>
                                          </p:val>
                                        </p:tav>
                                      </p:tavLst>
                                    </p:anim>
                                    <p:anim calcmode="lin" valueType="num">
                                      <p:cBhvr>
                                        <p:cTn id="48" dur="500" fill="hold"/>
                                        <p:tgtEl>
                                          <p:spTgt spid="72"/>
                                        </p:tgtEl>
                                        <p:attrNameLst>
                                          <p:attrName>ppt_h</p:attrName>
                                        </p:attrNameLst>
                                      </p:cBhvr>
                                      <p:tavLst>
                                        <p:tav tm="0">
                                          <p:val>
                                            <p:fltVal val="0"/>
                                          </p:val>
                                        </p:tav>
                                        <p:tav tm="100000">
                                          <p:val>
                                            <p:strVal val="#ppt_h"/>
                                          </p:val>
                                        </p:tav>
                                      </p:tavLst>
                                    </p:anim>
                                  </p:childTnLst>
                                </p:cTn>
                              </p:par>
                            </p:childTnLst>
                          </p:cTn>
                        </p:par>
                        <p:par>
                          <p:cTn id="49" fill="hold">
                            <p:stCondLst>
                              <p:cond delay="1000"/>
                            </p:stCondLst>
                            <p:childTnLst>
                              <p:par>
                                <p:cTn id="50" presetID="22" presetClass="entr" presetSubtype="1" fill="hold" grpId="0" nodeType="afterEffect">
                                  <p:stCondLst>
                                    <p:cond delay="0"/>
                                  </p:stCondLst>
                                  <p:iterate>
                                    <p:tmAbs val="0"/>
                                  </p:iterate>
                                  <p:childTnLst>
                                    <p:set>
                                      <p:cBhvr>
                                        <p:cTn id="51" fill="hold"/>
                                        <p:tgtEl>
                                          <p:spTgt spid="62"/>
                                        </p:tgtEl>
                                        <p:attrNameLst>
                                          <p:attrName>style.visibility</p:attrName>
                                        </p:attrNameLst>
                                      </p:cBhvr>
                                      <p:to>
                                        <p:strVal val="visible"/>
                                      </p:to>
                                    </p:set>
                                    <p:animEffect transition="in" filter="wipe(up)">
                                      <p:cBhvr>
                                        <p:cTn id="52" dur="500"/>
                                        <p:tgtEl>
                                          <p:spTgt spid="62"/>
                                        </p:tgtEl>
                                      </p:cBhvr>
                                    </p:animEffect>
                                  </p:childTnLst>
                                </p:cTn>
                              </p:par>
                            </p:childTnLst>
                          </p:cTn>
                        </p:par>
                        <p:par>
                          <p:cTn id="53" fill="hold">
                            <p:stCondLst>
                              <p:cond delay="1500"/>
                            </p:stCondLst>
                            <p:childTnLst>
                              <p:par>
                                <p:cTn id="54" presetID="22" presetClass="entr" presetSubtype="1" fill="hold" grpId="0" nodeType="afterEffect">
                                  <p:stCondLst>
                                    <p:cond delay="0"/>
                                  </p:stCondLst>
                                  <p:iterate>
                                    <p:tmAbs val="0"/>
                                  </p:iterate>
                                  <p:childTnLst>
                                    <p:set>
                                      <p:cBhvr>
                                        <p:cTn id="55" fill="hold"/>
                                        <p:tgtEl>
                                          <p:spTgt spid="78"/>
                                        </p:tgtEl>
                                        <p:attrNameLst>
                                          <p:attrName>style.visibility</p:attrName>
                                        </p:attrNameLst>
                                      </p:cBhvr>
                                      <p:to>
                                        <p:strVal val="visible"/>
                                      </p:to>
                                    </p:set>
                                    <p:animEffect transition="in" filter="wipe(up)">
                                      <p:cBhvr>
                                        <p:cTn id="56" dur="500"/>
                                        <p:tgtEl>
                                          <p:spTgt spid="78"/>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32" fill="hold" grpId="0" nodeType="clickEffect">
                                  <p:stCondLst>
                                    <p:cond delay="0"/>
                                  </p:stCondLst>
                                  <p:iterate>
                                    <p:tmAbs val="0"/>
                                  </p:iterate>
                                  <p:childTnLst>
                                    <p:set>
                                      <p:cBhvr>
                                        <p:cTn id="60" fill="hold"/>
                                        <p:tgtEl>
                                          <p:spTgt spid="63"/>
                                        </p:tgtEl>
                                        <p:attrNameLst>
                                          <p:attrName>style.visibility</p:attrName>
                                        </p:attrNameLst>
                                      </p:cBhvr>
                                      <p:to>
                                        <p:strVal val="visible"/>
                                      </p:to>
                                    </p:set>
                                    <p:animEffect transition="in" filter="box(out)">
                                      <p:cBhvr>
                                        <p:cTn id="61" dur="500"/>
                                        <p:tgtEl>
                                          <p:spTgt spid="63"/>
                                        </p:tgtEl>
                                      </p:cBhvr>
                                    </p:animEffect>
                                  </p:childTnLst>
                                </p:cTn>
                              </p:par>
                            </p:childTnLst>
                          </p:cTn>
                        </p:par>
                        <p:par>
                          <p:cTn id="62" fill="hold">
                            <p:stCondLst>
                              <p:cond delay="500"/>
                            </p:stCondLst>
                            <p:childTnLst>
                              <p:par>
                                <p:cTn id="63" presetID="23" presetClass="entr" presetSubtype="16" fill="hold" grpId="0" nodeType="afterEffect">
                                  <p:stCondLst>
                                    <p:cond delay="0"/>
                                  </p:stCondLst>
                                  <p:iterate>
                                    <p:tmAbs val="0"/>
                                  </p:iterate>
                                  <p:childTnLst>
                                    <p:set>
                                      <p:cBhvr>
                                        <p:cTn id="64" fill="hold"/>
                                        <p:tgtEl>
                                          <p:spTgt spid="74"/>
                                        </p:tgtEl>
                                        <p:attrNameLst>
                                          <p:attrName>style.visibility</p:attrName>
                                        </p:attrNameLst>
                                      </p:cBhvr>
                                      <p:to>
                                        <p:strVal val="visible"/>
                                      </p:to>
                                    </p:set>
                                    <p:anim calcmode="lin" valueType="num">
                                      <p:cBhvr>
                                        <p:cTn id="65" dur="500" fill="hold"/>
                                        <p:tgtEl>
                                          <p:spTgt spid="74"/>
                                        </p:tgtEl>
                                        <p:attrNameLst>
                                          <p:attrName>ppt_w</p:attrName>
                                        </p:attrNameLst>
                                      </p:cBhvr>
                                      <p:tavLst>
                                        <p:tav tm="0">
                                          <p:val>
                                            <p:fltVal val="0"/>
                                          </p:val>
                                        </p:tav>
                                        <p:tav tm="100000">
                                          <p:val>
                                            <p:strVal val="#ppt_w"/>
                                          </p:val>
                                        </p:tav>
                                      </p:tavLst>
                                    </p:anim>
                                    <p:anim calcmode="lin" valueType="num">
                                      <p:cBhvr>
                                        <p:cTn id="66" dur="500" fill="hold"/>
                                        <p:tgtEl>
                                          <p:spTgt spid="74"/>
                                        </p:tgtEl>
                                        <p:attrNameLst>
                                          <p:attrName>ppt_h</p:attrName>
                                        </p:attrNameLst>
                                      </p:cBhvr>
                                      <p:tavLst>
                                        <p:tav tm="0">
                                          <p:val>
                                            <p:fltVal val="0"/>
                                          </p:val>
                                        </p:tav>
                                        <p:tav tm="100000">
                                          <p:val>
                                            <p:strVal val="#ppt_h"/>
                                          </p:val>
                                        </p:tav>
                                      </p:tavLst>
                                    </p:anim>
                                  </p:childTnLst>
                                </p:cTn>
                              </p:par>
                            </p:childTnLst>
                          </p:cTn>
                        </p:par>
                        <p:par>
                          <p:cTn id="67" fill="hold">
                            <p:stCondLst>
                              <p:cond delay="1000"/>
                            </p:stCondLst>
                            <p:childTnLst>
                              <p:par>
                                <p:cTn id="68" presetID="22" presetClass="entr" presetSubtype="1" fill="hold" grpId="0" nodeType="afterEffect">
                                  <p:stCondLst>
                                    <p:cond delay="0"/>
                                  </p:stCondLst>
                                  <p:iterate>
                                    <p:tmAbs val="0"/>
                                  </p:iterate>
                                  <p:childTnLst>
                                    <p:set>
                                      <p:cBhvr>
                                        <p:cTn id="69" fill="hold"/>
                                        <p:tgtEl>
                                          <p:spTgt spid="66"/>
                                        </p:tgtEl>
                                        <p:attrNameLst>
                                          <p:attrName>style.visibility</p:attrName>
                                        </p:attrNameLst>
                                      </p:cBhvr>
                                      <p:to>
                                        <p:strVal val="visible"/>
                                      </p:to>
                                    </p:set>
                                    <p:animEffect transition="in" filter="wipe(up)">
                                      <p:cBhvr>
                                        <p:cTn id="70" dur="500"/>
                                        <p:tgtEl>
                                          <p:spTgt spid="66"/>
                                        </p:tgtEl>
                                      </p:cBhvr>
                                    </p:animEffect>
                                  </p:childTnLst>
                                </p:cTn>
                              </p:par>
                            </p:childTnLst>
                          </p:cTn>
                        </p:par>
                        <p:par>
                          <p:cTn id="71" fill="hold">
                            <p:stCondLst>
                              <p:cond delay="1500"/>
                            </p:stCondLst>
                            <p:childTnLst>
                              <p:par>
                                <p:cTn id="72" presetID="22" presetClass="entr" presetSubtype="1" fill="hold" grpId="0" nodeType="afterEffect">
                                  <p:stCondLst>
                                    <p:cond delay="0"/>
                                  </p:stCondLst>
                                  <p:iterate>
                                    <p:tmAbs val="0"/>
                                  </p:iterate>
                                  <p:childTnLst>
                                    <p:set>
                                      <p:cBhvr>
                                        <p:cTn id="73" fill="hold"/>
                                        <p:tgtEl>
                                          <p:spTgt spid="79"/>
                                        </p:tgtEl>
                                        <p:attrNameLst>
                                          <p:attrName>style.visibility</p:attrName>
                                        </p:attrNameLst>
                                      </p:cBhvr>
                                      <p:to>
                                        <p:strVal val="visible"/>
                                      </p:to>
                                    </p:set>
                                    <p:animEffect transition="in" filter="wipe(up)">
                                      <p:cBhvr>
                                        <p:cTn id="7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advAuto="0"/>
      <p:bldP spid="54" grpId="0" animBg="1" advAuto="0"/>
      <p:bldP spid="55" grpId="0" animBg="1" advAuto="0"/>
      <p:bldP spid="58" grpId="0" animBg="1" advAuto="0"/>
      <p:bldP spid="59" grpId="0" animBg="1" advAuto="0"/>
      <p:bldP spid="62" grpId="0" animBg="1" advAuto="0"/>
      <p:bldP spid="63" grpId="0" animBg="1" advAuto="0"/>
      <p:bldP spid="66" grpId="0" animBg="1" advAuto="0"/>
      <p:bldP spid="71" grpId="0" animBg="1" advAuto="0"/>
      <p:bldP spid="72" grpId="0" animBg="1" advAuto="0"/>
      <p:bldP spid="73" grpId="0" animBg="1" advAuto="0"/>
      <p:bldP spid="74" grpId="0" animBg="1" advAuto="0"/>
      <p:bldP spid="76" grpId="0" animBg="1" advAuto="0"/>
      <p:bldP spid="77" grpId="0" animBg="1" advAuto="0"/>
      <p:bldP spid="78" grpId="0" animBg="1" advAuto="0"/>
      <p:bldP spid="79"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ua Xứ Đàng Trong - Lịch sử kinh tế - Xã Hội Việt Nam Thế Kỷ 17-18 tại  Bamboo Books | Tiki">
            <a:extLst>
              <a:ext uri="{FF2B5EF4-FFF2-40B4-BE49-F238E27FC236}">
                <a16:creationId xmlns:a16="http://schemas.microsoft.com/office/drawing/2014/main" id="{F36152ED-DAE3-4B1D-B3E1-CC16D5F0E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864" y="0"/>
            <a:ext cx="4253205" cy="653930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arket in Cochinchina, 18th century">
            <a:extLst>
              <a:ext uri="{FF2B5EF4-FFF2-40B4-BE49-F238E27FC236}">
                <a16:creationId xmlns:a16="http://schemas.microsoft.com/office/drawing/2014/main" id="{B71986F2-9AD1-47CA-9E18-1F750A456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699" y="631819"/>
            <a:ext cx="5162413" cy="3878263"/>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1">
            <a:extLst>
              <a:ext uri="{FF2B5EF4-FFF2-40B4-BE49-F238E27FC236}">
                <a16:creationId xmlns:a16="http://schemas.microsoft.com/office/drawing/2014/main" id="{7881A281-EB14-4ED3-B633-CF8B684F19D0}"/>
              </a:ext>
            </a:extLst>
          </p:cNvPr>
          <p:cNvSpPr txBox="1">
            <a:spLocks/>
          </p:cNvSpPr>
          <p:nvPr/>
        </p:nvSpPr>
        <p:spPr>
          <a:xfrm>
            <a:off x="0" y="4916334"/>
            <a:ext cx="6130884" cy="1309847"/>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Chợ phiên ở một ngôi làng nhỏ vùng Đồng bằng sông Cửu Long vào khoảng những năm 1768 - 1779 (tranh minh hoạ cho kí sự Những chuyến hành trình của Giêm Cúc in năm 1835)</a:t>
            </a:r>
          </a:p>
        </p:txBody>
      </p:sp>
      <p:sp>
        <p:nvSpPr>
          <p:cNvPr id="36" name="Title 1">
            <a:extLst>
              <a:ext uri="{FF2B5EF4-FFF2-40B4-BE49-F238E27FC236}">
                <a16:creationId xmlns:a16="http://schemas.microsoft.com/office/drawing/2014/main" id="{1F91A9D6-8A8E-4F9D-AC38-496065DAB874}"/>
              </a:ext>
            </a:extLst>
          </p:cNvPr>
          <p:cNvSpPr txBox="1">
            <a:spLocks/>
          </p:cNvSpPr>
          <p:nvPr/>
        </p:nvSpPr>
        <p:spPr>
          <a:xfrm>
            <a:off x="6890636" y="5456084"/>
            <a:ext cx="3996017" cy="999663"/>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Bìa cuốn sách: </a:t>
            </a:r>
            <a:r>
              <a:rPr kumimoji="0" lang="vi-VN" sz="2200" b="1" i="1"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Xứ Đàng Trong - Lịch sử kinh tế xã hội Việt Nam thế kỷ 17-18 – Li Tana</a:t>
            </a:r>
          </a:p>
        </p:txBody>
      </p:sp>
    </p:spTree>
    <p:extLst>
      <p:ext uri="{BB962C8B-B14F-4D97-AF65-F5344CB8AC3E}">
        <p14:creationId xmlns:p14="http://schemas.microsoft.com/office/powerpoint/2010/main" val="417962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ộ ảnh hiếm về nhà Lê trung hưng và thành Thăng Long năm 1684-1685 - Hình  Ảnh Lịch Sử - Bộ sưu tập Hình Ảnh Lịch Sử Việt Nam và Thế Giới">
            <a:extLst>
              <a:ext uri="{FF2B5EF4-FFF2-40B4-BE49-F238E27FC236}">
                <a16:creationId xmlns:a16="http://schemas.microsoft.com/office/drawing/2014/main" id="{92FF25A9-3FFF-4DA9-A5E8-476FFF81F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95142"/>
            <a:ext cx="6081395" cy="45407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EDFE265-ECB3-4196-9415-DF85F2AE1762}"/>
              </a:ext>
            </a:extLst>
          </p:cNvPr>
          <p:cNvSpPr txBox="1">
            <a:spLocks/>
          </p:cNvSpPr>
          <p:nvPr/>
        </p:nvSpPr>
        <p:spPr>
          <a:xfrm>
            <a:off x="203688" y="5134382"/>
            <a:ext cx="11784624" cy="1374116"/>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vi-VN" sz="2300" b="1">
                <a:solidFill>
                  <a:srgbClr val="00B0F0"/>
                </a:solidFill>
                <a:cs typeface="Times New Roman" panose="02020603050405020304" pitchFamily="18" charset="0"/>
              </a:rPr>
              <a:t>“</a:t>
            </a:r>
            <a:r>
              <a:rPr lang="vi-VN" sz="2300" b="1" i="1">
                <a:solidFill>
                  <a:srgbClr val="00B0F0"/>
                </a:solidFill>
                <a:cs typeface="Times New Roman" panose="02020603050405020304" pitchFamily="18" charset="0"/>
              </a:rPr>
              <a:t>Phố Hiến và vùng ngoại vi có trên 20 phường, trong đó có 8 phường thủ công và một số phường chuyên buôn bán. Điểm đặc biệt của Phố Hiến là có khá nhiều người nước ngoài đến đây sinh sống hoặc qua lại buôn bán.” </a:t>
            </a:r>
            <a:r>
              <a:rPr lang="vi-VN" sz="2300" b="1">
                <a:solidFill>
                  <a:srgbClr val="00B0F0"/>
                </a:solidFill>
                <a:cs typeface="Times New Roman" panose="02020603050405020304" pitchFamily="18" charset="0"/>
              </a:rPr>
              <a:t>(Theo Trần Thị Vinh (Chủ biên), Lịch sử Việt Nam, Tập 4, Sđd, tr. 224)</a:t>
            </a:r>
          </a:p>
        </p:txBody>
      </p:sp>
      <p:sp>
        <p:nvSpPr>
          <p:cNvPr id="9" name="Title 1">
            <a:extLst>
              <a:ext uri="{FF2B5EF4-FFF2-40B4-BE49-F238E27FC236}">
                <a16:creationId xmlns:a16="http://schemas.microsoft.com/office/drawing/2014/main" id="{0060933C-69AB-48DA-A1DB-C95D210FF94F}"/>
              </a:ext>
            </a:extLst>
          </p:cNvPr>
          <p:cNvSpPr txBox="1">
            <a:spLocks/>
          </p:cNvSpPr>
          <p:nvPr/>
        </p:nvSpPr>
        <p:spPr>
          <a:xfrm>
            <a:off x="152398" y="4239124"/>
            <a:ext cx="6081395" cy="793586"/>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200" b="1">
                <a:solidFill>
                  <a:srgbClr val="00B0F0"/>
                </a:solidFill>
                <a:cs typeface="Times New Roman" panose="02020603050405020304" pitchFamily="18" charset="0"/>
              </a:rPr>
              <a:t>Kẻ Chợ của Đàng Ngoài, thế kỉ XVII </a:t>
            </a:r>
          </a:p>
          <a:p>
            <a:r>
              <a:rPr lang="vi-VN" sz="2200" b="1">
                <a:solidFill>
                  <a:srgbClr val="00B0F0"/>
                </a:solidFill>
                <a:cs typeface="Times New Roman" panose="02020603050405020304" pitchFamily="18" charset="0"/>
              </a:rPr>
              <a:t>(X. Ba-ron, 1685)</a:t>
            </a:r>
          </a:p>
        </p:txBody>
      </p:sp>
      <p:pic>
        <p:nvPicPr>
          <p:cNvPr id="2050" name="Picture 2" descr="Phục dựng Phố Hiến xưa trở thành điểm du lịch mang tính lịch sử, văn hoá">
            <a:extLst>
              <a:ext uri="{FF2B5EF4-FFF2-40B4-BE49-F238E27FC236}">
                <a16:creationId xmlns:a16="http://schemas.microsoft.com/office/drawing/2014/main" id="{451446C1-9F4C-4E16-A1EB-B4C056BF5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374" y="88947"/>
            <a:ext cx="5593227" cy="454077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B7C231E-A757-4E08-8EF7-781C3F6925AE}"/>
              </a:ext>
            </a:extLst>
          </p:cNvPr>
          <p:cNvSpPr txBox="1">
            <a:spLocks/>
          </p:cNvSpPr>
          <p:nvPr/>
        </p:nvSpPr>
        <p:spPr>
          <a:xfrm>
            <a:off x="6963214" y="4495799"/>
            <a:ext cx="4457813" cy="504015"/>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200" b="1">
                <a:solidFill>
                  <a:srgbClr val="00B0F0"/>
                </a:solidFill>
                <a:cs typeface="Times New Roman" panose="02020603050405020304" pitchFamily="18" charset="0"/>
              </a:rPr>
              <a:t>Phố Hiến xưa</a:t>
            </a:r>
            <a:endParaRPr lang="vi-VN" sz="2200" b="1" i="1">
              <a:solidFill>
                <a:srgbClr val="00B0F0"/>
              </a:solidFill>
              <a:cs typeface="Times New Roman" panose="02020603050405020304" pitchFamily="18" charset="0"/>
            </a:endParaRPr>
          </a:p>
        </p:txBody>
      </p:sp>
    </p:spTree>
    <p:extLst>
      <p:ext uri="{BB962C8B-B14F-4D97-AF65-F5344CB8AC3E}">
        <p14:creationId xmlns:p14="http://schemas.microsoft.com/office/powerpoint/2010/main" val="333537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ương cảng Hội An – những giá trị trường tồn">
            <a:extLst>
              <a:ext uri="{FF2B5EF4-FFF2-40B4-BE49-F238E27FC236}">
                <a16:creationId xmlns:a16="http://schemas.microsoft.com/office/drawing/2014/main" id="{569A1EB5-C11A-40ED-B2E9-627B23B3BC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35" t="5992" r="4281" b="13639"/>
          <a:stretch/>
        </p:blipFill>
        <p:spPr bwMode="auto">
          <a:xfrm>
            <a:off x="693286" y="3053270"/>
            <a:ext cx="5181601" cy="302462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hùa Cầu, công trình kiến trúc nổi tiếng ở Hội An được in hình trên tờ tiền  polymer mệnh giá 20.000 đồng có tên chữ là gì?">
            <a:extLst>
              <a:ext uri="{FF2B5EF4-FFF2-40B4-BE49-F238E27FC236}">
                <a16:creationId xmlns:a16="http://schemas.microsoft.com/office/drawing/2014/main" id="{C31B0709-EC3F-4E16-AB59-82AC3968B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6359"/>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4DF0F22B-14FF-4EC6-92EB-339E724C158C}"/>
              </a:ext>
            </a:extLst>
          </p:cNvPr>
          <p:cNvSpPr txBox="1">
            <a:spLocks/>
          </p:cNvSpPr>
          <p:nvPr/>
        </p:nvSpPr>
        <p:spPr>
          <a:xfrm>
            <a:off x="3758038" y="6149340"/>
            <a:ext cx="5855862" cy="579897"/>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200" b="1">
                <a:solidFill>
                  <a:srgbClr val="00B0F0"/>
                </a:solidFill>
                <a:cs typeface="Times New Roman" panose="02020603050405020304" pitchFamily="18" charset="0"/>
              </a:rPr>
              <a:t>Thương cảng Hội An xưa và nay</a:t>
            </a:r>
          </a:p>
        </p:txBody>
      </p:sp>
      <p:sp>
        <p:nvSpPr>
          <p:cNvPr id="6" name="Title 1">
            <a:extLst>
              <a:ext uri="{FF2B5EF4-FFF2-40B4-BE49-F238E27FC236}">
                <a16:creationId xmlns:a16="http://schemas.microsoft.com/office/drawing/2014/main" id="{63149A6C-1342-4B52-82AD-906DED3EBADA}"/>
              </a:ext>
            </a:extLst>
          </p:cNvPr>
          <p:cNvSpPr txBox="1">
            <a:spLocks/>
          </p:cNvSpPr>
          <p:nvPr/>
        </p:nvSpPr>
        <p:spPr>
          <a:xfrm>
            <a:off x="395654" y="128763"/>
            <a:ext cx="5700346" cy="3590710"/>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vi-VN" sz="2300" b="1">
                <a:solidFill>
                  <a:srgbClr val="00B0F0"/>
                </a:solidFill>
                <a:cs typeface="Times New Roman" panose="02020603050405020304" pitchFamily="18" charset="0"/>
              </a:rPr>
              <a:t>“</a:t>
            </a:r>
            <a:r>
              <a:rPr lang="vi-VN" sz="2300" b="1" i="1">
                <a:solidFill>
                  <a:srgbClr val="00B0F0"/>
                </a:solidFill>
                <a:cs typeface="Times New Roman" panose="02020603050405020304" pitchFamily="18" charset="0"/>
              </a:rPr>
              <a:t>Hội An là cảng thị lớn nhất Đàng Trong và là nơi cập bến của nhiều thuyên buôn nước ngoài. Ngoài người Nhật, người Hoa, thương nhân Bồ Đào Nha, Hà Lan, Anh, Pháp cũng thường xuyên lui tới Hội An. Họ bán vũ khí, hàng mĩ nghệ, thực phẩm đã chế biến, kẽm, bạc,... và mua đủ thứ như: tơ lụa, lâm sản quý, yến sào, nông sản</a:t>
            </a:r>
            <a:r>
              <a:rPr lang="vi-VN" sz="2300" b="1">
                <a:solidFill>
                  <a:srgbClr val="00B0F0"/>
                </a:solidFill>
                <a:cs typeface="Times New Roman" panose="02020603050405020304" pitchFamily="18" charset="0"/>
              </a:rPr>
              <a:t>.”</a:t>
            </a:r>
          </a:p>
          <a:p>
            <a:pPr algn="just"/>
            <a:r>
              <a:rPr lang="vi-VN" sz="2300" b="1">
                <a:solidFill>
                  <a:srgbClr val="00B0F0"/>
                </a:solidFill>
                <a:cs typeface="Times New Roman" panose="02020603050405020304" pitchFamily="18" charset="0"/>
              </a:rPr>
              <a:t>(Theo Trưong Hữu Quýnh, Đại cương Lịch sử Việt Nam, Toàn tập, NXB Giáo dục, 2001, tr. 379)</a:t>
            </a:r>
          </a:p>
        </p:txBody>
      </p:sp>
    </p:spTree>
    <p:extLst>
      <p:ext uri="{BB962C8B-B14F-4D97-AF65-F5344CB8AC3E}">
        <p14:creationId xmlns:p14="http://schemas.microsoft.com/office/powerpoint/2010/main" val="425625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3D927A-B044-417A-9BD2-4EC117FCC7AC}"/>
              </a:ext>
            </a:extLst>
          </p:cNvPr>
          <p:cNvGrpSpPr/>
          <p:nvPr/>
        </p:nvGrpSpPr>
        <p:grpSpPr>
          <a:xfrm>
            <a:off x="355501" y="3207594"/>
            <a:ext cx="11480997" cy="3304166"/>
            <a:chOff x="252091" y="0"/>
            <a:chExt cx="22593909" cy="6502398"/>
          </a:xfrm>
        </p:grpSpPr>
        <p:pic>
          <p:nvPicPr>
            <p:cNvPr id="3" name="Picture 2">
              <a:extLst>
                <a:ext uri="{FF2B5EF4-FFF2-40B4-BE49-F238E27FC236}">
                  <a16:creationId xmlns:a16="http://schemas.microsoft.com/office/drawing/2014/main" id="{71ED0999-15A1-4BEC-AD0C-4343736ACDFE}"/>
                </a:ext>
              </a:extLst>
            </p:cNvPr>
            <p:cNvPicPr>
              <a:picLocks noChangeAspect="1"/>
            </p:cNvPicPr>
            <p:nvPr/>
          </p:nvPicPr>
          <p:blipFill>
            <a:blip r:embed="rId2"/>
            <a:stretch>
              <a:fillRect/>
            </a:stretch>
          </p:blipFill>
          <p:spPr>
            <a:xfrm>
              <a:off x="252091" y="0"/>
              <a:ext cx="5981335" cy="6464300"/>
            </a:xfrm>
            <a:prstGeom prst="rect">
              <a:avLst/>
            </a:prstGeom>
          </p:spPr>
        </p:pic>
        <p:pic>
          <p:nvPicPr>
            <p:cNvPr id="5" name="Picture 4">
              <a:extLst>
                <a:ext uri="{FF2B5EF4-FFF2-40B4-BE49-F238E27FC236}">
                  <a16:creationId xmlns:a16="http://schemas.microsoft.com/office/drawing/2014/main" id="{1F940BB2-AD2C-4571-888D-C97C558D6B1C}"/>
                </a:ext>
              </a:extLst>
            </p:cNvPr>
            <p:cNvPicPr>
              <a:picLocks noChangeAspect="1"/>
            </p:cNvPicPr>
            <p:nvPr/>
          </p:nvPicPr>
          <p:blipFill>
            <a:blip r:embed="rId3"/>
            <a:stretch>
              <a:fillRect/>
            </a:stretch>
          </p:blipFill>
          <p:spPr>
            <a:xfrm>
              <a:off x="5970275" y="393700"/>
              <a:ext cx="5224058" cy="6070600"/>
            </a:xfrm>
            <a:prstGeom prst="rect">
              <a:avLst/>
            </a:prstGeom>
          </p:spPr>
        </p:pic>
        <p:pic>
          <p:nvPicPr>
            <p:cNvPr id="7" name="Picture 6">
              <a:extLst>
                <a:ext uri="{FF2B5EF4-FFF2-40B4-BE49-F238E27FC236}">
                  <a16:creationId xmlns:a16="http://schemas.microsoft.com/office/drawing/2014/main" id="{637CB06E-77A4-4EDE-8188-8C7716FB7C53}"/>
                </a:ext>
              </a:extLst>
            </p:cNvPr>
            <p:cNvPicPr>
              <a:picLocks noChangeAspect="1"/>
            </p:cNvPicPr>
            <p:nvPr/>
          </p:nvPicPr>
          <p:blipFill>
            <a:blip r:embed="rId4"/>
            <a:stretch>
              <a:fillRect/>
            </a:stretch>
          </p:blipFill>
          <p:spPr>
            <a:xfrm>
              <a:off x="11194333" y="393700"/>
              <a:ext cx="5718184" cy="6032502"/>
            </a:xfrm>
            <a:prstGeom prst="rect">
              <a:avLst/>
            </a:prstGeom>
          </p:spPr>
        </p:pic>
        <p:pic>
          <p:nvPicPr>
            <p:cNvPr id="9" name="Picture 8">
              <a:extLst>
                <a:ext uri="{FF2B5EF4-FFF2-40B4-BE49-F238E27FC236}">
                  <a16:creationId xmlns:a16="http://schemas.microsoft.com/office/drawing/2014/main" id="{D36D7284-60E2-46DC-84AA-2BE0F5748C55}"/>
                </a:ext>
              </a:extLst>
            </p:cNvPr>
            <p:cNvPicPr>
              <a:picLocks noChangeAspect="1"/>
            </p:cNvPicPr>
            <p:nvPr/>
          </p:nvPicPr>
          <p:blipFill>
            <a:blip r:embed="rId5"/>
            <a:stretch>
              <a:fillRect/>
            </a:stretch>
          </p:blipFill>
          <p:spPr>
            <a:xfrm>
              <a:off x="16912517" y="431798"/>
              <a:ext cx="5933483" cy="6070600"/>
            </a:xfrm>
            <a:prstGeom prst="rect">
              <a:avLst/>
            </a:prstGeom>
          </p:spPr>
        </p:pic>
      </p:grpSp>
      <p:sp>
        <p:nvSpPr>
          <p:cNvPr id="15" name="Title 1">
            <a:extLst>
              <a:ext uri="{FF2B5EF4-FFF2-40B4-BE49-F238E27FC236}">
                <a16:creationId xmlns:a16="http://schemas.microsoft.com/office/drawing/2014/main" id="{9AAF6584-24E5-4FBC-9828-C746A3BB1751}"/>
              </a:ext>
            </a:extLst>
          </p:cNvPr>
          <p:cNvSpPr txBox="1">
            <a:spLocks/>
          </p:cNvSpPr>
          <p:nvPr/>
        </p:nvSpPr>
        <p:spPr>
          <a:xfrm>
            <a:off x="865755" y="1306657"/>
            <a:ext cx="2538761" cy="552022"/>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vi-VN" sz="2200" b="1">
                <a:solidFill>
                  <a:srgbClr val="00B0F0"/>
                </a:solidFill>
                <a:cs typeface="Times New Roman" panose="02020603050405020304" pitchFamily="18" charset="0"/>
              </a:rPr>
              <a:t>NƯỚC TA</a:t>
            </a:r>
          </a:p>
        </p:txBody>
      </p:sp>
      <p:sp>
        <p:nvSpPr>
          <p:cNvPr id="16" name="Title 1">
            <a:extLst>
              <a:ext uri="{FF2B5EF4-FFF2-40B4-BE49-F238E27FC236}">
                <a16:creationId xmlns:a16="http://schemas.microsoft.com/office/drawing/2014/main" id="{B5096102-BC28-447F-BA52-983C1708EDCF}"/>
              </a:ext>
            </a:extLst>
          </p:cNvPr>
          <p:cNvSpPr txBox="1">
            <a:spLocks/>
          </p:cNvSpPr>
          <p:nvPr/>
        </p:nvSpPr>
        <p:spPr>
          <a:xfrm>
            <a:off x="8638187" y="1306656"/>
            <a:ext cx="2390370" cy="552023"/>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vi-VN" sz="2200" b="1">
                <a:solidFill>
                  <a:srgbClr val="00B0F0"/>
                </a:solidFill>
                <a:cs typeface="Times New Roman" panose="02020603050405020304" pitchFamily="18" charset="0"/>
              </a:rPr>
              <a:t>NƯỚC NGOÀI</a:t>
            </a:r>
            <a:endParaRPr lang="vi-VN" sz="2200" b="1" i="1">
              <a:solidFill>
                <a:srgbClr val="00B0F0"/>
              </a:solidFill>
              <a:cs typeface="Times New Roman" panose="02020603050405020304" pitchFamily="18" charset="0"/>
            </a:endParaRPr>
          </a:p>
        </p:txBody>
      </p:sp>
      <p:sp>
        <p:nvSpPr>
          <p:cNvPr id="12" name="Arrow: Right 11">
            <a:extLst>
              <a:ext uri="{FF2B5EF4-FFF2-40B4-BE49-F238E27FC236}">
                <a16:creationId xmlns:a16="http://schemas.microsoft.com/office/drawing/2014/main" id="{F68131C2-21C2-4D32-8030-F8F6CE3E4BB6}"/>
              </a:ext>
            </a:extLst>
          </p:cNvPr>
          <p:cNvSpPr/>
          <p:nvPr/>
        </p:nvSpPr>
        <p:spPr>
          <a:xfrm>
            <a:off x="4304872" y="1178229"/>
            <a:ext cx="3020602" cy="256854"/>
          </a:xfrm>
          <a:prstGeom prst="rightArrow">
            <a:avLst/>
          </a:prstGeom>
          <a:solidFill>
            <a:srgbClr val="00B0F0"/>
          </a:solidFill>
          <a:ln>
            <a:solidFill>
              <a:srgbClr val="009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Arrow: Right 17">
            <a:extLst>
              <a:ext uri="{FF2B5EF4-FFF2-40B4-BE49-F238E27FC236}">
                <a16:creationId xmlns:a16="http://schemas.microsoft.com/office/drawing/2014/main" id="{4354333F-68DE-4C07-9C4C-E063B058F107}"/>
              </a:ext>
            </a:extLst>
          </p:cNvPr>
          <p:cNvSpPr/>
          <p:nvPr/>
        </p:nvSpPr>
        <p:spPr>
          <a:xfrm flipH="1">
            <a:off x="4304872" y="1693947"/>
            <a:ext cx="3020602" cy="256854"/>
          </a:xfrm>
          <a:prstGeom prst="rightArrow">
            <a:avLst/>
          </a:prstGeom>
          <a:solidFill>
            <a:srgbClr val="00B0F0"/>
          </a:solidFill>
          <a:ln>
            <a:solidFill>
              <a:srgbClr val="009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32C4B908-221D-463C-91AB-049A324623B1}"/>
              </a:ext>
            </a:extLst>
          </p:cNvPr>
          <p:cNvSpPr txBox="1"/>
          <p:nvPr/>
        </p:nvSpPr>
        <p:spPr>
          <a:xfrm>
            <a:off x="3938513" y="292165"/>
            <a:ext cx="3753318" cy="830997"/>
          </a:xfrm>
          <a:prstGeom prst="rect">
            <a:avLst/>
          </a:prstGeom>
          <a:noFill/>
        </p:spPr>
        <p:txBody>
          <a:bodyPr wrap="square">
            <a:spAutoFit/>
          </a:bodyPr>
          <a:lstStyle/>
          <a:p>
            <a:pPr algn="ctr"/>
            <a:r>
              <a:rPr lang="vi-VN" sz="2400">
                <a:solidFill>
                  <a:schemeClr val="bg1"/>
                </a:solidFill>
                <a:latin typeface="Times New Roman" panose="02020603050405020304" pitchFamily="18" charset="0"/>
                <a:cs typeface="Times New Roman" panose="02020603050405020304" pitchFamily="18" charset="0"/>
              </a:rPr>
              <a:t>Gạo, tơ lụa, đường trắng, đồ gốm, hương liệu lâm sản,... </a:t>
            </a:r>
          </a:p>
        </p:txBody>
      </p:sp>
      <p:sp>
        <p:nvSpPr>
          <p:cNvPr id="21" name="TextBox 20">
            <a:extLst>
              <a:ext uri="{FF2B5EF4-FFF2-40B4-BE49-F238E27FC236}">
                <a16:creationId xmlns:a16="http://schemas.microsoft.com/office/drawing/2014/main" id="{62B89554-9F9F-4329-B8E5-347F3EDC65BB}"/>
              </a:ext>
            </a:extLst>
          </p:cNvPr>
          <p:cNvSpPr txBox="1"/>
          <p:nvPr/>
        </p:nvSpPr>
        <p:spPr>
          <a:xfrm>
            <a:off x="4100659" y="2118347"/>
            <a:ext cx="3630188" cy="461665"/>
          </a:xfrm>
          <a:prstGeom prst="rect">
            <a:avLst/>
          </a:prstGeom>
          <a:noFill/>
        </p:spPr>
        <p:txBody>
          <a:bodyPr wrap="square">
            <a:spAutoFit/>
          </a:bodyPr>
          <a:lstStyle/>
          <a:p>
            <a:pPr algn="ctr"/>
            <a:r>
              <a:rPr lang="vi-VN" sz="2400">
                <a:solidFill>
                  <a:schemeClr val="bg1"/>
                </a:solidFill>
                <a:latin typeface="Times New Roman" panose="02020603050405020304" pitchFamily="18" charset="0"/>
                <a:cs typeface="Times New Roman" panose="02020603050405020304" pitchFamily="18" charset="0"/>
              </a:rPr>
              <a:t>Len dạ, bạc, đồng, vũ khí... </a:t>
            </a:r>
          </a:p>
        </p:txBody>
      </p:sp>
    </p:spTree>
    <p:extLst>
      <p:ext uri="{BB962C8B-B14F-4D97-AF65-F5344CB8AC3E}">
        <p14:creationId xmlns:p14="http://schemas.microsoft.com/office/powerpoint/2010/main" val="67577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a:solidFill>
                  <a:srgbClr val="002060"/>
                </a:solidFill>
                <a:latin typeface="Sitka Banner" pitchFamily="2" charset="0"/>
                <a:ea typeface="Times New Roman" panose="02020603050405020304" pitchFamily="18" charset="0"/>
                <a:cs typeface="Times New Roman" panose="02020603050405020304" pitchFamily="18" charset="0"/>
              </a:rPr>
              <a:t>2</a:t>
            </a: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Tình hình văn hoá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E602272A-A6C5-388F-AB87-E2331A0D7A5D}"/>
              </a:ext>
            </a:extLst>
          </p:cNvPr>
          <p:cNvGrpSpPr/>
          <p:nvPr/>
        </p:nvGrpSpPr>
        <p:grpSpPr>
          <a:xfrm>
            <a:off x="32896" y="2501136"/>
            <a:ext cx="5794238" cy="1465244"/>
            <a:chOff x="6138684" y="2121483"/>
            <a:chExt cx="5794238" cy="1465244"/>
          </a:xfrm>
        </p:grpSpPr>
        <p:sp>
          <p:nvSpPr>
            <p:cNvPr id="6" name="Rectangle: Rounded Corners 5">
              <a:extLst>
                <a:ext uri="{FF2B5EF4-FFF2-40B4-BE49-F238E27FC236}">
                  <a16:creationId xmlns:a16="http://schemas.microsoft.com/office/drawing/2014/main" id="{702332CE-1228-97B9-54E3-2782CE8B700A}"/>
                </a:ext>
              </a:extLst>
            </p:cNvPr>
            <p:cNvSpPr/>
            <p:nvPr/>
          </p:nvSpPr>
          <p:spPr>
            <a:xfrm>
              <a:off x="7017746" y="2209567"/>
              <a:ext cx="4915176" cy="137716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371A3D-158C-172D-908F-ADA142CD9E64}"/>
                </a:ext>
              </a:extLst>
            </p:cNvPr>
            <p:cNvSpPr/>
            <p:nvPr/>
          </p:nvSpPr>
          <p:spPr>
            <a:xfrm>
              <a:off x="6138684" y="2121483"/>
              <a:ext cx="1751682" cy="14652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A2D756F1-C07D-C757-711C-DF40B818228F}"/>
              </a:ext>
            </a:extLst>
          </p:cNvPr>
          <p:cNvSpPr txBox="1"/>
          <p:nvPr/>
        </p:nvSpPr>
        <p:spPr>
          <a:xfrm>
            <a:off x="54477" y="2825345"/>
            <a:ext cx="1751682" cy="98488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err="1">
                <a:solidFill>
                  <a:schemeClr val="bg1"/>
                </a:solidFill>
                <a:latin typeface="Sitka Banner" pitchFamily="2" charset="0"/>
                <a:ea typeface="Times New Roman" panose="02020603050405020304" pitchFamily="18" charset="0"/>
                <a:cs typeface="Times New Roman" panose="02020603050405020304" pitchFamily="18" charset="0"/>
              </a:rPr>
              <a:t>Nhóm</a:t>
            </a:r>
            <a:r>
              <a:rPr lang="en-US" sz="3200">
                <a:solidFill>
                  <a:schemeClr val="bg1"/>
                </a:solidFill>
                <a:latin typeface="Sitka Banner" pitchFamily="2" charset="0"/>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lang="en-US" sz="3200">
                <a:solidFill>
                  <a:schemeClr val="bg1"/>
                </a:solidFill>
                <a:latin typeface="Sitka Banner" pitchFamily="2" charset="0"/>
                <a:ea typeface="Times New Roman" panose="02020603050405020304" pitchFamily="18" charset="0"/>
                <a:cs typeface="Times New Roman" panose="02020603050405020304" pitchFamily="18" charset="0"/>
              </a:rPr>
              <a:t>1</a:t>
            </a:r>
            <a:endParaRPr kumimoji="0" lang="en-US" sz="32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8924582-AEBD-79C4-5BD4-C4D368E5F2AF}"/>
              </a:ext>
            </a:extLst>
          </p:cNvPr>
          <p:cNvSpPr txBox="1"/>
          <p:nvPr/>
        </p:nvSpPr>
        <p:spPr>
          <a:xfrm>
            <a:off x="1731466" y="2723802"/>
            <a:ext cx="4127200" cy="1107996"/>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vi-VN" sz="3600">
                <a:solidFill>
                  <a:srgbClr val="002060"/>
                </a:solidFill>
                <a:latin typeface="Sitka Banner" pitchFamily="2" charset="0"/>
                <a:ea typeface="Times New Roman" panose="02020603050405020304" pitchFamily="18" charset="0"/>
                <a:cs typeface="Times New Roman" panose="02020603050405020304" pitchFamily="18" charset="0"/>
              </a:rPr>
              <a:t>Tư tưởng, tín ngưỡng, tôn giáo</a:t>
            </a:r>
            <a:endParaRPr kumimoji="0" lang="en-US" sz="3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D0148658-499E-9738-5747-23D302A4B2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369347" y="698649"/>
            <a:ext cx="3927978" cy="2073100"/>
          </a:xfrm>
          <a:prstGeom prst="rect">
            <a:avLst/>
          </a:prstGeom>
        </p:spPr>
      </p:pic>
      <p:grpSp>
        <p:nvGrpSpPr>
          <p:cNvPr id="25" name="Group 24">
            <a:extLst>
              <a:ext uri="{FF2B5EF4-FFF2-40B4-BE49-F238E27FC236}">
                <a16:creationId xmlns:a16="http://schemas.microsoft.com/office/drawing/2014/main" id="{E9AA2BBF-9AA6-4621-8071-184A01B42561}"/>
              </a:ext>
            </a:extLst>
          </p:cNvPr>
          <p:cNvGrpSpPr/>
          <p:nvPr/>
        </p:nvGrpSpPr>
        <p:grpSpPr>
          <a:xfrm>
            <a:off x="6096000" y="2545471"/>
            <a:ext cx="5794238" cy="1465244"/>
            <a:chOff x="6138684" y="2121483"/>
            <a:chExt cx="5794238" cy="1465244"/>
          </a:xfrm>
        </p:grpSpPr>
        <p:sp>
          <p:nvSpPr>
            <p:cNvPr id="26" name="Rectangle: Rounded Corners 25">
              <a:extLst>
                <a:ext uri="{FF2B5EF4-FFF2-40B4-BE49-F238E27FC236}">
                  <a16:creationId xmlns:a16="http://schemas.microsoft.com/office/drawing/2014/main" id="{E253E7E2-9D76-4FA0-BA93-BFA431E0F289}"/>
                </a:ext>
              </a:extLst>
            </p:cNvPr>
            <p:cNvSpPr/>
            <p:nvPr/>
          </p:nvSpPr>
          <p:spPr>
            <a:xfrm>
              <a:off x="7017746" y="2209567"/>
              <a:ext cx="4915176" cy="137716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D457564-F99B-438A-B11D-BE76A8E8E8AC}"/>
                </a:ext>
              </a:extLst>
            </p:cNvPr>
            <p:cNvSpPr/>
            <p:nvPr/>
          </p:nvSpPr>
          <p:spPr>
            <a:xfrm>
              <a:off x="6138684" y="2121483"/>
              <a:ext cx="1751682" cy="14652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6B184EAB-95DA-48CB-941F-67564F1A231C}"/>
              </a:ext>
            </a:extLst>
          </p:cNvPr>
          <p:cNvSpPr txBox="1"/>
          <p:nvPr/>
        </p:nvSpPr>
        <p:spPr>
          <a:xfrm>
            <a:off x="6117581" y="2869680"/>
            <a:ext cx="1751682" cy="98488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err="1">
                <a:solidFill>
                  <a:schemeClr val="bg1"/>
                </a:solidFill>
                <a:latin typeface="Sitka Banner" pitchFamily="2" charset="0"/>
                <a:ea typeface="Times New Roman" panose="02020603050405020304" pitchFamily="18" charset="0"/>
                <a:cs typeface="Times New Roman" panose="02020603050405020304" pitchFamily="18" charset="0"/>
              </a:rPr>
              <a:t>Nhóm</a:t>
            </a:r>
            <a:r>
              <a:rPr lang="en-US" sz="3200">
                <a:solidFill>
                  <a:schemeClr val="bg1"/>
                </a:solidFill>
                <a:latin typeface="Sitka Banner" pitchFamily="2" charset="0"/>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lang="en-US" sz="3200">
                <a:solidFill>
                  <a:schemeClr val="bg1"/>
                </a:solidFill>
                <a:latin typeface="Sitka Banner" pitchFamily="2" charset="0"/>
                <a:ea typeface="Times New Roman" panose="02020603050405020304" pitchFamily="18" charset="0"/>
                <a:cs typeface="Times New Roman" panose="02020603050405020304" pitchFamily="18" charset="0"/>
              </a:rPr>
              <a:t>2</a:t>
            </a:r>
            <a:endParaRPr kumimoji="0" lang="en-US" sz="32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C4A32BE5-1019-4E1E-9543-1C98D09AF586}"/>
              </a:ext>
            </a:extLst>
          </p:cNvPr>
          <p:cNvSpPr txBox="1"/>
          <p:nvPr/>
        </p:nvSpPr>
        <p:spPr>
          <a:xfrm>
            <a:off x="8182137" y="3001094"/>
            <a:ext cx="3352064" cy="553998"/>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vi-VN" sz="3600">
                <a:solidFill>
                  <a:srgbClr val="002060"/>
                </a:solidFill>
                <a:latin typeface="Sitka Banner" pitchFamily="2" charset="0"/>
                <a:ea typeface="Times New Roman" panose="02020603050405020304" pitchFamily="18" charset="0"/>
                <a:cs typeface="Times New Roman" panose="02020603050405020304" pitchFamily="18" charset="0"/>
              </a:rPr>
              <a:t>Chữ viết </a:t>
            </a:r>
            <a:endParaRPr kumimoji="0" lang="en-US" sz="3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0CBB2AB1-1E49-4442-B17A-514AD9DE85B3}"/>
              </a:ext>
            </a:extLst>
          </p:cNvPr>
          <p:cNvGrpSpPr/>
          <p:nvPr/>
        </p:nvGrpSpPr>
        <p:grpSpPr>
          <a:xfrm>
            <a:off x="32896" y="4464902"/>
            <a:ext cx="5794238" cy="1465244"/>
            <a:chOff x="6138684" y="2121483"/>
            <a:chExt cx="5794238" cy="1465244"/>
          </a:xfrm>
        </p:grpSpPr>
        <p:sp>
          <p:nvSpPr>
            <p:cNvPr id="31" name="Rectangle: Rounded Corners 30">
              <a:extLst>
                <a:ext uri="{FF2B5EF4-FFF2-40B4-BE49-F238E27FC236}">
                  <a16:creationId xmlns:a16="http://schemas.microsoft.com/office/drawing/2014/main" id="{8286617A-D00F-4A85-A492-EB0E9D32D4D8}"/>
                </a:ext>
              </a:extLst>
            </p:cNvPr>
            <p:cNvSpPr/>
            <p:nvPr/>
          </p:nvSpPr>
          <p:spPr>
            <a:xfrm>
              <a:off x="7017746" y="2209567"/>
              <a:ext cx="4915176" cy="137716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2A01E67-F7B2-4999-8CFD-7E009C6B49F0}"/>
                </a:ext>
              </a:extLst>
            </p:cNvPr>
            <p:cNvSpPr/>
            <p:nvPr/>
          </p:nvSpPr>
          <p:spPr>
            <a:xfrm>
              <a:off x="6138684" y="2121483"/>
              <a:ext cx="1751682" cy="14652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D9D88102-727C-4027-9581-B646F1542A90}"/>
              </a:ext>
            </a:extLst>
          </p:cNvPr>
          <p:cNvSpPr txBox="1"/>
          <p:nvPr/>
        </p:nvSpPr>
        <p:spPr>
          <a:xfrm>
            <a:off x="54477" y="4789111"/>
            <a:ext cx="1751682" cy="98488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err="1">
                <a:solidFill>
                  <a:schemeClr val="bg1"/>
                </a:solidFill>
                <a:latin typeface="Sitka Banner" pitchFamily="2" charset="0"/>
                <a:ea typeface="Times New Roman" panose="02020603050405020304" pitchFamily="18" charset="0"/>
                <a:cs typeface="Times New Roman" panose="02020603050405020304" pitchFamily="18" charset="0"/>
              </a:rPr>
              <a:t>Nhóm</a:t>
            </a:r>
            <a:r>
              <a:rPr lang="en-US" sz="3200">
                <a:solidFill>
                  <a:schemeClr val="bg1"/>
                </a:solidFill>
                <a:latin typeface="Sitka Banner" pitchFamily="2" charset="0"/>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lang="en-US" sz="3200">
                <a:solidFill>
                  <a:schemeClr val="bg1"/>
                </a:solidFill>
                <a:latin typeface="Sitka Banner" pitchFamily="2" charset="0"/>
                <a:ea typeface="Times New Roman" panose="02020603050405020304" pitchFamily="18" charset="0"/>
                <a:cs typeface="Times New Roman" panose="02020603050405020304" pitchFamily="18" charset="0"/>
              </a:rPr>
              <a:t>3</a:t>
            </a:r>
            <a:endParaRPr kumimoji="0" lang="en-US" sz="32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9F478ED7-9915-4CF0-9884-7BD0783F42EC}"/>
              </a:ext>
            </a:extLst>
          </p:cNvPr>
          <p:cNvSpPr txBox="1"/>
          <p:nvPr/>
        </p:nvSpPr>
        <p:spPr>
          <a:xfrm>
            <a:off x="1550850" y="4920525"/>
            <a:ext cx="4127200" cy="553998"/>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vi-VN" sz="3600">
                <a:solidFill>
                  <a:srgbClr val="002060"/>
                </a:solidFill>
                <a:latin typeface="Sitka Banner" pitchFamily="2" charset="0"/>
                <a:ea typeface="Times New Roman" panose="02020603050405020304" pitchFamily="18" charset="0"/>
                <a:cs typeface="Times New Roman" panose="02020603050405020304" pitchFamily="18" charset="0"/>
              </a:rPr>
              <a:t>Văn học</a:t>
            </a:r>
            <a:endParaRPr kumimoji="0" lang="en-US" sz="3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nvGrpSpPr>
          <p:cNvPr id="35" name="Group 34">
            <a:extLst>
              <a:ext uri="{FF2B5EF4-FFF2-40B4-BE49-F238E27FC236}">
                <a16:creationId xmlns:a16="http://schemas.microsoft.com/office/drawing/2014/main" id="{0CFADA0F-2871-41BE-9D3D-60144D2638BA}"/>
              </a:ext>
            </a:extLst>
          </p:cNvPr>
          <p:cNvGrpSpPr/>
          <p:nvPr/>
        </p:nvGrpSpPr>
        <p:grpSpPr>
          <a:xfrm>
            <a:off x="6096000" y="4509237"/>
            <a:ext cx="5794238" cy="1465244"/>
            <a:chOff x="6138684" y="2121483"/>
            <a:chExt cx="5794238" cy="1465244"/>
          </a:xfrm>
        </p:grpSpPr>
        <p:sp>
          <p:nvSpPr>
            <p:cNvPr id="36" name="Rectangle: Rounded Corners 35">
              <a:extLst>
                <a:ext uri="{FF2B5EF4-FFF2-40B4-BE49-F238E27FC236}">
                  <a16:creationId xmlns:a16="http://schemas.microsoft.com/office/drawing/2014/main" id="{9C78AC11-7FC3-4A7E-A519-B712C0A125D2}"/>
                </a:ext>
              </a:extLst>
            </p:cNvPr>
            <p:cNvSpPr/>
            <p:nvPr/>
          </p:nvSpPr>
          <p:spPr>
            <a:xfrm>
              <a:off x="7017746" y="2209567"/>
              <a:ext cx="4915176" cy="137716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3752AE7-88AA-4F86-BA51-89A060B941FE}"/>
                </a:ext>
              </a:extLst>
            </p:cNvPr>
            <p:cNvSpPr/>
            <p:nvPr/>
          </p:nvSpPr>
          <p:spPr>
            <a:xfrm>
              <a:off x="6138684" y="2121483"/>
              <a:ext cx="1751682" cy="146524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536EB9A7-F541-4308-8CBF-022B80B2845D}"/>
              </a:ext>
            </a:extLst>
          </p:cNvPr>
          <p:cNvSpPr txBox="1"/>
          <p:nvPr/>
        </p:nvSpPr>
        <p:spPr>
          <a:xfrm>
            <a:off x="6117581" y="4833446"/>
            <a:ext cx="1751682" cy="984885"/>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err="1">
                <a:solidFill>
                  <a:schemeClr val="bg1"/>
                </a:solidFill>
                <a:latin typeface="Sitka Banner" pitchFamily="2" charset="0"/>
                <a:ea typeface="Times New Roman" panose="02020603050405020304" pitchFamily="18" charset="0"/>
                <a:cs typeface="Times New Roman" panose="02020603050405020304" pitchFamily="18" charset="0"/>
              </a:rPr>
              <a:t>Nhóm</a:t>
            </a:r>
            <a:r>
              <a:rPr lang="en-US" sz="3200">
                <a:solidFill>
                  <a:schemeClr val="bg1"/>
                </a:solidFill>
                <a:latin typeface="Sitka Banner" pitchFamily="2" charset="0"/>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lang="en-US" sz="3200">
                <a:solidFill>
                  <a:schemeClr val="bg1"/>
                </a:solidFill>
                <a:latin typeface="Sitka Banner" pitchFamily="2" charset="0"/>
                <a:ea typeface="Times New Roman" panose="02020603050405020304" pitchFamily="18" charset="0"/>
                <a:cs typeface="Times New Roman" panose="02020603050405020304" pitchFamily="18" charset="0"/>
              </a:rPr>
              <a:t>4</a:t>
            </a:r>
            <a:endParaRPr kumimoji="0" lang="en-US" sz="32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DBA8744A-12D1-430C-8CDE-A1E3D8D04174}"/>
              </a:ext>
            </a:extLst>
          </p:cNvPr>
          <p:cNvSpPr txBox="1"/>
          <p:nvPr/>
        </p:nvSpPr>
        <p:spPr>
          <a:xfrm>
            <a:off x="8014909" y="4964567"/>
            <a:ext cx="3708101" cy="553998"/>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vi-VN" sz="3600">
                <a:solidFill>
                  <a:srgbClr val="002060"/>
                </a:solidFill>
                <a:latin typeface="Sitka Banner" pitchFamily="2" charset="0"/>
                <a:ea typeface="Times New Roman" panose="02020603050405020304" pitchFamily="18" charset="0"/>
                <a:cs typeface="Times New Roman" panose="02020603050405020304" pitchFamily="18" charset="0"/>
              </a:rPr>
              <a:t>Nghệ thuật dân gian </a:t>
            </a:r>
            <a:endParaRPr kumimoji="0" lang="en-US" sz="36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328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a:solidFill>
                  <a:srgbClr val="002060"/>
                </a:solidFill>
                <a:latin typeface="Sitka Banner" pitchFamily="2" charset="0"/>
                <a:ea typeface="Times New Roman" panose="02020603050405020304" pitchFamily="18" charset="0"/>
                <a:cs typeface="Times New Roman" panose="02020603050405020304" pitchFamily="18" charset="0"/>
              </a:rPr>
              <a:t>2</a:t>
            </a: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Tình hình văn hoá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C2D3F75C-6F4A-43C6-854C-86645DBDD48D}"/>
              </a:ext>
            </a:extLst>
          </p:cNvPr>
          <p:cNvSpPr txBox="1"/>
          <p:nvPr/>
        </p:nvSpPr>
        <p:spPr>
          <a:xfrm>
            <a:off x="3237961" y="991455"/>
            <a:ext cx="6364064" cy="492443"/>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Tư tưởng, tín ngưỡng, tôn giáo</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41" name="Freeform 454">
            <a:extLst>
              <a:ext uri="{FF2B5EF4-FFF2-40B4-BE49-F238E27FC236}">
                <a16:creationId xmlns:a16="http://schemas.microsoft.com/office/drawing/2014/main" id="{A852CFCC-09AF-46C2-AD4B-128554B564C1}"/>
              </a:ext>
            </a:extLst>
          </p:cNvPr>
          <p:cNvSpPr/>
          <p:nvPr/>
        </p:nvSpPr>
        <p:spPr>
          <a:xfrm>
            <a:off x="4758240" y="2012544"/>
            <a:ext cx="1893789" cy="25090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106" y="21589"/>
                </a:lnTo>
                <a:lnTo>
                  <a:pt x="19464" y="4007"/>
                </a:lnTo>
                <a:lnTo>
                  <a:pt x="21600" y="6780"/>
                </a:lnTo>
                <a:lnTo>
                  <a:pt x="16421" y="0"/>
                </a:lnTo>
                <a:lnTo>
                  <a:pt x="0" y="21600"/>
                </a:lnTo>
                <a:close/>
              </a:path>
            </a:pathLst>
          </a:custGeom>
          <a:gradFill>
            <a:gsLst>
              <a:gs pos="0">
                <a:srgbClr val="0CB100"/>
              </a:gs>
              <a:gs pos="36790">
                <a:srgbClr val="67CE02"/>
              </a:gs>
              <a:gs pos="99075">
                <a:srgbClr val="C3EA03"/>
              </a:gs>
            </a:gsLst>
            <a:lin ang="5400000"/>
          </a:gradFill>
          <a:ln w="12700">
            <a:miter lim="400000"/>
          </a:ln>
        </p:spPr>
        <p:txBody>
          <a:bodyPr lIns="45718" tIns="45718" rIns="45718" bIns="45718" anchor="ctr"/>
          <a:lstStyle/>
          <a:p>
            <a:pPr>
              <a:defRPr>
                <a:solidFill>
                  <a:srgbClr val="A9E800"/>
                </a:solidFill>
              </a:defRPr>
            </a:pPr>
            <a:endParaRPr/>
          </a:p>
        </p:txBody>
      </p:sp>
      <p:sp>
        <p:nvSpPr>
          <p:cNvPr id="42" name="Freeform 455">
            <a:extLst>
              <a:ext uri="{FF2B5EF4-FFF2-40B4-BE49-F238E27FC236}">
                <a16:creationId xmlns:a16="http://schemas.microsoft.com/office/drawing/2014/main" id="{30D0BECA-2ED9-4F9B-9F7D-926E94A6834C}"/>
              </a:ext>
            </a:extLst>
          </p:cNvPr>
          <p:cNvSpPr/>
          <p:nvPr/>
        </p:nvSpPr>
        <p:spPr>
          <a:xfrm>
            <a:off x="6197922" y="1551196"/>
            <a:ext cx="2302212" cy="3969259"/>
          </a:xfrm>
          <a:custGeom>
            <a:avLst/>
            <a:gdLst/>
            <a:ahLst/>
            <a:cxnLst>
              <a:cxn ang="0">
                <a:pos x="wd2" y="hd2"/>
              </a:cxn>
              <a:cxn ang="5400000">
                <a:pos x="wd2" y="hd2"/>
              </a:cxn>
              <a:cxn ang="10800000">
                <a:pos x="wd2" y="hd2"/>
              </a:cxn>
              <a:cxn ang="16200000">
                <a:pos x="wd2" y="hd2"/>
              </a:cxn>
            </a:cxnLst>
            <a:rect l="0" t="0" r="r" b="b"/>
            <a:pathLst>
              <a:path w="21600" h="21600" extrusionOk="0">
                <a:moveTo>
                  <a:pt x="2483" y="0"/>
                </a:moveTo>
                <a:lnTo>
                  <a:pt x="0" y="2511"/>
                </a:lnTo>
                <a:lnTo>
                  <a:pt x="4261" y="6796"/>
                </a:lnTo>
                <a:lnTo>
                  <a:pt x="19107" y="21600"/>
                </a:lnTo>
                <a:lnTo>
                  <a:pt x="19132" y="21600"/>
                </a:lnTo>
                <a:lnTo>
                  <a:pt x="21600" y="19104"/>
                </a:lnTo>
                <a:lnTo>
                  <a:pt x="2483" y="0"/>
                </a:lnTo>
                <a:close/>
              </a:path>
            </a:pathLst>
          </a:custGeom>
          <a:gradFill>
            <a:gsLst>
              <a:gs pos="0">
                <a:srgbClr val="0CB100"/>
              </a:gs>
              <a:gs pos="46821">
                <a:srgbClr val="67CE02"/>
              </a:gs>
              <a:gs pos="99075">
                <a:srgbClr val="C3EA03"/>
              </a:gs>
            </a:gsLst>
            <a:lin ang="16200000"/>
          </a:gradFill>
          <a:ln w="12700">
            <a:miter lim="400000"/>
          </a:ln>
        </p:spPr>
        <p:txBody>
          <a:bodyPr lIns="45718" tIns="45718" rIns="45718" bIns="45718" anchor="ctr"/>
          <a:lstStyle/>
          <a:p>
            <a:pPr>
              <a:defRPr>
                <a:solidFill>
                  <a:srgbClr val="A9E800"/>
                </a:solidFill>
              </a:defRPr>
            </a:pPr>
            <a:endParaRPr/>
          </a:p>
        </p:txBody>
      </p:sp>
      <p:sp>
        <p:nvSpPr>
          <p:cNvPr id="43" name="Freeform 456">
            <a:extLst>
              <a:ext uri="{FF2B5EF4-FFF2-40B4-BE49-F238E27FC236}">
                <a16:creationId xmlns:a16="http://schemas.microsoft.com/office/drawing/2014/main" id="{53371B30-18FB-48CF-9CFA-BF639BC01C02}"/>
              </a:ext>
            </a:extLst>
          </p:cNvPr>
          <p:cNvSpPr/>
          <p:nvPr/>
        </p:nvSpPr>
        <p:spPr>
          <a:xfrm>
            <a:off x="6207269" y="2552760"/>
            <a:ext cx="1707638" cy="2499917"/>
          </a:xfrm>
          <a:custGeom>
            <a:avLst/>
            <a:gdLst/>
            <a:ahLst/>
            <a:cxnLst>
              <a:cxn ang="0">
                <a:pos x="wd2" y="hd2"/>
              </a:cxn>
              <a:cxn ang="5400000">
                <a:pos x="wd2" y="hd2"/>
              </a:cxn>
              <a:cxn ang="10800000">
                <a:pos x="wd2" y="hd2"/>
              </a:cxn>
              <a:cxn ang="16200000">
                <a:pos x="wd2" y="hd2"/>
              </a:cxn>
            </a:cxnLst>
            <a:rect l="0" t="0" r="r" b="b"/>
            <a:pathLst>
              <a:path w="21600" h="21600" extrusionOk="0">
                <a:moveTo>
                  <a:pt x="3389" y="0"/>
                </a:moveTo>
                <a:lnTo>
                  <a:pt x="0" y="4007"/>
                </a:lnTo>
                <a:lnTo>
                  <a:pt x="14839" y="21600"/>
                </a:lnTo>
                <a:lnTo>
                  <a:pt x="21600" y="21600"/>
                </a:lnTo>
                <a:lnTo>
                  <a:pt x="3389" y="0"/>
                </a:lnTo>
                <a:close/>
              </a:path>
            </a:pathLst>
          </a:custGeom>
          <a:gradFill>
            <a:gsLst>
              <a:gs pos="2485">
                <a:srgbClr val="4FACFE"/>
              </a:gs>
              <a:gs pos="58102">
                <a:srgbClr val="28CFFE"/>
              </a:gs>
              <a:gs pos="100000">
                <a:srgbClr val="00F2FE"/>
              </a:gs>
            </a:gsLst>
            <a:lin ang="16200000"/>
          </a:gradFill>
          <a:ln w="12700">
            <a:miter lim="400000"/>
          </a:ln>
        </p:spPr>
        <p:txBody>
          <a:bodyPr lIns="45718" tIns="45718" rIns="45718" bIns="45718" anchor="ctr"/>
          <a:lstStyle/>
          <a:p>
            <a:pPr>
              <a:defRPr>
                <a:solidFill>
                  <a:srgbClr val="A9E800"/>
                </a:solidFill>
              </a:defRPr>
            </a:pPr>
            <a:endParaRPr/>
          </a:p>
        </p:txBody>
      </p:sp>
      <p:sp>
        <p:nvSpPr>
          <p:cNvPr id="44" name="Freeform 457">
            <a:extLst>
              <a:ext uri="{FF2B5EF4-FFF2-40B4-BE49-F238E27FC236}">
                <a16:creationId xmlns:a16="http://schemas.microsoft.com/office/drawing/2014/main" id="{646AB433-937D-4AC0-A420-31762392D747}"/>
              </a:ext>
            </a:extLst>
          </p:cNvPr>
          <p:cNvSpPr/>
          <p:nvPr/>
        </p:nvSpPr>
        <p:spPr>
          <a:xfrm>
            <a:off x="4419624" y="4558179"/>
            <a:ext cx="2885508" cy="463923"/>
          </a:xfrm>
          <a:custGeom>
            <a:avLst/>
            <a:gdLst/>
            <a:ahLst/>
            <a:cxnLst>
              <a:cxn ang="0">
                <a:pos x="wd2" y="hd2"/>
              </a:cxn>
              <a:cxn ang="5400000">
                <a:pos x="wd2" y="hd2"/>
              </a:cxn>
              <a:cxn ang="10800000">
                <a:pos x="wd2" y="hd2"/>
              </a:cxn>
              <a:cxn ang="16200000">
                <a:pos x="wd2" y="hd2"/>
              </a:cxn>
            </a:cxnLst>
            <a:rect l="0" t="0" r="r" b="b"/>
            <a:pathLst>
              <a:path w="21600" h="21600" extrusionOk="0">
                <a:moveTo>
                  <a:pt x="19596" y="0"/>
                </a:moveTo>
                <a:lnTo>
                  <a:pt x="1992" y="27"/>
                </a:lnTo>
                <a:lnTo>
                  <a:pt x="0" y="21600"/>
                </a:lnTo>
                <a:lnTo>
                  <a:pt x="21600" y="21600"/>
                </a:lnTo>
                <a:lnTo>
                  <a:pt x="19596" y="0"/>
                </a:lnTo>
                <a:close/>
              </a:path>
            </a:pathLst>
          </a:custGeom>
          <a:gradFill>
            <a:gsLst>
              <a:gs pos="0">
                <a:srgbClr val="FFC203"/>
              </a:gs>
              <a:gs pos="36657">
                <a:srgbClr val="FF7D25"/>
              </a:gs>
              <a:gs pos="77153">
                <a:srgbClr val="FF3847"/>
              </a:gs>
            </a:gsLst>
            <a:lin ang="10800000"/>
          </a:gradFill>
          <a:ln w="12700">
            <a:miter lim="400000"/>
          </a:ln>
        </p:spPr>
        <p:txBody>
          <a:bodyPr lIns="45718" tIns="45718" rIns="45718" bIns="45718" anchor="ctr"/>
          <a:lstStyle/>
          <a:p>
            <a:pPr>
              <a:defRPr>
                <a:solidFill>
                  <a:srgbClr val="A9E800"/>
                </a:solidFill>
              </a:defRPr>
            </a:pPr>
            <a:endParaRPr/>
          </a:p>
        </p:txBody>
      </p:sp>
      <p:sp>
        <p:nvSpPr>
          <p:cNvPr id="45" name="Freeform 458">
            <a:extLst>
              <a:ext uri="{FF2B5EF4-FFF2-40B4-BE49-F238E27FC236}">
                <a16:creationId xmlns:a16="http://schemas.microsoft.com/office/drawing/2014/main" id="{45C6E1EE-E78D-42A2-85E1-2345BBE13383}"/>
              </a:ext>
            </a:extLst>
          </p:cNvPr>
          <p:cNvSpPr/>
          <p:nvPr/>
        </p:nvSpPr>
        <p:spPr>
          <a:xfrm>
            <a:off x="3882723" y="1506331"/>
            <a:ext cx="2556743" cy="3515770"/>
          </a:xfrm>
          <a:custGeom>
            <a:avLst/>
            <a:gdLst/>
            <a:ahLst/>
            <a:cxnLst>
              <a:cxn ang="0">
                <a:pos x="wd2" y="hd2"/>
              </a:cxn>
              <a:cxn ang="5400000">
                <a:pos x="wd2" y="hd2"/>
              </a:cxn>
              <a:cxn ang="10800000">
                <a:pos x="wd2" y="hd2"/>
              </a:cxn>
              <a:cxn ang="16200000">
                <a:pos x="wd2" y="hd2"/>
              </a:cxn>
            </a:cxnLst>
            <a:rect l="0" t="0" r="r" b="b"/>
            <a:pathLst>
              <a:path w="21600" h="21600" extrusionOk="0">
                <a:moveTo>
                  <a:pt x="21594" y="0"/>
                </a:moveTo>
                <a:lnTo>
                  <a:pt x="17121" y="0"/>
                </a:lnTo>
                <a:lnTo>
                  <a:pt x="0" y="21600"/>
                </a:lnTo>
                <a:lnTo>
                  <a:pt x="4536" y="21600"/>
                </a:lnTo>
                <a:lnTo>
                  <a:pt x="6784" y="18753"/>
                </a:lnTo>
                <a:lnTo>
                  <a:pt x="6775" y="18753"/>
                </a:lnTo>
                <a:lnTo>
                  <a:pt x="21600" y="8"/>
                </a:lnTo>
                <a:lnTo>
                  <a:pt x="21594" y="0"/>
                </a:lnTo>
                <a:close/>
              </a:path>
            </a:pathLst>
          </a:custGeom>
          <a:gradFill>
            <a:gsLst>
              <a:gs pos="0">
                <a:srgbClr val="FFC203"/>
              </a:gs>
              <a:gs pos="36657">
                <a:srgbClr val="FF7D25"/>
              </a:gs>
              <a:gs pos="77153">
                <a:srgbClr val="FF3847"/>
              </a:gs>
            </a:gsLst>
            <a:lin ang="16200000"/>
          </a:gradFill>
          <a:ln w="12700">
            <a:miter lim="400000"/>
          </a:ln>
        </p:spPr>
        <p:txBody>
          <a:bodyPr lIns="45718" tIns="45718" rIns="45718" bIns="45718" anchor="ctr"/>
          <a:lstStyle/>
          <a:p>
            <a:pPr>
              <a:defRPr>
                <a:solidFill>
                  <a:srgbClr val="A9E800"/>
                </a:solidFill>
              </a:defRPr>
            </a:pPr>
            <a:endParaRPr/>
          </a:p>
        </p:txBody>
      </p:sp>
      <p:sp>
        <p:nvSpPr>
          <p:cNvPr id="46" name="Freeform 459">
            <a:extLst>
              <a:ext uri="{FF2B5EF4-FFF2-40B4-BE49-F238E27FC236}">
                <a16:creationId xmlns:a16="http://schemas.microsoft.com/office/drawing/2014/main" id="{965953A5-42CB-4DE2-BF2C-99E69A586C4C}"/>
              </a:ext>
            </a:extLst>
          </p:cNvPr>
          <p:cNvSpPr/>
          <p:nvPr/>
        </p:nvSpPr>
        <p:spPr>
          <a:xfrm>
            <a:off x="3860236" y="5052674"/>
            <a:ext cx="4324049" cy="467781"/>
          </a:xfrm>
          <a:custGeom>
            <a:avLst/>
            <a:gdLst/>
            <a:ahLst/>
            <a:cxnLst>
              <a:cxn ang="0">
                <a:pos x="wd2" y="hd2"/>
              </a:cxn>
              <a:cxn ang="5400000">
                <a:pos x="wd2" y="hd2"/>
              </a:cxn>
              <a:cxn ang="10800000">
                <a:pos x="wd2" y="hd2"/>
              </a:cxn>
              <a:cxn ang="16200000">
                <a:pos x="wd2" y="hd2"/>
              </a:cxn>
            </a:cxnLst>
            <a:rect l="0" t="0" r="r" b="b"/>
            <a:pathLst>
              <a:path w="21600" h="21600" extrusionOk="0">
                <a:moveTo>
                  <a:pt x="20254" y="0"/>
                </a:moveTo>
                <a:lnTo>
                  <a:pt x="24" y="270"/>
                </a:lnTo>
                <a:lnTo>
                  <a:pt x="0" y="666"/>
                </a:lnTo>
                <a:lnTo>
                  <a:pt x="1300" y="21527"/>
                </a:lnTo>
                <a:lnTo>
                  <a:pt x="21600" y="21600"/>
                </a:lnTo>
                <a:lnTo>
                  <a:pt x="20254" y="0"/>
                </a:lnTo>
                <a:close/>
              </a:path>
            </a:pathLst>
          </a:custGeom>
          <a:gradFill>
            <a:gsLst>
              <a:gs pos="2485">
                <a:srgbClr val="4FACFE"/>
              </a:gs>
              <a:gs pos="58102">
                <a:srgbClr val="28CFFE"/>
              </a:gs>
              <a:gs pos="100000">
                <a:srgbClr val="00F2FE"/>
              </a:gs>
            </a:gsLst>
          </a:gradFill>
          <a:ln w="12700">
            <a:miter lim="400000"/>
          </a:ln>
        </p:spPr>
        <p:txBody>
          <a:bodyPr lIns="45718" tIns="45718" rIns="45718" bIns="45718" anchor="ctr"/>
          <a:lstStyle/>
          <a:p>
            <a:pPr>
              <a:defRPr>
                <a:solidFill>
                  <a:srgbClr val="A9E800"/>
                </a:solidFill>
              </a:defRPr>
            </a:pPr>
            <a:endParaRPr/>
          </a:p>
        </p:txBody>
      </p:sp>
      <p:grpSp>
        <p:nvGrpSpPr>
          <p:cNvPr id="47" name="Group">
            <a:extLst>
              <a:ext uri="{FF2B5EF4-FFF2-40B4-BE49-F238E27FC236}">
                <a16:creationId xmlns:a16="http://schemas.microsoft.com/office/drawing/2014/main" id="{6875CB86-00DA-42D0-996E-59D038AAE194}"/>
              </a:ext>
            </a:extLst>
          </p:cNvPr>
          <p:cNvGrpSpPr/>
          <p:nvPr/>
        </p:nvGrpSpPr>
        <p:grpSpPr>
          <a:xfrm rot="3600000">
            <a:off x="3403076" y="2299906"/>
            <a:ext cx="779760" cy="831508"/>
            <a:chOff x="-9" y="-2"/>
            <a:chExt cx="779758" cy="831507"/>
          </a:xfrm>
        </p:grpSpPr>
        <p:sp>
          <p:nvSpPr>
            <p:cNvPr id="48" name="Freeform 460">
              <a:extLst>
                <a:ext uri="{FF2B5EF4-FFF2-40B4-BE49-F238E27FC236}">
                  <a16:creationId xmlns:a16="http://schemas.microsoft.com/office/drawing/2014/main" id="{2095AF9F-D73D-4901-8ADE-83C22D936934}"/>
                </a:ext>
              </a:extLst>
            </p:cNvPr>
            <p:cNvSpPr/>
            <p:nvPr/>
          </p:nvSpPr>
          <p:spPr>
            <a:xfrm>
              <a:off x="-10" y="305570"/>
              <a:ext cx="572872" cy="525935"/>
            </a:xfrm>
            <a:custGeom>
              <a:avLst/>
              <a:gdLst/>
              <a:ahLst/>
              <a:cxnLst>
                <a:cxn ang="0">
                  <a:pos x="wd2" y="hd2"/>
                </a:cxn>
                <a:cxn ang="5400000">
                  <a:pos x="wd2" y="hd2"/>
                </a:cxn>
                <a:cxn ang="10800000">
                  <a:pos x="wd2" y="hd2"/>
                </a:cxn>
                <a:cxn ang="16200000">
                  <a:pos x="wd2" y="hd2"/>
                </a:cxn>
              </a:cxnLst>
              <a:rect l="0" t="0" r="r" b="b"/>
              <a:pathLst>
                <a:path w="21344" h="21520" extrusionOk="0">
                  <a:moveTo>
                    <a:pt x="19716" y="16515"/>
                  </a:moveTo>
                  <a:cubicBezTo>
                    <a:pt x="19285" y="17289"/>
                    <a:pt x="18807" y="18029"/>
                    <a:pt x="18285" y="18731"/>
                  </a:cubicBezTo>
                  <a:cubicBezTo>
                    <a:pt x="17727" y="19500"/>
                    <a:pt x="17052" y="20156"/>
                    <a:pt x="16290" y="20672"/>
                  </a:cubicBezTo>
                  <a:cubicBezTo>
                    <a:pt x="15517" y="21193"/>
                    <a:pt x="14634" y="21486"/>
                    <a:pt x="13727" y="21520"/>
                  </a:cubicBezTo>
                  <a:cubicBezTo>
                    <a:pt x="12606" y="21520"/>
                    <a:pt x="11512" y="21151"/>
                    <a:pt x="10584" y="20462"/>
                  </a:cubicBezTo>
                  <a:lnTo>
                    <a:pt x="3813" y="15983"/>
                  </a:lnTo>
                  <a:cubicBezTo>
                    <a:pt x="1653" y="14549"/>
                    <a:pt x="412" y="12951"/>
                    <a:pt x="90" y="11189"/>
                  </a:cubicBezTo>
                  <a:cubicBezTo>
                    <a:pt x="-233" y="9428"/>
                    <a:pt x="310" y="7264"/>
                    <a:pt x="1717" y="4700"/>
                  </a:cubicBezTo>
                  <a:cubicBezTo>
                    <a:pt x="2241" y="3732"/>
                    <a:pt x="2864" y="2834"/>
                    <a:pt x="3573" y="2022"/>
                  </a:cubicBezTo>
                  <a:cubicBezTo>
                    <a:pt x="4204" y="1298"/>
                    <a:pt x="4972" y="735"/>
                    <a:pt x="5823" y="374"/>
                  </a:cubicBezTo>
                  <a:cubicBezTo>
                    <a:pt x="6672" y="28"/>
                    <a:pt x="7586" y="-80"/>
                    <a:pt x="8483" y="58"/>
                  </a:cubicBezTo>
                  <a:cubicBezTo>
                    <a:pt x="9621" y="261"/>
                    <a:pt x="10707" y="723"/>
                    <a:pt x="11674" y="1414"/>
                  </a:cubicBezTo>
                  <a:lnTo>
                    <a:pt x="17801" y="5472"/>
                  </a:lnTo>
                  <a:cubicBezTo>
                    <a:pt x="18631" y="5991"/>
                    <a:pt x="19380" y="6655"/>
                    <a:pt x="20019" y="7436"/>
                  </a:cubicBezTo>
                  <a:cubicBezTo>
                    <a:pt x="20492" y="8037"/>
                    <a:pt x="20853" y="8735"/>
                    <a:pt x="21083" y="9488"/>
                  </a:cubicBezTo>
                  <a:cubicBezTo>
                    <a:pt x="21280" y="10141"/>
                    <a:pt x="21367" y="10829"/>
                    <a:pt x="21338" y="11517"/>
                  </a:cubicBezTo>
                  <a:cubicBezTo>
                    <a:pt x="21311" y="12166"/>
                    <a:pt x="21208" y="12809"/>
                    <a:pt x="21029" y="13429"/>
                  </a:cubicBezTo>
                  <a:cubicBezTo>
                    <a:pt x="20857" y="14017"/>
                    <a:pt x="20638" y="14588"/>
                    <a:pt x="20375" y="15136"/>
                  </a:cubicBezTo>
                  <a:cubicBezTo>
                    <a:pt x="20173" y="15662"/>
                    <a:pt x="19934" y="16153"/>
                    <a:pt x="19716" y="16515"/>
                  </a:cubicBezTo>
                  <a:close/>
                  <a:moveTo>
                    <a:pt x="9903" y="5115"/>
                  </a:moveTo>
                  <a:cubicBezTo>
                    <a:pt x="8757" y="4335"/>
                    <a:pt x="7754" y="4084"/>
                    <a:pt x="6892" y="4361"/>
                  </a:cubicBezTo>
                  <a:cubicBezTo>
                    <a:pt x="5927" y="4708"/>
                    <a:pt x="5127" y="5460"/>
                    <a:pt x="4664" y="6454"/>
                  </a:cubicBezTo>
                  <a:cubicBezTo>
                    <a:pt x="3870" y="7900"/>
                    <a:pt x="3612" y="9092"/>
                    <a:pt x="3893" y="10032"/>
                  </a:cubicBezTo>
                  <a:cubicBezTo>
                    <a:pt x="4278" y="11118"/>
                    <a:pt x="5012" y="12012"/>
                    <a:pt x="5956" y="12546"/>
                  </a:cubicBezTo>
                  <a:lnTo>
                    <a:pt x="11929" y="16504"/>
                  </a:lnTo>
                  <a:cubicBezTo>
                    <a:pt x="12384" y="16825"/>
                    <a:pt x="12906" y="17014"/>
                    <a:pt x="13445" y="17053"/>
                  </a:cubicBezTo>
                  <a:cubicBezTo>
                    <a:pt x="13912" y="17074"/>
                    <a:pt x="14376" y="16973"/>
                    <a:pt x="14801" y="16761"/>
                  </a:cubicBezTo>
                  <a:cubicBezTo>
                    <a:pt x="15230" y="16536"/>
                    <a:pt x="15618" y="16227"/>
                    <a:pt x="15945" y="15849"/>
                  </a:cubicBezTo>
                  <a:cubicBezTo>
                    <a:pt x="16281" y="15472"/>
                    <a:pt x="16577" y="15054"/>
                    <a:pt x="16828" y="14604"/>
                  </a:cubicBezTo>
                  <a:cubicBezTo>
                    <a:pt x="17084" y="14134"/>
                    <a:pt x="17303" y="13641"/>
                    <a:pt x="17482" y="13130"/>
                  </a:cubicBezTo>
                  <a:cubicBezTo>
                    <a:pt x="17644" y="12667"/>
                    <a:pt x="17703" y="12168"/>
                    <a:pt x="17652" y="11675"/>
                  </a:cubicBezTo>
                  <a:cubicBezTo>
                    <a:pt x="17581" y="11155"/>
                    <a:pt x="17387" y="10665"/>
                    <a:pt x="17088" y="10254"/>
                  </a:cubicBezTo>
                  <a:cubicBezTo>
                    <a:pt x="16659" y="9690"/>
                    <a:pt x="16140" y="9217"/>
                    <a:pt x="15557" y="8857"/>
                  </a:cubicBezTo>
                  <a:close/>
                </a:path>
              </a:pathLst>
            </a:custGeom>
            <a:gradFill flip="none" rotWithShape="1">
              <a:gsLst>
                <a:gs pos="0">
                  <a:srgbClr val="FFC203"/>
                </a:gs>
                <a:gs pos="36657">
                  <a:srgbClr val="FF7D25"/>
                </a:gs>
                <a:gs pos="77153">
                  <a:srgbClr val="FF3847"/>
                </a:gs>
              </a:gsLst>
              <a:lin ang="0" scaled="0"/>
            </a:gradFill>
            <a:ln w="12700" cap="flat">
              <a:noFill/>
              <a:miter lim="400000"/>
            </a:ln>
            <a:effectLst/>
          </p:spPr>
          <p:txBody>
            <a:bodyPr wrap="square" lIns="45718" tIns="45718" rIns="45718" bIns="45718" numCol="1" anchor="ctr">
              <a:noAutofit/>
            </a:bodyPr>
            <a:lstStyle/>
            <a:p>
              <a:pPr>
                <a:defRPr>
                  <a:solidFill>
                    <a:srgbClr val="A9E800"/>
                  </a:solidFill>
                </a:defRPr>
              </a:pPr>
              <a:endParaRPr/>
            </a:p>
          </p:txBody>
        </p:sp>
        <p:sp>
          <p:nvSpPr>
            <p:cNvPr id="49" name="Freeform 461">
              <a:extLst>
                <a:ext uri="{FF2B5EF4-FFF2-40B4-BE49-F238E27FC236}">
                  <a16:creationId xmlns:a16="http://schemas.microsoft.com/office/drawing/2014/main" id="{EA74B07B-782A-481D-AAC8-00FD14FB51EE}"/>
                </a:ext>
              </a:extLst>
            </p:cNvPr>
            <p:cNvSpPr/>
            <p:nvPr/>
          </p:nvSpPr>
          <p:spPr>
            <a:xfrm>
              <a:off x="262852" y="-3"/>
              <a:ext cx="516898" cy="350585"/>
            </a:xfrm>
            <a:custGeom>
              <a:avLst/>
              <a:gdLst/>
              <a:ahLst/>
              <a:cxnLst>
                <a:cxn ang="0">
                  <a:pos x="wd2" y="hd2"/>
                </a:cxn>
                <a:cxn ang="5400000">
                  <a:pos x="wd2" y="hd2"/>
                </a:cxn>
                <a:cxn ang="10800000">
                  <a:pos x="wd2" y="hd2"/>
                </a:cxn>
                <a:cxn ang="16200000">
                  <a:pos x="wd2" y="hd2"/>
                </a:cxn>
              </a:cxnLst>
              <a:rect l="0" t="0" r="r" b="b"/>
              <a:pathLst>
                <a:path w="21508" h="21527" extrusionOk="0">
                  <a:moveTo>
                    <a:pt x="20182" y="20650"/>
                  </a:moveTo>
                  <a:cubicBezTo>
                    <a:pt x="19956" y="21211"/>
                    <a:pt x="19707" y="21527"/>
                    <a:pt x="19439" y="21527"/>
                  </a:cubicBezTo>
                  <a:cubicBezTo>
                    <a:pt x="19066" y="21495"/>
                    <a:pt x="18706" y="21310"/>
                    <a:pt x="18400" y="20992"/>
                  </a:cubicBezTo>
                  <a:lnTo>
                    <a:pt x="4523" y="8648"/>
                  </a:lnTo>
                  <a:cubicBezTo>
                    <a:pt x="4381" y="8516"/>
                    <a:pt x="4280" y="8542"/>
                    <a:pt x="4209" y="8718"/>
                  </a:cubicBezTo>
                  <a:lnTo>
                    <a:pt x="3050" y="11543"/>
                  </a:lnTo>
                  <a:cubicBezTo>
                    <a:pt x="2962" y="11789"/>
                    <a:pt x="2828" y="11993"/>
                    <a:pt x="2664" y="12131"/>
                  </a:cubicBezTo>
                  <a:cubicBezTo>
                    <a:pt x="2536" y="12240"/>
                    <a:pt x="2395" y="12308"/>
                    <a:pt x="2248" y="12333"/>
                  </a:cubicBezTo>
                  <a:cubicBezTo>
                    <a:pt x="2080" y="12384"/>
                    <a:pt x="1905" y="12353"/>
                    <a:pt x="1749" y="12245"/>
                  </a:cubicBezTo>
                  <a:lnTo>
                    <a:pt x="615" y="11236"/>
                  </a:lnTo>
                  <a:cubicBezTo>
                    <a:pt x="343" y="11033"/>
                    <a:pt x="131" y="10690"/>
                    <a:pt x="21" y="10271"/>
                  </a:cubicBezTo>
                  <a:cubicBezTo>
                    <a:pt x="-34" y="9677"/>
                    <a:pt x="17" y="9072"/>
                    <a:pt x="169" y="8516"/>
                  </a:cubicBezTo>
                  <a:lnTo>
                    <a:pt x="698" y="4840"/>
                  </a:lnTo>
                  <a:cubicBezTo>
                    <a:pt x="751" y="4559"/>
                    <a:pt x="799" y="4287"/>
                    <a:pt x="834" y="4033"/>
                  </a:cubicBezTo>
                  <a:cubicBezTo>
                    <a:pt x="881" y="3750"/>
                    <a:pt x="960" y="3480"/>
                    <a:pt x="1066" y="3235"/>
                  </a:cubicBezTo>
                  <a:lnTo>
                    <a:pt x="2022" y="892"/>
                  </a:lnTo>
                  <a:cubicBezTo>
                    <a:pt x="2290" y="225"/>
                    <a:pt x="2545" y="-73"/>
                    <a:pt x="2777" y="15"/>
                  </a:cubicBezTo>
                  <a:cubicBezTo>
                    <a:pt x="3140" y="165"/>
                    <a:pt x="3485" y="399"/>
                    <a:pt x="3799" y="708"/>
                  </a:cubicBezTo>
                  <a:lnTo>
                    <a:pt x="20687" y="15737"/>
                  </a:lnTo>
                  <a:cubicBezTo>
                    <a:pt x="20999" y="15964"/>
                    <a:pt x="21268" y="16302"/>
                    <a:pt x="21471" y="16719"/>
                  </a:cubicBezTo>
                  <a:cubicBezTo>
                    <a:pt x="21566" y="17000"/>
                    <a:pt x="21471" y="17439"/>
                    <a:pt x="21251" y="18026"/>
                  </a:cubicBezTo>
                  <a:close/>
                </a:path>
              </a:pathLst>
            </a:custGeom>
            <a:gradFill flip="none" rotWithShape="1">
              <a:gsLst>
                <a:gs pos="0">
                  <a:srgbClr val="FFC203"/>
                </a:gs>
                <a:gs pos="36657">
                  <a:srgbClr val="FF7D25"/>
                </a:gs>
                <a:gs pos="77153">
                  <a:srgbClr val="FF3847"/>
                </a:gs>
              </a:gsLst>
              <a:lin ang="0" scaled="0"/>
            </a:gradFill>
            <a:ln w="12700" cap="flat">
              <a:noFill/>
              <a:miter lim="400000"/>
            </a:ln>
            <a:effectLst/>
          </p:spPr>
          <p:txBody>
            <a:bodyPr wrap="square" lIns="45718" tIns="45718" rIns="45718" bIns="45718" numCol="1" anchor="ctr">
              <a:noAutofit/>
            </a:bodyPr>
            <a:lstStyle/>
            <a:p>
              <a:pPr>
                <a:defRPr>
                  <a:solidFill>
                    <a:srgbClr val="A9E800"/>
                  </a:solidFill>
                </a:defRPr>
              </a:pPr>
              <a:endParaRPr/>
            </a:p>
          </p:txBody>
        </p:sp>
      </p:grpSp>
      <p:grpSp>
        <p:nvGrpSpPr>
          <p:cNvPr id="50" name="Group">
            <a:extLst>
              <a:ext uri="{FF2B5EF4-FFF2-40B4-BE49-F238E27FC236}">
                <a16:creationId xmlns:a16="http://schemas.microsoft.com/office/drawing/2014/main" id="{C54316E0-0996-4FC1-B606-F7A93C1714DC}"/>
              </a:ext>
            </a:extLst>
          </p:cNvPr>
          <p:cNvGrpSpPr/>
          <p:nvPr/>
        </p:nvGrpSpPr>
        <p:grpSpPr>
          <a:xfrm>
            <a:off x="4394784" y="3025683"/>
            <a:ext cx="275523" cy="297902"/>
            <a:chOff x="0" y="0"/>
            <a:chExt cx="275521" cy="297901"/>
          </a:xfrm>
        </p:grpSpPr>
        <p:sp>
          <p:nvSpPr>
            <p:cNvPr id="51" name="Freeform 462">
              <a:extLst>
                <a:ext uri="{FF2B5EF4-FFF2-40B4-BE49-F238E27FC236}">
                  <a16:creationId xmlns:a16="http://schemas.microsoft.com/office/drawing/2014/main" id="{7FB076D2-43B5-4696-BD3E-24685EC31F08}"/>
                </a:ext>
              </a:extLst>
            </p:cNvPr>
            <p:cNvSpPr/>
            <p:nvPr/>
          </p:nvSpPr>
          <p:spPr>
            <a:xfrm>
              <a:off x="0" y="178168"/>
              <a:ext cx="275522" cy="1197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4950"/>
                  </a:lnTo>
                  <a:lnTo>
                    <a:pt x="19205" y="0"/>
                  </a:lnTo>
                  <a:lnTo>
                    <a:pt x="4465" y="4537"/>
                  </a:lnTo>
                  <a:lnTo>
                    <a:pt x="0" y="21600"/>
                  </a:lnTo>
                  <a:close/>
                </a:path>
              </a:pathLst>
            </a:custGeom>
            <a:gradFill flip="none" rotWithShape="1">
              <a:gsLst>
                <a:gs pos="0">
                  <a:srgbClr val="FFC203"/>
                </a:gs>
                <a:gs pos="36657">
                  <a:srgbClr val="FF7D25"/>
                </a:gs>
                <a:gs pos="77153">
                  <a:srgbClr val="FF3847"/>
                </a:gs>
              </a:gsLst>
              <a:lin ang="0" scaled="0"/>
            </a:gradFill>
            <a:ln w="12700" cap="flat">
              <a:noFill/>
              <a:miter lim="400000"/>
            </a:ln>
            <a:effectLst/>
          </p:spPr>
          <p:txBody>
            <a:bodyPr wrap="square" lIns="45718" tIns="45718" rIns="45718" bIns="45718" numCol="1" anchor="ctr">
              <a:noAutofit/>
            </a:bodyPr>
            <a:lstStyle/>
            <a:p>
              <a:pPr>
                <a:defRPr>
                  <a:solidFill>
                    <a:srgbClr val="A9E800"/>
                  </a:solidFill>
                </a:defRPr>
              </a:pPr>
              <a:endParaRPr/>
            </a:p>
          </p:txBody>
        </p:sp>
        <p:sp>
          <p:nvSpPr>
            <p:cNvPr id="52" name="Freeform 463">
              <a:extLst>
                <a:ext uri="{FF2B5EF4-FFF2-40B4-BE49-F238E27FC236}">
                  <a16:creationId xmlns:a16="http://schemas.microsoft.com/office/drawing/2014/main" id="{9F82DFC2-EF8D-43C6-9C58-C590F4BC8991}"/>
                </a:ext>
              </a:extLst>
            </p:cNvPr>
            <p:cNvSpPr/>
            <p:nvPr/>
          </p:nvSpPr>
          <p:spPr>
            <a:xfrm>
              <a:off x="122340" y="-1"/>
              <a:ext cx="153181" cy="272756"/>
            </a:xfrm>
            <a:custGeom>
              <a:avLst/>
              <a:gdLst/>
              <a:ahLst/>
              <a:cxnLst>
                <a:cxn ang="0">
                  <a:pos x="wd2" y="hd2"/>
                </a:cxn>
                <a:cxn ang="5400000">
                  <a:pos x="wd2" y="hd2"/>
                </a:cxn>
                <a:cxn ang="10800000">
                  <a:pos x="wd2" y="hd2"/>
                </a:cxn>
                <a:cxn ang="16200000">
                  <a:pos x="wd2" y="hd2"/>
                </a:cxn>
              </a:cxnLst>
              <a:rect l="0" t="0" r="r" b="b"/>
              <a:pathLst>
                <a:path w="21600" h="21600" extrusionOk="0">
                  <a:moveTo>
                    <a:pt x="0" y="7490"/>
                  </a:moveTo>
                  <a:lnTo>
                    <a:pt x="9260" y="21600"/>
                  </a:lnTo>
                  <a:lnTo>
                    <a:pt x="21600" y="20672"/>
                  </a:lnTo>
                  <a:lnTo>
                    <a:pt x="8032" y="0"/>
                  </a:lnTo>
                  <a:lnTo>
                    <a:pt x="0" y="7490"/>
                  </a:lnTo>
                  <a:close/>
                </a:path>
              </a:pathLst>
            </a:custGeom>
            <a:gradFill flip="none" rotWithShape="1">
              <a:gsLst>
                <a:gs pos="0">
                  <a:srgbClr val="FFC203"/>
                </a:gs>
                <a:gs pos="36657">
                  <a:srgbClr val="FF7D25"/>
                </a:gs>
                <a:gs pos="77153">
                  <a:srgbClr val="FF3847"/>
                </a:gs>
              </a:gsLst>
              <a:lin ang="0" scaled="0"/>
            </a:gradFill>
            <a:ln w="12700" cap="flat">
              <a:noFill/>
              <a:miter lim="400000"/>
            </a:ln>
            <a:effectLst/>
          </p:spPr>
          <p:txBody>
            <a:bodyPr wrap="square" lIns="45718" tIns="45718" rIns="45718" bIns="45718" numCol="1" anchor="ctr">
              <a:noAutofit/>
            </a:bodyPr>
            <a:lstStyle/>
            <a:p>
              <a:pPr>
                <a:defRPr>
                  <a:solidFill>
                    <a:srgbClr val="A9E800"/>
                  </a:solidFill>
                </a:defRPr>
              </a:pPr>
              <a:endParaRPr/>
            </a:p>
          </p:txBody>
        </p:sp>
      </p:grpSp>
      <p:grpSp>
        <p:nvGrpSpPr>
          <p:cNvPr id="53" name="Group">
            <a:extLst>
              <a:ext uri="{FF2B5EF4-FFF2-40B4-BE49-F238E27FC236}">
                <a16:creationId xmlns:a16="http://schemas.microsoft.com/office/drawing/2014/main" id="{CE9E3987-6FEE-4ABF-8968-C6EF10666F54}"/>
              </a:ext>
            </a:extLst>
          </p:cNvPr>
          <p:cNvGrpSpPr/>
          <p:nvPr/>
        </p:nvGrpSpPr>
        <p:grpSpPr>
          <a:xfrm rot="18000000">
            <a:off x="8183839" y="2291265"/>
            <a:ext cx="804704" cy="966808"/>
            <a:chOff x="3" y="0"/>
            <a:chExt cx="804703" cy="966807"/>
          </a:xfrm>
        </p:grpSpPr>
        <p:sp>
          <p:nvSpPr>
            <p:cNvPr id="54" name="Freeform 464">
              <a:extLst>
                <a:ext uri="{FF2B5EF4-FFF2-40B4-BE49-F238E27FC236}">
                  <a16:creationId xmlns:a16="http://schemas.microsoft.com/office/drawing/2014/main" id="{5E872397-8AF3-41C5-9602-364CEFF342DC}"/>
                </a:ext>
              </a:extLst>
            </p:cNvPr>
            <p:cNvSpPr/>
            <p:nvPr/>
          </p:nvSpPr>
          <p:spPr>
            <a:xfrm>
              <a:off x="3" y="-1"/>
              <a:ext cx="571136" cy="524867"/>
            </a:xfrm>
            <a:custGeom>
              <a:avLst/>
              <a:gdLst/>
              <a:ahLst/>
              <a:cxnLst>
                <a:cxn ang="0">
                  <a:pos x="wd2" y="hd2"/>
                </a:cxn>
                <a:cxn ang="5400000">
                  <a:pos x="wd2" y="hd2"/>
                </a:cxn>
                <a:cxn ang="10800000">
                  <a:pos x="wd2" y="hd2"/>
                </a:cxn>
                <a:cxn ang="16200000">
                  <a:pos x="wd2" y="hd2"/>
                </a:cxn>
              </a:cxnLst>
              <a:rect l="0" t="0" r="r" b="b"/>
              <a:pathLst>
                <a:path w="21490" h="21242" extrusionOk="0">
                  <a:moveTo>
                    <a:pt x="1723" y="16446"/>
                  </a:moveTo>
                  <a:cubicBezTo>
                    <a:pt x="1305" y="15670"/>
                    <a:pt x="935" y="14864"/>
                    <a:pt x="616" y="14035"/>
                  </a:cubicBezTo>
                  <a:cubicBezTo>
                    <a:pt x="265" y="13139"/>
                    <a:pt x="59" y="12185"/>
                    <a:pt x="9" y="11213"/>
                  </a:cubicBezTo>
                  <a:cubicBezTo>
                    <a:pt x="-44" y="10229"/>
                    <a:pt x="141" y="9247"/>
                    <a:pt x="546" y="8363"/>
                  </a:cubicBezTo>
                  <a:cubicBezTo>
                    <a:pt x="1085" y="7292"/>
                    <a:pt x="1908" y="6418"/>
                    <a:pt x="2910" y="5853"/>
                  </a:cubicBezTo>
                  <a:lnTo>
                    <a:pt x="9790" y="1516"/>
                  </a:lnTo>
                  <a:cubicBezTo>
                    <a:pt x="11985" y="125"/>
                    <a:pt x="13873" y="-309"/>
                    <a:pt x="15452" y="215"/>
                  </a:cubicBezTo>
                  <a:cubicBezTo>
                    <a:pt x="17031" y="740"/>
                    <a:pt x="18519" y="2282"/>
                    <a:pt x="19915" y="4841"/>
                  </a:cubicBezTo>
                  <a:cubicBezTo>
                    <a:pt x="20446" y="5796"/>
                    <a:pt x="20872" y="6815"/>
                    <a:pt x="21183" y="7877"/>
                  </a:cubicBezTo>
                  <a:cubicBezTo>
                    <a:pt x="21468" y="8820"/>
                    <a:pt x="21556" y="9819"/>
                    <a:pt x="21441" y="10803"/>
                  </a:cubicBezTo>
                  <a:cubicBezTo>
                    <a:pt x="21310" y="11787"/>
                    <a:pt x="20954" y="12721"/>
                    <a:pt x="20404" y="13521"/>
                  </a:cubicBezTo>
                  <a:cubicBezTo>
                    <a:pt x="19694" y="14516"/>
                    <a:pt x="18797" y="15340"/>
                    <a:pt x="17772" y="15938"/>
                  </a:cubicBezTo>
                  <a:lnTo>
                    <a:pt x="11547" y="19893"/>
                  </a:lnTo>
                  <a:cubicBezTo>
                    <a:pt x="10728" y="20441"/>
                    <a:pt x="9832" y="20843"/>
                    <a:pt x="8893" y="21084"/>
                  </a:cubicBezTo>
                  <a:cubicBezTo>
                    <a:pt x="8180" y="21265"/>
                    <a:pt x="7440" y="21291"/>
                    <a:pt x="6718" y="21159"/>
                  </a:cubicBezTo>
                  <a:cubicBezTo>
                    <a:pt x="6095" y="21039"/>
                    <a:pt x="5498" y="20798"/>
                    <a:pt x="4956" y="20448"/>
                  </a:cubicBezTo>
                  <a:cubicBezTo>
                    <a:pt x="4446" y="20115"/>
                    <a:pt x="3979" y="19713"/>
                    <a:pt x="3565" y="19251"/>
                  </a:cubicBezTo>
                  <a:cubicBezTo>
                    <a:pt x="3166" y="18813"/>
                    <a:pt x="2806" y="18334"/>
                    <a:pt x="2491" y="17823"/>
                  </a:cubicBezTo>
                  <a:cubicBezTo>
                    <a:pt x="2193" y="17298"/>
                    <a:pt x="1937" y="16840"/>
                    <a:pt x="1723" y="16446"/>
                  </a:cubicBezTo>
                  <a:close/>
                  <a:moveTo>
                    <a:pt x="15650" y="12399"/>
                  </a:moveTo>
                  <a:cubicBezTo>
                    <a:pt x="16816" y="11664"/>
                    <a:pt x="17498" y="10820"/>
                    <a:pt x="17708" y="9878"/>
                  </a:cubicBezTo>
                  <a:cubicBezTo>
                    <a:pt x="17888" y="8791"/>
                    <a:pt x="17664" y="7671"/>
                    <a:pt x="17085" y="6761"/>
                  </a:cubicBezTo>
                  <a:cubicBezTo>
                    <a:pt x="16300" y="5327"/>
                    <a:pt x="15459" y="4519"/>
                    <a:pt x="14560" y="4338"/>
                  </a:cubicBezTo>
                  <a:cubicBezTo>
                    <a:pt x="13497" y="4199"/>
                    <a:pt x="12423" y="4483"/>
                    <a:pt x="11541" y="5136"/>
                  </a:cubicBezTo>
                  <a:lnTo>
                    <a:pt x="5472" y="9033"/>
                  </a:lnTo>
                  <a:cubicBezTo>
                    <a:pt x="4997" y="9306"/>
                    <a:pt x="4594" y="9704"/>
                    <a:pt x="4301" y="10190"/>
                  </a:cubicBezTo>
                  <a:cubicBezTo>
                    <a:pt x="4061" y="10627"/>
                    <a:pt x="3919" y="11118"/>
                    <a:pt x="3887" y="11624"/>
                  </a:cubicBezTo>
                  <a:cubicBezTo>
                    <a:pt x="3861" y="12139"/>
                    <a:pt x="3923" y="12654"/>
                    <a:pt x="4070" y="13145"/>
                  </a:cubicBezTo>
                  <a:cubicBezTo>
                    <a:pt x="4215" y="13646"/>
                    <a:pt x="4413" y="14127"/>
                    <a:pt x="4661" y="14579"/>
                  </a:cubicBezTo>
                  <a:cubicBezTo>
                    <a:pt x="4911" y="15045"/>
                    <a:pt x="5202" y="15485"/>
                    <a:pt x="5531" y="15891"/>
                  </a:cubicBezTo>
                  <a:cubicBezTo>
                    <a:pt x="5820" y="16264"/>
                    <a:pt x="6188" y="16556"/>
                    <a:pt x="6605" y="16741"/>
                  </a:cubicBezTo>
                  <a:cubicBezTo>
                    <a:pt x="7060" y="16923"/>
                    <a:pt x="7552" y="16969"/>
                    <a:pt x="8029" y="16874"/>
                  </a:cubicBezTo>
                  <a:cubicBezTo>
                    <a:pt x="8689" y="16731"/>
                    <a:pt x="9319" y="16456"/>
                    <a:pt x="9887" y="16065"/>
                  </a:cubicBez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45718" tIns="45718" rIns="45718" bIns="45718" numCol="1" anchor="ctr">
              <a:noAutofit/>
            </a:bodyPr>
            <a:lstStyle/>
            <a:p>
              <a:pPr>
                <a:defRPr>
                  <a:solidFill>
                    <a:srgbClr val="A9E800"/>
                  </a:solidFill>
                </a:defRPr>
              </a:pPr>
              <a:endParaRPr/>
            </a:p>
          </p:txBody>
        </p:sp>
        <p:sp>
          <p:nvSpPr>
            <p:cNvPr id="55" name="Freeform 465">
              <a:extLst>
                <a:ext uri="{FF2B5EF4-FFF2-40B4-BE49-F238E27FC236}">
                  <a16:creationId xmlns:a16="http://schemas.microsoft.com/office/drawing/2014/main" id="{F4FD2913-3783-483D-B4F8-20830201B365}"/>
                </a:ext>
              </a:extLst>
            </p:cNvPr>
            <p:cNvSpPr/>
            <p:nvPr/>
          </p:nvSpPr>
          <p:spPr>
            <a:xfrm>
              <a:off x="205280" y="417827"/>
              <a:ext cx="599427" cy="548980"/>
            </a:xfrm>
            <a:custGeom>
              <a:avLst/>
              <a:gdLst/>
              <a:ahLst/>
              <a:cxnLst>
                <a:cxn ang="0">
                  <a:pos x="wd2" y="hd2"/>
                </a:cxn>
                <a:cxn ang="5400000">
                  <a:pos x="wd2" y="hd2"/>
                </a:cxn>
                <a:cxn ang="10800000">
                  <a:pos x="wd2" y="hd2"/>
                </a:cxn>
                <a:cxn ang="16200000">
                  <a:pos x="wd2" y="hd2"/>
                </a:cxn>
              </a:cxnLst>
              <a:rect l="0" t="0" r="r" b="b"/>
              <a:pathLst>
                <a:path w="21507" h="21512" extrusionOk="0">
                  <a:moveTo>
                    <a:pt x="136" y="10026"/>
                  </a:moveTo>
                  <a:cubicBezTo>
                    <a:pt x="33" y="9823"/>
                    <a:pt x="-13" y="9591"/>
                    <a:pt x="3" y="9359"/>
                  </a:cubicBezTo>
                  <a:cubicBezTo>
                    <a:pt x="49" y="9041"/>
                    <a:pt x="243" y="8771"/>
                    <a:pt x="515" y="8648"/>
                  </a:cubicBezTo>
                  <a:lnTo>
                    <a:pt x="1540" y="7971"/>
                  </a:lnTo>
                  <a:cubicBezTo>
                    <a:pt x="2367" y="7427"/>
                    <a:pt x="3281" y="7060"/>
                    <a:pt x="4234" y="6890"/>
                  </a:cubicBezTo>
                  <a:cubicBezTo>
                    <a:pt x="5119" y="6741"/>
                    <a:pt x="6019" y="6726"/>
                    <a:pt x="6908" y="6845"/>
                  </a:cubicBezTo>
                  <a:cubicBezTo>
                    <a:pt x="7757" y="6957"/>
                    <a:pt x="8592" y="7173"/>
                    <a:pt x="9397" y="7489"/>
                  </a:cubicBezTo>
                  <a:cubicBezTo>
                    <a:pt x="10102" y="7766"/>
                    <a:pt x="10787" y="8101"/>
                    <a:pt x="11446" y="8491"/>
                  </a:cubicBezTo>
                  <a:cubicBezTo>
                    <a:pt x="11958" y="8805"/>
                    <a:pt x="12470" y="9102"/>
                    <a:pt x="12982" y="9393"/>
                  </a:cubicBezTo>
                  <a:cubicBezTo>
                    <a:pt x="13464" y="9664"/>
                    <a:pt x="13960" y="9904"/>
                    <a:pt x="14467" y="10110"/>
                  </a:cubicBezTo>
                  <a:cubicBezTo>
                    <a:pt x="14898" y="10289"/>
                    <a:pt x="15347" y="10411"/>
                    <a:pt x="15804" y="10474"/>
                  </a:cubicBezTo>
                  <a:cubicBezTo>
                    <a:pt x="16167" y="10534"/>
                    <a:pt x="16537" y="10463"/>
                    <a:pt x="16859" y="10272"/>
                  </a:cubicBezTo>
                  <a:cubicBezTo>
                    <a:pt x="18171" y="9425"/>
                    <a:pt x="18282" y="7991"/>
                    <a:pt x="17192" y="5972"/>
                  </a:cubicBezTo>
                  <a:cubicBezTo>
                    <a:pt x="16789" y="5163"/>
                    <a:pt x="16236" y="4453"/>
                    <a:pt x="15569" y="3889"/>
                  </a:cubicBezTo>
                  <a:cubicBezTo>
                    <a:pt x="15047" y="3475"/>
                    <a:pt x="14499" y="3101"/>
                    <a:pt x="13930" y="2769"/>
                  </a:cubicBezTo>
                  <a:cubicBezTo>
                    <a:pt x="13868" y="2657"/>
                    <a:pt x="13930" y="2439"/>
                    <a:pt x="14088" y="2103"/>
                  </a:cubicBezTo>
                  <a:cubicBezTo>
                    <a:pt x="14266" y="1750"/>
                    <a:pt x="14475" y="1418"/>
                    <a:pt x="14713" y="1112"/>
                  </a:cubicBezTo>
                  <a:cubicBezTo>
                    <a:pt x="14942" y="809"/>
                    <a:pt x="15192" y="526"/>
                    <a:pt x="15461" y="267"/>
                  </a:cubicBezTo>
                  <a:cubicBezTo>
                    <a:pt x="15707" y="31"/>
                    <a:pt x="15891" y="-47"/>
                    <a:pt x="16014" y="26"/>
                  </a:cubicBezTo>
                  <a:cubicBezTo>
                    <a:pt x="16224" y="160"/>
                    <a:pt x="16480" y="334"/>
                    <a:pt x="16777" y="552"/>
                  </a:cubicBezTo>
                  <a:cubicBezTo>
                    <a:pt x="17117" y="809"/>
                    <a:pt x="17438" y="1096"/>
                    <a:pt x="17735" y="1409"/>
                  </a:cubicBezTo>
                  <a:cubicBezTo>
                    <a:pt x="18137" y="1834"/>
                    <a:pt x="18513" y="2286"/>
                    <a:pt x="18862" y="2764"/>
                  </a:cubicBezTo>
                  <a:cubicBezTo>
                    <a:pt x="19329" y="3410"/>
                    <a:pt x="19752" y="4093"/>
                    <a:pt x="20127" y="4807"/>
                  </a:cubicBezTo>
                  <a:cubicBezTo>
                    <a:pt x="21131" y="6674"/>
                    <a:pt x="21587" y="8374"/>
                    <a:pt x="21495" y="9908"/>
                  </a:cubicBezTo>
                  <a:cubicBezTo>
                    <a:pt x="21398" y="11453"/>
                    <a:pt x="20614" y="12708"/>
                    <a:pt x="19139" y="13648"/>
                  </a:cubicBezTo>
                  <a:cubicBezTo>
                    <a:pt x="18475" y="14093"/>
                    <a:pt x="17719" y="14348"/>
                    <a:pt x="16941" y="14387"/>
                  </a:cubicBezTo>
                  <a:cubicBezTo>
                    <a:pt x="16176" y="14412"/>
                    <a:pt x="15413" y="14306"/>
                    <a:pt x="14677" y="14074"/>
                  </a:cubicBezTo>
                  <a:cubicBezTo>
                    <a:pt x="13901" y="13834"/>
                    <a:pt x="13149" y="13508"/>
                    <a:pt x="12434" y="13100"/>
                  </a:cubicBezTo>
                  <a:cubicBezTo>
                    <a:pt x="11697" y="12681"/>
                    <a:pt x="10988" y="12254"/>
                    <a:pt x="10308" y="11817"/>
                  </a:cubicBezTo>
                  <a:cubicBezTo>
                    <a:pt x="9480" y="11298"/>
                    <a:pt x="8583" y="10921"/>
                    <a:pt x="7650" y="10697"/>
                  </a:cubicBezTo>
                  <a:cubicBezTo>
                    <a:pt x="6685" y="10473"/>
                    <a:pt x="5678" y="10646"/>
                    <a:pt x="4823" y="11185"/>
                  </a:cubicBezTo>
                  <a:cubicBezTo>
                    <a:pt x="4700" y="11263"/>
                    <a:pt x="4715" y="11437"/>
                    <a:pt x="4859" y="11705"/>
                  </a:cubicBezTo>
                  <a:lnTo>
                    <a:pt x="8726" y="18866"/>
                  </a:lnTo>
                  <a:cubicBezTo>
                    <a:pt x="8895" y="19145"/>
                    <a:pt x="9007" y="19460"/>
                    <a:pt x="9054" y="19790"/>
                  </a:cubicBezTo>
                  <a:cubicBezTo>
                    <a:pt x="9054" y="20020"/>
                    <a:pt x="8931" y="20227"/>
                    <a:pt x="8644" y="20412"/>
                  </a:cubicBezTo>
                  <a:lnTo>
                    <a:pt x="7200" y="21347"/>
                  </a:lnTo>
                  <a:cubicBezTo>
                    <a:pt x="7014" y="21505"/>
                    <a:pt x="6769" y="21553"/>
                    <a:pt x="6544" y="21476"/>
                  </a:cubicBezTo>
                  <a:cubicBezTo>
                    <a:pt x="6357" y="21373"/>
                    <a:pt x="6203" y="21211"/>
                    <a:pt x="6103" y="21011"/>
                  </a:cubicBez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45718" tIns="45718" rIns="45718" bIns="45718" numCol="1" anchor="ctr">
              <a:noAutofit/>
            </a:bodyPr>
            <a:lstStyle/>
            <a:p>
              <a:pPr>
                <a:defRPr>
                  <a:solidFill>
                    <a:srgbClr val="A9E800"/>
                  </a:solidFill>
                </a:defRPr>
              </a:pPr>
              <a:endParaRPr/>
            </a:p>
          </p:txBody>
        </p:sp>
      </p:grpSp>
      <p:grpSp>
        <p:nvGrpSpPr>
          <p:cNvPr id="56" name="Group">
            <a:extLst>
              <a:ext uri="{FF2B5EF4-FFF2-40B4-BE49-F238E27FC236}">
                <a16:creationId xmlns:a16="http://schemas.microsoft.com/office/drawing/2014/main" id="{EE0AE609-7236-49D5-9D43-08D1801863CD}"/>
              </a:ext>
            </a:extLst>
          </p:cNvPr>
          <p:cNvGrpSpPr/>
          <p:nvPr/>
        </p:nvGrpSpPr>
        <p:grpSpPr>
          <a:xfrm>
            <a:off x="7674007" y="3021823"/>
            <a:ext cx="275238" cy="299618"/>
            <a:chOff x="-1" y="0"/>
            <a:chExt cx="275236" cy="299616"/>
          </a:xfrm>
        </p:grpSpPr>
        <p:sp>
          <p:nvSpPr>
            <p:cNvPr id="57" name="Freeform 466">
              <a:extLst>
                <a:ext uri="{FF2B5EF4-FFF2-40B4-BE49-F238E27FC236}">
                  <a16:creationId xmlns:a16="http://schemas.microsoft.com/office/drawing/2014/main" id="{5304F20B-A78C-447A-AEBB-B600876E2C27}"/>
                </a:ext>
              </a:extLst>
            </p:cNvPr>
            <p:cNvSpPr/>
            <p:nvPr/>
          </p:nvSpPr>
          <p:spPr>
            <a:xfrm>
              <a:off x="-2" y="-1"/>
              <a:ext cx="154752" cy="272756"/>
            </a:xfrm>
            <a:custGeom>
              <a:avLst/>
              <a:gdLst/>
              <a:ahLst/>
              <a:cxnLst>
                <a:cxn ang="0">
                  <a:pos x="wd2" y="hd2"/>
                </a:cxn>
                <a:cxn ang="5400000">
                  <a:pos x="wd2" y="hd2"/>
                </a:cxn>
                <a:cxn ang="10800000">
                  <a:pos x="wd2" y="hd2"/>
                </a:cxn>
                <a:cxn ang="16200000">
                  <a:pos x="wd2" y="hd2"/>
                </a:cxn>
              </a:cxnLst>
              <a:rect l="0" t="0" r="r" b="b"/>
              <a:pathLst>
                <a:path w="21600" h="21600" extrusionOk="0">
                  <a:moveTo>
                    <a:pt x="13769" y="0"/>
                  </a:moveTo>
                  <a:lnTo>
                    <a:pt x="0" y="20604"/>
                  </a:lnTo>
                  <a:lnTo>
                    <a:pt x="12215" y="21600"/>
                  </a:lnTo>
                  <a:lnTo>
                    <a:pt x="21600" y="7536"/>
                  </a:lnTo>
                  <a:lnTo>
                    <a:pt x="13769" y="0"/>
                  </a:ln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45718" tIns="45718" rIns="45718" bIns="45718" numCol="1" anchor="ctr">
              <a:noAutofit/>
            </a:bodyPr>
            <a:lstStyle/>
            <a:p>
              <a:pPr>
                <a:defRPr>
                  <a:solidFill>
                    <a:srgbClr val="A9E800"/>
                  </a:solidFill>
                </a:defRPr>
              </a:pPr>
              <a:endParaRPr/>
            </a:p>
          </p:txBody>
        </p:sp>
        <p:sp>
          <p:nvSpPr>
            <p:cNvPr id="58" name="Freeform 467">
              <a:extLst>
                <a:ext uri="{FF2B5EF4-FFF2-40B4-BE49-F238E27FC236}">
                  <a16:creationId xmlns:a16="http://schemas.microsoft.com/office/drawing/2014/main" id="{B42D219F-BD26-4AC9-8F49-97247F7841AA}"/>
                </a:ext>
              </a:extLst>
            </p:cNvPr>
            <p:cNvSpPr/>
            <p:nvPr/>
          </p:nvSpPr>
          <p:spPr>
            <a:xfrm>
              <a:off x="142" y="177596"/>
              <a:ext cx="275094" cy="122021"/>
            </a:xfrm>
            <a:custGeom>
              <a:avLst/>
              <a:gdLst/>
              <a:ahLst/>
              <a:cxnLst>
                <a:cxn ang="0">
                  <a:pos x="wd2" y="hd2"/>
                </a:cxn>
                <a:cxn ang="5400000">
                  <a:pos x="wd2" y="hd2"/>
                </a:cxn>
                <a:cxn ang="10800000">
                  <a:pos x="wd2" y="hd2"/>
                </a:cxn>
                <a:cxn ang="16200000">
                  <a:pos x="wd2" y="hd2"/>
                </a:cxn>
              </a:cxnLst>
              <a:rect l="0" t="0" r="r" b="b"/>
              <a:pathLst>
                <a:path w="21600" h="21600" extrusionOk="0">
                  <a:moveTo>
                    <a:pt x="17195" y="4755"/>
                  </a:moveTo>
                  <a:lnTo>
                    <a:pt x="2455" y="0"/>
                  </a:lnTo>
                  <a:lnTo>
                    <a:pt x="0" y="14619"/>
                  </a:lnTo>
                  <a:lnTo>
                    <a:pt x="21600" y="21600"/>
                  </a:lnTo>
                  <a:lnTo>
                    <a:pt x="17195" y="4755"/>
                  </a:lnTo>
                  <a:close/>
                </a:path>
              </a:pathLst>
            </a:custGeom>
            <a:gradFill flip="none" rotWithShape="1">
              <a:gsLst>
                <a:gs pos="0">
                  <a:srgbClr val="0CB100"/>
                </a:gs>
                <a:gs pos="46821">
                  <a:srgbClr val="67CE02"/>
                </a:gs>
                <a:gs pos="99075">
                  <a:srgbClr val="C3EA03"/>
                </a:gs>
              </a:gsLst>
              <a:lin ang="0" scaled="0"/>
            </a:gradFill>
            <a:ln w="12700" cap="flat">
              <a:noFill/>
              <a:miter lim="400000"/>
            </a:ln>
            <a:effectLst/>
          </p:spPr>
          <p:txBody>
            <a:bodyPr wrap="square" lIns="45718" tIns="45718" rIns="45718" bIns="45718" numCol="1" anchor="ctr">
              <a:noAutofit/>
            </a:bodyPr>
            <a:lstStyle/>
            <a:p>
              <a:pPr>
                <a:defRPr>
                  <a:solidFill>
                    <a:srgbClr val="A9E800"/>
                  </a:solidFill>
                </a:defRPr>
              </a:pPr>
              <a:endParaRPr/>
            </a:p>
          </p:txBody>
        </p:sp>
      </p:grpSp>
      <p:grpSp>
        <p:nvGrpSpPr>
          <p:cNvPr id="59" name="Group">
            <a:extLst>
              <a:ext uri="{FF2B5EF4-FFF2-40B4-BE49-F238E27FC236}">
                <a16:creationId xmlns:a16="http://schemas.microsoft.com/office/drawing/2014/main" id="{F0C2F600-2CFE-45DE-8548-96CC5377D72C}"/>
              </a:ext>
            </a:extLst>
          </p:cNvPr>
          <p:cNvGrpSpPr/>
          <p:nvPr/>
        </p:nvGrpSpPr>
        <p:grpSpPr>
          <a:xfrm>
            <a:off x="5308013" y="5967488"/>
            <a:ext cx="840800" cy="563451"/>
            <a:chOff x="-6" y="-8"/>
            <a:chExt cx="840798" cy="563450"/>
          </a:xfrm>
        </p:grpSpPr>
        <p:sp>
          <p:nvSpPr>
            <p:cNvPr id="60" name="Freeform 468">
              <a:extLst>
                <a:ext uri="{FF2B5EF4-FFF2-40B4-BE49-F238E27FC236}">
                  <a16:creationId xmlns:a16="http://schemas.microsoft.com/office/drawing/2014/main" id="{6F39CB2F-571E-4A15-9CAE-7EA28A92F8FC}"/>
                </a:ext>
              </a:extLst>
            </p:cNvPr>
            <p:cNvSpPr/>
            <p:nvPr/>
          </p:nvSpPr>
          <p:spPr>
            <a:xfrm>
              <a:off x="-7" y="-9"/>
              <a:ext cx="414454" cy="561821"/>
            </a:xfrm>
            <a:custGeom>
              <a:avLst/>
              <a:gdLst/>
              <a:ahLst/>
              <a:cxnLst>
                <a:cxn ang="0">
                  <a:pos x="wd2" y="hd2"/>
                </a:cxn>
                <a:cxn ang="5400000">
                  <a:pos x="wd2" y="hd2"/>
                </a:cxn>
                <a:cxn ang="10800000">
                  <a:pos x="wd2" y="hd2"/>
                </a:cxn>
                <a:cxn ang="16200000">
                  <a:pos x="wd2" y="hd2"/>
                </a:cxn>
              </a:cxnLst>
              <a:rect l="0" t="0" r="r" b="b"/>
              <a:pathLst>
                <a:path w="21483" h="21593" extrusionOk="0">
                  <a:moveTo>
                    <a:pt x="10843" y="21593"/>
                  </a:moveTo>
                  <a:cubicBezTo>
                    <a:pt x="9696" y="21589"/>
                    <a:pt x="8551" y="21524"/>
                    <a:pt x="7417" y="21401"/>
                  </a:cubicBezTo>
                  <a:cubicBezTo>
                    <a:pt x="6182" y="21280"/>
                    <a:pt x="4985" y="21002"/>
                    <a:pt x="3880" y="20577"/>
                  </a:cubicBezTo>
                  <a:cubicBezTo>
                    <a:pt x="2757" y="20147"/>
                    <a:pt x="1806" y="19507"/>
                    <a:pt x="1120" y="18721"/>
                  </a:cubicBezTo>
                  <a:cubicBezTo>
                    <a:pt x="316" y="17729"/>
                    <a:pt x="-70" y="16582"/>
                    <a:pt x="10" y="15426"/>
                  </a:cubicBezTo>
                  <a:lnTo>
                    <a:pt x="10" y="7315"/>
                  </a:lnTo>
                  <a:cubicBezTo>
                    <a:pt x="10" y="4712"/>
                    <a:pt x="851" y="2841"/>
                    <a:pt x="2533" y="1703"/>
                  </a:cubicBezTo>
                  <a:cubicBezTo>
                    <a:pt x="4215" y="564"/>
                    <a:pt x="6950" y="-3"/>
                    <a:pt x="10739" y="0"/>
                  </a:cubicBezTo>
                  <a:cubicBezTo>
                    <a:pt x="12163" y="-7"/>
                    <a:pt x="13584" y="109"/>
                    <a:pt x="14972" y="346"/>
                  </a:cubicBezTo>
                  <a:cubicBezTo>
                    <a:pt x="16211" y="553"/>
                    <a:pt x="17375" y="958"/>
                    <a:pt x="18383" y="1533"/>
                  </a:cubicBezTo>
                  <a:cubicBezTo>
                    <a:pt x="19370" y="2115"/>
                    <a:pt x="20147" y="2870"/>
                    <a:pt x="20647" y="3729"/>
                  </a:cubicBezTo>
                  <a:cubicBezTo>
                    <a:pt x="21248" y="4836"/>
                    <a:pt x="21530" y="6024"/>
                    <a:pt x="21476" y="7216"/>
                  </a:cubicBezTo>
                  <a:lnTo>
                    <a:pt x="21476" y="14608"/>
                  </a:lnTo>
                  <a:cubicBezTo>
                    <a:pt x="21505" y="15593"/>
                    <a:pt x="21323" y="16576"/>
                    <a:pt x="20936" y="17518"/>
                  </a:cubicBezTo>
                  <a:cubicBezTo>
                    <a:pt x="20622" y="18236"/>
                    <a:pt x="20119" y="18901"/>
                    <a:pt x="19456" y="19473"/>
                  </a:cubicBezTo>
                  <a:cubicBezTo>
                    <a:pt x="18891" y="19963"/>
                    <a:pt x="18208" y="20371"/>
                    <a:pt x="17443" y="20676"/>
                  </a:cubicBezTo>
                  <a:cubicBezTo>
                    <a:pt x="16720" y="20966"/>
                    <a:pt x="15949" y="21186"/>
                    <a:pt x="15149" y="21329"/>
                  </a:cubicBezTo>
                  <a:cubicBezTo>
                    <a:pt x="14387" y="21466"/>
                    <a:pt x="13609" y="21549"/>
                    <a:pt x="12826" y="21577"/>
                  </a:cubicBezTo>
                  <a:cubicBezTo>
                    <a:pt x="12101" y="21593"/>
                    <a:pt x="11427" y="21593"/>
                    <a:pt x="10843" y="21593"/>
                  </a:cubicBezTo>
                  <a:close/>
                  <a:moveTo>
                    <a:pt x="16141" y="7408"/>
                  </a:moveTo>
                  <a:cubicBezTo>
                    <a:pt x="16141" y="6032"/>
                    <a:pt x="15692" y="5023"/>
                    <a:pt x="14794" y="4383"/>
                  </a:cubicBezTo>
                  <a:cubicBezTo>
                    <a:pt x="13724" y="3699"/>
                    <a:pt x="12333" y="3356"/>
                    <a:pt x="10924" y="3427"/>
                  </a:cubicBezTo>
                  <a:cubicBezTo>
                    <a:pt x="8793" y="3427"/>
                    <a:pt x="7313" y="3777"/>
                    <a:pt x="6484" y="4476"/>
                  </a:cubicBezTo>
                  <a:cubicBezTo>
                    <a:pt x="5588" y="5347"/>
                    <a:pt x="5149" y="6430"/>
                    <a:pt x="5249" y="7524"/>
                  </a:cubicBezTo>
                  <a:lnTo>
                    <a:pt x="5249" y="14723"/>
                  </a:lnTo>
                  <a:cubicBezTo>
                    <a:pt x="5225" y="15282"/>
                    <a:pt x="5393" y="15835"/>
                    <a:pt x="5737" y="16332"/>
                  </a:cubicBezTo>
                  <a:cubicBezTo>
                    <a:pt x="6051" y="16754"/>
                    <a:pt x="6494" y="17116"/>
                    <a:pt x="7032" y="17386"/>
                  </a:cubicBezTo>
                  <a:cubicBezTo>
                    <a:pt x="7584" y="17649"/>
                    <a:pt x="8196" y="17835"/>
                    <a:pt x="8837" y="17936"/>
                  </a:cubicBezTo>
                  <a:cubicBezTo>
                    <a:pt x="9487" y="18048"/>
                    <a:pt x="10153" y="18106"/>
                    <a:pt x="10820" y="18106"/>
                  </a:cubicBezTo>
                  <a:cubicBezTo>
                    <a:pt x="11513" y="18111"/>
                    <a:pt x="12204" y="18067"/>
                    <a:pt x="12885" y="17974"/>
                  </a:cubicBezTo>
                  <a:cubicBezTo>
                    <a:pt x="13504" y="17898"/>
                    <a:pt x="14089" y="17709"/>
                    <a:pt x="14587" y="17425"/>
                  </a:cubicBezTo>
                  <a:cubicBezTo>
                    <a:pt x="15104" y="17113"/>
                    <a:pt x="15497" y="16703"/>
                    <a:pt x="15726" y="16239"/>
                  </a:cubicBezTo>
                  <a:cubicBezTo>
                    <a:pt x="16033" y="15586"/>
                    <a:pt x="16173" y="14897"/>
                    <a:pt x="16141" y="14207"/>
                  </a:cubicBezTo>
                  <a:close/>
                </a:path>
              </a:pathLst>
            </a:custGeom>
            <a:gradFill flip="none" rotWithShape="1">
              <a:gsLst>
                <a:gs pos="2485">
                  <a:srgbClr val="4FACFE"/>
                </a:gs>
                <a:gs pos="58102">
                  <a:srgbClr val="28CFFE"/>
                </a:gs>
                <a:gs pos="100000">
                  <a:srgbClr val="00F2FE"/>
                </a:gs>
              </a:gsLst>
              <a:lin ang="0" scaled="0"/>
            </a:gradFill>
            <a:ln w="12700" cap="flat">
              <a:noFill/>
              <a:miter lim="400000"/>
            </a:ln>
            <a:effectLst/>
          </p:spPr>
          <p:txBody>
            <a:bodyPr wrap="square" lIns="45718" tIns="45718" rIns="45718" bIns="45718" numCol="1" anchor="ctr">
              <a:noAutofit/>
            </a:bodyPr>
            <a:lstStyle/>
            <a:p>
              <a:pPr>
                <a:defRPr>
                  <a:solidFill>
                    <a:srgbClr val="A9E800"/>
                  </a:solidFill>
                </a:defRPr>
              </a:pPr>
              <a:endParaRPr/>
            </a:p>
          </p:txBody>
        </p:sp>
        <p:sp>
          <p:nvSpPr>
            <p:cNvPr id="61" name="Freeform 469">
              <a:extLst>
                <a:ext uri="{FF2B5EF4-FFF2-40B4-BE49-F238E27FC236}">
                  <a16:creationId xmlns:a16="http://schemas.microsoft.com/office/drawing/2014/main" id="{F9F41E68-E406-443D-8548-5C0AE997571F}"/>
                </a:ext>
              </a:extLst>
            </p:cNvPr>
            <p:cNvSpPr/>
            <p:nvPr/>
          </p:nvSpPr>
          <p:spPr>
            <a:xfrm>
              <a:off x="495469" y="6725"/>
              <a:ext cx="345324" cy="556717"/>
            </a:xfrm>
            <a:custGeom>
              <a:avLst/>
              <a:gdLst/>
              <a:ahLst/>
              <a:cxnLst>
                <a:cxn ang="0">
                  <a:pos x="wd2" y="hd2"/>
                </a:cxn>
                <a:cxn ang="5400000">
                  <a:pos x="wd2" y="hd2"/>
                </a:cxn>
                <a:cxn ang="10800000">
                  <a:pos x="wd2" y="hd2"/>
                </a:cxn>
                <a:cxn ang="16200000">
                  <a:pos x="wd2" y="hd2"/>
                </a:cxn>
              </a:cxnLst>
              <a:rect l="0" t="0" r="r" b="b"/>
              <a:pathLst>
                <a:path w="21511" h="21577" extrusionOk="0">
                  <a:moveTo>
                    <a:pt x="10481" y="21576"/>
                  </a:moveTo>
                  <a:cubicBezTo>
                    <a:pt x="8382" y="21594"/>
                    <a:pt x="6288" y="21438"/>
                    <a:pt x="4256" y="21110"/>
                  </a:cubicBezTo>
                  <a:cubicBezTo>
                    <a:pt x="2841" y="20898"/>
                    <a:pt x="1469" y="20588"/>
                    <a:pt x="165" y="20186"/>
                  </a:cubicBezTo>
                  <a:cubicBezTo>
                    <a:pt x="-3" y="20108"/>
                    <a:pt x="-39" y="19898"/>
                    <a:pt x="41" y="19549"/>
                  </a:cubicBezTo>
                  <a:cubicBezTo>
                    <a:pt x="128" y="19181"/>
                    <a:pt x="274" y="18819"/>
                    <a:pt x="477" y="18469"/>
                  </a:cubicBezTo>
                  <a:cubicBezTo>
                    <a:pt x="668" y="18116"/>
                    <a:pt x="906" y="17773"/>
                    <a:pt x="1188" y="17444"/>
                  </a:cubicBezTo>
                  <a:cubicBezTo>
                    <a:pt x="1455" y="17134"/>
                    <a:pt x="1695" y="16979"/>
                    <a:pt x="1899" y="16979"/>
                  </a:cubicBezTo>
                  <a:cubicBezTo>
                    <a:pt x="3015" y="17290"/>
                    <a:pt x="4165" y="17549"/>
                    <a:pt x="5341" y="17755"/>
                  </a:cubicBezTo>
                  <a:cubicBezTo>
                    <a:pt x="6704" y="17992"/>
                    <a:pt x="8114" y="18109"/>
                    <a:pt x="9529" y="18103"/>
                  </a:cubicBezTo>
                  <a:cubicBezTo>
                    <a:pt x="11013" y="18149"/>
                    <a:pt x="12481" y="17897"/>
                    <a:pt x="13717" y="17384"/>
                  </a:cubicBezTo>
                  <a:cubicBezTo>
                    <a:pt x="14769" y="16905"/>
                    <a:pt x="15361" y="16128"/>
                    <a:pt x="15291" y="15318"/>
                  </a:cubicBezTo>
                  <a:cubicBezTo>
                    <a:pt x="15300" y="14872"/>
                    <a:pt x="15119" y="14433"/>
                    <a:pt x="14767" y="14044"/>
                  </a:cubicBezTo>
                  <a:cubicBezTo>
                    <a:pt x="14408" y="13652"/>
                    <a:pt x="13909" y="13317"/>
                    <a:pt x="13308" y="13064"/>
                  </a:cubicBezTo>
                  <a:cubicBezTo>
                    <a:pt x="12656" y="12782"/>
                    <a:pt x="11935" y="12565"/>
                    <a:pt x="11174" y="12422"/>
                  </a:cubicBezTo>
                  <a:cubicBezTo>
                    <a:pt x="10338" y="12266"/>
                    <a:pt x="9468" y="12190"/>
                    <a:pt x="8595" y="12195"/>
                  </a:cubicBezTo>
                  <a:cubicBezTo>
                    <a:pt x="8128" y="12209"/>
                    <a:pt x="7660" y="12177"/>
                    <a:pt x="7208" y="12101"/>
                  </a:cubicBezTo>
                  <a:cubicBezTo>
                    <a:pt x="6915" y="12040"/>
                    <a:pt x="6772" y="11785"/>
                    <a:pt x="6772" y="11348"/>
                  </a:cubicBezTo>
                  <a:lnTo>
                    <a:pt x="6772" y="10107"/>
                  </a:lnTo>
                  <a:cubicBezTo>
                    <a:pt x="6772" y="9670"/>
                    <a:pt x="6968" y="9404"/>
                    <a:pt x="7359" y="9315"/>
                  </a:cubicBezTo>
                  <a:cubicBezTo>
                    <a:pt x="7830" y="9215"/>
                    <a:pt x="8321" y="9158"/>
                    <a:pt x="8818" y="9144"/>
                  </a:cubicBezTo>
                  <a:cubicBezTo>
                    <a:pt x="10497" y="9150"/>
                    <a:pt x="12141" y="8839"/>
                    <a:pt x="13531" y="8252"/>
                  </a:cubicBezTo>
                  <a:cubicBezTo>
                    <a:pt x="14710" y="7683"/>
                    <a:pt x="15359" y="6787"/>
                    <a:pt x="15265" y="5860"/>
                  </a:cubicBezTo>
                  <a:cubicBezTo>
                    <a:pt x="15273" y="5116"/>
                    <a:pt x="14682" y="4419"/>
                    <a:pt x="13691" y="4005"/>
                  </a:cubicBezTo>
                  <a:cubicBezTo>
                    <a:pt x="12334" y="3465"/>
                    <a:pt x="10736" y="3209"/>
                    <a:pt x="9129" y="3274"/>
                  </a:cubicBezTo>
                  <a:cubicBezTo>
                    <a:pt x="7973" y="3267"/>
                    <a:pt x="6823" y="3377"/>
                    <a:pt x="5723" y="3601"/>
                  </a:cubicBezTo>
                  <a:cubicBezTo>
                    <a:pt x="4723" y="3794"/>
                    <a:pt x="3780" y="4088"/>
                    <a:pt x="2931" y="4470"/>
                  </a:cubicBezTo>
                  <a:cubicBezTo>
                    <a:pt x="2682" y="4570"/>
                    <a:pt x="2415" y="4470"/>
                    <a:pt x="2122" y="4237"/>
                  </a:cubicBezTo>
                  <a:cubicBezTo>
                    <a:pt x="1800" y="3943"/>
                    <a:pt x="1541" y="3625"/>
                    <a:pt x="1348" y="3290"/>
                  </a:cubicBezTo>
                  <a:cubicBezTo>
                    <a:pt x="1125" y="2934"/>
                    <a:pt x="970" y="2562"/>
                    <a:pt x="886" y="2183"/>
                  </a:cubicBezTo>
                  <a:cubicBezTo>
                    <a:pt x="797" y="1806"/>
                    <a:pt x="886" y="1574"/>
                    <a:pt x="1064" y="1469"/>
                  </a:cubicBezTo>
                  <a:cubicBezTo>
                    <a:pt x="1466" y="1275"/>
                    <a:pt x="1891" y="1101"/>
                    <a:pt x="2335" y="948"/>
                  </a:cubicBezTo>
                  <a:cubicBezTo>
                    <a:pt x="2902" y="757"/>
                    <a:pt x="3498" y="601"/>
                    <a:pt x="4114" y="483"/>
                  </a:cubicBezTo>
                  <a:cubicBezTo>
                    <a:pt x="4923" y="323"/>
                    <a:pt x="5753" y="206"/>
                    <a:pt x="6595" y="134"/>
                  </a:cubicBezTo>
                  <a:cubicBezTo>
                    <a:pt x="7735" y="38"/>
                    <a:pt x="8885" y="-6"/>
                    <a:pt x="10036" y="1"/>
                  </a:cubicBezTo>
                  <a:cubicBezTo>
                    <a:pt x="13676" y="1"/>
                    <a:pt x="16456" y="477"/>
                    <a:pt x="18377" y="1430"/>
                  </a:cubicBezTo>
                  <a:cubicBezTo>
                    <a:pt x="20306" y="2391"/>
                    <a:pt x="21377" y="3869"/>
                    <a:pt x="21258" y="5406"/>
                  </a:cubicBezTo>
                  <a:cubicBezTo>
                    <a:pt x="21301" y="6548"/>
                    <a:pt x="20816" y="7675"/>
                    <a:pt x="19862" y="8651"/>
                  </a:cubicBezTo>
                  <a:cubicBezTo>
                    <a:pt x="19035" y="9516"/>
                    <a:pt x="17845" y="10224"/>
                    <a:pt x="16421" y="10700"/>
                  </a:cubicBezTo>
                  <a:cubicBezTo>
                    <a:pt x="17886" y="11127"/>
                    <a:pt x="19146" y="11786"/>
                    <a:pt x="20075" y="12610"/>
                  </a:cubicBezTo>
                  <a:cubicBezTo>
                    <a:pt x="21060" y="13513"/>
                    <a:pt x="21561" y="14587"/>
                    <a:pt x="21507" y="15678"/>
                  </a:cubicBezTo>
                  <a:cubicBezTo>
                    <a:pt x="21531" y="16571"/>
                    <a:pt x="21226" y="17455"/>
                    <a:pt x="20618" y="18264"/>
                  </a:cubicBezTo>
                  <a:cubicBezTo>
                    <a:pt x="20066" y="18990"/>
                    <a:pt x="19250" y="19625"/>
                    <a:pt x="18235" y="20119"/>
                  </a:cubicBezTo>
                  <a:cubicBezTo>
                    <a:pt x="17190" y="20623"/>
                    <a:pt x="16001" y="20999"/>
                    <a:pt x="14731" y="21227"/>
                  </a:cubicBezTo>
                  <a:cubicBezTo>
                    <a:pt x="13349" y="21471"/>
                    <a:pt x="11917" y="21588"/>
                    <a:pt x="10481" y="21576"/>
                  </a:cubicBezTo>
                  <a:close/>
                </a:path>
              </a:pathLst>
            </a:custGeom>
            <a:gradFill flip="none" rotWithShape="1">
              <a:gsLst>
                <a:gs pos="2485">
                  <a:srgbClr val="4FACFE"/>
                </a:gs>
                <a:gs pos="58102">
                  <a:srgbClr val="28CFFE"/>
                </a:gs>
                <a:gs pos="100000">
                  <a:srgbClr val="00F2FE"/>
                </a:gs>
              </a:gsLst>
              <a:lin ang="0" scaled="0"/>
            </a:gradFill>
            <a:ln w="12700" cap="flat">
              <a:noFill/>
              <a:miter lim="400000"/>
            </a:ln>
            <a:effectLst/>
          </p:spPr>
          <p:txBody>
            <a:bodyPr wrap="square" lIns="45718" tIns="45718" rIns="45718" bIns="45718" numCol="1" anchor="ctr">
              <a:noAutofit/>
            </a:bodyPr>
            <a:lstStyle/>
            <a:p>
              <a:pPr>
                <a:defRPr>
                  <a:solidFill>
                    <a:srgbClr val="A9E800"/>
                  </a:solidFill>
                </a:defRPr>
              </a:pPr>
              <a:endParaRPr/>
            </a:p>
          </p:txBody>
        </p:sp>
      </p:grpSp>
      <p:grpSp>
        <p:nvGrpSpPr>
          <p:cNvPr id="62" name="Group">
            <a:extLst>
              <a:ext uri="{FF2B5EF4-FFF2-40B4-BE49-F238E27FC236}">
                <a16:creationId xmlns:a16="http://schemas.microsoft.com/office/drawing/2014/main" id="{10E30C94-7816-4B90-A456-EE4375298007}"/>
              </a:ext>
            </a:extLst>
          </p:cNvPr>
          <p:cNvGrpSpPr/>
          <p:nvPr/>
        </p:nvGrpSpPr>
        <p:grpSpPr>
          <a:xfrm>
            <a:off x="5548890" y="5651326"/>
            <a:ext cx="347471" cy="217179"/>
            <a:chOff x="0" y="-1"/>
            <a:chExt cx="347470" cy="217177"/>
          </a:xfrm>
        </p:grpSpPr>
        <p:sp>
          <p:nvSpPr>
            <p:cNvPr id="63" name="Freeform 470">
              <a:extLst>
                <a:ext uri="{FF2B5EF4-FFF2-40B4-BE49-F238E27FC236}">
                  <a16:creationId xmlns:a16="http://schemas.microsoft.com/office/drawing/2014/main" id="{AC9EF619-54AE-4FA6-8870-EA025DD4A405}"/>
                </a:ext>
              </a:extLst>
            </p:cNvPr>
            <p:cNvSpPr/>
            <p:nvPr/>
          </p:nvSpPr>
          <p:spPr>
            <a:xfrm>
              <a:off x="118629" y="-2"/>
              <a:ext cx="228842" cy="2171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01" y="0"/>
                  </a:lnTo>
                  <a:lnTo>
                    <a:pt x="0" y="6864"/>
                  </a:lnTo>
                  <a:lnTo>
                    <a:pt x="11184" y="21600"/>
                  </a:lnTo>
                  <a:lnTo>
                    <a:pt x="21600" y="21600"/>
                  </a:lnTo>
                  <a:close/>
                </a:path>
              </a:pathLst>
            </a:custGeom>
            <a:gradFill flip="none" rotWithShape="1">
              <a:gsLst>
                <a:gs pos="2485">
                  <a:srgbClr val="4FACFE"/>
                </a:gs>
                <a:gs pos="58102">
                  <a:srgbClr val="28CFFE"/>
                </a:gs>
                <a:gs pos="100000">
                  <a:srgbClr val="00F2FE"/>
                </a:gs>
              </a:gsLst>
              <a:lin ang="0" scaled="0"/>
            </a:gradFill>
            <a:ln w="12700" cap="flat">
              <a:noFill/>
              <a:miter lim="400000"/>
            </a:ln>
            <a:effectLst/>
          </p:spPr>
          <p:txBody>
            <a:bodyPr wrap="square" lIns="45718" tIns="45718" rIns="45718" bIns="45718" numCol="1" anchor="ctr">
              <a:noAutofit/>
            </a:bodyPr>
            <a:lstStyle/>
            <a:p>
              <a:pPr>
                <a:defRPr>
                  <a:solidFill>
                    <a:srgbClr val="A9E800"/>
                  </a:solidFill>
                </a:defRPr>
              </a:pPr>
              <a:endParaRPr/>
            </a:p>
          </p:txBody>
        </p:sp>
        <p:sp>
          <p:nvSpPr>
            <p:cNvPr id="64" name="Freeform 471">
              <a:extLst>
                <a:ext uri="{FF2B5EF4-FFF2-40B4-BE49-F238E27FC236}">
                  <a16:creationId xmlns:a16="http://schemas.microsoft.com/office/drawing/2014/main" id="{43AC06BB-4585-46C3-AB73-996C856BB4F0}"/>
                </a:ext>
              </a:extLst>
            </p:cNvPr>
            <p:cNvSpPr/>
            <p:nvPr/>
          </p:nvSpPr>
          <p:spPr>
            <a:xfrm>
              <a:off x="0" y="-2"/>
              <a:ext cx="228841" cy="217179"/>
            </a:xfrm>
            <a:custGeom>
              <a:avLst/>
              <a:gdLst/>
              <a:ahLst/>
              <a:cxnLst>
                <a:cxn ang="0">
                  <a:pos x="wd2" y="hd2"/>
                </a:cxn>
                <a:cxn ang="5400000">
                  <a:pos x="wd2" y="hd2"/>
                </a:cxn>
                <a:cxn ang="10800000">
                  <a:pos x="wd2" y="hd2"/>
                </a:cxn>
                <a:cxn ang="16200000">
                  <a:pos x="wd2" y="hd2"/>
                </a:cxn>
              </a:cxnLst>
              <a:rect l="0" t="0" r="r" b="b"/>
              <a:pathLst>
                <a:path w="21600" h="21600" extrusionOk="0">
                  <a:moveTo>
                    <a:pt x="10416" y="21600"/>
                  </a:moveTo>
                  <a:lnTo>
                    <a:pt x="21600" y="6864"/>
                  </a:lnTo>
                  <a:lnTo>
                    <a:pt x="16399" y="0"/>
                  </a:lnTo>
                  <a:lnTo>
                    <a:pt x="0" y="21600"/>
                  </a:lnTo>
                  <a:lnTo>
                    <a:pt x="10416" y="21600"/>
                  </a:lnTo>
                  <a:close/>
                </a:path>
              </a:pathLst>
            </a:custGeom>
            <a:gradFill flip="none" rotWithShape="1">
              <a:gsLst>
                <a:gs pos="2485">
                  <a:srgbClr val="4FACFE"/>
                </a:gs>
                <a:gs pos="58102">
                  <a:srgbClr val="28CFFE"/>
                </a:gs>
                <a:gs pos="100000">
                  <a:srgbClr val="00F2FE"/>
                </a:gs>
              </a:gsLst>
              <a:lin ang="0" scaled="0"/>
            </a:gradFill>
            <a:ln w="12700" cap="flat">
              <a:noFill/>
              <a:miter lim="400000"/>
            </a:ln>
            <a:effectLst/>
          </p:spPr>
          <p:txBody>
            <a:bodyPr wrap="square" lIns="45718" tIns="45718" rIns="45718" bIns="45718" numCol="1" anchor="ctr">
              <a:noAutofit/>
            </a:bodyPr>
            <a:lstStyle/>
            <a:p>
              <a:pPr>
                <a:defRPr>
                  <a:solidFill>
                    <a:srgbClr val="A9E800"/>
                  </a:solidFill>
                </a:defRPr>
              </a:pPr>
              <a:endParaRPr/>
            </a:p>
          </p:txBody>
        </p:sp>
      </p:grpSp>
      <p:sp>
        <p:nvSpPr>
          <p:cNvPr id="65" name="TextBox 52">
            <a:extLst>
              <a:ext uri="{FF2B5EF4-FFF2-40B4-BE49-F238E27FC236}">
                <a16:creationId xmlns:a16="http://schemas.microsoft.com/office/drawing/2014/main" id="{D971EDCA-ED9A-48FA-B9A2-73D57A3288DD}"/>
              </a:ext>
            </a:extLst>
          </p:cNvPr>
          <p:cNvSpPr txBox="1"/>
          <p:nvPr/>
        </p:nvSpPr>
        <p:spPr>
          <a:xfrm>
            <a:off x="102851" y="3060408"/>
            <a:ext cx="3976515" cy="1569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100">
                <a:solidFill>
                  <a:srgbClr val="535353"/>
                </a:solidFill>
              </a:defRPr>
            </a:lvl1pPr>
          </a:lstStyle>
          <a:p>
            <a:pPr algn="just"/>
            <a:r>
              <a:rPr lang="vi-VN" sz="2400">
                <a:solidFill>
                  <a:schemeClr val="tx1"/>
                </a:solidFill>
                <a:latin typeface="Times New Roman" panose="02020603050405020304" pitchFamily="18" charset="0"/>
                <a:cs typeface="Times New Roman" panose="02020603050405020304" pitchFamily="18" charset="0"/>
              </a:rPr>
              <a:t>Nho giáo vẫn được đề cao trong học tập, thi cử và tuyển chọn quan lại. Phật giáo và Đạo giáo được phục hồi.</a:t>
            </a:r>
            <a:endParaRPr sz="2400">
              <a:solidFill>
                <a:schemeClr val="tx1"/>
              </a:solidFill>
              <a:latin typeface="Times New Roman" panose="02020603050405020304" pitchFamily="18" charset="0"/>
              <a:cs typeface="Times New Roman" panose="02020603050405020304" pitchFamily="18" charset="0"/>
            </a:endParaRPr>
          </a:p>
        </p:txBody>
      </p:sp>
      <p:sp>
        <p:nvSpPr>
          <p:cNvPr id="66" name="TextBox 52">
            <a:extLst>
              <a:ext uri="{FF2B5EF4-FFF2-40B4-BE49-F238E27FC236}">
                <a16:creationId xmlns:a16="http://schemas.microsoft.com/office/drawing/2014/main" id="{30FCE8CD-4472-4652-930D-7D2A89235FDE}"/>
              </a:ext>
            </a:extLst>
          </p:cNvPr>
          <p:cNvSpPr txBox="1"/>
          <p:nvPr/>
        </p:nvSpPr>
        <p:spPr>
          <a:xfrm>
            <a:off x="6403171" y="5651325"/>
            <a:ext cx="4950629" cy="1200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100">
                <a:solidFill>
                  <a:srgbClr val="535353"/>
                </a:solidFill>
              </a:defRPr>
            </a:lvl1pPr>
          </a:lstStyle>
          <a:p>
            <a:pPr algn="just"/>
            <a:r>
              <a:rPr lang="vi-VN" sz="2400">
                <a:solidFill>
                  <a:schemeClr val="tx1"/>
                </a:solidFill>
                <a:latin typeface="Times New Roman" panose="02020603050405020304" pitchFamily="18" charset="0"/>
                <a:cs typeface="Times New Roman" panose="02020603050405020304" pitchFamily="18" charset="0"/>
              </a:rPr>
              <a:t>Nhân dân vẫn giữ nếp sinh hoạt truyền thống như: thờ Thành hoàng, thờ cúng tổ tiên, tổ chức lễ hội hằng năm,... </a:t>
            </a:r>
            <a:endParaRPr sz="2400">
              <a:solidFill>
                <a:schemeClr val="tx1"/>
              </a:solidFill>
              <a:latin typeface="Times New Roman" panose="02020603050405020304" pitchFamily="18" charset="0"/>
              <a:cs typeface="Times New Roman" panose="02020603050405020304" pitchFamily="18" charset="0"/>
            </a:endParaRPr>
          </a:p>
        </p:txBody>
      </p:sp>
      <p:sp>
        <p:nvSpPr>
          <p:cNvPr id="67" name="TextBox 52">
            <a:extLst>
              <a:ext uri="{FF2B5EF4-FFF2-40B4-BE49-F238E27FC236}">
                <a16:creationId xmlns:a16="http://schemas.microsoft.com/office/drawing/2014/main" id="{12ED169F-5C9B-492B-BEC0-C7F9F89E3B6E}"/>
              </a:ext>
            </a:extLst>
          </p:cNvPr>
          <p:cNvSpPr txBox="1"/>
          <p:nvPr/>
        </p:nvSpPr>
        <p:spPr>
          <a:xfrm>
            <a:off x="8261890" y="3060408"/>
            <a:ext cx="3744312" cy="1569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100">
                <a:solidFill>
                  <a:srgbClr val="535353"/>
                </a:solidFill>
              </a:defRPr>
            </a:lvl1pPr>
          </a:lstStyle>
          <a:p>
            <a:pPr algn="just"/>
            <a:r>
              <a:rPr lang="vi-VN" sz="2400">
                <a:solidFill>
                  <a:schemeClr val="tx1"/>
                </a:solidFill>
                <a:latin typeface="Times New Roman" panose="02020603050405020304" pitchFamily="18" charset="0"/>
                <a:cs typeface="Times New Roman" panose="02020603050405020304" pitchFamily="18" charset="0"/>
              </a:rPr>
              <a:t>Năm 1533, Công giáo được truyền bá vào nước ta, đến thế kỉ XVIII được lan truyền trong cả nước.</a:t>
            </a:r>
            <a:endParaRPr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869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45"/>
                                        </p:tgtEl>
                                        <p:attrNameLst>
                                          <p:attrName>style.visibility</p:attrName>
                                        </p:attrNameLst>
                                      </p:cBhvr>
                                      <p:to>
                                        <p:strVal val="visible"/>
                                      </p:to>
                                    </p:set>
                                    <p:animEffect transition="in" filter="wipe(up)">
                                      <p:cBhvr>
                                        <p:cTn id="7" dur="400"/>
                                        <p:tgtEl>
                                          <p:spTgt spid="45"/>
                                        </p:tgtEl>
                                      </p:cBhvr>
                                    </p:animEffect>
                                  </p:childTnLst>
                                </p:cTn>
                              </p:par>
                            </p:childTnLst>
                          </p:cTn>
                        </p:par>
                        <p:par>
                          <p:cTn id="8" fill="hold">
                            <p:stCondLst>
                              <p:cond delay="400"/>
                            </p:stCondLst>
                            <p:childTnLst>
                              <p:par>
                                <p:cTn id="9" presetID="22" presetClass="entr" presetSubtype="8" fill="hold" grpId="0" nodeType="afterEffect">
                                  <p:stCondLst>
                                    <p:cond delay="0"/>
                                  </p:stCondLst>
                                  <p:iterate>
                                    <p:tmAbs val="0"/>
                                  </p:iterate>
                                  <p:childTnLst>
                                    <p:set>
                                      <p:cBhvr>
                                        <p:cTn id="10" fill="hold"/>
                                        <p:tgtEl>
                                          <p:spTgt spid="44"/>
                                        </p:tgtEl>
                                        <p:attrNameLst>
                                          <p:attrName>style.visibility</p:attrName>
                                        </p:attrNameLst>
                                      </p:cBhvr>
                                      <p:to>
                                        <p:strVal val="visible"/>
                                      </p:to>
                                    </p:set>
                                    <p:animEffect transition="in" filter="wipe(left)">
                                      <p:cBhvr>
                                        <p:cTn id="11" dur="400"/>
                                        <p:tgtEl>
                                          <p:spTgt spid="44"/>
                                        </p:tgtEl>
                                      </p:cBhvr>
                                    </p:animEffect>
                                  </p:childTnLst>
                                </p:cTn>
                              </p:par>
                            </p:childTnLst>
                          </p:cTn>
                        </p:par>
                        <p:par>
                          <p:cTn id="12" fill="hold">
                            <p:stCondLst>
                              <p:cond delay="800"/>
                            </p:stCondLst>
                            <p:childTnLst>
                              <p:par>
                                <p:cTn id="13" presetID="22" presetClass="entr" presetSubtype="8" fill="hold" grpId="0" nodeType="afterEffect">
                                  <p:stCondLst>
                                    <p:cond delay="0"/>
                                  </p:stCondLst>
                                  <p:iterate>
                                    <p:tmAbs val="0"/>
                                  </p:iterate>
                                  <p:childTnLst>
                                    <p:set>
                                      <p:cBhvr>
                                        <p:cTn id="14" fill="hold"/>
                                        <p:tgtEl>
                                          <p:spTgt spid="47"/>
                                        </p:tgtEl>
                                        <p:attrNameLst>
                                          <p:attrName>style.visibility</p:attrName>
                                        </p:attrNameLst>
                                      </p:cBhvr>
                                      <p:to>
                                        <p:strVal val="visible"/>
                                      </p:to>
                                    </p:set>
                                    <p:animEffect transition="in" filter="wipe(left)">
                                      <p:cBhvr>
                                        <p:cTn id="15" dur="400"/>
                                        <p:tgtEl>
                                          <p:spTgt spid="47"/>
                                        </p:tgtEl>
                                      </p:cBhvr>
                                    </p:animEffect>
                                  </p:childTnLst>
                                </p:cTn>
                              </p:par>
                            </p:childTnLst>
                          </p:cTn>
                        </p:par>
                        <p:par>
                          <p:cTn id="16" fill="hold">
                            <p:stCondLst>
                              <p:cond delay="1200"/>
                            </p:stCondLst>
                            <p:childTnLst>
                              <p:par>
                                <p:cTn id="17" presetID="22" presetClass="entr" presetSubtype="8" fill="hold" grpId="0" nodeType="afterEffect">
                                  <p:stCondLst>
                                    <p:cond delay="0"/>
                                  </p:stCondLst>
                                  <p:iterate>
                                    <p:tmAbs val="0"/>
                                  </p:iterate>
                                  <p:childTnLst>
                                    <p:set>
                                      <p:cBhvr>
                                        <p:cTn id="18" fill="hold"/>
                                        <p:tgtEl>
                                          <p:spTgt spid="50"/>
                                        </p:tgtEl>
                                        <p:attrNameLst>
                                          <p:attrName>style.visibility</p:attrName>
                                        </p:attrNameLst>
                                      </p:cBhvr>
                                      <p:to>
                                        <p:strVal val="visible"/>
                                      </p:to>
                                    </p:set>
                                    <p:animEffect transition="in" filter="wipe(left)">
                                      <p:cBhvr>
                                        <p:cTn id="19" dur="400"/>
                                        <p:tgtEl>
                                          <p:spTgt spid="50"/>
                                        </p:tgtEl>
                                      </p:cBhvr>
                                    </p:animEffect>
                                  </p:childTnLst>
                                </p:cTn>
                              </p:par>
                            </p:childTnLst>
                          </p:cTn>
                        </p:par>
                        <p:par>
                          <p:cTn id="20" fill="hold">
                            <p:stCondLst>
                              <p:cond delay="1600"/>
                            </p:stCondLst>
                            <p:childTnLst>
                              <p:par>
                                <p:cTn id="21" presetID="22" presetClass="entr" presetSubtype="8" fill="hold" grpId="0" nodeType="afterEffect">
                                  <p:stCondLst>
                                    <p:cond delay="0"/>
                                  </p:stCondLst>
                                  <p:iterate>
                                    <p:tmAbs val="0"/>
                                  </p:iterate>
                                  <p:childTnLst>
                                    <p:set>
                                      <p:cBhvr>
                                        <p:cTn id="22" fill="hold"/>
                                        <p:tgtEl>
                                          <p:spTgt spid="65"/>
                                        </p:tgtEl>
                                        <p:attrNameLst>
                                          <p:attrName>style.visibility</p:attrName>
                                        </p:attrNameLst>
                                      </p:cBhvr>
                                      <p:to>
                                        <p:strVal val="visible"/>
                                      </p:to>
                                    </p:set>
                                    <p:animEffect transition="in" filter="wipe(left)">
                                      <p:cBhvr>
                                        <p:cTn id="23" dur="4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iterate>
                                    <p:tmAbs val="0"/>
                                  </p:iterate>
                                  <p:childTnLst>
                                    <p:set>
                                      <p:cBhvr>
                                        <p:cTn id="27" fill="hold"/>
                                        <p:tgtEl>
                                          <p:spTgt spid="42"/>
                                        </p:tgtEl>
                                        <p:attrNameLst>
                                          <p:attrName>style.visibility</p:attrName>
                                        </p:attrNameLst>
                                      </p:cBhvr>
                                      <p:to>
                                        <p:strVal val="visible"/>
                                      </p:to>
                                    </p:set>
                                    <p:animEffect transition="in" filter="wipe(down)">
                                      <p:cBhvr>
                                        <p:cTn id="28" dur="400"/>
                                        <p:tgtEl>
                                          <p:spTgt spid="42"/>
                                        </p:tgtEl>
                                      </p:cBhvr>
                                    </p:animEffect>
                                  </p:childTnLst>
                                </p:cTn>
                              </p:par>
                            </p:childTnLst>
                          </p:cTn>
                        </p:par>
                        <p:par>
                          <p:cTn id="29" fill="hold">
                            <p:stCondLst>
                              <p:cond delay="400"/>
                            </p:stCondLst>
                            <p:childTnLst>
                              <p:par>
                                <p:cTn id="30" presetID="22" presetClass="entr" presetSubtype="1" fill="hold" grpId="0" nodeType="afterEffect">
                                  <p:stCondLst>
                                    <p:cond delay="0"/>
                                  </p:stCondLst>
                                  <p:iterate>
                                    <p:tmAbs val="0"/>
                                  </p:iterate>
                                  <p:childTnLst>
                                    <p:set>
                                      <p:cBhvr>
                                        <p:cTn id="31" fill="hold"/>
                                        <p:tgtEl>
                                          <p:spTgt spid="41"/>
                                        </p:tgtEl>
                                        <p:attrNameLst>
                                          <p:attrName>style.visibility</p:attrName>
                                        </p:attrNameLst>
                                      </p:cBhvr>
                                      <p:to>
                                        <p:strVal val="visible"/>
                                      </p:to>
                                    </p:set>
                                    <p:animEffect transition="in" filter="wipe(up)">
                                      <p:cBhvr>
                                        <p:cTn id="32" dur="400"/>
                                        <p:tgtEl>
                                          <p:spTgt spid="41"/>
                                        </p:tgtEl>
                                      </p:cBhvr>
                                    </p:animEffect>
                                  </p:childTnLst>
                                </p:cTn>
                              </p:par>
                            </p:childTnLst>
                          </p:cTn>
                        </p:par>
                        <p:par>
                          <p:cTn id="33" fill="hold">
                            <p:stCondLst>
                              <p:cond delay="800"/>
                            </p:stCondLst>
                            <p:childTnLst>
                              <p:par>
                                <p:cTn id="34" presetID="22" presetClass="entr" presetSubtype="8" fill="hold" grpId="0" nodeType="afterEffect">
                                  <p:stCondLst>
                                    <p:cond delay="0"/>
                                  </p:stCondLst>
                                  <p:iterate>
                                    <p:tmAbs val="0"/>
                                  </p:iterate>
                                  <p:childTnLst>
                                    <p:set>
                                      <p:cBhvr>
                                        <p:cTn id="35" fill="hold"/>
                                        <p:tgtEl>
                                          <p:spTgt spid="53"/>
                                        </p:tgtEl>
                                        <p:attrNameLst>
                                          <p:attrName>style.visibility</p:attrName>
                                        </p:attrNameLst>
                                      </p:cBhvr>
                                      <p:to>
                                        <p:strVal val="visible"/>
                                      </p:to>
                                    </p:set>
                                    <p:animEffect transition="in" filter="wipe(left)">
                                      <p:cBhvr>
                                        <p:cTn id="36" dur="400"/>
                                        <p:tgtEl>
                                          <p:spTgt spid="53"/>
                                        </p:tgtEl>
                                      </p:cBhvr>
                                    </p:animEffect>
                                  </p:childTnLst>
                                </p:cTn>
                              </p:par>
                            </p:childTnLst>
                          </p:cTn>
                        </p:par>
                        <p:par>
                          <p:cTn id="37" fill="hold">
                            <p:stCondLst>
                              <p:cond delay="1200"/>
                            </p:stCondLst>
                            <p:childTnLst>
                              <p:par>
                                <p:cTn id="38" presetID="22" presetClass="entr" presetSubtype="8" fill="hold" grpId="0" nodeType="afterEffect">
                                  <p:stCondLst>
                                    <p:cond delay="0"/>
                                  </p:stCondLst>
                                  <p:iterate>
                                    <p:tmAbs val="0"/>
                                  </p:iterate>
                                  <p:childTnLst>
                                    <p:set>
                                      <p:cBhvr>
                                        <p:cTn id="39" fill="hold"/>
                                        <p:tgtEl>
                                          <p:spTgt spid="56"/>
                                        </p:tgtEl>
                                        <p:attrNameLst>
                                          <p:attrName>style.visibility</p:attrName>
                                        </p:attrNameLst>
                                      </p:cBhvr>
                                      <p:to>
                                        <p:strVal val="visible"/>
                                      </p:to>
                                    </p:set>
                                    <p:animEffect transition="in" filter="wipe(left)">
                                      <p:cBhvr>
                                        <p:cTn id="40" dur="400"/>
                                        <p:tgtEl>
                                          <p:spTgt spid="56"/>
                                        </p:tgtEl>
                                      </p:cBhvr>
                                    </p:animEffect>
                                  </p:childTnLst>
                                </p:cTn>
                              </p:par>
                            </p:childTnLst>
                          </p:cTn>
                        </p:par>
                        <p:par>
                          <p:cTn id="41" fill="hold">
                            <p:stCondLst>
                              <p:cond delay="1600"/>
                            </p:stCondLst>
                            <p:childTnLst>
                              <p:par>
                                <p:cTn id="42" presetID="22" presetClass="entr" presetSubtype="8" fill="hold" grpId="0" nodeType="afterEffect">
                                  <p:stCondLst>
                                    <p:cond delay="0"/>
                                  </p:stCondLst>
                                  <p:iterate>
                                    <p:tmAbs val="0"/>
                                  </p:iterate>
                                  <p:childTnLst>
                                    <p:set>
                                      <p:cBhvr>
                                        <p:cTn id="43" fill="hold"/>
                                        <p:tgtEl>
                                          <p:spTgt spid="67"/>
                                        </p:tgtEl>
                                        <p:attrNameLst>
                                          <p:attrName>style.visibility</p:attrName>
                                        </p:attrNameLst>
                                      </p:cBhvr>
                                      <p:to>
                                        <p:strVal val="visible"/>
                                      </p:to>
                                    </p:set>
                                    <p:animEffect transition="in" filter="wipe(left)">
                                      <p:cBhvr>
                                        <p:cTn id="44" dur="4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p:tmAbs val="0"/>
                                  </p:iterate>
                                  <p:childTnLst>
                                    <p:set>
                                      <p:cBhvr>
                                        <p:cTn id="48" fill="hold"/>
                                        <p:tgtEl>
                                          <p:spTgt spid="46"/>
                                        </p:tgtEl>
                                        <p:attrNameLst>
                                          <p:attrName>style.visibility</p:attrName>
                                        </p:attrNameLst>
                                      </p:cBhvr>
                                      <p:to>
                                        <p:strVal val="visible"/>
                                      </p:to>
                                    </p:set>
                                    <p:animEffect transition="in" filter="wipe(left)">
                                      <p:cBhvr>
                                        <p:cTn id="49" dur="400"/>
                                        <p:tgtEl>
                                          <p:spTgt spid="46"/>
                                        </p:tgtEl>
                                      </p:cBhvr>
                                    </p:animEffect>
                                  </p:childTnLst>
                                </p:cTn>
                              </p:par>
                            </p:childTnLst>
                          </p:cTn>
                        </p:par>
                        <p:par>
                          <p:cTn id="50" fill="hold">
                            <p:stCondLst>
                              <p:cond delay="400"/>
                            </p:stCondLst>
                            <p:childTnLst>
                              <p:par>
                                <p:cTn id="51" presetID="22" presetClass="entr" presetSubtype="4" fill="hold" grpId="0" nodeType="afterEffect">
                                  <p:stCondLst>
                                    <p:cond delay="0"/>
                                  </p:stCondLst>
                                  <p:iterate>
                                    <p:tmAbs val="0"/>
                                  </p:iterate>
                                  <p:childTnLst>
                                    <p:set>
                                      <p:cBhvr>
                                        <p:cTn id="52" fill="hold"/>
                                        <p:tgtEl>
                                          <p:spTgt spid="43"/>
                                        </p:tgtEl>
                                        <p:attrNameLst>
                                          <p:attrName>style.visibility</p:attrName>
                                        </p:attrNameLst>
                                      </p:cBhvr>
                                      <p:to>
                                        <p:strVal val="visible"/>
                                      </p:to>
                                    </p:set>
                                    <p:animEffect transition="in" filter="wipe(down)">
                                      <p:cBhvr>
                                        <p:cTn id="53" dur="400"/>
                                        <p:tgtEl>
                                          <p:spTgt spid="43"/>
                                        </p:tgtEl>
                                      </p:cBhvr>
                                    </p:animEffect>
                                  </p:childTnLst>
                                </p:cTn>
                              </p:par>
                            </p:childTnLst>
                          </p:cTn>
                        </p:par>
                        <p:par>
                          <p:cTn id="54" fill="hold">
                            <p:stCondLst>
                              <p:cond delay="800"/>
                            </p:stCondLst>
                            <p:childTnLst>
                              <p:par>
                                <p:cTn id="55" presetID="22" presetClass="entr" presetSubtype="8" fill="hold" grpId="0" nodeType="afterEffect">
                                  <p:stCondLst>
                                    <p:cond delay="0"/>
                                  </p:stCondLst>
                                  <p:iterate>
                                    <p:tmAbs val="0"/>
                                  </p:iterate>
                                  <p:childTnLst>
                                    <p:set>
                                      <p:cBhvr>
                                        <p:cTn id="56" fill="hold"/>
                                        <p:tgtEl>
                                          <p:spTgt spid="62"/>
                                        </p:tgtEl>
                                        <p:attrNameLst>
                                          <p:attrName>style.visibility</p:attrName>
                                        </p:attrNameLst>
                                      </p:cBhvr>
                                      <p:to>
                                        <p:strVal val="visible"/>
                                      </p:to>
                                    </p:set>
                                    <p:animEffect transition="in" filter="wipe(left)">
                                      <p:cBhvr>
                                        <p:cTn id="57" dur="400"/>
                                        <p:tgtEl>
                                          <p:spTgt spid="62"/>
                                        </p:tgtEl>
                                      </p:cBhvr>
                                    </p:animEffect>
                                  </p:childTnLst>
                                </p:cTn>
                              </p:par>
                            </p:childTnLst>
                          </p:cTn>
                        </p:par>
                        <p:par>
                          <p:cTn id="58" fill="hold">
                            <p:stCondLst>
                              <p:cond delay="1200"/>
                            </p:stCondLst>
                            <p:childTnLst>
                              <p:par>
                                <p:cTn id="59" presetID="22" presetClass="entr" presetSubtype="8" fill="hold" grpId="0" nodeType="afterEffect">
                                  <p:stCondLst>
                                    <p:cond delay="0"/>
                                  </p:stCondLst>
                                  <p:iterate>
                                    <p:tmAbs val="0"/>
                                  </p:iterate>
                                  <p:childTnLst>
                                    <p:set>
                                      <p:cBhvr>
                                        <p:cTn id="60" fill="hold"/>
                                        <p:tgtEl>
                                          <p:spTgt spid="59"/>
                                        </p:tgtEl>
                                        <p:attrNameLst>
                                          <p:attrName>style.visibility</p:attrName>
                                        </p:attrNameLst>
                                      </p:cBhvr>
                                      <p:to>
                                        <p:strVal val="visible"/>
                                      </p:to>
                                    </p:set>
                                    <p:animEffect transition="in" filter="wipe(left)">
                                      <p:cBhvr>
                                        <p:cTn id="61" dur="400"/>
                                        <p:tgtEl>
                                          <p:spTgt spid="59"/>
                                        </p:tgtEl>
                                      </p:cBhvr>
                                    </p:animEffect>
                                  </p:childTnLst>
                                </p:cTn>
                              </p:par>
                            </p:childTnLst>
                          </p:cTn>
                        </p:par>
                        <p:par>
                          <p:cTn id="62" fill="hold">
                            <p:stCondLst>
                              <p:cond delay="1600"/>
                            </p:stCondLst>
                            <p:childTnLst>
                              <p:par>
                                <p:cTn id="63" presetID="22" presetClass="entr" presetSubtype="8" fill="hold" grpId="0" nodeType="afterEffect">
                                  <p:stCondLst>
                                    <p:cond delay="0"/>
                                  </p:stCondLst>
                                  <p:iterate>
                                    <p:tmAbs val="0"/>
                                  </p:iterate>
                                  <p:childTnLst>
                                    <p:set>
                                      <p:cBhvr>
                                        <p:cTn id="64" fill="hold"/>
                                        <p:tgtEl>
                                          <p:spTgt spid="66"/>
                                        </p:tgtEl>
                                        <p:attrNameLst>
                                          <p:attrName>style.visibility</p:attrName>
                                        </p:attrNameLst>
                                      </p:cBhvr>
                                      <p:to>
                                        <p:strVal val="visible"/>
                                      </p:to>
                                    </p:set>
                                    <p:animEffect transition="in" filter="wipe(left)">
                                      <p:cBhvr>
                                        <p:cTn id="65" dur="4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advAuto="0"/>
      <p:bldP spid="42" grpId="0" animBg="1" advAuto="0"/>
      <p:bldP spid="43" grpId="0" animBg="1" advAuto="0"/>
      <p:bldP spid="44" grpId="0" animBg="1" advAuto="0"/>
      <p:bldP spid="45" grpId="0" animBg="1" advAuto="0"/>
      <p:bldP spid="46" grpId="0" animBg="1" advAuto="0"/>
      <p:bldP spid="47" grpId="0" animBg="1" advAuto="0"/>
      <p:bldP spid="50" grpId="0" animBg="1" advAuto="0"/>
      <p:bldP spid="53" grpId="0" animBg="1" advAuto="0"/>
      <p:bldP spid="56" grpId="0" animBg="1" advAuto="0"/>
      <p:bldP spid="59" grpId="0" animBg="1" advAuto="0"/>
      <p:bldP spid="62" grpId="0" animBg="1" advAuto="0"/>
      <p:bldP spid="65" grpId="0" animBg="1" advAuto="0"/>
      <p:bldP spid="66" grpId="0" animBg="1" advAuto="0"/>
      <p:bldP spid="6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68">
            <a:extLst>
              <a:ext uri="{FF2B5EF4-FFF2-40B4-BE49-F238E27FC236}">
                <a16:creationId xmlns:a16="http://schemas.microsoft.com/office/drawing/2014/main" id="{66B7DB14-9CDA-4A96-BCE0-30857F5EEE25}"/>
              </a:ext>
            </a:extLst>
          </p:cNvPr>
          <p:cNvGrpSpPr/>
          <p:nvPr/>
        </p:nvGrpSpPr>
        <p:grpSpPr>
          <a:xfrm>
            <a:off x="492394" y="1956714"/>
            <a:ext cx="9742276" cy="1472286"/>
            <a:chOff x="342462" y="1706005"/>
            <a:chExt cx="5580446" cy="1124305"/>
          </a:xfrm>
        </p:grpSpPr>
        <p:grpSp>
          <p:nvGrpSpPr>
            <p:cNvPr id="13" name="A">
              <a:extLst>
                <a:ext uri="{FF2B5EF4-FFF2-40B4-BE49-F238E27FC236}">
                  <a16:creationId xmlns:a16="http://schemas.microsoft.com/office/drawing/2014/main" id="{850E1879-9052-4EE5-A9EB-481CCC91E5F5}"/>
                </a:ext>
              </a:extLst>
            </p:cNvPr>
            <p:cNvGrpSpPr/>
            <p:nvPr/>
          </p:nvGrpSpPr>
          <p:grpSpPr>
            <a:xfrm>
              <a:off x="342462" y="1706005"/>
              <a:ext cx="5580446" cy="1124305"/>
              <a:chOff x="305391" y="3233082"/>
              <a:chExt cx="5580446" cy="1124305"/>
            </a:xfrm>
          </p:grpSpPr>
          <p:sp>
            <p:nvSpPr>
              <p:cNvPr id="15" name="Freeform: Shape 14">
                <a:extLst>
                  <a:ext uri="{FF2B5EF4-FFF2-40B4-BE49-F238E27FC236}">
                    <a16:creationId xmlns:a16="http://schemas.microsoft.com/office/drawing/2014/main" id="{52C7C01B-CF47-4E2D-A526-61BDA02889A9}"/>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12711"/>
                  </a:gs>
                  <a:gs pos="100000">
                    <a:srgbClr val="F5AF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E6528EB5-0B5F-426E-BEE0-34937F95F3D8}"/>
                  </a:ext>
                </a:extLst>
              </p:cNvPr>
              <p:cNvSpPr/>
              <p:nvPr/>
            </p:nvSpPr>
            <p:spPr>
              <a:xfrm>
                <a:off x="475950" y="3348050"/>
                <a:ext cx="5333214"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7" name="Freeform: Shape 16">
                <a:extLst>
                  <a:ext uri="{FF2B5EF4-FFF2-40B4-BE49-F238E27FC236}">
                    <a16:creationId xmlns:a16="http://schemas.microsoft.com/office/drawing/2014/main" id="{7D5D0A9D-AFC6-46E0-9086-D1AA9F672978}"/>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12711"/>
                  </a:gs>
                  <a:gs pos="100000">
                    <a:srgbClr val="F5AF19"/>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 name="TextBox 17">
                <a:extLst>
                  <a:ext uri="{FF2B5EF4-FFF2-40B4-BE49-F238E27FC236}">
                    <a16:creationId xmlns:a16="http://schemas.microsoft.com/office/drawing/2014/main" id="{D23EEA78-B921-4788-BC31-BB34D4141284}"/>
                  </a:ext>
                </a:extLst>
              </p:cNvPr>
              <p:cNvSpPr txBox="1"/>
              <p:nvPr/>
            </p:nvSpPr>
            <p:spPr>
              <a:xfrm>
                <a:off x="1096828" y="3584484"/>
                <a:ext cx="4723368" cy="44656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rPr>
                  <a:t>Tình hình kinh tế trong các thế kỉ XVI - XVIII</a:t>
                </a:r>
                <a:endParaRPr kumimoji="0" lang="en-US" sz="3200" b="0" i="0" u="none" strike="noStrike" kern="1200" cap="none" spc="0" normalizeH="0" baseline="0" noProof="0" dirty="0">
                  <a:ln>
                    <a:noFill/>
                  </a:ln>
                  <a:solidFill>
                    <a:srgbClr val="F23D12"/>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2B2A874C-B96A-481C-97FC-F0AEB35D75FA}"/>
                </a:ext>
              </a:extLst>
            </p:cNvPr>
            <p:cNvSpPr txBox="1"/>
            <p:nvPr/>
          </p:nvSpPr>
          <p:spPr>
            <a:xfrm>
              <a:off x="501989" y="1707453"/>
              <a:ext cx="598241" cy="523220"/>
            </a:xfrm>
            <a:prstGeom prst="rect">
              <a:avLst/>
            </a:prstGeom>
            <a:noFill/>
          </p:spPr>
          <p:txBody>
            <a:bodyPr wrap="none" rtlCol="0">
              <a:spAutoFit/>
            </a:bodyPr>
            <a:lstStyle/>
            <a:p>
              <a:pPr algn="l"/>
              <a:r>
                <a:rPr lang="en-US" sz="2800" b="1" dirty="0">
                  <a:solidFill>
                    <a:schemeClr val="bg1"/>
                  </a:solidFill>
                </a:rPr>
                <a:t>01</a:t>
              </a:r>
              <a:endParaRPr lang="vi-VN" sz="2800" b="1" dirty="0">
                <a:solidFill>
                  <a:schemeClr val="bg1"/>
                </a:solidFill>
              </a:endParaRPr>
            </a:p>
          </p:txBody>
        </p:sp>
      </p:grpSp>
      <p:grpSp>
        <p:nvGrpSpPr>
          <p:cNvPr id="19" name="Group 18">
            <a:extLst>
              <a:ext uri="{FF2B5EF4-FFF2-40B4-BE49-F238E27FC236}">
                <a16:creationId xmlns:a16="http://schemas.microsoft.com/office/drawing/2014/main" id="{CE41BBBF-40CE-48C3-9E12-4F8035C3B995}"/>
              </a:ext>
            </a:extLst>
          </p:cNvPr>
          <p:cNvGrpSpPr/>
          <p:nvPr/>
        </p:nvGrpSpPr>
        <p:grpSpPr>
          <a:xfrm>
            <a:off x="1053557" y="3767878"/>
            <a:ext cx="10326475" cy="1458965"/>
            <a:chOff x="2841476" y="3431397"/>
            <a:chExt cx="5682269" cy="1124305"/>
          </a:xfrm>
        </p:grpSpPr>
        <p:grpSp>
          <p:nvGrpSpPr>
            <p:cNvPr id="20" name="A">
              <a:extLst>
                <a:ext uri="{FF2B5EF4-FFF2-40B4-BE49-F238E27FC236}">
                  <a16:creationId xmlns:a16="http://schemas.microsoft.com/office/drawing/2014/main" id="{3836DCD6-20F0-4F16-A5A0-EC6E83BAD942}"/>
                </a:ext>
              </a:extLst>
            </p:cNvPr>
            <p:cNvGrpSpPr/>
            <p:nvPr/>
          </p:nvGrpSpPr>
          <p:grpSpPr>
            <a:xfrm>
              <a:off x="2841476" y="3431397"/>
              <a:ext cx="5682269" cy="1124305"/>
              <a:chOff x="305392" y="3233082"/>
              <a:chExt cx="5682269" cy="1124305"/>
            </a:xfrm>
          </p:grpSpPr>
          <p:sp>
            <p:nvSpPr>
              <p:cNvPr id="22" name="Freeform: Shape 21">
                <a:extLst>
                  <a:ext uri="{FF2B5EF4-FFF2-40B4-BE49-F238E27FC236}">
                    <a16:creationId xmlns:a16="http://schemas.microsoft.com/office/drawing/2014/main" id="{24AF1154-975D-49C1-925F-45584DDCAE0A}"/>
                  </a:ext>
                </a:extLst>
              </p:cNvPr>
              <p:cNvSpPr/>
              <p:nvPr/>
            </p:nvSpPr>
            <p:spPr>
              <a:xfrm>
                <a:off x="305392" y="3437957"/>
                <a:ext cx="5682269"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7F00FF"/>
                  </a:gs>
                  <a:gs pos="100000">
                    <a:srgbClr val="E100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3" name="Rectangle 22">
                <a:extLst>
                  <a:ext uri="{FF2B5EF4-FFF2-40B4-BE49-F238E27FC236}">
                    <a16:creationId xmlns:a16="http://schemas.microsoft.com/office/drawing/2014/main" id="{5EB7B780-DDD1-4B0A-A366-C4AC7CE366D2}"/>
                  </a:ext>
                </a:extLst>
              </p:cNvPr>
              <p:cNvSpPr/>
              <p:nvPr/>
            </p:nvSpPr>
            <p:spPr>
              <a:xfrm>
                <a:off x="553238" y="3316670"/>
                <a:ext cx="5338402" cy="830123"/>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4" name="Freeform: Shape 23">
                <a:extLst>
                  <a:ext uri="{FF2B5EF4-FFF2-40B4-BE49-F238E27FC236}">
                    <a16:creationId xmlns:a16="http://schemas.microsoft.com/office/drawing/2014/main" id="{DF582041-4322-41C2-AC16-D1EB98064194}"/>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7F00FF"/>
                  </a:gs>
                  <a:gs pos="100000">
                    <a:srgbClr val="E100FF"/>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25" name="TextBox 24">
                <a:extLst>
                  <a:ext uri="{FF2B5EF4-FFF2-40B4-BE49-F238E27FC236}">
                    <a16:creationId xmlns:a16="http://schemas.microsoft.com/office/drawing/2014/main" id="{7EF16691-7F68-4D4C-A857-4A122EEE7055}"/>
                  </a:ext>
                </a:extLst>
              </p:cNvPr>
              <p:cNvSpPr txBox="1"/>
              <p:nvPr/>
            </p:nvSpPr>
            <p:spPr>
              <a:xfrm>
                <a:off x="1058525" y="3543334"/>
                <a:ext cx="4833114" cy="4506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660066"/>
                    </a:solidFill>
                    <a:effectLst/>
                    <a:uLnTx/>
                    <a:uFillTx/>
                    <a:latin typeface="Sitka Banner" pitchFamily="2" charset="0"/>
                    <a:cs typeface="Times New Roman" panose="02020603050405020304" pitchFamily="18" charset="0"/>
                  </a:rPr>
                  <a:t>Tình hình văn hóa trong các thế kỉ XVI - XVIII</a:t>
                </a:r>
                <a:endParaRPr kumimoji="0" lang="en-US" sz="3200" b="0" i="0" u="none" strike="noStrike" kern="1200" cap="none" spc="0" normalizeH="0" baseline="0" noProof="0" dirty="0" err="1">
                  <a:ln>
                    <a:noFill/>
                  </a:ln>
                  <a:solidFill>
                    <a:srgbClr val="660066"/>
                  </a:solidFill>
                  <a:effectLst/>
                  <a:uLnTx/>
                  <a:uFillTx/>
                  <a:latin typeface="Sitka Banner" pitchFamily="2" charset="0"/>
                  <a:cs typeface="Times New Roman" panose="02020603050405020304" pitchFamily="18" charset="0"/>
                </a:endParaRPr>
              </a:p>
            </p:txBody>
          </p:sp>
        </p:grpSp>
        <p:sp>
          <p:nvSpPr>
            <p:cNvPr id="21" name="TextBox 20">
              <a:extLst>
                <a:ext uri="{FF2B5EF4-FFF2-40B4-BE49-F238E27FC236}">
                  <a16:creationId xmlns:a16="http://schemas.microsoft.com/office/drawing/2014/main" id="{76CFF824-17F5-41D4-865C-39E09DC8E88C}"/>
                </a:ext>
              </a:extLst>
            </p:cNvPr>
            <p:cNvSpPr txBox="1"/>
            <p:nvPr/>
          </p:nvSpPr>
          <p:spPr>
            <a:xfrm>
              <a:off x="2996614" y="3435870"/>
              <a:ext cx="702436" cy="523220"/>
            </a:xfrm>
            <a:prstGeom prst="rect">
              <a:avLst/>
            </a:prstGeom>
            <a:noFill/>
          </p:spPr>
          <p:txBody>
            <a:bodyPr wrap="square" rtlCol="0">
              <a:spAutoFit/>
            </a:bodyPr>
            <a:lstStyle/>
            <a:p>
              <a:pPr algn="l"/>
              <a:r>
                <a:rPr lang="en-US" sz="2800" b="1" dirty="0">
                  <a:solidFill>
                    <a:schemeClr val="bg1"/>
                  </a:solidFill>
                </a:rPr>
                <a:t>02</a:t>
              </a:r>
              <a:endParaRPr lang="vi-VN" sz="2800" b="1" dirty="0">
                <a:solidFill>
                  <a:schemeClr val="bg1"/>
                </a:solidFill>
              </a:endParaRPr>
            </a:p>
          </p:txBody>
        </p:sp>
      </p:grpSp>
      <p:pic>
        <p:nvPicPr>
          <p:cNvPr id="34" name="Picture 33">
            <a:extLst>
              <a:ext uri="{FF2B5EF4-FFF2-40B4-BE49-F238E27FC236}">
                <a16:creationId xmlns:a16="http://schemas.microsoft.com/office/drawing/2014/main" id="{7A39A374-4D50-4B24-AB00-357316A97E02}"/>
              </a:ext>
            </a:extLst>
          </p:cNvPr>
          <p:cNvPicPr>
            <a:picLocks noChangeAspect="1"/>
          </p:cNvPicPr>
          <p:nvPr/>
        </p:nvPicPr>
        <p:blipFill>
          <a:blip r:embed="rId2"/>
          <a:stretch>
            <a:fillRect/>
          </a:stretch>
        </p:blipFill>
        <p:spPr>
          <a:xfrm>
            <a:off x="0" y="64477"/>
            <a:ext cx="12192000" cy="1078523"/>
          </a:xfrm>
          <a:prstGeom prst="rect">
            <a:avLst/>
          </a:prstGeom>
        </p:spPr>
      </p:pic>
      <p:sp>
        <p:nvSpPr>
          <p:cNvPr id="35" name="TextBox 33"/>
          <p:cNvSpPr txBox="1"/>
          <p:nvPr/>
        </p:nvSpPr>
        <p:spPr>
          <a:xfrm>
            <a:off x="1689418" y="291531"/>
            <a:ext cx="9054755" cy="540982"/>
          </a:xfrm>
          <a:prstGeom prst="rect">
            <a:avLst/>
          </a:prstGeom>
        </p:spPr>
        <p:txBody>
          <a:bodyPr lIns="0" tIns="0" rIns="0" bIns="0" rtlCol="0" anchor="t">
            <a:spAutoFit/>
          </a:bodyPr>
          <a:lstStyle/>
          <a:p>
            <a:pPr algn="ctr" defTabSz="609630">
              <a:lnSpc>
                <a:spcPts val="4480"/>
              </a:lnSpc>
              <a:spcBef>
                <a:spcPct val="0"/>
              </a:spcBef>
            </a:pPr>
            <a:r>
              <a:rPr lang="en-US" sz="3600" b="1">
                <a:solidFill>
                  <a:schemeClr val="bg1"/>
                </a:solidFill>
                <a:latin typeface="Times New Roman" panose="02020603050405020304" pitchFamily="18" charset="0"/>
                <a:cs typeface="Times New Roman" panose="02020603050405020304" pitchFamily="18" charset="0"/>
              </a:rPr>
              <a:t>NỘI DUNG BÀI </a:t>
            </a:r>
            <a:r>
              <a:rPr lang="en-US" sz="3600" b="1" dirty="0">
                <a:solidFill>
                  <a:schemeClr val="bg1"/>
                </a:solidFill>
                <a:latin typeface="Times New Roman" panose="02020603050405020304" pitchFamily="18" charset="0"/>
                <a:cs typeface="Times New Roman" panose="02020603050405020304" pitchFamily="18" charset="0"/>
              </a:rPr>
              <a:t>HỌC</a:t>
            </a:r>
          </a:p>
        </p:txBody>
      </p:sp>
    </p:spTree>
    <p:extLst>
      <p:ext uri="{BB962C8B-B14F-4D97-AF65-F5344CB8AC3E}">
        <p14:creationId xmlns:p14="http://schemas.microsoft.com/office/powerpoint/2010/main" val="414848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125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44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44000">
                                          <p:cBhvr additive="base">
                                            <p:cTn id="13" dur="1250" fill="hold"/>
                                            <p:tgtEl>
                                              <p:spTgt spid="19"/>
                                            </p:tgtEl>
                                            <p:attrNameLst>
                                              <p:attrName>ppt_x</p:attrName>
                                            </p:attrNameLst>
                                          </p:cBhvr>
                                          <p:tavLst>
                                            <p:tav tm="0">
                                              <p:val>
                                                <p:strVal val="0-#ppt_w/2"/>
                                              </p:val>
                                            </p:tav>
                                            <p:tav tm="100000">
                                              <p:val>
                                                <p:strVal val="#ppt_x"/>
                                              </p:val>
                                            </p:tav>
                                          </p:tavLst>
                                        </p:anim>
                                        <p:anim calcmode="lin" valueType="num" p14:bounceEnd="44000">
                                          <p:cBhvr additive="base">
                                            <p:cTn id="14" dur="1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250" fill="hold"/>
                                            <p:tgtEl>
                                              <p:spTgt spid="19"/>
                                            </p:tgtEl>
                                            <p:attrNameLst>
                                              <p:attrName>ppt_x</p:attrName>
                                            </p:attrNameLst>
                                          </p:cBhvr>
                                          <p:tavLst>
                                            <p:tav tm="0">
                                              <p:val>
                                                <p:strVal val="0-#ppt_w/2"/>
                                              </p:val>
                                            </p:tav>
                                            <p:tav tm="100000">
                                              <p:val>
                                                <p:strVal val="#ppt_x"/>
                                              </p:val>
                                            </p:tav>
                                          </p:tavLst>
                                        </p:anim>
                                        <p:anim calcmode="lin" valueType="num">
                                          <p:cBhvr additive="base">
                                            <p:cTn id="14" dur="1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250" fill="hold"/>
                                            <p:tgtEl>
                                              <p:spTgt spid="2"/>
                                            </p:tgtEl>
                                            <p:attrNameLst>
                                              <p:attrName>ppt_x</p:attrName>
                                            </p:attrNameLst>
                                          </p:cBhvr>
                                          <p:tavLst>
                                            <p:tav tm="0">
                                              <p:val>
                                                <p:strVal val="0-#ppt_w/2"/>
                                              </p:val>
                                            </p:tav>
                                            <p:tav tm="100000">
                                              <p:val>
                                                <p:strVal val="#ppt_x"/>
                                              </p:val>
                                            </p:tav>
                                          </p:tavLst>
                                        </p:anim>
                                        <p:anim calcmode="lin" valueType="num">
                                          <p:cBhvr additive="base">
                                            <p:cTn id="20"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2D1B4-5E21-481B-9E48-C72AE3E4FE3E}"/>
              </a:ext>
            </a:extLst>
          </p:cNvPr>
          <p:cNvPicPr>
            <a:picLocks noChangeAspect="1"/>
          </p:cNvPicPr>
          <p:nvPr/>
        </p:nvPicPr>
        <p:blipFill>
          <a:blip r:embed="rId2"/>
          <a:stretch>
            <a:fillRect/>
          </a:stretch>
        </p:blipFill>
        <p:spPr>
          <a:xfrm>
            <a:off x="1146284" y="287676"/>
            <a:ext cx="4433651" cy="2640459"/>
          </a:xfrm>
          <a:prstGeom prst="rect">
            <a:avLst/>
          </a:prstGeom>
        </p:spPr>
      </p:pic>
      <p:pic>
        <p:nvPicPr>
          <p:cNvPr id="1026" name="Picture 2" descr="Danh nhân văn hóa – Trạng trình Nguyễn Bỉnh Khiêm (1491–1585)">
            <a:extLst>
              <a:ext uri="{FF2B5EF4-FFF2-40B4-BE49-F238E27FC236}">
                <a16:creationId xmlns:a16="http://schemas.microsoft.com/office/drawing/2014/main" id="{131B3AF8-E16F-45AC-ADBB-9A139357A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6215" y="13202"/>
            <a:ext cx="4318814" cy="4754007"/>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2EADB16D-3DB1-4538-9D97-603FF81DFC8E}"/>
              </a:ext>
            </a:extLst>
          </p:cNvPr>
          <p:cNvSpPr txBox="1">
            <a:spLocks/>
          </p:cNvSpPr>
          <p:nvPr/>
        </p:nvSpPr>
        <p:spPr>
          <a:xfrm>
            <a:off x="390419" y="2928135"/>
            <a:ext cx="5406626" cy="3929865"/>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Thời Lê Trung hưng, thực quyền điều hành đất nước nằm trong tay các chúa Trịnh. Bề ngoài, các chúa vẫn giữ lễ với các vua Lê, xem vua là đấng tối cao và mình chỉ là người giúp việc cho thiên tử</a:t>
            </a:r>
          </a:p>
        </p:txBody>
      </p:sp>
      <p:sp>
        <p:nvSpPr>
          <p:cNvPr id="29" name="Title 1">
            <a:extLst>
              <a:ext uri="{FF2B5EF4-FFF2-40B4-BE49-F238E27FC236}">
                <a16:creationId xmlns:a16="http://schemas.microsoft.com/office/drawing/2014/main" id="{27BCD1EA-E8DD-4A8A-9179-5CE06F3884BD}"/>
              </a:ext>
            </a:extLst>
          </p:cNvPr>
          <p:cNvSpPr txBox="1">
            <a:spLocks/>
          </p:cNvSpPr>
          <p:nvPr/>
        </p:nvSpPr>
        <p:spPr>
          <a:xfrm>
            <a:off x="6096000" y="3092521"/>
            <a:ext cx="5869173" cy="3662736"/>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Thói Đời - Nguyễn Bỉnh Khiêm</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800" b="1" i="1"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Thế gian biến đổi vũng nên đồi</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800" b="1" i="1"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Mặn nhạt, chua cay lẫn ngọt bùi</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800" b="1" i="1"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Còn bạc, còn tiền còn đệ tử</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800" b="1" i="1"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Hết cơm, hết rượu hết ông tôi</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800" b="1" i="1"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Xưa nay đều trọng người chân thực</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800" b="1" i="1"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Ai nấy nào ưa kẻ đãi bôi</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800" b="1" i="1"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Ở thế mới hay người bạc ác</a:t>
            </a: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800" b="1" i="1" u="none" strike="noStrike" kern="1200" cap="none" spc="0" normalizeH="0" baseline="0" noProof="0">
                <a:ln>
                  <a:noFill/>
                </a:ln>
                <a:solidFill>
                  <a:srgbClr val="002060"/>
                </a:solidFill>
                <a:effectLst/>
                <a:uLnTx/>
                <a:uFillTx/>
                <a:latin typeface="Times New Roman" panose="02020603050405020304" pitchFamily="18" charset="0"/>
                <a:ea typeface="+mj-ea"/>
                <a:cs typeface="Times New Roman" panose="02020603050405020304" pitchFamily="18" charset="0"/>
              </a:rPr>
              <a:t>Giàu thì tìm đến khó tìm lui.</a:t>
            </a:r>
          </a:p>
        </p:txBody>
      </p:sp>
    </p:spTree>
    <p:extLst>
      <p:ext uri="{BB962C8B-B14F-4D97-AF65-F5344CB8AC3E}">
        <p14:creationId xmlns:p14="http://schemas.microsoft.com/office/powerpoint/2010/main" val="81823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020EB378-AD19-4806-8B6B-19025905B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00" y="774700"/>
            <a:ext cx="6544683" cy="4996120"/>
          </a:xfrm>
          <a:prstGeom prst="rect">
            <a:avLst/>
          </a:prstGeom>
        </p:spPr>
      </p:pic>
      <p:sp>
        <p:nvSpPr>
          <p:cNvPr id="8" name="Title 1">
            <a:extLst>
              <a:ext uri="{FF2B5EF4-FFF2-40B4-BE49-F238E27FC236}">
                <a16:creationId xmlns:a16="http://schemas.microsoft.com/office/drawing/2014/main" id="{48FA6A48-7AEA-4A49-AEED-7B32A6D85832}"/>
              </a:ext>
            </a:extLst>
          </p:cNvPr>
          <p:cNvSpPr txBox="1">
            <a:spLocks/>
          </p:cNvSpPr>
          <p:nvPr/>
        </p:nvSpPr>
        <p:spPr>
          <a:xfrm>
            <a:off x="961083" y="5867695"/>
            <a:ext cx="5134917" cy="747861"/>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Một ngôi chùa ở Đàng ngoài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(tranh vẽ của Ba-ron, 1685)</a:t>
            </a:r>
          </a:p>
        </p:txBody>
      </p:sp>
      <p:sp>
        <p:nvSpPr>
          <p:cNvPr id="9" name="Title 1">
            <a:extLst>
              <a:ext uri="{FF2B5EF4-FFF2-40B4-BE49-F238E27FC236}">
                <a16:creationId xmlns:a16="http://schemas.microsoft.com/office/drawing/2014/main" id="{71CA25E6-B2F3-4C48-A2E0-377E913DA895}"/>
              </a:ext>
            </a:extLst>
          </p:cNvPr>
          <p:cNvSpPr txBox="1">
            <a:spLocks/>
          </p:cNvSpPr>
          <p:nvPr/>
        </p:nvSpPr>
        <p:spPr>
          <a:xfrm>
            <a:off x="7226300" y="5867695"/>
            <a:ext cx="4737100" cy="747861"/>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Chùa Thiên Mụ (Huế)</a:t>
            </a:r>
          </a:p>
        </p:txBody>
      </p:sp>
      <p:pic>
        <p:nvPicPr>
          <p:cNvPr id="2050" name="Picture 2" descr="Tìm hiểu khuôn viên chùa Thiên Mụ – Ngôi chùa cổ đẹp nhất xứ Huế - Ẩm Thực  Độc Hay">
            <a:extLst>
              <a:ext uri="{FF2B5EF4-FFF2-40B4-BE49-F238E27FC236}">
                <a16:creationId xmlns:a16="http://schemas.microsoft.com/office/drawing/2014/main" id="{8F907171-5057-4429-9A5B-9D9EE6560C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36" r="13015"/>
          <a:stretch/>
        </p:blipFill>
        <p:spPr bwMode="auto">
          <a:xfrm>
            <a:off x="6958892" y="774700"/>
            <a:ext cx="5179594" cy="499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01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8FA6A48-7AEA-4A49-AEED-7B32A6D85832}"/>
              </a:ext>
            </a:extLst>
          </p:cNvPr>
          <p:cNvSpPr txBox="1">
            <a:spLocks/>
          </p:cNvSpPr>
          <p:nvPr/>
        </p:nvSpPr>
        <p:spPr>
          <a:xfrm>
            <a:off x="1287206" y="6137702"/>
            <a:ext cx="9653696" cy="401653"/>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Từ đầu thế kỉ XVI, Thiên Chúa giáo được truyền bá đến Đại Việt.</a:t>
            </a:r>
          </a:p>
        </p:txBody>
      </p:sp>
      <p:pic>
        <p:nvPicPr>
          <p:cNvPr id="3" name="Picture 2">
            <a:extLst>
              <a:ext uri="{FF2B5EF4-FFF2-40B4-BE49-F238E27FC236}">
                <a16:creationId xmlns:a16="http://schemas.microsoft.com/office/drawing/2014/main" id="{EFE57AA8-EAF7-464E-934B-554034A38C41}"/>
              </a:ext>
            </a:extLst>
          </p:cNvPr>
          <p:cNvPicPr>
            <a:picLocks noChangeAspect="1"/>
          </p:cNvPicPr>
          <p:nvPr/>
        </p:nvPicPr>
        <p:blipFill>
          <a:blip r:embed="rId2"/>
          <a:stretch>
            <a:fillRect/>
          </a:stretch>
        </p:blipFill>
        <p:spPr>
          <a:xfrm>
            <a:off x="920534" y="318644"/>
            <a:ext cx="3086531" cy="2676899"/>
          </a:xfrm>
          <a:prstGeom prst="rect">
            <a:avLst/>
          </a:prstGeom>
        </p:spPr>
      </p:pic>
      <p:pic>
        <p:nvPicPr>
          <p:cNvPr id="6" name="Picture 5">
            <a:extLst>
              <a:ext uri="{FF2B5EF4-FFF2-40B4-BE49-F238E27FC236}">
                <a16:creationId xmlns:a16="http://schemas.microsoft.com/office/drawing/2014/main" id="{C69C0915-F8C9-4C15-8E1D-8B18117CD52C}"/>
              </a:ext>
            </a:extLst>
          </p:cNvPr>
          <p:cNvPicPr>
            <a:picLocks noChangeAspect="1"/>
          </p:cNvPicPr>
          <p:nvPr/>
        </p:nvPicPr>
        <p:blipFill>
          <a:blip r:embed="rId3"/>
          <a:stretch>
            <a:fillRect/>
          </a:stretch>
        </p:blipFill>
        <p:spPr>
          <a:xfrm>
            <a:off x="5029778" y="318645"/>
            <a:ext cx="2479892" cy="2700496"/>
          </a:xfrm>
          <a:prstGeom prst="rect">
            <a:avLst/>
          </a:prstGeom>
        </p:spPr>
      </p:pic>
      <p:pic>
        <p:nvPicPr>
          <p:cNvPr id="10" name="Picture 9">
            <a:extLst>
              <a:ext uri="{FF2B5EF4-FFF2-40B4-BE49-F238E27FC236}">
                <a16:creationId xmlns:a16="http://schemas.microsoft.com/office/drawing/2014/main" id="{CB8545D1-FD2B-459F-B68E-7418B2B4B62F}"/>
              </a:ext>
            </a:extLst>
          </p:cNvPr>
          <p:cNvPicPr>
            <a:picLocks noChangeAspect="1"/>
          </p:cNvPicPr>
          <p:nvPr/>
        </p:nvPicPr>
        <p:blipFill>
          <a:blip r:embed="rId4"/>
          <a:stretch>
            <a:fillRect/>
          </a:stretch>
        </p:blipFill>
        <p:spPr>
          <a:xfrm>
            <a:off x="1271821" y="3278973"/>
            <a:ext cx="2608243" cy="2700496"/>
          </a:xfrm>
          <a:prstGeom prst="rect">
            <a:avLst/>
          </a:prstGeom>
        </p:spPr>
      </p:pic>
      <p:pic>
        <p:nvPicPr>
          <p:cNvPr id="12" name="Picture 11">
            <a:extLst>
              <a:ext uri="{FF2B5EF4-FFF2-40B4-BE49-F238E27FC236}">
                <a16:creationId xmlns:a16="http://schemas.microsoft.com/office/drawing/2014/main" id="{9F71E8A8-7CDC-4823-B66D-F2AFCF1CC7A4}"/>
              </a:ext>
            </a:extLst>
          </p:cNvPr>
          <p:cNvPicPr>
            <a:picLocks noChangeAspect="1"/>
          </p:cNvPicPr>
          <p:nvPr/>
        </p:nvPicPr>
        <p:blipFill>
          <a:blip r:embed="rId5"/>
          <a:stretch>
            <a:fillRect/>
          </a:stretch>
        </p:blipFill>
        <p:spPr>
          <a:xfrm>
            <a:off x="5029778" y="3278974"/>
            <a:ext cx="2479892" cy="2676898"/>
          </a:xfrm>
          <a:prstGeom prst="rect">
            <a:avLst/>
          </a:prstGeom>
        </p:spPr>
      </p:pic>
      <p:pic>
        <p:nvPicPr>
          <p:cNvPr id="16" name="Picture 15">
            <a:extLst>
              <a:ext uri="{FF2B5EF4-FFF2-40B4-BE49-F238E27FC236}">
                <a16:creationId xmlns:a16="http://schemas.microsoft.com/office/drawing/2014/main" id="{7A723EDC-113F-46AD-8719-5D98FE6B64D2}"/>
              </a:ext>
            </a:extLst>
          </p:cNvPr>
          <p:cNvPicPr>
            <a:picLocks noChangeAspect="1"/>
          </p:cNvPicPr>
          <p:nvPr/>
        </p:nvPicPr>
        <p:blipFill>
          <a:blip r:embed="rId6"/>
          <a:stretch>
            <a:fillRect/>
          </a:stretch>
        </p:blipFill>
        <p:spPr>
          <a:xfrm>
            <a:off x="8660305" y="318645"/>
            <a:ext cx="2365658" cy="2724536"/>
          </a:xfrm>
          <a:prstGeom prst="rect">
            <a:avLst/>
          </a:prstGeom>
        </p:spPr>
      </p:pic>
      <p:pic>
        <p:nvPicPr>
          <p:cNvPr id="19" name="Picture 18">
            <a:extLst>
              <a:ext uri="{FF2B5EF4-FFF2-40B4-BE49-F238E27FC236}">
                <a16:creationId xmlns:a16="http://schemas.microsoft.com/office/drawing/2014/main" id="{F1B60721-9115-408B-8042-F341BC731130}"/>
              </a:ext>
            </a:extLst>
          </p:cNvPr>
          <p:cNvPicPr>
            <a:picLocks noChangeAspect="1"/>
          </p:cNvPicPr>
          <p:nvPr/>
        </p:nvPicPr>
        <p:blipFill>
          <a:blip r:embed="rId7"/>
          <a:stretch>
            <a:fillRect/>
          </a:stretch>
        </p:blipFill>
        <p:spPr>
          <a:xfrm>
            <a:off x="8575244" y="3339883"/>
            <a:ext cx="2365658" cy="2485438"/>
          </a:xfrm>
          <a:prstGeom prst="rect">
            <a:avLst/>
          </a:prstGeom>
        </p:spPr>
      </p:pic>
    </p:spTree>
    <p:extLst>
      <p:ext uri="{BB962C8B-B14F-4D97-AF65-F5344CB8AC3E}">
        <p14:creationId xmlns:p14="http://schemas.microsoft.com/office/powerpoint/2010/main" val="219554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a:solidFill>
                  <a:srgbClr val="002060"/>
                </a:solidFill>
                <a:latin typeface="Sitka Banner" pitchFamily="2" charset="0"/>
                <a:ea typeface="Times New Roman" panose="02020603050405020304" pitchFamily="18" charset="0"/>
                <a:cs typeface="Times New Roman" panose="02020603050405020304" pitchFamily="18" charset="0"/>
              </a:rPr>
              <a:t>2</a:t>
            </a: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Tình hình văn hoá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C2D3F75C-6F4A-43C6-854C-86645DBDD48D}"/>
              </a:ext>
            </a:extLst>
          </p:cNvPr>
          <p:cNvSpPr txBox="1"/>
          <p:nvPr/>
        </p:nvSpPr>
        <p:spPr>
          <a:xfrm>
            <a:off x="4609830" y="991455"/>
            <a:ext cx="2972339" cy="492443"/>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Chữ viết </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81" name="Freeform 88">
            <a:extLst>
              <a:ext uri="{FF2B5EF4-FFF2-40B4-BE49-F238E27FC236}">
                <a16:creationId xmlns:a16="http://schemas.microsoft.com/office/drawing/2014/main" id="{7418DA99-F4C7-4C5A-80A7-39E3A962B8D5}"/>
              </a:ext>
            </a:extLst>
          </p:cNvPr>
          <p:cNvSpPr/>
          <p:nvPr/>
        </p:nvSpPr>
        <p:spPr>
          <a:xfrm>
            <a:off x="2589807" y="2529643"/>
            <a:ext cx="874145" cy="43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cubicBezTo>
                  <a:pt x="21600" y="11929"/>
                  <a:pt x="16765" y="21600"/>
                  <a:pt x="10800" y="21600"/>
                </a:cubicBezTo>
                <a:cubicBezTo>
                  <a:pt x="4835" y="21600"/>
                  <a:pt x="0" y="11929"/>
                  <a:pt x="0" y="0"/>
                </a:cubicBezTo>
                <a:close/>
              </a:path>
            </a:pathLst>
          </a:custGeom>
          <a:gradFill>
            <a:gsLst>
              <a:gs pos="849">
                <a:srgbClr val="FF00A2"/>
              </a:gs>
              <a:gs pos="62946">
                <a:srgbClr val="FF0071"/>
              </a:gs>
              <a:gs pos="97627">
                <a:srgbClr val="FF0040"/>
              </a:gs>
            </a:gsLst>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82" name="Freeform 89">
            <a:extLst>
              <a:ext uri="{FF2B5EF4-FFF2-40B4-BE49-F238E27FC236}">
                <a16:creationId xmlns:a16="http://schemas.microsoft.com/office/drawing/2014/main" id="{43E5B48F-2D66-45A0-9DB1-050D2A039690}"/>
              </a:ext>
            </a:extLst>
          </p:cNvPr>
          <p:cNvSpPr/>
          <p:nvPr/>
        </p:nvSpPr>
        <p:spPr>
          <a:xfrm>
            <a:off x="2589807" y="2092574"/>
            <a:ext cx="874145" cy="4370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71"/>
                  <a:pt x="21600" y="21600"/>
                </a:cubicBezTo>
                <a:lnTo>
                  <a:pt x="0" y="21600"/>
                </a:lnTo>
                <a:cubicBezTo>
                  <a:pt x="0" y="9671"/>
                  <a:pt x="4835" y="0"/>
                  <a:pt x="10800" y="0"/>
                </a:cubicBezTo>
                <a:close/>
              </a:path>
            </a:pathLst>
          </a:custGeom>
          <a:gradFill>
            <a:gsLst>
              <a:gs pos="22846">
                <a:srgbClr val="FFFFFF"/>
              </a:gs>
              <a:gs pos="63322">
                <a:srgbClr val="E6EAEB"/>
              </a:gs>
              <a:gs pos="99960">
                <a:srgbClr val="CDD5D8"/>
              </a:gs>
            </a:gsLst>
            <a:lin ang="2089255"/>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83" name="Rectangle 93">
            <a:extLst>
              <a:ext uri="{FF2B5EF4-FFF2-40B4-BE49-F238E27FC236}">
                <a16:creationId xmlns:a16="http://schemas.microsoft.com/office/drawing/2014/main" id="{53191DC7-C8EB-4D57-AE98-DC6EC511613F}"/>
              </a:ext>
            </a:extLst>
          </p:cNvPr>
          <p:cNvSpPr txBox="1"/>
          <p:nvPr/>
        </p:nvSpPr>
        <p:spPr>
          <a:xfrm>
            <a:off x="2918465" y="2212902"/>
            <a:ext cx="418243" cy="396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b="1">
                <a:solidFill>
                  <a:srgbClr val="FF3847"/>
                </a:solidFill>
                <a:latin typeface="Century Gothic"/>
                <a:ea typeface="Century Gothic"/>
                <a:cs typeface="Century Gothic"/>
                <a:sym typeface="Century Gothic"/>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a:ln>
                  <a:noFill/>
                </a:ln>
                <a:solidFill>
                  <a:srgbClr val="FF3847"/>
                </a:solidFill>
                <a:effectLst/>
                <a:uLnTx/>
                <a:uFillTx/>
                <a:sym typeface="Century Gothic"/>
              </a:rPr>
              <a:t>1</a:t>
            </a:r>
            <a:endParaRPr kumimoji="0" sz="2000" b="1" i="0" u="none" strike="noStrike" kern="0" cap="none" spc="0" normalizeH="0" baseline="0" noProof="0">
              <a:ln>
                <a:noFill/>
              </a:ln>
              <a:solidFill>
                <a:srgbClr val="FF3847"/>
              </a:solidFill>
              <a:effectLst/>
              <a:uLnTx/>
              <a:uFillTx/>
              <a:latin typeface="Century Gothic"/>
              <a:sym typeface="Century Gothic"/>
            </a:endParaRPr>
          </a:p>
        </p:txBody>
      </p:sp>
      <p:sp>
        <p:nvSpPr>
          <p:cNvPr id="84" name="Straight Connector 99">
            <a:extLst>
              <a:ext uri="{FF2B5EF4-FFF2-40B4-BE49-F238E27FC236}">
                <a16:creationId xmlns:a16="http://schemas.microsoft.com/office/drawing/2014/main" id="{6C7FB156-BDBA-450B-8F59-C59A29AE4C8B}"/>
              </a:ext>
            </a:extLst>
          </p:cNvPr>
          <p:cNvSpPr/>
          <p:nvPr/>
        </p:nvSpPr>
        <p:spPr>
          <a:xfrm>
            <a:off x="4096642" y="2175156"/>
            <a:ext cx="3" cy="741433"/>
          </a:xfrm>
          <a:prstGeom prst="line">
            <a:avLst/>
          </a:prstGeom>
          <a:ln w="6350">
            <a:solidFill>
              <a:srgbClr val="BFBFBF"/>
            </a:solidFill>
            <a:miter/>
          </a:ln>
        </p:spPr>
        <p:txBody>
          <a:bodyPr lIns="45718" tIns="45718" rIns="45718" bIns="45718"/>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85" name="Triangle 100">
            <a:extLst>
              <a:ext uri="{FF2B5EF4-FFF2-40B4-BE49-F238E27FC236}">
                <a16:creationId xmlns:a16="http://schemas.microsoft.com/office/drawing/2014/main" id="{1B2BE8EB-E6AE-483F-8B74-3A7482D568BA}"/>
              </a:ext>
            </a:extLst>
          </p:cNvPr>
          <p:cNvSpPr/>
          <p:nvPr/>
        </p:nvSpPr>
        <p:spPr>
          <a:xfrm rot="16200000">
            <a:off x="3930205" y="2493947"/>
            <a:ext cx="161618" cy="103846"/>
          </a:xfrm>
          <a:prstGeom prst="triangle">
            <a:avLst/>
          </a:prstGeom>
          <a:gradFill>
            <a:gsLst>
              <a:gs pos="2372">
                <a:srgbClr val="FF0040"/>
              </a:gs>
              <a:gs pos="37053">
                <a:srgbClr val="FF0071"/>
              </a:gs>
              <a:gs pos="99150">
                <a:srgbClr val="FF00A2"/>
              </a:gs>
            </a:gsLst>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86" name="Freeform 103">
            <a:extLst>
              <a:ext uri="{FF2B5EF4-FFF2-40B4-BE49-F238E27FC236}">
                <a16:creationId xmlns:a16="http://schemas.microsoft.com/office/drawing/2014/main" id="{1131A08C-E3BA-4130-8442-AC8BA33B7E4D}"/>
              </a:ext>
            </a:extLst>
          </p:cNvPr>
          <p:cNvSpPr/>
          <p:nvPr/>
        </p:nvSpPr>
        <p:spPr>
          <a:xfrm>
            <a:off x="2581890" y="3989958"/>
            <a:ext cx="874145" cy="437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cubicBezTo>
                  <a:pt x="21600" y="11929"/>
                  <a:pt x="16765" y="21600"/>
                  <a:pt x="10800" y="21600"/>
                </a:cubicBezTo>
                <a:cubicBezTo>
                  <a:pt x="4835" y="21600"/>
                  <a:pt x="0" y="11929"/>
                  <a:pt x="0" y="0"/>
                </a:cubicBezTo>
                <a:close/>
              </a:path>
            </a:pathLst>
          </a:custGeom>
          <a:gradFill>
            <a:gsLst>
              <a:gs pos="0">
                <a:srgbClr val="FFC203"/>
              </a:gs>
              <a:gs pos="36657">
                <a:srgbClr val="FF7D25"/>
              </a:gs>
              <a:gs pos="77153">
                <a:srgbClr val="FF3847"/>
              </a:gs>
            </a:gsLst>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87" name="Freeform 104">
            <a:extLst>
              <a:ext uri="{FF2B5EF4-FFF2-40B4-BE49-F238E27FC236}">
                <a16:creationId xmlns:a16="http://schemas.microsoft.com/office/drawing/2014/main" id="{36224E5D-6766-4DAF-8EB8-0256D10388B7}"/>
              </a:ext>
            </a:extLst>
          </p:cNvPr>
          <p:cNvSpPr/>
          <p:nvPr/>
        </p:nvSpPr>
        <p:spPr>
          <a:xfrm>
            <a:off x="2581890" y="3552888"/>
            <a:ext cx="874145" cy="4370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71"/>
                  <a:pt x="21600" y="21600"/>
                </a:cubicBezTo>
                <a:lnTo>
                  <a:pt x="0" y="21600"/>
                </a:lnTo>
                <a:cubicBezTo>
                  <a:pt x="0" y="9671"/>
                  <a:pt x="4835" y="0"/>
                  <a:pt x="10800" y="0"/>
                </a:cubicBezTo>
                <a:close/>
              </a:path>
            </a:pathLst>
          </a:custGeom>
          <a:gradFill>
            <a:gsLst>
              <a:gs pos="22846">
                <a:srgbClr val="FFFFFF"/>
              </a:gs>
              <a:gs pos="63322">
                <a:srgbClr val="E6EAEB"/>
              </a:gs>
              <a:gs pos="99960">
                <a:srgbClr val="CDD5D8"/>
              </a:gs>
            </a:gsLst>
            <a:lin ang="2089255"/>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88" name="Rectangle 108">
            <a:extLst>
              <a:ext uri="{FF2B5EF4-FFF2-40B4-BE49-F238E27FC236}">
                <a16:creationId xmlns:a16="http://schemas.microsoft.com/office/drawing/2014/main" id="{AEDDD606-DA40-4EFD-AB54-BF2D1934A576}"/>
              </a:ext>
            </a:extLst>
          </p:cNvPr>
          <p:cNvSpPr txBox="1"/>
          <p:nvPr/>
        </p:nvSpPr>
        <p:spPr>
          <a:xfrm>
            <a:off x="2918464" y="3673215"/>
            <a:ext cx="418243" cy="396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b="1">
                <a:solidFill>
                  <a:srgbClr val="FF8A00"/>
                </a:solidFill>
                <a:latin typeface="Century Gothic"/>
                <a:ea typeface="Century Gothic"/>
                <a:cs typeface="Century Gothic"/>
                <a:sym typeface="Century Gothic"/>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a:ln>
                  <a:noFill/>
                </a:ln>
                <a:solidFill>
                  <a:srgbClr val="FF8A00"/>
                </a:solidFill>
                <a:effectLst/>
                <a:uLnTx/>
                <a:uFillTx/>
                <a:sym typeface="Century Gothic"/>
              </a:rPr>
              <a:t>2</a:t>
            </a:r>
            <a:endParaRPr kumimoji="0" sz="2000" b="1" i="0" u="none" strike="noStrike" kern="0" cap="none" spc="0" normalizeH="0" baseline="0" noProof="0">
              <a:ln>
                <a:noFill/>
              </a:ln>
              <a:solidFill>
                <a:srgbClr val="FF8A00"/>
              </a:solidFill>
              <a:effectLst/>
              <a:uLnTx/>
              <a:uFillTx/>
              <a:latin typeface="Century Gothic"/>
              <a:sym typeface="Century Gothic"/>
            </a:endParaRPr>
          </a:p>
        </p:txBody>
      </p:sp>
      <p:sp>
        <p:nvSpPr>
          <p:cNvPr id="89" name="Straight Connector 114">
            <a:extLst>
              <a:ext uri="{FF2B5EF4-FFF2-40B4-BE49-F238E27FC236}">
                <a16:creationId xmlns:a16="http://schemas.microsoft.com/office/drawing/2014/main" id="{997C8AE4-05CB-456A-9207-6C259AEEB8F6}"/>
              </a:ext>
            </a:extLst>
          </p:cNvPr>
          <p:cNvSpPr/>
          <p:nvPr/>
        </p:nvSpPr>
        <p:spPr>
          <a:xfrm>
            <a:off x="4088728" y="3635469"/>
            <a:ext cx="3" cy="741434"/>
          </a:xfrm>
          <a:prstGeom prst="line">
            <a:avLst/>
          </a:prstGeom>
          <a:ln w="6350">
            <a:solidFill>
              <a:srgbClr val="BFBFBF"/>
            </a:solidFill>
            <a:miter/>
          </a:ln>
        </p:spPr>
        <p:txBody>
          <a:bodyPr lIns="45718" tIns="45718" rIns="45718" bIns="45718"/>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90" name="Triangle 115">
            <a:extLst>
              <a:ext uri="{FF2B5EF4-FFF2-40B4-BE49-F238E27FC236}">
                <a16:creationId xmlns:a16="http://schemas.microsoft.com/office/drawing/2014/main" id="{5FC863C1-39BC-462B-B43F-AE62DCAB45FD}"/>
              </a:ext>
            </a:extLst>
          </p:cNvPr>
          <p:cNvSpPr/>
          <p:nvPr/>
        </p:nvSpPr>
        <p:spPr>
          <a:xfrm rot="16200000">
            <a:off x="3922289" y="3954262"/>
            <a:ext cx="161618" cy="103847"/>
          </a:xfrm>
          <a:prstGeom prst="triangle">
            <a:avLst/>
          </a:prstGeom>
          <a:gradFill>
            <a:gsLst>
              <a:gs pos="0">
                <a:srgbClr val="FFC203"/>
              </a:gs>
              <a:gs pos="36657">
                <a:srgbClr val="FF7D25"/>
              </a:gs>
              <a:gs pos="77153">
                <a:srgbClr val="FF3847"/>
              </a:gs>
            </a:gsLst>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91" name="Freeform 118">
            <a:extLst>
              <a:ext uri="{FF2B5EF4-FFF2-40B4-BE49-F238E27FC236}">
                <a16:creationId xmlns:a16="http://schemas.microsoft.com/office/drawing/2014/main" id="{736171EA-787A-4E7F-9BF0-9B54E0FACDAF}"/>
              </a:ext>
            </a:extLst>
          </p:cNvPr>
          <p:cNvSpPr/>
          <p:nvPr/>
        </p:nvSpPr>
        <p:spPr>
          <a:xfrm>
            <a:off x="2581890" y="5713313"/>
            <a:ext cx="874145" cy="4370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cubicBezTo>
                  <a:pt x="21600" y="11929"/>
                  <a:pt x="16765" y="21600"/>
                  <a:pt x="10800" y="21600"/>
                </a:cubicBezTo>
                <a:cubicBezTo>
                  <a:pt x="4835" y="21600"/>
                  <a:pt x="0" y="11929"/>
                  <a:pt x="0" y="0"/>
                </a:cubicBezTo>
                <a:close/>
              </a:path>
            </a:pathLst>
          </a:custGeom>
          <a:gradFill>
            <a:gsLst>
              <a:gs pos="0">
                <a:srgbClr val="AD02E6"/>
              </a:gs>
              <a:gs pos="45367">
                <a:srgbClr val="8815C8"/>
              </a:gs>
              <a:gs pos="100000">
                <a:srgbClr val="6428AA"/>
              </a:gs>
            </a:gsLst>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92" name="Freeform 119">
            <a:extLst>
              <a:ext uri="{FF2B5EF4-FFF2-40B4-BE49-F238E27FC236}">
                <a16:creationId xmlns:a16="http://schemas.microsoft.com/office/drawing/2014/main" id="{F9B05B11-BDDC-40B6-A0DB-E39CD484DFD1}"/>
              </a:ext>
            </a:extLst>
          </p:cNvPr>
          <p:cNvSpPr/>
          <p:nvPr/>
        </p:nvSpPr>
        <p:spPr>
          <a:xfrm>
            <a:off x="2581890" y="5276242"/>
            <a:ext cx="874145" cy="43707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9671"/>
                  <a:pt x="21600" y="21600"/>
                </a:cubicBezTo>
                <a:lnTo>
                  <a:pt x="0" y="21600"/>
                </a:lnTo>
                <a:cubicBezTo>
                  <a:pt x="0" y="9671"/>
                  <a:pt x="4835" y="0"/>
                  <a:pt x="10800" y="0"/>
                </a:cubicBezTo>
                <a:close/>
              </a:path>
            </a:pathLst>
          </a:custGeom>
          <a:gradFill>
            <a:gsLst>
              <a:gs pos="22846">
                <a:srgbClr val="FFFFFF"/>
              </a:gs>
              <a:gs pos="63322">
                <a:srgbClr val="E6EAEB"/>
              </a:gs>
              <a:gs pos="99960">
                <a:srgbClr val="CDD5D8"/>
              </a:gs>
            </a:gsLst>
            <a:lin ang="2089255"/>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93" name="Rectangle 123">
            <a:extLst>
              <a:ext uri="{FF2B5EF4-FFF2-40B4-BE49-F238E27FC236}">
                <a16:creationId xmlns:a16="http://schemas.microsoft.com/office/drawing/2014/main" id="{08F72FE6-A3D8-4228-8663-A087ED0BE029}"/>
              </a:ext>
            </a:extLst>
          </p:cNvPr>
          <p:cNvSpPr txBox="1"/>
          <p:nvPr/>
        </p:nvSpPr>
        <p:spPr>
          <a:xfrm>
            <a:off x="2928707" y="5396570"/>
            <a:ext cx="418243" cy="396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b="1">
                <a:solidFill>
                  <a:srgbClr val="7209B7"/>
                </a:solidFill>
                <a:latin typeface="Century Gothic"/>
                <a:ea typeface="Century Gothic"/>
                <a:cs typeface="Century Gothic"/>
                <a:sym typeface="Century Gothic"/>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a:ln>
                  <a:noFill/>
                </a:ln>
                <a:solidFill>
                  <a:srgbClr val="7209B7"/>
                </a:solidFill>
                <a:effectLst/>
                <a:uLnTx/>
                <a:uFillTx/>
                <a:sym typeface="Century Gothic"/>
              </a:rPr>
              <a:t>3</a:t>
            </a:r>
            <a:endParaRPr kumimoji="0" sz="2000" b="1" i="0" u="none" strike="noStrike" kern="0" cap="none" spc="0" normalizeH="0" baseline="0" noProof="0">
              <a:ln>
                <a:noFill/>
              </a:ln>
              <a:solidFill>
                <a:srgbClr val="7209B7"/>
              </a:solidFill>
              <a:effectLst/>
              <a:uLnTx/>
              <a:uFillTx/>
              <a:latin typeface="Century Gothic"/>
              <a:sym typeface="Century Gothic"/>
            </a:endParaRPr>
          </a:p>
        </p:txBody>
      </p:sp>
      <p:sp>
        <p:nvSpPr>
          <p:cNvPr id="94" name="Straight Connector 129">
            <a:extLst>
              <a:ext uri="{FF2B5EF4-FFF2-40B4-BE49-F238E27FC236}">
                <a16:creationId xmlns:a16="http://schemas.microsoft.com/office/drawing/2014/main" id="{5FDE8538-4F96-441B-A4C6-08176EC9F4FE}"/>
              </a:ext>
            </a:extLst>
          </p:cNvPr>
          <p:cNvSpPr/>
          <p:nvPr/>
        </p:nvSpPr>
        <p:spPr>
          <a:xfrm>
            <a:off x="4088727" y="5358823"/>
            <a:ext cx="3" cy="741433"/>
          </a:xfrm>
          <a:prstGeom prst="line">
            <a:avLst/>
          </a:prstGeom>
          <a:ln w="6350">
            <a:solidFill>
              <a:srgbClr val="BFBFBF"/>
            </a:solidFill>
            <a:miter/>
          </a:ln>
        </p:spPr>
        <p:txBody>
          <a:bodyPr lIns="45718" tIns="45718" rIns="45718" bIns="45718"/>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95" name="Triangle 130">
            <a:extLst>
              <a:ext uri="{FF2B5EF4-FFF2-40B4-BE49-F238E27FC236}">
                <a16:creationId xmlns:a16="http://schemas.microsoft.com/office/drawing/2014/main" id="{20D09B47-ED4C-4C8D-8CD2-45039E2C98A8}"/>
              </a:ext>
            </a:extLst>
          </p:cNvPr>
          <p:cNvSpPr/>
          <p:nvPr/>
        </p:nvSpPr>
        <p:spPr>
          <a:xfrm rot="16200000">
            <a:off x="3922290" y="5677614"/>
            <a:ext cx="161618" cy="103848"/>
          </a:xfrm>
          <a:prstGeom prst="triangle">
            <a:avLst/>
          </a:prstGeom>
          <a:gradFill>
            <a:gsLst>
              <a:gs pos="0">
                <a:srgbClr val="AD02E6"/>
              </a:gs>
              <a:gs pos="45367">
                <a:srgbClr val="8815C8"/>
              </a:gs>
              <a:gs pos="100000">
                <a:srgbClr val="6428AA"/>
              </a:gs>
            </a:gsLst>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pic>
        <p:nvPicPr>
          <p:cNvPr id="96" name="Graphic 44" descr="Graphic 44">
            <a:extLst>
              <a:ext uri="{FF2B5EF4-FFF2-40B4-BE49-F238E27FC236}">
                <a16:creationId xmlns:a16="http://schemas.microsoft.com/office/drawing/2014/main" id="{7162626B-B573-47FE-994E-EB2202F450EA}"/>
              </a:ext>
            </a:extLst>
          </p:cNvPr>
          <p:cNvPicPr>
            <a:picLocks noChangeAspect="1"/>
          </p:cNvPicPr>
          <p:nvPr/>
        </p:nvPicPr>
        <p:blipFill>
          <a:blip r:embed="rId3"/>
          <a:stretch>
            <a:fillRect/>
          </a:stretch>
        </p:blipFill>
        <p:spPr>
          <a:xfrm>
            <a:off x="2828461" y="2550216"/>
            <a:ext cx="381003" cy="381003"/>
          </a:xfrm>
          <a:prstGeom prst="rect">
            <a:avLst/>
          </a:prstGeom>
          <a:ln w="12700">
            <a:miter lim="400000"/>
          </a:ln>
        </p:spPr>
      </p:pic>
      <p:pic>
        <p:nvPicPr>
          <p:cNvPr id="97" name="Graphic 58" descr="Graphic 58">
            <a:extLst>
              <a:ext uri="{FF2B5EF4-FFF2-40B4-BE49-F238E27FC236}">
                <a16:creationId xmlns:a16="http://schemas.microsoft.com/office/drawing/2014/main" id="{EF66AEFC-6313-4657-9759-49A17A2E22B3}"/>
              </a:ext>
            </a:extLst>
          </p:cNvPr>
          <p:cNvPicPr>
            <a:picLocks noChangeAspect="1"/>
          </p:cNvPicPr>
          <p:nvPr/>
        </p:nvPicPr>
        <p:blipFill>
          <a:blip r:embed="rId4"/>
          <a:stretch>
            <a:fillRect/>
          </a:stretch>
        </p:blipFill>
        <p:spPr>
          <a:xfrm>
            <a:off x="2836378" y="5741348"/>
            <a:ext cx="381003" cy="381003"/>
          </a:xfrm>
          <a:prstGeom prst="rect">
            <a:avLst/>
          </a:prstGeom>
          <a:ln w="12700">
            <a:miter lim="400000"/>
          </a:ln>
        </p:spPr>
      </p:pic>
      <p:pic>
        <p:nvPicPr>
          <p:cNvPr id="98" name="Graphic 70" descr="Graphic 70">
            <a:extLst>
              <a:ext uri="{FF2B5EF4-FFF2-40B4-BE49-F238E27FC236}">
                <a16:creationId xmlns:a16="http://schemas.microsoft.com/office/drawing/2014/main" id="{177AAD56-228F-4AAF-B8DD-187C2DC0908B}"/>
              </a:ext>
            </a:extLst>
          </p:cNvPr>
          <p:cNvPicPr>
            <a:picLocks noChangeAspect="1"/>
          </p:cNvPicPr>
          <p:nvPr/>
        </p:nvPicPr>
        <p:blipFill>
          <a:blip r:embed="rId5"/>
          <a:stretch>
            <a:fillRect/>
          </a:stretch>
        </p:blipFill>
        <p:spPr>
          <a:xfrm>
            <a:off x="2836378" y="3985724"/>
            <a:ext cx="381003" cy="381003"/>
          </a:xfrm>
          <a:prstGeom prst="rect">
            <a:avLst/>
          </a:prstGeom>
          <a:ln w="12700">
            <a:miter lim="400000"/>
          </a:ln>
        </p:spPr>
      </p:pic>
      <p:sp>
        <p:nvSpPr>
          <p:cNvPr id="99" name="TextBox 52">
            <a:extLst>
              <a:ext uri="{FF2B5EF4-FFF2-40B4-BE49-F238E27FC236}">
                <a16:creationId xmlns:a16="http://schemas.microsoft.com/office/drawing/2014/main" id="{D8348E31-0F21-48F8-8B09-3766752467DE}"/>
              </a:ext>
            </a:extLst>
          </p:cNvPr>
          <p:cNvSpPr txBox="1"/>
          <p:nvPr/>
        </p:nvSpPr>
        <p:spPr>
          <a:xfrm>
            <a:off x="4226806" y="1864898"/>
            <a:ext cx="6906805"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100">
                <a:solidFill>
                  <a:srgbClr val="535353"/>
                </a:solidFill>
              </a:defRPr>
            </a:lvl1pPr>
          </a:lstStyle>
          <a:p>
            <a:pPr algn="just" defTabSz="457200"/>
            <a:r>
              <a:rPr lang="vi-VN" sz="2800" b="1">
                <a:solidFill>
                  <a:srgbClr val="002060"/>
                </a:solidFill>
                <a:latin typeface="Times New Roman" panose="02020603050405020304" pitchFamily="18" charset="0"/>
                <a:cs typeface="Times New Roman" panose="02020603050405020304" pitchFamily="18" charset="0"/>
              </a:rPr>
              <a:t>Cùng với sự truyền bá của Công giáo, chữ Quốc ngữ theo mẫu tự La-tinh cũng được sáng tạo. </a:t>
            </a:r>
          </a:p>
        </p:txBody>
      </p:sp>
      <p:sp>
        <p:nvSpPr>
          <p:cNvPr id="100" name="TextBox 52">
            <a:extLst>
              <a:ext uri="{FF2B5EF4-FFF2-40B4-BE49-F238E27FC236}">
                <a16:creationId xmlns:a16="http://schemas.microsoft.com/office/drawing/2014/main" id="{BFD194CB-161F-4D4D-8EFA-64FC733857D7}"/>
              </a:ext>
            </a:extLst>
          </p:cNvPr>
          <p:cNvSpPr txBox="1"/>
          <p:nvPr/>
        </p:nvSpPr>
        <p:spPr>
          <a:xfrm>
            <a:off x="4271474" y="3300556"/>
            <a:ext cx="6906805" cy="1815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100">
                <a:solidFill>
                  <a:srgbClr val="535353"/>
                </a:solidFill>
              </a:defRPr>
            </a:lvl1pPr>
          </a:lstStyle>
          <a:p>
            <a:pPr algn="just" defTabSz="457200"/>
            <a:r>
              <a:rPr lang="vi-VN" sz="2800" b="1">
                <a:solidFill>
                  <a:srgbClr val="002060"/>
                </a:solidFill>
                <a:latin typeface="Times New Roman" panose="02020603050405020304" pitchFamily="18" charset="0"/>
                <a:cs typeface="Times New Roman" panose="02020603050405020304" pitchFamily="18" charset="0"/>
              </a:rPr>
              <a:t>Ban đầu, các giáo sĩ phương Tây học tiếng Việt để truyền đạo. Trong quá trình đó, họ dùng chữ cái La-tinh để ghi âm tiếng Việt, tạo ra chữ Quốc ngữ. </a:t>
            </a:r>
          </a:p>
        </p:txBody>
      </p:sp>
      <p:sp>
        <p:nvSpPr>
          <p:cNvPr id="101" name="TextBox 52">
            <a:extLst>
              <a:ext uri="{FF2B5EF4-FFF2-40B4-BE49-F238E27FC236}">
                <a16:creationId xmlns:a16="http://schemas.microsoft.com/office/drawing/2014/main" id="{6963CB0C-1143-4A98-87B9-6E2DA66B77B7}"/>
              </a:ext>
            </a:extLst>
          </p:cNvPr>
          <p:cNvSpPr txBox="1"/>
          <p:nvPr/>
        </p:nvSpPr>
        <p:spPr>
          <a:xfrm>
            <a:off x="4271474" y="5228004"/>
            <a:ext cx="6305271" cy="9541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100">
                <a:solidFill>
                  <a:srgbClr val="535353"/>
                </a:solidFill>
              </a:defRPr>
            </a:lvl1pPr>
          </a:lstStyle>
          <a:p>
            <a:pPr algn="just" defTabSz="457200"/>
            <a:r>
              <a:rPr lang="vi-VN" sz="2800" b="1">
                <a:solidFill>
                  <a:srgbClr val="002060"/>
                </a:solidFill>
                <a:latin typeface="Times New Roman" panose="02020603050405020304" pitchFamily="18" charset="0"/>
                <a:cs typeface="Times New Roman" panose="02020603050405020304" pitchFamily="18" charset="0"/>
              </a:rPr>
              <a:t>Loại chữ này dần dần được sử dụng phổ biến vì rất tiện lợi và khoa học.</a:t>
            </a:r>
          </a:p>
        </p:txBody>
      </p:sp>
    </p:spTree>
    <p:extLst>
      <p:ext uri="{BB962C8B-B14F-4D97-AF65-F5344CB8AC3E}">
        <p14:creationId xmlns:p14="http://schemas.microsoft.com/office/powerpoint/2010/main" val="263913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82"/>
                                        </p:tgtEl>
                                        <p:attrNameLst>
                                          <p:attrName>style.visibility</p:attrName>
                                        </p:attrNameLst>
                                      </p:cBhvr>
                                      <p:to>
                                        <p:strVal val="visible"/>
                                      </p:to>
                                    </p:set>
                                    <p:anim calcmode="lin" valueType="num">
                                      <p:cBhvr>
                                        <p:cTn id="7" dur="400" fill="hold"/>
                                        <p:tgtEl>
                                          <p:spTgt spid="82"/>
                                        </p:tgtEl>
                                        <p:attrNameLst>
                                          <p:attrName>ppt_w</p:attrName>
                                        </p:attrNameLst>
                                      </p:cBhvr>
                                      <p:tavLst>
                                        <p:tav tm="0">
                                          <p:val>
                                            <p:fltVal val="0"/>
                                          </p:val>
                                        </p:tav>
                                        <p:tav tm="100000">
                                          <p:val>
                                            <p:strVal val="#ppt_w"/>
                                          </p:val>
                                        </p:tav>
                                      </p:tavLst>
                                    </p:anim>
                                    <p:anim calcmode="lin" valueType="num">
                                      <p:cBhvr>
                                        <p:cTn id="8" dur="400" fill="hold"/>
                                        <p:tgtEl>
                                          <p:spTgt spid="82"/>
                                        </p:tgtEl>
                                        <p:attrNameLst>
                                          <p:attrName>ppt_h</p:attrName>
                                        </p:attrNameLst>
                                      </p:cBhvr>
                                      <p:tavLst>
                                        <p:tav tm="0">
                                          <p:val>
                                            <p:fltVal val="0"/>
                                          </p:val>
                                        </p:tav>
                                        <p:tav tm="100000">
                                          <p:val>
                                            <p:strVal val="#ppt_h"/>
                                          </p:val>
                                        </p:tav>
                                      </p:tavLst>
                                    </p:anim>
                                  </p:childTnLst>
                                </p:cTn>
                              </p:par>
                            </p:childTnLst>
                          </p:cTn>
                        </p:par>
                        <p:par>
                          <p:cTn id="9" fill="hold">
                            <p:stCondLst>
                              <p:cond delay="400"/>
                            </p:stCondLst>
                            <p:childTnLst>
                              <p:par>
                                <p:cTn id="10" presetID="23" presetClass="entr" presetSubtype="16" fill="hold" grpId="0" nodeType="afterEffect">
                                  <p:stCondLst>
                                    <p:cond delay="0"/>
                                  </p:stCondLst>
                                  <p:iterate>
                                    <p:tmAbs val="0"/>
                                  </p:iterate>
                                  <p:childTnLst>
                                    <p:set>
                                      <p:cBhvr>
                                        <p:cTn id="11" fill="hold"/>
                                        <p:tgtEl>
                                          <p:spTgt spid="81"/>
                                        </p:tgtEl>
                                        <p:attrNameLst>
                                          <p:attrName>style.visibility</p:attrName>
                                        </p:attrNameLst>
                                      </p:cBhvr>
                                      <p:to>
                                        <p:strVal val="visible"/>
                                      </p:to>
                                    </p:set>
                                    <p:anim calcmode="lin" valueType="num">
                                      <p:cBhvr>
                                        <p:cTn id="12" dur="400" fill="hold"/>
                                        <p:tgtEl>
                                          <p:spTgt spid="81"/>
                                        </p:tgtEl>
                                        <p:attrNameLst>
                                          <p:attrName>ppt_w</p:attrName>
                                        </p:attrNameLst>
                                      </p:cBhvr>
                                      <p:tavLst>
                                        <p:tav tm="0">
                                          <p:val>
                                            <p:fltVal val="0"/>
                                          </p:val>
                                        </p:tav>
                                        <p:tav tm="100000">
                                          <p:val>
                                            <p:strVal val="#ppt_w"/>
                                          </p:val>
                                        </p:tav>
                                      </p:tavLst>
                                    </p:anim>
                                    <p:anim calcmode="lin" valueType="num">
                                      <p:cBhvr>
                                        <p:cTn id="13" dur="400" fill="hold"/>
                                        <p:tgtEl>
                                          <p:spTgt spid="81"/>
                                        </p:tgtEl>
                                        <p:attrNameLst>
                                          <p:attrName>ppt_h</p:attrName>
                                        </p:attrNameLst>
                                      </p:cBhvr>
                                      <p:tavLst>
                                        <p:tav tm="0">
                                          <p:val>
                                            <p:fltVal val="0"/>
                                          </p:val>
                                        </p:tav>
                                        <p:tav tm="100000">
                                          <p:val>
                                            <p:strVal val="#ppt_h"/>
                                          </p:val>
                                        </p:tav>
                                      </p:tavLst>
                                    </p:anim>
                                  </p:childTnLst>
                                </p:cTn>
                              </p:par>
                            </p:childTnLst>
                          </p:cTn>
                        </p:par>
                        <p:par>
                          <p:cTn id="14" fill="hold">
                            <p:stCondLst>
                              <p:cond delay="800"/>
                            </p:stCondLst>
                            <p:childTnLst>
                              <p:par>
                                <p:cTn id="15" presetID="23" presetClass="entr" presetSubtype="16" fill="hold" grpId="0" nodeType="afterEffect">
                                  <p:stCondLst>
                                    <p:cond delay="0"/>
                                  </p:stCondLst>
                                  <p:iterate>
                                    <p:tmAbs val="0"/>
                                  </p:iterate>
                                  <p:childTnLst>
                                    <p:set>
                                      <p:cBhvr>
                                        <p:cTn id="16" fill="hold"/>
                                        <p:tgtEl>
                                          <p:spTgt spid="83"/>
                                        </p:tgtEl>
                                        <p:attrNameLst>
                                          <p:attrName>style.visibility</p:attrName>
                                        </p:attrNameLst>
                                      </p:cBhvr>
                                      <p:to>
                                        <p:strVal val="visible"/>
                                      </p:to>
                                    </p:set>
                                    <p:anim calcmode="lin" valueType="num">
                                      <p:cBhvr>
                                        <p:cTn id="17" dur="400" fill="hold"/>
                                        <p:tgtEl>
                                          <p:spTgt spid="83"/>
                                        </p:tgtEl>
                                        <p:attrNameLst>
                                          <p:attrName>ppt_w</p:attrName>
                                        </p:attrNameLst>
                                      </p:cBhvr>
                                      <p:tavLst>
                                        <p:tav tm="0">
                                          <p:val>
                                            <p:fltVal val="0"/>
                                          </p:val>
                                        </p:tav>
                                        <p:tav tm="100000">
                                          <p:val>
                                            <p:strVal val="#ppt_w"/>
                                          </p:val>
                                        </p:tav>
                                      </p:tavLst>
                                    </p:anim>
                                    <p:anim calcmode="lin" valueType="num">
                                      <p:cBhvr>
                                        <p:cTn id="18" dur="400" fill="hold"/>
                                        <p:tgtEl>
                                          <p:spTgt spid="83"/>
                                        </p:tgtEl>
                                        <p:attrNameLst>
                                          <p:attrName>ppt_h</p:attrName>
                                        </p:attrNameLst>
                                      </p:cBhvr>
                                      <p:tavLst>
                                        <p:tav tm="0">
                                          <p:val>
                                            <p:fltVal val="0"/>
                                          </p:val>
                                        </p:tav>
                                        <p:tav tm="100000">
                                          <p:val>
                                            <p:strVal val="#ppt_h"/>
                                          </p:val>
                                        </p:tav>
                                      </p:tavLst>
                                    </p:anim>
                                  </p:childTnLst>
                                </p:cTn>
                              </p:par>
                            </p:childTnLst>
                          </p:cTn>
                        </p:par>
                        <p:par>
                          <p:cTn id="19" fill="hold">
                            <p:stCondLst>
                              <p:cond delay="1200"/>
                            </p:stCondLst>
                            <p:childTnLst>
                              <p:par>
                                <p:cTn id="20" presetID="22" presetClass="entr" presetSubtype="1" fill="hold" grpId="0" nodeType="afterEffect">
                                  <p:stCondLst>
                                    <p:cond delay="0"/>
                                  </p:stCondLst>
                                  <p:iterate>
                                    <p:tmAbs val="0"/>
                                  </p:iterate>
                                  <p:childTnLst>
                                    <p:set>
                                      <p:cBhvr>
                                        <p:cTn id="21" fill="hold"/>
                                        <p:tgtEl>
                                          <p:spTgt spid="84"/>
                                        </p:tgtEl>
                                        <p:attrNameLst>
                                          <p:attrName>style.visibility</p:attrName>
                                        </p:attrNameLst>
                                      </p:cBhvr>
                                      <p:to>
                                        <p:strVal val="visible"/>
                                      </p:to>
                                    </p:set>
                                    <p:animEffect transition="in" filter="wipe(up)">
                                      <p:cBhvr>
                                        <p:cTn id="22" dur="400"/>
                                        <p:tgtEl>
                                          <p:spTgt spid="84"/>
                                        </p:tgtEl>
                                      </p:cBhvr>
                                    </p:animEffect>
                                  </p:childTnLst>
                                </p:cTn>
                              </p:par>
                            </p:childTnLst>
                          </p:cTn>
                        </p:par>
                        <p:par>
                          <p:cTn id="23" fill="hold">
                            <p:stCondLst>
                              <p:cond delay="1600"/>
                            </p:stCondLst>
                            <p:childTnLst>
                              <p:par>
                                <p:cTn id="24" presetID="22" presetClass="entr" presetSubtype="2" fill="hold" grpId="0" nodeType="afterEffect">
                                  <p:stCondLst>
                                    <p:cond delay="0"/>
                                  </p:stCondLst>
                                  <p:iterate>
                                    <p:tmAbs val="0"/>
                                  </p:iterate>
                                  <p:childTnLst>
                                    <p:set>
                                      <p:cBhvr>
                                        <p:cTn id="25" fill="hold"/>
                                        <p:tgtEl>
                                          <p:spTgt spid="85"/>
                                        </p:tgtEl>
                                        <p:attrNameLst>
                                          <p:attrName>style.visibility</p:attrName>
                                        </p:attrNameLst>
                                      </p:cBhvr>
                                      <p:to>
                                        <p:strVal val="visible"/>
                                      </p:to>
                                    </p:set>
                                    <p:animEffect transition="in" filter="wipe(right)">
                                      <p:cBhvr>
                                        <p:cTn id="26" dur="400"/>
                                        <p:tgtEl>
                                          <p:spTgt spid="85"/>
                                        </p:tgtEl>
                                      </p:cBhvr>
                                    </p:animEffect>
                                  </p:childTnLst>
                                </p:cTn>
                              </p:par>
                            </p:childTnLst>
                          </p:cTn>
                        </p:par>
                        <p:par>
                          <p:cTn id="27" fill="hold">
                            <p:stCondLst>
                              <p:cond delay="2000"/>
                            </p:stCondLst>
                            <p:childTnLst>
                              <p:par>
                                <p:cTn id="28" presetID="23" presetClass="entr" presetSubtype="16" fill="hold" grpId="0" nodeType="afterEffect">
                                  <p:stCondLst>
                                    <p:cond delay="0"/>
                                  </p:stCondLst>
                                  <p:iterate>
                                    <p:tmAbs val="0"/>
                                  </p:iterate>
                                  <p:childTnLst>
                                    <p:set>
                                      <p:cBhvr>
                                        <p:cTn id="29" fill="hold"/>
                                        <p:tgtEl>
                                          <p:spTgt spid="96"/>
                                        </p:tgtEl>
                                        <p:attrNameLst>
                                          <p:attrName>style.visibility</p:attrName>
                                        </p:attrNameLst>
                                      </p:cBhvr>
                                      <p:to>
                                        <p:strVal val="visible"/>
                                      </p:to>
                                    </p:set>
                                    <p:anim calcmode="lin" valueType="num">
                                      <p:cBhvr>
                                        <p:cTn id="30" dur="400" fill="hold"/>
                                        <p:tgtEl>
                                          <p:spTgt spid="96"/>
                                        </p:tgtEl>
                                        <p:attrNameLst>
                                          <p:attrName>ppt_w</p:attrName>
                                        </p:attrNameLst>
                                      </p:cBhvr>
                                      <p:tavLst>
                                        <p:tav tm="0">
                                          <p:val>
                                            <p:fltVal val="0"/>
                                          </p:val>
                                        </p:tav>
                                        <p:tav tm="100000">
                                          <p:val>
                                            <p:strVal val="#ppt_w"/>
                                          </p:val>
                                        </p:tav>
                                      </p:tavLst>
                                    </p:anim>
                                    <p:anim calcmode="lin" valueType="num">
                                      <p:cBhvr>
                                        <p:cTn id="31" dur="400" fill="hold"/>
                                        <p:tgtEl>
                                          <p:spTgt spid="96"/>
                                        </p:tgtEl>
                                        <p:attrNameLst>
                                          <p:attrName>ppt_h</p:attrName>
                                        </p:attrNameLst>
                                      </p:cBhvr>
                                      <p:tavLst>
                                        <p:tav tm="0">
                                          <p:val>
                                            <p:fltVal val="0"/>
                                          </p:val>
                                        </p:tav>
                                        <p:tav tm="100000">
                                          <p:val>
                                            <p:strVal val="#ppt_h"/>
                                          </p:val>
                                        </p:tav>
                                      </p:tavLst>
                                    </p:anim>
                                  </p:childTnLst>
                                </p:cTn>
                              </p:par>
                            </p:childTnLst>
                          </p:cTn>
                        </p:par>
                        <p:par>
                          <p:cTn id="32" fill="hold">
                            <p:stCondLst>
                              <p:cond delay="2400"/>
                            </p:stCondLst>
                            <p:childTnLst>
                              <p:par>
                                <p:cTn id="33" presetID="22" presetClass="entr" presetSubtype="1" fill="hold" grpId="0" nodeType="afterEffect">
                                  <p:stCondLst>
                                    <p:cond delay="0"/>
                                  </p:stCondLst>
                                  <p:iterate>
                                    <p:tmAbs val="0"/>
                                  </p:iterate>
                                  <p:childTnLst>
                                    <p:set>
                                      <p:cBhvr>
                                        <p:cTn id="34" fill="hold"/>
                                        <p:tgtEl>
                                          <p:spTgt spid="99"/>
                                        </p:tgtEl>
                                        <p:attrNameLst>
                                          <p:attrName>style.visibility</p:attrName>
                                        </p:attrNameLst>
                                      </p:cBhvr>
                                      <p:to>
                                        <p:strVal val="visible"/>
                                      </p:to>
                                    </p:set>
                                    <p:animEffect transition="in" filter="wipe(up)">
                                      <p:cBhvr>
                                        <p:cTn id="35" dur="400"/>
                                        <p:tgtEl>
                                          <p:spTgt spid="99"/>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iterate>
                                    <p:tmAbs val="0"/>
                                  </p:iterate>
                                  <p:childTnLst>
                                    <p:set>
                                      <p:cBhvr>
                                        <p:cTn id="39" fill="hold"/>
                                        <p:tgtEl>
                                          <p:spTgt spid="87"/>
                                        </p:tgtEl>
                                        <p:attrNameLst>
                                          <p:attrName>style.visibility</p:attrName>
                                        </p:attrNameLst>
                                      </p:cBhvr>
                                      <p:to>
                                        <p:strVal val="visible"/>
                                      </p:to>
                                    </p:set>
                                    <p:anim calcmode="lin" valueType="num">
                                      <p:cBhvr>
                                        <p:cTn id="40" dur="400" fill="hold"/>
                                        <p:tgtEl>
                                          <p:spTgt spid="87"/>
                                        </p:tgtEl>
                                        <p:attrNameLst>
                                          <p:attrName>ppt_w</p:attrName>
                                        </p:attrNameLst>
                                      </p:cBhvr>
                                      <p:tavLst>
                                        <p:tav tm="0">
                                          <p:val>
                                            <p:fltVal val="0"/>
                                          </p:val>
                                        </p:tav>
                                        <p:tav tm="100000">
                                          <p:val>
                                            <p:strVal val="#ppt_w"/>
                                          </p:val>
                                        </p:tav>
                                      </p:tavLst>
                                    </p:anim>
                                    <p:anim calcmode="lin" valueType="num">
                                      <p:cBhvr>
                                        <p:cTn id="41" dur="400" fill="hold"/>
                                        <p:tgtEl>
                                          <p:spTgt spid="87"/>
                                        </p:tgtEl>
                                        <p:attrNameLst>
                                          <p:attrName>ppt_h</p:attrName>
                                        </p:attrNameLst>
                                      </p:cBhvr>
                                      <p:tavLst>
                                        <p:tav tm="0">
                                          <p:val>
                                            <p:fltVal val="0"/>
                                          </p:val>
                                        </p:tav>
                                        <p:tav tm="100000">
                                          <p:val>
                                            <p:strVal val="#ppt_h"/>
                                          </p:val>
                                        </p:tav>
                                      </p:tavLst>
                                    </p:anim>
                                  </p:childTnLst>
                                </p:cTn>
                              </p:par>
                            </p:childTnLst>
                          </p:cTn>
                        </p:par>
                        <p:par>
                          <p:cTn id="42" fill="hold">
                            <p:stCondLst>
                              <p:cond delay="400"/>
                            </p:stCondLst>
                            <p:childTnLst>
                              <p:par>
                                <p:cTn id="43" presetID="23" presetClass="entr" presetSubtype="16" fill="hold" grpId="0" nodeType="afterEffect">
                                  <p:stCondLst>
                                    <p:cond delay="0"/>
                                  </p:stCondLst>
                                  <p:iterate>
                                    <p:tmAbs val="0"/>
                                  </p:iterate>
                                  <p:childTnLst>
                                    <p:set>
                                      <p:cBhvr>
                                        <p:cTn id="44" fill="hold"/>
                                        <p:tgtEl>
                                          <p:spTgt spid="86"/>
                                        </p:tgtEl>
                                        <p:attrNameLst>
                                          <p:attrName>style.visibility</p:attrName>
                                        </p:attrNameLst>
                                      </p:cBhvr>
                                      <p:to>
                                        <p:strVal val="visible"/>
                                      </p:to>
                                    </p:set>
                                    <p:anim calcmode="lin" valueType="num">
                                      <p:cBhvr>
                                        <p:cTn id="45" dur="400" fill="hold"/>
                                        <p:tgtEl>
                                          <p:spTgt spid="86"/>
                                        </p:tgtEl>
                                        <p:attrNameLst>
                                          <p:attrName>ppt_w</p:attrName>
                                        </p:attrNameLst>
                                      </p:cBhvr>
                                      <p:tavLst>
                                        <p:tav tm="0">
                                          <p:val>
                                            <p:fltVal val="0"/>
                                          </p:val>
                                        </p:tav>
                                        <p:tav tm="100000">
                                          <p:val>
                                            <p:strVal val="#ppt_w"/>
                                          </p:val>
                                        </p:tav>
                                      </p:tavLst>
                                    </p:anim>
                                    <p:anim calcmode="lin" valueType="num">
                                      <p:cBhvr>
                                        <p:cTn id="46" dur="400" fill="hold"/>
                                        <p:tgtEl>
                                          <p:spTgt spid="86"/>
                                        </p:tgtEl>
                                        <p:attrNameLst>
                                          <p:attrName>ppt_h</p:attrName>
                                        </p:attrNameLst>
                                      </p:cBhvr>
                                      <p:tavLst>
                                        <p:tav tm="0">
                                          <p:val>
                                            <p:fltVal val="0"/>
                                          </p:val>
                                        </p:tav>
                                        <p:tav tm="100000">
                                          <p:val>
                                            <p:strVal val="#ppt_h"/>
                                          </p:val>
                                        </p:tav>
                                      </p:tavLst>
                                    </p:anim>
                                  </p:childTnLst>
                                </p:cTn>
                              </p:par>
                            </p:childTnLst>
                          </p:cTn>
                        </p:par>
                        <p:par>
                          <p:cTn id="47" fill="hold">
                            <p:stCondLst>
                              <p:cond delay="800"/>
                            </p:stCondLst>
                            <p:childTnLst>
                              <p:par>
                                <p:cTn id="48" presetID="23" presetClass="entr" presetSubtype="16" fill="hold" grpId="0" nodeType="afterEffect">
                                  <p:stCondLst>
                                    <p:cond delay="0"/>
                                  </p:stCondLst>
                                  <p:iterate>
                                    <p:tmAbs val="0"/>
                                  </p:iterate>
                                  <p:childTnLst>
                                    <p:set>
                                      <p:cBhvr>
                                        <p:cTn id="49" fill="hold"/>
                                        <p:tgtEl>
                                          <p:spTgt spid="88"/>
                                        </p:tgtEl>
                                        <p:attrNameLst>
                                          <p:attrName>style.visibility</p:attrName>
                                        </p:attrNameLst>
                                      </p:cBhvr>
                                      <p:to>
                                        <p:strVal val="visible"/>
                                      </p:to>
                                    </p:set>
                                    <p:anim calcmode="lin" valueType="num">
                                      <p:cBhvr>
                                        <p:cTn id="50" dur="400" fill="hold"/>
                                        <p:tgtEl>
                                          <p:spTgt spid="88"/>
                                        </p:tgtEl>
                                        <p:attrNameLst>
                                          <p:attrName>ppt_w</p:attrName>
                                        </p:attrNameLst>
                                      </p:cBhvr>
                                      <p:tavLst>
                                        <p:tav tm="0">
                                          <p:val>
                                            <p:fltVal val="0"/>
                                          </p:val>
                                        </p:tav>
                                        <p:tav tm="100000">
                                          <p:val>
                                            <p:strVal val="#ppt_w"/>
                                          </p:val>
                                        </p:tav>
                                      </p:tavLst>
                                    </p:anim>
                                    <p:anim calcmode="lin" valueType="num">
                                      <p:cBhvr>
                                        <p:cTn id="51" dur="400" fill="hold"/>
                                        <p:tgtEl>
                                          <p:spTgt spid="88"/>
                                        </p:tgtEl>
                                        <p:attrNameLst>
                                          <p:attrName>ppt_h</p:attrName>
                                        </p:attrNameLst>
                                      </p:cBhvr>
                                      <p:tavLst>
                                        <p:tav tm="0">
                                          <p:val>
                                            <p:fltVal val="0"/>
                                          </p:val>
                                        </p:tav>
                                        <p:tav tm="100000">
                                          <p:val>
                                            <p:strVal val="#ppt_h"/>
                                          </p:val>
                                        </p:tav>
                                      </p:tavLst>
                                    </p:anim>
                                  </p:childTnLst>
                                </p:cTn>
                              </p:par>
                            </p:childTnLst>
                          </p:cTn>
                        </p:par>
                        <p:par>
                          <p:cTn id="52" fill="hold">
                            <p:stCondLst>
                              <p:cond delay="1200"/>
                            </p:stCondLst>
                            <p:childTnLst>
                              <p:par>
                                <p:cTn id="53" presetID="22" presetClass="entr" presetSubtype="1" fill="hold" grpId="0" nodeType="afterEffect">
                                  <p:stCondLst>
                                    <p:cond delay="0"/>
                                  </p:stCondLst>
                                  <p:iterate>
                                    <p:tmAbs val="0"/>
                                  </p:iterate>
                                  <p:childTnLst>
                                    <p:set>
                                      <p:cBhvr>
                                        <p:cTn id="54" fill="hold"/>
                                        <p:tgtEl>
                                          <p:spTgt spid="89"/>
                                        </p:tgtEl>
                                        <p:attrNameLst>
                                          <p:attrName>style.visibility</p:attrName>
                                        </p:attrNameLst>
                                      </p:cBhvr>
                                      <p:to>
                                        <p:strVal val="visible"/>
                                      </p:to>
                                    </p:set>
                                    <p:animEffect transition="in" filter="wipe(up)">
                                      <p:cBhvr>
                                        <p:cTn id="55" dur="400"/>
                                        <p:tgtEl>
                                          <p:spTgt spid="89"/>
                                        </p:tgtEl>
                                      </p:cBhvr>
                                    </p:animEffect>
                                  </p:childTnLst>
                                </p:cTn>
                              </p:par>
                            </p:childTnLst>
                          </p:cTn>
                        </p:par>
                        <p:par>
                          <p:cTn id="56" fill="hold">
                            <p:stCondLst>
                              <p:cond delay="1600"/>
                            </p:stCondLst>
                            <p:childTnLst>
                              <p:par>
                                <p:cTn id="57" presetID="22" presetClass="entr" presetSubtype="2" fill="hold" grpId="0" nodeType="afterEffect">
                                  <p:stCondLst>
                                    <p:cond delay="0"/>
                                  </p:stCondLst>
                                  <p:iterate>
                                    <p:tmAbs val="0"/>
                                  </p:iterate>
                                  <p:childTnLst>
                                    <p:set>
                                      <p:cBhvr>
                                        <p:cTn id="58" fill="hold"/>
                                        <p:tgtEl>
                                          <p:spTgt spid="90"/>
                                        </p:tgtEl>
                                        <p:attrNameLst>
                                          <p:attrName>style.visibility</p:attrName>
                                        </p:attrNameLst>
                                      </p:cBhvr>
                                      <p:to>
                                        <p:strVal val="visible"/>
                                      </p:to>
                                    </p:set>
                                    <p:animEffect transition="in" filter="wipe(right)">
                                      <p:cBhvr>
                                        <p:cTn id="59" dur="400"/>
                                        <p:tgtEl>
                                          <p:spTgt spid="90"/>
                                        </p:tgtEl>
                                      </p:cBhvr>
                                    </p:animEffect>
                                  </p:childTnLst>
                                </p:cTn>
                              </p:par>
                            </p:childTnLst>
                          </p:cTn>
                        </p:par>
                        <p:par>
                          <p:cTn id="60" fill="hold">
                            <p:stCondLst>
                              <p:cond delay="2000"/>
                            </p:stCondLst>
                            <p:childTnLst>
                              <p:par>
                                <p:cTn id="61" presetID="23" presetClass="entr" presetSubtype="16" fill="hold" grpId="0" nodeType="afterEffect">
                                  <p:stCondLst>
                                    <p:cond delay="0"/>
                                  </p:stCondLst>
                                  <p:iterate>
                                    <p:tmAbs val="0"/>
                                  </p:iterate>
                                  <p:childTnLst>
                                    <p:set>
                                      <p:cBhvr>
                                        <p:cTn id="62" fill="hold"/>
                                        <p:tgtEl>
                                          <p:spTgt spid="98"/>
                                        </p:tgtEl>
                                        <p:attrNameLst>
                                          <p:attrName>style.visibility</p:attrName>
                                        </p:attrNameLst>
                                      </p:cBhvr>
                                      <p:to>
                                        <p:strVal val="visible"/>
                                      </p:to>
                                    </p:set>
                                    <p:anim calcmode="lin" valueType="num">
                                      <p:cBhvr>
                                        <p:cTn id="63" dur="400" fill="hold"/>
                                        <p:tgtEl>
                                          <p:spTgt spid="98"/>
                                        </p:tgtEl>
                                        <p:attrNameLst>
                                          <p:attrName>ppt_w</p:attrName>
                                        </p:attrNameLst>
                                      </p:cBhvr>
                                      <p:tavLst>
                                        <p:tav tm="0">
                                          <p:val>
                                            <p:fltVal val="0"/>
                                          </p:val>
                                        </p:tav>
                                        <p:tav tm="100000">
                                          <p:val>
                                            <p:strVal val="#ppt_w"/>
                                          </p:val>
                                        </p:tav>
                                      </p:tavLst>
                                    </p:anim>
                                    <p:anim calcmode="lin" valueType="num">
                                      <p:cBhvr>
                                        <p:cTn id="64" dur="400" fill="hold"/>
                                        <p:tgtEl>
                                          <p:spTgt spid="98"/>
                                        </p:tgtEl>
                                        <p:attrNameLst>
                                          <p:attrName>ppt_h</p:attrName>
                                        </p:attrNameLst>
                                      </p:cBhvr>
                                      <p:tavLst>
                                        <p:tav tm="0">
                                          <p:val>
                                            <p:fltVal val="0"/>
                                          </p:val>
                                        </p:tav>
                                        <p:tav tm="100000">
                                          <p:val>
                                            <p:strVal val="#ppt_h"/>
                                          </p:val>
                                        </p:tav>
                                      </p:tavLst>
                                    </p:anim>
                                  </p:childTnLst>
                                </p:cTn>
                              </p:par>
                            </p:childTnLst>
                          </p:cTn>
                        </p:par>
                        <p:par>
                          <p:cTn id="65" fill="hold">
                            <p:stCondLst>
                              <p:cond delay="2400"/>
                            </p:stCondLst>
                            <p:childTnLst>
                              <p:par>
                                <p:cTn id="66" presetID="22" presetClass="entr" presetSubtype="1" fill="hold" grpId="0" nodeType="afterEffect">
                                  <p:stCondLst>
                                    <p:cond delay="0"/>
                                  </p:stCondLst>
                                  <p:iterate>
                                    <p:tmAbs val="0"/>
                                  </p:iterate>
                                  <p:childTnLst>
                                    <p:set>
                                      <p:cBhvr>
                                        <p:cTn id="67" fill="hold"/>
                                        <p:tgtEl>
                                          <p:spTgt spid="100"/>
                                        </p:tgtEl>
                                        <p:attrNameLst>
                                          <p:attrName>style.visibility</p:attrName>
                                        </p:attrNameLst>
                                      </p:cBhvr>
                                      <p:to>
                                        <p:strVal val="visible"/>
                                      </p:to>
                                    </p:set>
                                    <p:animEffect transition="in" filter="wipe(up)">
                                      <p:cBhvr>
                                        <p:cTn id="68" dur="400"/>
                                        <p:tgtEl>
                                          <p:spTgt spid="100"/>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iterate>
                                    <p:tmAbs val="0"/>
                                  </p:iterate>
                                  <p:childTnLst>
                                    <p:set>
                                      <p:cBhvr>
                                        <p:cTn id="72" fill="hold"/>
                                        <p:tgtEl>
                                          <p:spTgt spid="92"/>
                                        </p:tgtEl>
                                        <p:attrNameLst>
                                          <p:attrName>style.visibility</p:attrName>
                                        </p:attrNameLst>
                                      </p:cBhvr>
                                      <p:to>
                                        <p:strVal val="visible"/>
                                      </p:to>
                                    </p:set>
                                    <p:anim calcmode="lin" valueType="num">
                                      <p:cBhvr>
                                        <p:cTn id="73" dur="400" fill="hold"/>
                                        <p:tgtEl>
                                          <p:spTgt spid="92"/>
                                        </p:tgtEl>
                                        <p:attrNameLst>
                                          <p:attrName>ppt_w</p:attrName>
                                        </p:attrNameLst>
                                      </p:cBhvr>
                                      <p:tavLst>
                                        <p:tav tm="0">
                                          <p:val>
                                            <p:fltVal val="0"/>
                                          </p:val>
                                        </p:tav>
                                        <p:tav tm="100000">
                                          <p:val>
                                            <p:strVal val="#ppt_w"/>
                                          </p:val>
                                        </p:tav>
                                      </p:tavLst>
                                    </p:anim>
                                    <p:anim calcmode="lin" valueType="num">
                                      <p:cBhvr>
                                        <p:cTn id="74" dur="400" fill="hold"/>
                                        <p:tgtEl>
                                          <p:spTgt spid="92"/>
                                        </p:tgtEl>
                                        <p:attrNameLst>
                                          <p:attrName>ppt_h</p:attrName>
                                        </p:attrNameLst>
                                      </p:cBhvr>
                                      <p:tavLst>
                                        <p:tav tm="0">
                                          <p:val>
                                            <p:fltVal val="0"/>
                                          </p:val>
                                        </p:tav>
                                        <p:tav tm="100000">
                                          <p:val>
                                            <p:strVal val="#ppt_h"/>
                                          </p:val>
                                        </p:tav>
                                      </p:tavLst>
                                    </p:anim>
                                  </p:childTnLst>
                                </p:cTn>
                              </p:par>
                            </p:childTnLst>
                          </p:cTn>
                        </p:par>
                        <p:par>
                          <p:cTn id="75" fill="hold">
                            <p:stCondLst>
                              <p:cond delay="400"/>
                            </p:stCondLst>
                            <p:childTnLst>
                              <p:par>
                                <p:cTn id="76" presetID="23" presetClass="entr" presetSubtype="16" fill="hold" grpId="0" nodeType="afterEffect">
                                  <p:stCondLst>
                                    <p:cond delay="0"/>
                                  </p:stCondLst>
                                  <p:iterate>
                                    <p:tmAbs val="0"/>
                                  </p:iterate>
                                  <p:childTnLst>
                                    <p:set>
                                      <p:cBhvr>
                                        <p:cTn id="77" fill="hold"/>
                                        <p:tgtEl>
                                          <p:spTgt spid="91"/>
                                        </p:tgtEl>
                                        <p:attrNameLst>
                                          <p:attrName>style.visibility</p:attrName>
                                        </p:attrNameLst>
                                      </p:cBhvr>
                                      <p:to>
                                        <p:strVal val="visible"/>
                                      </p:to>
                                    </p:set>
                                    <p:anim calcmode="lin" valueType="num">
                                      <p:cBhvr>
                                        <p:cTn id="78" dur="400" fill="hold"/>
                                        <p:tgtEl>
                                          <p:spTgt spid="91"/>
                                        </p:tgtEl>
                                        <p:attrNameLst>
                                          <p:attrName>ppt_w</p:attrName>
                                        </p:attrNameLst>
                                      </p:cBhvr>
                                      <p:tavLst>
                                        <p:tav tm="0">
                                          <p:val>
                                            <p:fltVal val="0"/>
                                          </p:val>
                                        </p:tav>
                                        <p:tav tm="100000">
                                          <p:val>
                                            <p:strVal val="#ppt_w"/>
                                          </p:val>
                                        </p:tav>
                                      </p:tavLst>
                                    </p:anim>
                                    <p:anim calcmode="lin" valueType="num">
                                      <p:cBhvr>
                                        <p:cTn id="79" dur="400" fill="hold"/>
                                        <p:tgtEl>
                                          <p:spTgt spid="91"/>
                                        </p:tgtEl>
                                        <p:attrNameLst>
                                          <p:attrName>ppt_h</p:attrName>
                                        </p:attrNameLst>
                                      </p:cBhvr>
                                      <p:tavLst>
                                        <p:tav tm="0">
                                          <p:val>
                                            <p:fltVal val="0"/>
                                          </p:val>
                                        </p:tav>
                                        <p:tav tm="100000">
                                          <p:val>
                                            <p:strVal val="#ppt_h"/>
                                          </p:val>
                                        </p:tav>
                                      </p:tavLst>
                                    </p:anim>
                                  </p:childTnLst>
                                </p:cTn>
                              </p:par>
                            </p:childTnLst>
                          </p:cTn>
                        </p:par>
                        <p:par>
                          <p:cTn id="80" fill="hold">
                            <p:stCondLst>
                              <p:cond delay="800"/>
                            </p:stCondLst>
                            <p:childTnLst>
                              <p:par>
                                <p:cTn id="81" presetID="23" presetClass="entr" presetSubtype="16" fill="hold" grpId="0" nodeType="afterEffect">
                                  <p:stCondLst>
                                    <p:cond delay="0"/>
                                  </p:stCondLst>
                                  <p:iterate>
                                    <p:tmAbs val="0"/>
                                  </p:iterate>
                                  <p:childTnLst>
                                    <p:set>
                                      <p:cBhvr>
                                        <p:cTn id="82" fill="hold"/>
                                        <p:tgtEl>
                                          <p:spTgt spid="93"/>
                                        </p:tgtEl>
                                        <p:attrNameLst>
                                          <p:attrName>style.visibility</p:attrName>
                                        </p:attrNameLst>
                                      </p:cBhvr>
                                      <p:to>
                                        <p:strVal val="visible"/>
                                      </p:to>
                                    </p:set>
                                    <p:anim calcmode="lin" valueType="num">
                                      <p:cBhvr>
                                        <p:cTn id="83" dur="400" fill="hold"/>
                                        <p:tgtEl>
                                          <p:spTgt spid="93"/>
                                        </p:tgtEl>
                                        <p:attrNameLst>
                                          <p:attrName>ppt_w</p:attrName>
                                        </p:attrNameLst>
                                      </p:cBhvr>
                                      <p:tavLst>
                                        <p:tav tm="0">
                                          <p:val>
                                            <p:fltVal val="0"/>
                                          </p:val>
                                        </p:tav>
                                        <p:tav tm="100000">
                                          <p:val>
                                            <p:strVal val="#ppt_w"/>
                                          </p:val>
                                        </p:tav>
                                      </p:tavLst>
                                    </p:anim>
                                    <p:anim calcmode="lin" valueType="num">
                                      <p:cBhvr>
                                        <p:cTn id="84" dur="400" fill="hold"/>
                                        <p:tgtEl>
                                          <p:spTgt spid="93"/>
                                        </p:tgtEl>
                                        <p:attrNameLst>
                                          <p:attrName>ppt_h</p:attrName>
                                        </p:attrNameLst>
                                      </p:cBhvr>
                                      <p:tavLst>
                                        <p:tav tm="0">
                                          <p:val>
                                            <p:fltVal val="0"/>
                                          </p:val>
                                        </p:tav>
                                        <p:tav tm="100000">
                                          <p:val>
                                            <p:strVal val="#ppt_h"/>
                                          </p:val>
                                        </p:tav>
                                      </p:tavLst>
                                    </p:anim>
                                  </p:childTnLst>
                                </p:cTn>
                              </p:par>
                            </p:childTnLst>
                          </p:cTn>
                        </p:par>
                        <p:par>
                          <p:cTn id="85" fill="hold">
                            <p:stCondLst>
                              <p:cond delay="1200"/>
                            </p:stCondLst>
                            <p:childTnLst>
                              <p:par>
                                <p:cTn id="86" presetID="22" presetClass="entr" presetSubtype="1" fill="hold" grpId="0" nodeType="afterEffect">
                                  <p:stCondLst>
                                    <p:cond delay="0"/>
                                  </p:stCondLst>
                                  <p:iterate>
                                    <p:tmAbs val="0"/>
                                  </p:iterate>
                                  <p:childTnLst>
                                    <p:set>
                                      <p:cBhvr>
                                        <p:cTn id="87" fill="hold"/>
                                        <p:tgtEl>
                                          <p:spTgt spid="94"/>
                                        </p:tgtEl>
                                        <p:attrNameLst>
                                          <p:attrName>style.visibility</p:attrName>
                                        </p:attrNameLst>
                                      </p:cBhvr>
                                      <p:to>
                                        <p:strVal val="visible"/>
                                      </p:to>
                                    </p:set>
                                    <p:animEffect transition="in" filter="wipe(up)">
                                      <p:cBhvr>
                                        <p:cTn id="88" dur="400"/>
                                        <p:tgtEl>
                                          <p:spTgt spid="94"/>
                                        </p:tgtEl>
                                      </p:cBhvr>
                                    </p:animEffect>
                                  </p:childTnLst>
                                </p:cTn>
                              </p:par>
                            </p:childTnLst>
                          </p:cTn>
                        </p:par>
                        <p:par>
                          <p:cTn id="89" fill="hold">
                            <p:stCondLst>
                              <p:cond delay="1600"/>
                            </p:stCondLst>
                            <p:childTnLst>
                              <p:par>
                                <p:cTn id="90" presetID="22" presetClass="entr" presetSubtype="2" fill="hold" grpId="0" nodeType="afterEffect">
                                  <p:stCondLst>
                                    <p:cond delay="0"/>
                                  </p:stCondLst>
                                  <p:iterate>
                                    <p:tmAbs val="0"/>
                                  </p:iterate>
                                  <p:childTnLst>
                                    <p:set>
                                      <p:cBhvr>
                                        <p:cTn id="91" fill="hold"/>
                                        <p:tgtEl>
                                          <p:spTgt spid="95"/>
                                        </p:tgtEl>
                                        <p:attrNameLst>
                                          <p:attrName>style.visibility</p:attrName>
                                        </p:attrNameLst>
                                      </p:cBhvr>
                                      <p:to>
                                        <p:strVal val="visible"/>
                                      </p:to>
                                    </p:set>
                                    <p:animEffect transition="in" filter="wipe(right)">
                                      <p:cBhvr>
                                        <p:cTn id="92" dur="400"/>
                                        <p:tgtEl>
                                          <p:spTgt spid="95"/>
                                        </p:tgtEl>
                                      </p:cBhvr>
                                    </p:animEffect>
                                  </p:childTnLst>
                                </p:cTn>
                              </p:par>
                            </p:childTnLst>
                          </p:cTn>
                        </p:par>
                        <p:par>
                          <p:cTn id="93" fill="hold">
                            <p:stCondLst>
                              <p:cond delay="2000"/>
                            </p:stCondLst>
                            <p:childTnLst>
                              <p:par>
                                <p:cTn id="94" presetID="23" presetClass="entr" presetSubtype="16" fill="hold" grpId="0" nodeType="afterEffect">
                                  <p:stCondLst>
                                    <p:cond delay="0"/>
                                  </p:stCondLst>
                                  <p:iterate>
                                    <p:tmAbs val="0"/>
                                  </p:iterate>
                                  <p:childTnLst>
                                    <p:set>
                                      <p:cBhvr>
                                        <p:cTn id="95" fill="hold"/>
                                        <p:tgtEl>
                                          <p:spTgt spid="97"/>
                                        </p:tgtEl>
                                        <p:attrNameLst>
                                          <p:attrName>style.visibility</p:attrName>
                                        </p:attrNameLst>
                                      </p:cBhvr>
                                      <p:to>
                                        <p:strVal val="visible"/>
                                      </p:to>
                                    </p:set>
                                    <p:anim calcmode="lin" valueType="num">
                                      <p:cBhvr>
                                        <p:cTn id="96" dur="400" fill="hold"/>
                                        <p:tgtEl>
                                          <p:spTgt spid="97"/>
                                        </p:tgtEl>
                                        <p:attrNameLst>
                                          <p:attrName>ppt_w</p:attrName>
                                        </p:attrNameLst>
                                      </p:cBhvr>
                                      <p:tavLst>
                                        <p:tav tm="0">
                                          <p:val>
                                            <p:fltVal val="0"/>
                                          </p:val>
                                        </p:tav>
                                        <p:tav tm="100000">
                                          <p:val>
                                            <p:strVal val="#ppt_w"/>
                                          </p:val>
                                        </p:tav>
                                      </p:tavLst>
                                    </p:anim>
                                    <p:anim calcmode="lin" valueType="num">
                                      <p:cBhvr>
                                        <p:cTn id="97" dur="400" fill="hold"/>
                                        <p:tgtEl>
                                          <p:spTgt spid="97"/>
                                        </p:tgtEl>
                                        <p:attrNameLst>
                                          <p:attrName>ppt_h</p:attrName>
                                        </p:attrNameLst>
                                      </p:cBhvr>
                                      <p:tavLst>
                                        <p:tav tm="0">
                                          <p:val>
                                            <p:fltVal val="0"/>
                                          </p:val>
                                        </p:tav>
                                        <p:tav tm="100000">
                                          <p:val>
                                            <p:strVal val="#ppt_h"/>
                                          </p:val>
                                        </p:tav>
                                      </p:tavLst>
                                    </p:anim>
                                  </p:childTnLst>
                                </p:cTn>
                              </p:par>
                            </p:childTnLst>
                          </p:cTn>
                        </p:par>
                        <p:par>
                          <p:cTn id="98" fill="hold">
                            <p:stCondLst>
                              <p:cond delay="2400"/>
                            </p:stCondLst>
                            <p:childTnLst>
                              <p:par>
                                <p:cTn id="99" presetID="22" presetClass="entr" presetSubtype="1" fill="hold" grpId="0" nodeType="afterEffect">
                                  <p:stCondLst>
                                    <p:cond delay="0"/>
                                  </p:stCondLst>
                                  <p:iterate>
                                    <p:tmAbs val="0"/>
                                  </p:iterate>
                                  <p:childTnLst>
                                    <p:set>
                                      <p:cBhvr>
                                        <p:cTn id="100" fill="hold"/>
                                        <p:tgtEl>
                                          <p:spTgt spid="101"/>
                                        </p:tgtEl>
                                        <p:attrNameLst>
                                          <p:attrName>style.visibility</p:attrName>
                                        </p:attrNameLst>
                                      </p:cBhvr>
                                      <p:to>
                                        <p:strVal val="visible"/>
                                      </p:to>
                                    </p:set>
                                    <p:animEffect transition="in" filter="wipe(up)">
                                      <p:cBhvr>
                                        <p:cTn id="101" dur="4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advAuto="0"/>
      <p:bldP spid="82" grpId="0" animBg="1" advAuto="0"/>
      <p:bldP spid="83" grpId="0" animBg="1" advAuto="0"/>
      <p:bldP spid="84" grpId="0" animBg="1" advAuto="0"/>
      <p:bldP spid="85" grpId="0" animBg="1" advAuto="0"/>
      <p:bldP spid="86" grpId="0" animBg="1" advAuto="0"/>
      <p:bldP spid="87" grpId="0" animBg="1" advAuto="0"/>
      <p:bldP spid="88" grpId="0" animBg="1" advAuto="0"/>
      <p:bldP spid="89" grpId="0" animBg="1" advAuto="0"/>
      <p:bldP spid="90" grpId="0" animBg="1" advAuto="0"/>
      <p:bldP spid="91" grpId="0" animBg="1" advAuto="0"/>
      <p:bldP spid="92" grpId="0" animBg="1" advAuto="0"/>
      <p:bldP spid="93" grpId="0" animBg="1" advAuto="0"/>
      <p:bldP spid="94" grpId="0" animBg="1" advAuto="0"/>
      <p:bldP spid="95" grpId="0" animBg="1" advAuto="0"/>
      <p:bldP spid="96" grpId="0" animBg="1" advAuto="0"/>
      <p:bldP spid="97" grpId="0" animBg="1" advAuto="0"/>
      <p:bldP spid="98" grpId="0" animBg="1" advAuto="0"/>
      <p:bldP spid="99" grpId="0" animBg="1" advAuto="0"/>
      <p:bldP spid="100" grpId="0" animBg="1" advAuto="0"/>
      <p:bldP spid="101"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391DB9BA-22D8-45D1-8CBA-5D2C63425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5956" y="47199"/>
            <a:ext cx="4230543" cy="6112117"/>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E12569ED-C4FD-4393-BF31-DFBF2861FE6E}"/>
              </a:ext>
            </a:extLst>
          </p:cNvPr>
          <p:cNvSpPr txBox="1">
            <a:spLocks/>
          </p:cNvSpPr>
          <p:nvPr/>
        </p:nvSpPr>
        <p:spPr>
          <a:xfrm>
            <a:off x="6223000" y="5782732"/>
            <a:ext cx="6137873" cy="1073911"/>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Trang đầu </a:t>
            </a:r>
            <a:r>
              <a:rPr kumimoji="0" lang="vi-VN" sz="2200" b="1" i="1"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Phép giảng tám ngày </a:t>
            </a:r>
            <a:r>
              <a:rPr kumimoji="0" lang="vi-VN" sz="22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in năm 1651 của A. de Rhodes. Bên trái là tiếng Latinh, bên phải là tiếng Việt viết bằng chữ Quốc ngữ.</a:t>
            </a:r>
          </a:p>
        </p:txBody>
      </p:sp>
      <p:pic>
        <p:nvPicPr>
          <p:cNvPr id="4098" name="Picture 2" descr="undefined">
            <a:extLst>
              <a:ext uri="{FF2B5EF4-FFF2-40B4-BE49-F238E27FC236}">
                <a16:creationId xmlns:a16="http://schemas.microsoft.com/office/drawing/2014/main" id="{228EB69D-9CF6-40B9-9FEF-E106784AC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47199"/>
            <a:ext cx="5519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AB79DBA7-9239-472F-85BD-840655769D23}"/>
              </a:ext>
            </a:extLst>
          </p:cNvPr>
          <p:cNvSpPr txBox="1">
            <a:spLocks/>
          </p:cNvSpPr>
          <p:nvPr/>
        </p:nvSpPr>
        <p:spPr>
          <a:xfrm>
            <a:off x="576263" y="5971592"/>
            <a:ext cx="5519737" cy="885051"/>
          </a:xfrm>
          <a:prstGeom prst="rect">
            <a:avLst/>
          </a:prstGeom>
          <a:solidFill>
            <a:schemeClr val="tx1"/>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8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A-lếch-xăng Đơ-Rốt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8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(1593 – 1660)</a:t>
            </a:r>
          </a:p>
        </p:txBody>
      </p:sp>
    </p:spTree>
    <p:extLst>
      <p:ext uri="{BB962C8B-B14F-4D97-AF65-F5344CB8AC3E}">
        <p14:creationId xmlns:p14="http://schemas.microsoft.com/office/powerpoint/2010/main" val="48239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a:solidFill>
                  <a:srgbClr val="002060"/>
                </a:solidFill>
                <a:latin typeface="Sitka Banner" pitchFamily="2" charset="0"/>
                <a:ea typeface="Times New Roman" panose="02020603050405020304" pitchFamily="18" charset="0"/>
                <a:cs typeface="Times New Roman" panose="02020603050405020304" pitchFamily="18" charset="0"/>
              </a:rPr>
              <a:t>2</a:t>
            </a: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Tình hình văn hoá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C2D3F75C-6F4A-43C6-854C-86645DBDD48D}"/>
              </a:ext>
            </a:extLst>
          </p:cNvPr>
          <p:cNvSpPr txBox="1"/>
          <p:nvPr/>
        </p:nvSpPr>
        <p:spPr>
          <a:xfrm>
            <a:off x="4609830" y="991455"/>
            <a:ext cx="2972339" cy="492443"/>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Văn học </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26" name="Google Shape;18;p1">
            <a:extLst>
              <a:ext uri="{FF2B5EF4-FFF2-40B4-BE49-F238E27FC236}">
                <a16:creationId xmlns:a16="http://schemas.microsoft.com/office/drawing/2014/main" id="{05A618D8-01EF-4999-8764-98916025E638}"/>
              </a:ext>
            </a:extLst>
          </p:cNvPr>
          <p:cNvSpPr/>
          <p:nvPr/>
        </p:nvSpPr>
        <p:spPr>
          <a:xfrm>
            <a:off x="3562880" y="2766147"/>
            <a:ext cx="664378" cy="3673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512" y="0"/>
                </a:lnTo>
                <a:lnTo>
                  <a:pt x="21600" y="0"/>
                </a:lnTo>
              </a:path>
            </a:pathLst>
          </a:custGeom>
          <a:ln w="25400">
            <a:solidFill>
              <a:srgbClr val="FF32A9"/>
            </a:solidFill>
            <a:miter lim="8000"/>
          </a:ln>
        </p:spPr>
        <p:txBody>
          <a:bodyPr lIns="45719" rIns="45719" anchor="ctr"/>
          <a:lstStyle/>
          <a:p>
            <a:pPr>
              <a:defRPr>
                <a:solidFill>
                  <a:srgbClr val="FFFFFF"/>
                </a:solidFill>
                <a:latin typeface="Avenir Roman"/>
                <a:ea typeface="Avenir Roman"/>
                <a:cs typeface="Avenir Roman"/>
                <a:sym typeface="Avenir Roman"/>
              </a:defRPr>
            </a:pPr>
            <a:endParaRPr/>
          </a:p>
        </p:txBody>
      </p:sp>
      <p:sp>
        <p:nvSpPr>
          <p:cNvPr id="27" name="Google Shape;20;p1">
            <a:extLst>
              <a:ext uri="{FF2B5EF4-FFF2-40B4-BE49-F238E27FC236}">
                <a16:creationId xmlns:a16="http://schemas.microsoft.com/office/drawing/2014/main" id="{4AF6A99B-C6B7-439A-82DA-B233E41D2216}"/>
              </a:ext>
            </a:extLst>
          </p:cNvPr>
          <p:cNvSpPr/>
          <p:nvPr/>
        </p:nvSpPr>
        <p:spPr>
          <a:xfrm>
            <a:off x="3544999" y="4431825"/>
            <a:ext cx="681311" cy="3737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381" y="21600"/>
                </a:lnTo>
                <a:lnTo>
                  <a:pt x="21600" y="21600"/>
                </a:lnTo>
              </a:path>
            </a:pathLst>
          </a:custGeom>
          <a:ln w="25400">
            <a:solidFill>
              <a:srgbClr val="F77F00"/>
            </a:solidFill>
            <a:miter lim="8000"/>
          </a:ln>
        </p:spPr>
        <p:txBody>
          <a:bodyPr lIns="45719" rIns="45719" anchor="ctr"/>
          <a:lstStyle/>
          <a:p>
            <a:pPr>
              <a:defRPr>
                <a:solidFill>
                  <a:srgbClr val="FFFFFF"/>
                </a:solidFill>
                <a:latin typeface="Avenir Roman"/>
                <a:ea typeface="Avenir Roman"/>
                <a:cs typeface="Avenir Roman"/>
                <a:sym typeface="Avenir Roman"/>
              </a:defRPr>
            </a:pPr>
            <a:endParaRPr/>
          </a:p>
        </p:txBody>
      </p:sp>
      <p:sp>
        <p:nvSpPr>
          <p:cNvPr id="28" name="Google Shape;28;p1">
            <a:extLst>
              <a:ext uri="{FF2B5EF4-FFF2-40B4-BE49-F238E27FC236}">
                <a16:creationId xmlns:a16="http://schemas.microsoft.com/office/drawing/2014/main" id="{70C7C46B-9841-41F2-A7D2-4ED6330307BB}"/>
              </a:ext>
            </a:extLst>
          </p:cNvPr>
          <p:cNvSpPr/>
          <p:nvPr/>
        </p:nvSpPr>
        <p:spPr>
          <a:xfrm>
            <a:off x="4201633" y="2255472"/>
            <a:ext cx="1004435" cy="1004437"/>
          </a:xfrm>
          <a:prstGeom prst="ellipse">
            <a:avLst/>
          </a:prstGeom>
          <a:gradFill>
            <a:gsLst>
              <a:gs pos="849">
                <a:srgbClr val="FF00A2"/>
              </a:gs>
              <a:gs pos="62946">
                <a:srgbClr val="FF0071"/>
              </a:gs>
              <a:gs pos="97627">
                <a:srgbClr val="FF0040"/>
              </a:gs>
            </a:gsLst>
          </a:gradFill>
          <a:ln w="12700">
            <a:miter lim="400000"/>
          </a:ln>
        </p:spPr>
        <p:txBody>
          <a:bodyPr lIns="45719" rIns="45719" anchor="ctr"/>
          <a:lstStyle/>
          <a:p>
            <a:pPr>
              <a:defRPr>
                <a:solidFill>
                  <a:srgbClr val="FFFFFF"/>
                </a:solidFill>
              </a:defRPr>
            </a:pPr>
            <a:endParaRPr/>
          </a:p>
        </p:txBody>
      </p:sp>
      <p:sp>
        <p:nvSpPr>
          <p:cNvPr id="29" name="Google Shape;29;p1">
            <a:extLst>
              <a:ext uri="{FF2B5EF4-FFF2-40B4-BE49-F238E27FC236}">
                <a16:creationId xmlns:a16="http://schemas.microsoft.com/office/drawing/2014/main" id="{C3E474B7-705E-43F0-966F-2FE51214B936}"/>
              </a:ext>
            </a:extLst>
          </p:cNvPr>
          <p:cNvSpPr/>
          <p:nvPr/>
        </p:nvSpPr>
        <p:spPr>
          <a:xfrm>
            <a:off x="4312565" y="2366405"/>
            <a:ext cx="782569" cy="782569"/>
          </a:xfrm>
          <a:prstGeom prst="ellipse">
            <a:avLst/>
          </a:prstGeom>
          <a:gradFill>
            <a:gsLst>
              <a:gs pos="0">
                <a:srgbClr val="FFFFFF"/>
              </a:gs>
              <a:gs pos="22846">
                <a:srgbClr val="FFFFFF"/>
              </a:gs>
              <a:gs pos="63321">
                <a:srgbClr val="E6EAEB"/>
              </a:gs>
              <a:gs pos="99960">
                <a:srgbClr val="CDD5D8"/>
              </a:gs>
              <a:gs pos="100000">
                <a:srgbClr val="CDD5D8"/>
              </a:gs>
            </a:gsLst>
            <a:lin ang="2089253"/>
          </a:gradFill>
          <a:ln w="12700">
            <a:miter lim="400000"/>
          </a:ln>
          <a:effectLst>
            <a:outerShdw blurRad="152400" dist="90035" dir="2315233" rotWithShape="0">
              <a:srgbClr val="000000">
                <a:alpha val="38039"/>
              </a:srgbClr>
            </a:outerShdw>
          </a:effectLst>
        </p:spPr>
        <p:txBody>
          <a:bodyPr lIns="45719" rIns="45719" anchor="ctr"/>
          <a:lstStyle/>
          <a:p>
            <a:pPr>
              <a:defRPr>
                <a:solidFill>
                  <a:srgbClr val="FFFFFF"/>
                </a:solidFill>
                <a:latin typeface="Avenir Roman"/>
                <a:ea typeface="Avenir Roman"/>
                <a:cs typeface="Avenir Roman"/>
                <a:sym typeface="Avenir Roman"/>
              </a:defRPr>
            </a:pPr>
            <a:endParaRPr/>
          </a:p>
        </p:txBody>
      </p:sp>
      <p:sp>
        <p:nvSpPr>
          <p:cNvPr id="30" name="Google Shape;30;p1">
            <a:extLst>
              <a:ext uri="{FF2B5EF4-FFF2-40B4-BE49-F238E27FC236}">
                <a16:creationId xmlns:a16="http://schemas.microsoft.com/office/drawing/2014/main" id="{52FBC551-DBF6-424D-86B3-A260961C8859}"/>
              </a:ext>
            </a:extLst>
          </p:cNvPr>
          <p:cNvSpPr/>
          <p:nvPr/>
        </p:nvSpPr>
        <p:spPr>
          <a:xfrm>
            <a:off x="4209619" y="4259396"/>
            <a:ext cx="1004437" cy="1004435"/>
          </a:xfrm>
          <a:prstGeom prst="ellipse">
            <a:avLst/>
          </a:prstGeom>
          <a:gradFill>
            <a:gsLst>
              <a:gs pos="0">
                <a:srgbClr val="FFC203"/>
              </a:gs>
              <a:gs pos="36657">
                <a:srgbClr val="FF7D25"/>
              </a:gs>
              <a:gs pos="77153">
                <a:srgbClr val="FF3847"/>
              </a:gs>
            </a:gsLst>
          </a:gradFill>
          <a:ln w="12700">
            <a:miter lim="400000"/>
          </a:ln>
        </p:spPr>
        <p:txBody>
          <a:bodyPr lIns="45719" rIns="45719" anchor="ctr"/>
          <a:lstStyle/>
          <a:p>
            <a:pPr>
              <a:defRPr>
                <a:solidFill>
                  <a:srgbClr val="FFFFFF"/>
                </a:solidFill>
              </a:defRPr>
            </a:pPr>
            <a:endParaRPr/>
          </a:p>
        </p:txBody>
      </p:sp>
      <p:sp>
        <p:nvSpPr>
          <p:cNvPr id="31" name="Google Shape;31;p1">
            <a:extLst>
              <a:ext uri="{FF2B5EF4-FFF2-40B4-BE49-F238E27FC236}">
                <a16:creationId xmlns:a16="http://schemas.microsoft.com/office/drawing/2014/main" id="{2E2F4530-59A5-4A8D-BBEB-ADBBFA2C0EB4}"/>
              </a:ext>
            </a:extLst>
          </p:cNvPr>
          <p:cNvSpPr/>
          <p:nvPr/>
        </p:nvSpPr>
        <p:spPr>
          <a:xfrm>
            <a:off x="4320552" y="4370328"/>
            <a:ext cx="782569" cy="782569"/>
          </a:xfrm>
          <a:prstGeom prst="ellipse">
            <a:avLst/>
          </a:prstGeom>
          <a:gradFill>
            <a:gsLst>
              <a:gs pos="0">
                <a:srgbClr val="FFFFFF"/>
              </a:gs>
              <a:gs pos="22846">
                <a:srgbClr val="FFFFFF"/>
              </a:gs>
              <a:gs pos="63321">
                <a:srgbClr val="E6EAEB"/>
              </a:gs>
              <a:gs pos="99960">
                <a:srgbClr val="CDD5D8"/>
              </a:gs>
              <a:gs pos="100000">
                <a:srgbClr val="CDD5D8"/>
              </a:gs>
            </a:gsLst>
            <a:lin ang="2089253"/>
          </a:gradFill>
          <a:ln w="12700">
            <a:miter lim="400000"/>
          </a:ln>
          <a:effectLst>
            <a:outerShdw blurRad="152400" dist="90035" dir="2315233" rotWithShape="0">
              <a:srgbClr val="000000">
                <a:alpha val="38039"/>
              </a:srgbClr>
            </a:outerShdw>
          </a:effectLst>
        </p:spPr>
        <p:txBody>
          <a:bodyPr lIns="45719" rIns="45719" anchor="ctr"/>
          <a:lstStyle/>
          <a:p>
            <a:pPr>
              <a:defRPr>
                <a:solidFill>
                  <a:srgbClr val="FFFFFF"/>
                </a:solidFill>
                <a:latin typeface="Avenir Roman"/>
                <a:ea typeface="Avenir Roman"/>
                <a:cs typeface="Avenir Roman"/>
                <a:sym typeface="Avenir Roman"/>
              </a:defRPr>
            </a:pPr>
            <a:endParaRPr/>
          </a:p>
        </p:txBody>
      </p:sp>
      <p:sp>
        <p:nvSpPr>
          <p:cNvPr id="32" name="Google Shape;34;p1">
            <a:extLst>
              <a:ext uri="{FF2B5EF4-FFF2-40B4-BE49-F238E27FC236}">
                <a16:creationId xmlns:a16="http://schemas.microsoft.com/office/drawing/2014/main" id="{2AF5F7E8-5E32-4458-9BAF-7BEB89311D1D}"/>
              </a:ext>
            </a:extLst>
          </p:cNvPr>
          <p:cNvSpPr/>
          <p:nvPr/>
        </p:nvSpPr>
        <p:spPr>
          <a:xfrm rot="15032036" flipH="1">
            <a:off x="3356459" y="3069981"/>
            <a:ext cx="226519" cy="226519"/>
          </a:xfrm>
          <a:prstGeom prst="ellipse">
            <a:avLst/>
          </a:prstGeom>
          <a:gradFill>
            <a:gsLst>
              <a:gs pos="0">
                <a:srgbClr val="FFFFFF"/>
              </a:gs>
              <a:gs pos="22846">
                <a:srgbClr val="FFFFFF"/>
              </a:gs>
              <a:gs pos="63321">
                <a:srgbClr val="E6EAEB"/>
              </a:gs>
              <a:gs pos="99960">
                <a:srgbClr val="CDD5D8"/>
              </a:gs>
              <a:gs pos="100000">
                <a:srgbClr val="CDD5D8"/>
              </a:gs>
            </a:gsLst>
            <a:lin ang="2089253"/>
          </a:gradFill>
          <a:ln w="12700">
            <a:miter lim="400000"/>
          </a:ln>
          <a:effectLst>
            <a:outerShdw blurRad="38100" dist="21231" dir="2315233" rotWithShape="0">
              <a:srgbClr val="000000">
                <a:alpha val="28485"/>
              </a:srgbClr>
            </a:outerShdw>
          </a:effectLst>
        </p:spPr>
        <p:txBody>
          <a:bodyPr lIns="45719" rIns="45719" anchor="ctr"/>
          <a:lstStyle/>
          <a:p>
            <a:pPr>
              <a:defRPr>
                <a:solidFill>
                  <a:srgbClr val="FFFFFF"/>
                </a:solidFill>
                <a:latin typeface="Avenir Roman"/>
                <a:ea typeface="Avenir Roman"/>
                <a:cs typeface="Avenir Roman"/>
                <a:sym typeface="Avenir Roman"/>
              </a:defRPr>
            </a:pPr>
            <a:endParaRPr/>
          </a:p>
        </p:txBody>
      </p:sp>
      <p:sp>
        <p:nvSpPr>
          <p:cNvPr id="33" name="Google Shape;37;p1">
            <a:extLst>
              <a:ext uri="{FF2B5EF4-FFF2-40B4-BE49-F238E27FC236}">
                <a16:creationId xmlns:a16="http://schemas.microsoft.com/office/drawing/2014/main" id="{31A2EF87-663F-451B-8CB5-2765A7393B52}"/>
              </a:ext>
            </a:extLst>
          </p:cNvPr>
          <p:cNvSpPr/>
          <p:nvPr/>
        </p:nvSpPr>
        <p:spPr>
          <a:xfrm rot="15032036" flipH="1">
            <a:off x="3356457" y="4263723"/>
            <a:ext cx="226519" cy="226519"/>
          </a:xfrm>
          <a:prstGeom prst="ellipse">
            <a:avLst/>
          </a:prstGeom>
          <a:gradFill>
            <a:gsLst>
              <a:gs pos="0">
                <a:srgbClr val="FFFFFF"/>
              </a:gs>
              <a:gs pos="22846">
                <a:srgbClr val="FFFFFF"/>
              </a:gs>
              <a:gs pos="63321">
                <a:srgbClr val="E6EAEB"/>
              </a:gs>
              <a:gs pos="99960">
                <a:srgbClr val="CDD5D8"/>
              </a:gs>
              <a:gs pos="100000">
                <a:srgbClr val="CDD5D8"/>
              </a:gs>
            </a:gsLst>
            <a:lin ang="2089253"/>
          </a:gradFill>
          <a:ln w="12700">
            <a:miter lim="400000"/>
          </a:ln>
          <a:effectLst>
            <a:outerShdw blurRad="38100" dist="21231" dir="2315233" rotWithShape="0">
              <a:srgbClr val="000000">
                <a:alpha val="28485"/>
              </a:srgbClr>
            </a:outerShdw>
          </a:effectLst>
        </p:spPr>
        <p:txBody>
          <a:bodyPr lIns="45719" rIns="45719" anchor="ctr"/>
          <a:lstStyle/>
          <a:p>
            <a:pPr>
              <a:defRPr>
                <a:solidFill>
                  <a:srgbClr val="FFFFFF"/>
                </a:solidFill>
                <a:latin typeface="Avenir Roman"/>
                <a:ea typeface="Avenir Roman"/>
                <a:cs typeface="Avenir Roman"/>
                <a:sym typeface="Avenir Roman"/>
              </a:defRPr>
            </a:pPr>
            <a:endParaRPr/>
          </a:p>
        </p:txBody>
      </p:sp>
      <p:sp>
        <p:nvSpPr>
          <p:cNvPr id="34" name="Google Shape;49;p1">
            <a:extLst>
              <a:ext uri="{FF2B5EF4-FFF2-40B4-BE49-F238E27FC236}">
                <a16:creationId xmlns:a16="http://schemas.microsoft.com/office/drawing/2014/main" id="{49E178C7-49BE-4032-B442-287C756D0C48}"/>
              </a:ext>
            </a:extLst>
          </p:cNvPr>
          <p:cNvSpPr txBox="1"/>
          <p:nvPr/>
        </p:nvSpPr>
        <p:spPr>
          <a:xfrm>
            <a:off x="5388793" y="1763722"/>
            <a:ext cx="6473417" cy="2554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2100">
                <a:solidFill>
                  <a:srgbClr val="535353"/>
                </a:solidFill>
                <a:latin typeface="Avenir Light"/>
                <a:ea typeface="Avenir Light"/>
                <a:cs typeface="Avenir Light"/>
                <a:sym typeface="Avenir Light"/>
              </a:defRPr>
            </a:lvl1pPr>
          </a:lstStyle>
          <a:p>
            <a:pPr algn="just"/>
            <a:r>
              <a:rPr lang="vi-VN" sz="3200" b="1">
                <a:solidFill>
                  <a:srgbClr val="002060"/>
                </a:solidFill>
                <a:latin typeface="Times New Roman" panose="02020603050405020304" pitchFamily="18" charset="0"/>
                <a:cs typeface="Times New Roman" panose="02020603050405020304" pitchFamily="18" charset="0"/>
              </a:rPr>
              <a:t>Tuy văn học chữ Hán vẫn chiếm ưu thế, nhưng văn học chữ Nôm đã phát triển mạnh hơn trước. Thơ Nôm và truyện Nôm xuất hiện ngày càng nhiều hơn.</a:t>
            </a:r>
          </a:p>
        </p:txBody>
      </p:sp>
      <p:sp>
        <p:nvSpPr>
          <p:cNvPr id="35" name="Google Shape;51;p1">
            <a:extLst>
              <a:ext uri="{FF2B5EF4-FFF2-40B4-BE49-F238E27FC236}">
                <a16:creationId xmlns:a16="http://schemas.microsoft.com/office/drawing/2014/main" id="{8976E85B-BC51-4300-B58F-2B3A5AAC8427}"/>
              </a:ext>
            </a:extLst>
          </p:cNvPr>
          <p:cNvSpPr txBox="1"/>
          <p:nvPr/>
        </p:nvSpPr>
        <p:spPr>
          <a:xfrm>
            <a:off x="5401493" y="4141256"/>
            <a:ext cx="6393240" cy="2554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2100">
                <a:solidFill>
                  <a:srgbClr val="535353"/>
                </a:solidFill>
                <a:latin typeface="Avenir Light"/>
                <a:ea typeface="Avenir Light"/>
                <a:cs typeface="Avenir Light"/>
                <a:sym typeface="Avenir Light"/>
              </a:defRPr>
            </a:lvl1pPr>
          </a:lstStyle>
          <a:p>
            <a:pPr algn="just"/>
            <a:r>
              <a:rPr lang="vi-VN" sz="3200" b="1">
                <a:solidFill>
                  <a:srgbClr val="002060"/>
                </a:solidFill>
                <a:latin typeface="Times New Roman" panose="02020603050405020304" pitchFamily="18" charset="0"/>
                <a:cs typeface="Times New Roman" panose="02020603050405020304" pitchFamily="18" charset="0"/>
              </a:rPr>
              <a:t>Văn học dân gian phát triển với nhiều thể loại như: truyện tiếu lâm, truyện Trạng Quỳnh, Trạng Lợn,... Thể thơ lục bát và song thất lục bát được sử dụng rộng rãi.</a:t>
            </a:r>
          </a:p>
        </p:txBody>
      </p:sp>
      <p:sp>
        <p:nvSpPr>
          <p:cNvPr id="36" name="Freeform 55">
            <a:extLst>
              <a:ext uri="{FF2B5EF4-FFF2-40B4-BE49-F238E27FC236}">
                <a16:creationId xmlns:a16="http://schemas.microsoft.com/office/drawing/2014/main" id="{58B9EB2D-339F-4CC0-9D6B-4341C73B14C1}"/>
              </a:ext>
            </a:extLst>
          </p:cNvPr>
          <p:cNvSpPr/>
          <p:nvPr/>
        </p:nvSpPr>
        <p:spPr>
          <a:xfrm>
            <a:off x="4461558" y="2470999"/>
            <a:ext cx="484585" cy="524670"/>
          </a:xfrm>
          <a:custGeom>
            <a:avLst/>
            <a:gdLst/>
            <a:ahLst/>
            <a:cxnLst>
              <a:cxn ang="0">
                <a:pos x="wd2" y="hd2"/>
              </a:cxn>
              <a:cxn ang="5400000">
                <a:pos x="wd2" y="hd2"/>
              </a:cxn>
              <a:cxn ang="10800000">
                <a:pos x="wd2" y="hd2"/>
              </a:cxn>
              <a:cxn ang="16200000">
                <a:pos x="wd2" y="hd2"/>
              </a:cxn>
            </a:cxnLst>
            <a:rect l="0" t="0" r="r" b="b"/>
            <a:pathLst>
              <a:path w="21600" h="21600" extrusionOk="0">
                <a:moveTo>
                  <a:pt x="10844" y="0"/>
                </a:moveTo>
                <a:cubicBezTo>
                  <a:pt x="10545" y="0"/>
                  <a:pt x="10296" y="230"/>
                  <a:pt x="10296" y="507"/>
                </a:cubicBezTo>
                <a:lnTo>
                  <a:pt x="10296" y="2255"/>
                </a:lnTo>
                <a:cubicBezTo>
                  <a:pt x="10296" y="2531"/>
                  <a:pt x="10545" y="2745"/>
                  <a:pt x="10844" y="2745"/>
                </a:cubicBezTo>
                <a:cubicBezTo>
                  <a:pt x="11143" y="2745"/>
                  <a:pt x="11393" y="2531"/>
                  <a:pt x="11393" y="2255"/>
                </a:cubicBezTo>
                <a:lnTo>
                  <a:pt x="11393" y="507"/>
                </a:lnTo>
                <a:cubicBezTo>
                  <a:pt x="11393" y="230"/>
                  <a:pt x="11143" y="0"/>
                  <a:pt x="10844" y="0"/>
                </a:cubicBezTo>
                <a:close/>
                <a:moveTo>
                  <a:pt x="3450" y="2876"/>
                </a:moveTo>
                <a:cubicBezTo>
                  <a:pt x="3311" y="2882"/>
                  <a:pt x="3178" y="2937"/>
                  <a:pt x="3078" y="3039"/>
                </a:cubicBezTo>
                <a:cubicBezTo>
                  <a:pt x="2891" y="3230"/>
                  <a:pt x="2891" y="3519"/>
                  <a:pt x="3078" y="3709"/>
                </a:cubicBezTo>
                <a:lnTo>
                  <a:pt x="4423" y="4951"/>
                </a:lnTo>
                <a:cubicBezTo>
                  <a:pt x="4634" y="5145"/>
                  <a:pt x="4972" y="5145"/>
                  <a:pt x="5183" y="4951"/>
                </a:cubicBezTo>
                <a:cubicBezTo>
                  <a:pt x="5393" y="4756"/>
                  <a:pt x="5393" y="4443"/>
                  <a:pt x="5183" y="4248"/>
                </a:cubicBezTo>
                <a:lnTo>
                  <a:pt x="3839" y="3006"/>
                </a:lnTo>
                <a:cubicBezTo>
                  <a:pt x="3728" y="2914"/>
                  <a:pt x="3588" y="2869"/>
                  <a:pt x="3450" y="2876"/>
                </a:cubicBezTo>
                <a:close/>
                <a:moveTo>
                  <a:pt x="17850" y="3104"/>
                </a:moveTo>
                <a:lnTo>
                  <a:pt x="16505" y="4346"/>
                </a:lnTo>
                <a:cubicBezTo>
                  <a:pt x="16295" y="4541"/>
                  <a:pt x="16295" y="4870"/>
                  <a:pt x="16505" y="5065"/>
                </a:cubicBezTo>
                <a:cubicBezTo>
                  <a:pt x="16612" y="5158"/>
                  <a:pt x="16748" y="5202"/>
                  <a:pt x="16894" y="5196"/>
                </a:cubicBezTo>
                <a:cubicBezTo>
                  <a:pt x="17039" y="5196"/>
                  <a:pt x="17182" y="5143"/>
                  <a:pt x="17284" y="5049"/>
                </a:cubicBezTo>
                <a:lnTo>
                  <a:pt x="18628" y="3791"/>
                </a:lnTo>
                <a:cubicBezTo>
                  <a:pt x="18803" y="3566"/>
                  <a:pt x="18747" y="3266"/>
                  <a:pt x="18504" y="3104"/>
                </a:cubicBezTo>
                <a:cubicBezTo>
                  <a:pt x="18312" y="2977"/>
                  <a:pt x="18039" y="2974"/>
                  <a:pt x="17850" y="3104"/>
                </a:cubicBezTo>
                <a:close/>
                <a:moveTo>
                  <a:pt x="10791" y="3725"/>
                </a:moveTo>
                <a:cubicBezTo>
                  <a:pt x="7094" y="3746"/>
                  <a:pt x="4085" y="6487"/>
                  <a:pt x="4016" y="9901"/>
                </a:cubicBezTo>
                <a:lnTo>
                  <a:pt x="4016" y="10130"/>
                </a:lnTo>
                <a:cubicBezTo>
                  <a:pt x="4040" y="10871"/>
                  <a:pt x="4206" y="11595"/>
                  <a:pt x="4493" y="12287"/>
                </a:cubicBezTo>
                <a:cubicBezTo>
                  <a:pt x="4768" y="12940"/>
                  <a:pt x="5158" y="13544"/>
                  <a:pt x="5661" y="14068"/>
                </a:cubicBezTo>
                <a:cubicBezTo>
                  <a:pt x="6281" y="14691"/>
                  <a:pt x="6966" y="15897"/>
                  <a:pt x="7253" y="16437"/>
                </a:cubicBezTo>
                <a:cubicBezTo>
                  <a:pt x="7341" y="16600"/>
                  <a:pt x="7516" y="16716"/>
                  <a:pt x="7713" y="16715"/>
                </a:cubicBezTo>
                <a:lnTo>
                  <a:pt x="13852" y="16715"/>
                </a:lnTo>
                <a:cubicBezTo>
                  <a:pt x="14049" y="16716"/>
                  <a:pt x="14241" y="16600"/>
                  <a:pt x="14329" y="16437"/>
                </a:cubicBezTo>
                <a:cubicBezTo>
                  <a:pt x="14616" y="15897"/>
                  <a:pt x="15283" y="14693"/>
                  <a:pt x="15904" y="14068"/>
                </a:cubicBezTo>
                <a:cubicBezTo>
                  <a:pt x="16407" y="13544"/>
                  <a:pt x="16815" y="12940"/>
                  <a:pt x="17089" y="12287"/>
                </a:cubicBezTo>
                <a:cubicBezTo>
                  <a:pt x="17376" y="11595"/>
                  <a:pt x="17524" y="10871"/>
                  <a:pt x="17549" y="10130"/>
                </a:cubicBezTo>
                <a:lnTo>
                  <a:pt x="17549" y="9901"/>
                </a:lnTo>
                <a:cubicBezTo>
                  <a:pt x="17480" y="6487"/>
                  <a:pt x="14489" y="3746"/>
                  <a:pt x="10791" y="3725"/>
                </a:cubicBezTo>
                <a:close/>
                <a:moveTo>
                  <a:pt x="10773" y="5163"/>
                </a:moveTo>
                <a:cubicBezTo>
                  <a:pt x="13618" y="5179"/>
                  <a:pt x="15926" y="7291"/>
                  <a:pt x="15974" y="9918"/>
                </a:cubicBezTo>
                <a:lnTo>
                  <a:pt x="15992" y="10097"/>
                </a:lnTo>
                <a:cubicBezTo>
                  <a:pt x="15973" y="10672"/>
                  <a:pt x="15858" y="11242"/>
                  <a:pt x="15638" y="11780"/>
                </a:cubicBezTo>
                <a:cubicBezTo>
                  <a:pt x="15433" y="12265"/>
                  <a:pt x="15129" y="12715"/>
                  <a:pt x="14754" y="13104"/>
                </a:cubicBezTo>
                <a:cubicBezTo>
                  <a:pt x="14153" y="13765"/>
                  <a:pt x="13651" y="14489"/>
                  <a:pt x="13232" y="15261"/>
                </a:cubicBezTo>
                <a:lnTo>
                  <a:pt x="8350" y="15261"/>
                </a:lnTo>
                <a:cubicBezTo>
                  <a:pt x="7936" y="14487"/>
                  <a:pt x="7425" y="13751"/>
                  <a:pt x="6829" y="13087"/>
                </a:cubicBezTo>
                <a:cubicBezTo>
                  <a:pt x="6454" y="12699"/>
                  <a:pt x="6150" y="12265"/>
                  <a:pt x="5944" y="11780"/>
                </a:cubicBezTo>
                <a:cubicBezTo>
                  <a:pt x="5720" y="11243"/>
                  <a:pt x="5596" y="10673"/>
                  <a:pt x="5572" y="10097"/>
                </a:cubicBezTo>
                <a:lnTo>
                  <a:pt x="5572" y="9918"/>
                </a:lnTo>
                <a:cubicBezTo>
                  <a:pt x="5621" y="7291"/>
                  <a:pt x="7929" y="5179"/>
                  <a:pt x="10773" y="5163"/>
                </a:cubicBezTo>
                <a:close/>
                <a:moveTo>
                  <a:pt x="10437" y="7107"/>
                </a:moveTo>
                <a:lnTo>
                  <a:pt x="10119" y="7696"/>
                </a:lnTo>
                <a:cubicBezTo>
                  <a:pt x="9922" y="7745"/>
                  <a:pt x="9731" y="7816"/>
                  <a:pt x="9553" y="7908"/>
                </a:cubicBezTo>
                <a:lnTo>
                  <a:pt x="8863" y="7696"/>
                </a:lnTo>
                <a:lnTo>
                  <a:pt x="8350" y="8169"/>
                </a:lnTo>
                <a:lnTo>
                  <a:pt x="8562" y="8807"/>
                </a:lnTo>
                <a:cubicBezTo>
                  <a:pt x="8458" y="8970"/>
                  <a:pt x="8386" y="9131"/>
                  <a:pt x="8332" y="9313"/>
                </a:cubicBezTo>
                <a:lnTo>
                  <a:pt x="7678" y="9624"/>
                </a:lnTo>
                <a:lnTo>
                  <a:pt x="7678" y="10277"/>
                </a:lnTo>
                <a:lnTo>
                  <a:pt x="8332" y="10571"/>
                </a:lnTo>
                <a:cubicBezTo>
                  <a:pt x="8385" y="10753"/>
                  <a:pt x="8462" y="10930"/>
                  <a:pt x="8562" y="11094"/>
                </a:cubicBezTo>
                <a:lnTo>
                  <a:pt x="8332" y="11731"/>
                </a:lnTo>
                <a:lnTo>
                  <a:pt x="8863" y="12205"/>
                </a:lnTo>
                <a:lnTo>
                  <a:pt x="9553" y="11993"/>
                </a:lnTo>
                <a:cubicBezTo>
                  <a:pt x="9730" y="12086"/>
                  <a:pt x="9922" y="12156"/>
                  <a:pt x="10119" y="12205"/>
                </a:cubicBezTo>
                <a:lnTo>
                  <a:pt x="10437" y="12793"/>
                </a:lnTo>
                <a:lnTo>
                  <a:pt x="11163" y="12793"/>
                </a:lnTo>
                <a:lnTo>
                  <a:pt x="11481" y="12221"/>
                </a:lnTo>
                <a:cubicBezTo>
                  <a:pt x="11674" y="12173"/>
                  <a:pt x="11854" y="12098"/>
                  <a:pt x="12029" y="12009"/>
                </a:cubicBezTo>
                <a:lnTo>
                  <a:pt x="12719" y="12221"/>
                </a:lnTo>
                <a:lnTo>
                  <a:pt x="13232" y="11748"/>
                </a:lnTo>
                <a:lnTo>
                  <a:pt x="13002" y="11110"/>
                </a:lnTo>
                <a:cubicBezTo>
                  <a:pt x="13106" y="10945"/>
                  <a:pt x="13190" y="10770"/>
                  <a:pt x="13250" y="10588"/>
                </a:cubicBezTo>
                <a:lnTo>
                  <a:pt x="13887" y="10293"/>
                </a:lnTo>
                <a:lnTo>
                  <a:pt x="13887" y="9624"/>
                </a:lnTo>
                <a:lnTo>
                  <a:pt x="13250" y="9313"/>
                </a:lnTo>
                <a:cubicBezTo>
                  <a:pt x="13198" y="9131"/>
                  <a:pt x="13121" y="8954"/>
                  <a:pt x="13020" y="8790"/>
                </a:cubicBezTo>
                <a:lnTo>
                  <a:pt x="13250" y="8169"/>
                </a:lnTo>
                <a:lnTo>
                  <a:pt x="12719" y="7679"/>
                </a:lnTo>
                <a:lnTo>
                  <a:pt x="12047" y="7892"/>
                </a:lnTo>
                <a:cubicBezTo>
                  <a:pt x="11870" y="7799"/>
                  <a:pt x="11678" y="7728"/>
                  <a:pt x="11481" y="7679"/>
                </a:cubicBezTo>
                <a:lnTo>
                  <a:pt x="11163" y="7107"/>
                </a:lnTo>
                <a:lnTo>
                  <a:pt x="10437" y="7107"/>
                </a:lnTo>
                <a:close/>
                <a:moveTo>
                  <a:pt x="10791" y="8954"/>
                </a:moveTo>
                <a:cubicBezTo>
                  <a:pt x="11386" y="8962"/>
                  <a:pt x="11879" y="9401"/>
                  <a:pt x="11888" y="9950"/>
                </a:cubicBezTo>
                <a:cubicBezTo>
                  <a:pt x="11888" y="10503"/>
                  <a:pt x="11390" y="10963"/>
                  <a:pt x="10791" y="10963"/>
                </a:cubicBezTo>
                <a:cubicBezTo>
                  <a:pt x="10193" y="10963"/>
                  <a:pt x="9712" y="10503"/>
                  <a:pt x="9712" y="9950"/>
                </a:cubicBezTo>
                <a:cubicBezTo>
                  <a:pt x="9712" y="9398"/>
                  <a:pt x="10193" y="8954"/>
                  <a:pt x="10791" y="8954"/>
                </a:cubicBezTo>
                <a:close/>
                <a:moveTo>
                  <a:pt x="19159" y="9362"/>
                </a:moveTo>
                <a:cubicBezTo>
                  <a:pt x="18860" y="9362"/>
                  <a:pt x="18610" y="9592"/>
                  <a:pt x="18610" y="9869"/>
                </a:cubicBezTo>
                <a:cubicBezTo>
                  <a:pt x="18610" y="10145"/>
                  <a:pt x="18860" y="10359"/>
                  <a:pt x="19159" y="10359"/>
                </a:cubicBezTo>
                <a:lnTo>
                  <a:pt x="21052" y="10359"/>
                </a:lnTo>
                <a:cubicBezTo>
                  <a:pt x="21351" y="10359"/>
                  <a:pt x="21600" y="10145"/>
                  <a:pt x="21600" y="9869"/>
                </a:cubicBezTo>
                <a:cubicBezTo>
                  <a:pt x="21600" y="9592"/>
                  <a:pt x="21351" y="9362"/>
                  <a:pt x="21052" y="9362"/>
                </a:cubicBezTo>
                <a:lnTo>
                  <a:pt x="19159" y="9362"/>
                </a:lnTo>
                <a:close/>
                <a:moveTo>
                  <a:pt x="531" y="9379"/>
                </a:moveTo>
                <a:cubicBezTo>
                  <a:pt x="232" y="9379"/>
                  <a:pt x="0" y="9609"/>
                  <a:pt x="0" y="9885"/>
                </a:cubicBezTo>
                <a:cubicBezTo>
                  <a:pt x="0" y="10161"/>
                  <a:pt x="232" y="10375"/>
                  <a:pt x="531" y="10375"/>
                </a:cubicBezTo>
                <a:lnTo>
                  <a:pt x="2441" y="10375"/>
                </a:lnTo>
                <a:cubicBezTo>
                  <a:pt x="2740" y="10375"/>
                  <a:pt x="2972" y="10161"/>
                  <a:pt x="2972" y="9885"/>
                </a:cubicBezTo>
                <a:cubicBezTo>
                  <a:pt x="2972" y="9609"/>
                  <a:pt x="2740" y="9379"/>
                  <a:pt x="2441" y="9379"/>
                </a:cubicBezTo>
                <a:lnTo>
                  <a:pt x="531" y="9379"/>
                </a:lnTo>
                <a:close/>
                <a:moveTo>
                  <a:pt x="16912" y="14542"/>
                </a:moveTo>
                <a:cubicBezTo>
                  <a:pt x="16774" y="14535"/>
                  <a:pt x="16634" y="14563"/>
                  <a:pt x="16523" y="14656"/>
                </a:cubicBezTo>
                <a:cubicBezTo>
                  <a:pt x="16301" y="14841"/>
                  <a:pt x="16287" y="15170"/>
                  <a:pt x="16487" y="15375"/>
                </a:cubicBezTo>
                <a:cubicBezTo>
                  <a:pt x="16499" y="15387"/>
                  <a:pt x="16510" y="15397"/>
                  <a:pt x="16523" y="15408"/>
                </a:cubicBezTo>
                <a:lnTo>
                  <a:pt x="17867" y="16649"/>
                </a:lnTo>
                <a:cubicBezTo>
                  <a:pt x="18059" y="16862"/>
                  <a:pt x="18398" y="16892"/>
                  <a:pt x="18628" y="16715"/>
                </a:cubicBezTo>
                <a:cubicBezTo>
                  <a:pt x="18858" y="16538"/>
                  <a:pt x="18890" y="16224"/>
                  <a:pt x="18699" y="16012"/>
                </a:cubicBezTo>
                <a:cubicBezTo>
                  <a:pt x="18673" y="15983"/>
                  <a:pt x="18643" y="15953"/>
                  <a:pt x="18610" y="15930"/>
                </a:cubicBezTo>
                <a:lnTo>
                  <a:pt x="17284" y="14705"/>
                </a:lnTo>
                <a:cubicBezTo>
                  <a:pt x="17183" y="14602"/>
                  <a:pt x="17050" y="14548"/>
                  <a:pt x="16912" y="14542"/>
                </a:cubicBezTo>
                <a:close/>
                <a:moveTo>
                  <a:pt x="4423" y="14787"/>
                </a:moveTo>
                <a:lnTo>
                  <a:pt x="3078" y="16045"/>
                </a:lnTo>
                <a:cubicBezTo>
                  <a:pt x="2851" y="16224"/>
                  <a:pt x="2831" y="16537"/>
                  <a:pt x="3025" y="16747"/>
                </a:cubicBezTo>
                <a:cubicBezTo>
                  <a:pt x="3220" y="16957"/>
                  <a:pt x="3559" y="16992"/>
                  <a:pt x="3786" y="16813"/>
                </a:cubicBezTo>
                <a:cubicBezTo>
                  <a:pt x="3807" y="16796"/>
                  <a:pt x="3821" y="16767"/>
                  <a:pt x="3839" y="16747"/>
                </a:cubicBezTo>
                <a:lnTo>
                  <a:pt x="5183" y="15506"/>
                </a:lnTo>
                <a:cubicBezTo>
                  <a:pt x="5378" y="15296"/>
                  <a:pt x="5358" y="14966"/>
                  <a:pt x="5130" y="14787"/>
                </a:cubicBezTo>
                <a:cubicBezTo>
                  <a:pt x="4927" y="14626"/>
                  <a:pt x="4625" y="14626"/>
                  <a:pt x="4423" y="14787"/>
                </a:cubicBezTo>
                <a:close/>
                <a:moveTo>
                  <a:pt x="8456" y="17711"/>
                </a:moveTo>
                <a:cubicBezTo>
                  <a:pt x="8024" y="17735"/>
                  <a:pt x="7705" y="18081"/>
                  <a:pt x="7731" y="18479"/>
                </a:cubicBezTo>
                <a:cubicBezTo>
                  <a:pt x="7754" y="18845"/>
                  <a:pt x="8060" y="19128"/>
                  <a:pt x="8456" y="19149"/>
                </a:cubicBezTo>
                <a:lnTo>
                  <a:pt x="13126" y="19149"/>
                </a:lnTo>
                <a:cubicBezTo>
                  <a:pt x="13558" y="19126"/>
                  <a:pt x="13877" y="18780"/>
                  <a:pt x="13852" y="18381"/>
                </a:cubicBezTo>
                <a:cubicBezTo>
                  <a:pt x="13828" y="18015"/>
                  <a:pt x="13522" y="17733"/>
                  <a:pt x="13126" y="17711"/>
                </a:cubicBezTo>
                <a:lnTo>
                  <a:pt x="8456" y="17711"/>
                </a:lnTo>
                <a:close/>
                <a:moveTo>
                  <a:pt x="9093" y="20146"/>
                </a:moveTo>
                <a:cubicBezTo>
                  <a:pt x="9165" y="20960"/>
                  <a:pt x="9906" y="21599"/>
                  <a:pt x="10791" y="21600"/>
                </a:cubicBezTo>
                <a:cubicBezTo>
                  <a:pt x="11675" y="21599"/>
                  <a:pt x="12419" y="20960"/>
                  <a:pt x="12489" y="20146"/>
                </a:cubicBezTo>
                <a:lnTo>
                  <a:pt x="9093" y="20146"/>
                </a:lnTo>
                <a:close/>
              </a:path>
            </a:pathLst>
          </a:custGeom>
          <a:gradFill>
            <a:gsLst>
              <a:gs pos="2372">
                <a:srgbClr val="FF0040"/>
              </a:gs>
              <a:gs pos="37053">
                <a:srgbClr val="FF0071"/>
              </a:gs>
              <a:gs pos="99150">
                <a:srgbClr val="FF00A2"/>
              </a:gs>
            </a:gsLst>
          </a:gradFill>
          <a:ln w="12700">
            <a:miter lim="400000"/>
          </a:ln>
        </p:spPr>
        <p:txBody>
          <a:bodyPr lIns="45719" rIns="45719" anchor="ctr"/>
          <a:lstStyle/>
          <a:p>
            <a:pPr>
              <a:defRPr>
                <a:solidFill>
                  <a:srgbClr val="FFFFFF"/>
                </a:solidFill>
              </a:defRPr>
            </a:pPr>
            <a:endParaRPr/>
          </a:p>
        </p:txBody>
      </p:sp>
      <p:sp>
        <p:nvSpPr>
          <p:cNvPr id="37" name="Freeform 78">
            <a:extLst>
              <a:ext uri="{FF2B5EF4-FFF2-40B4-BE49-F238E27FC236}">
                <a16:creationId xmlns:a16="http://schemas.microsoft.com/office/drawing/2014/main" id="{FACFA3B5-6249-4136-BADB-116E621CE2F4}"/>
              </a:ext>
            </a:extLst>
          </p:cNvPr>
          <p:cNvSpPr/>
          <p:nvPr/>
        </p:nvSpPr>
        <p:spPr>
          <a:xfrm>
            <a:off x="4495289" y="4481774"/>
            <a:ext cx="407588" cy="510382"/>
          </a:xfrm>
          <a:custGeom>
            <a:avLst/>
            <a:gdLst/>
            <a:ahLst/>
            <a:cxnLst>
              <a:cxn ang="0">
                <a:pos x="wd2" y="hd2"/>
              </a:cxn>
              <a:cxn ang="5400000">
                <a:pos x="wd2" y="hd2"/>
              </a:cxn>
              <a:cxn ang="10800000">
                <a:pos x="wd2" y="hd2"/>
              </a:cxn>
              <a:cxn ang="16200000">
                <a:pos x="wd2" y="hd2"/>
              </a:cxn>
            </a:cxnLst>
            <a:rect l="0" t="0" r="r" b="b"/>
            <a:pathLst>
              <a:path w="21234" h="21600" extrusionOk="0">
                <a:moveTo>
                  <a:pt x="16954" y="0"/>
                </a:moveTo>
                <a:cubicBezTo>
                  <a:pt x="16258" y="0"/>
                  <a:pt x="15672" y="459"/>
                  <a:pt x="15672" y="1025"/>
                </a:cubicBezTo>
                <a:cubicBezTo>
                  <a:pt x="15672" y="1590"/>
                  <a:pt x="16258" y="2570"/>
                  <a:pt x="16954" y="2570"/>
                </a:cubicBezTo>
                <a:cubicBezTo>
                  <a:pt x="17651" y="2570"/>
                  <a:pt x="18215" y="1590"/>
                  <a:pt x="18215" y="1025"/>
                </a:cubicBezTo>
                <a:cubicBezTo>
                  <a:pt x="18216" y="459"/>
                  <a:pt x="17651" y="0"/>
                  <a:pt x="16954" y="0"/>
                </a:cubicBezTo>
                <a:close/>
                <a:moveTo>
                  <a:pt x="13605" y="1445"/>
                </a:moveTo>
                <a:cubicBezTo>
                  <a:pt x="13288" y="1515"/>
                  <a:pt x="13014" y="1670"/>
                  <a:pt x="12840" y="1915"/>
                </a:cubicBezTo>
                <a:cubicBezTo>
                  <a:pt x="12492" y="2403"/>
                  <a:pt x="12714" y="3060"/>
                  <a:pt x="13315" y="3342"/>
                </a:cubicBezTo>
                <a:cubicBezTo>
                  <a:pt x="13917" y="3625"/>
                  <a:pt x="15241" y="3697"/>
                  <a:pt x="15590" y="3208"/>
                </a:cubicBezTo>
                <a:cubicBezTo>
                  <a:pt x="15938" y="2720"/>
                  <a:pt x="15178" y="1811"/>
                  <a:pt x="14576" y="1528"/>
                </a:cubicBezTo>
                <a:cubicBezTo>
                  <a:pt x="14276" y="1387"/>
                  <a:pt x="13921" y="1374"/>
                  <a:pt x="13605" y="1445"/>
                </a:cubicBezTo>
                <a:close/>
                <a:moveTo>
                  <a:pt x="20283" y="1445"/>
                </a:moveTo>
                <a:cubicBezTo>
                  <a:pt x="19967" y="1374"/>
                  <a:pt x="19612" y="1387"/>
                  <a:pt x="19311" y="1528"/>
                </a:cubicBezTo>
                <a:cubicBezTo>
                  <a:pt x="18710" y="1811"/>
                  <a:pt x="17950" y="2719"/>
                  <a:pt x="18298" y="3208"/>
                </a:cubicBezTo>
                <a:cubicBezTo>
                  <a:pt x="18646" y="3697"/>
                  <a:pt x="19992" y="3625"/>
                  <a:pt x="20593" y="3342"/>
                </a:cubicBezTo>
                <a:cubicBezTo>
                  <a:pt x="21195" y="3060"/>
                  <a:pt x="21417" y="2403"/>
                  <a:pt x="21069" y="1915"/>
                </a:cubicBezTo>
                <a:cubicBezTo>
                  <a:pt x="20895" y="1670"/>
                  <a:pt x="20600" y="1515"/>
                  <a:pt x="20283" y="1445"/>
                </a:cubicBezTo>
                <a:close/>
                <a:moveTo>
                  <a:pt x="4280" y="2049"/>
                </a:moveTo>
                <a:cubicBezTo>
                  <a:pt x="3583" y="2049"/>
                  <a:pt x="3019" y="2508"/>
                  <a:pt x="3019" y="3074"/>
                </a:cubicBezTo>
                <a:cubicBezTo>
                  <a:pt x="3018" y="3640"/>
                  <a:pt x="3583" y="4619"/>
                  <a:pt x="4280" y="4619"/>
                </a:cubicBezTo>
                <a:cubicBezTo>
                  <a:pt x="4976" y="4619"/>
                  <a:pt x="5541" y="3639"/>
                  <a:pt x="5541" y="3074"/>
                </a:cubicBezTo>
                <a:cubicBezTo>
                  <a:pt x="5541" y="2508"/>
                  <a:pt x="4976" y="2049"/>
                  <a:pt x="4280" y="2049"/>
                </a:cubicBezTo>
                <a:close/>
                <a:moveTo>
                  <a:pt x="16954" y="3074"/>
                </a:moveTo>
                <a:cubicBezTo>
                  <a:pt x="16430" y="3074"/>
                  <a:pt x="16003" y="3420"/>
                  <a:pt x="16003" y="3846"/>
                </a:cubicBezTo>
                <a:cubicBezTo>
                  <a:pt x="16003" y="4272"/>
                  <a:pt x="16430" y="4619"/>
                  <a:pt x="16954" y="4619"/>
                </a:cubicBezTo>
                <a:cubicBezTo>
                  <a:pt x="17479" y="4619"/>
                  <a:pt x="17905" y="4272"/>
                  <a:pt x="17905" y="3846"/>
                </a:cubicBezTo>
                <a:cubicBezTo>
                  <a:pt x="17905" y="3420"/>
                  <a:pt x="17479" y="3074"/>
                  <a:pt x="16954" y="3074"/>
                </a:cubicBezTo>
                <a:close/>
                <a:moveTo>
                  <a:pt x="951" y="3494"/>
                </a:moveTo>
                <a:cubicBezTo>
                  <a:pt x="634" y="3564"/>
                  <a:pt x="339" y="3736"/>
                  <a:pt x="165" y="3981"/>
                </a:cubicBezTo>
                <a:cubicBezTo>
                  <a:pt x="-183" y="4469"/>
                  <a:pt x="39" y="5109"/>
                  <a:pt x="641" y="5392"/>
                </a:cubicBezTo>
                <a:cubicBezTo>
                  <a:pt x="1242" y="5674"/>
                  <a:pt x="2567" y="5746"/>
                  <a:pt x="2915" y="5257"/>
                </a:cubicBezTo>
                <a:cubicBezTo>
                  <a:pt x="3263" y="4769"/>
                  <a:pt x="2503" y="3877"/>
                  <a:pt x="1902" y="3594"/>
                </a:cubicBezTo>
                <a:cubicBezTo>
                  <a:pt x="1601" y="3453"/>
                  <a:pt x="1267" y="3423"/>
                  <a:pt x="951" y="3494"/>
                </a:cubicBezTo>
                <a:close/>
                <a:moveTo>
                  <a:pt x="7629" y="3494"/>
                </a:moveTo>
                <a:cubicBezTo>
                  <a:pt x="7313" y="3423"/>
                  <a:pt x="6958" y="3453"/>
                  <a:pt x="6658" y="3594"/>
                </a:cubicBezTo>
                <a:cubicBezTo>
                  <a:pt x="6056" y="3877"/>
                  <a:pt x="5296" y="4769"/>
                  <a:pt x="5644" y="5257"/>
                </a:cubicBezTo>
                <a:cubicBezTo>
                  <a:pt x="5993" y="5746"/>
                  <a:pt x="7317" y="5675"/>
                  <a:pt x="7919" y="5392"/>
                </a:cubicBezTo>
                <a:cubicBezTo>
                  <a:pt x="8520" y="5109"/>
                  <a:pt x="8743" y="4469"/>
                  <a:pt x="8394" y="3981"/>
                </a:cubicBezTo>
                <a:cubicBezTo>
                  <a:pt x="8220" y="3736"/>
                  <a:pt x="7946" y="3564"/>
                  <a:pt x="7629" y="3494"/>
                </a:cubicBezTo>
                <a:close/>
                <a:moveTo>
                  <a:pt x="14535" y="4132"/>
                </a:moveTo>
                <a:cubicBezTo>
                  <a:pt x="14084" y="4125"/>
                  <a:pt x="13616" y="4226"/>
                  <a:pt x="13315" y="4367"/>
                </a:cubicBezTo>
                <a:cubicBezTo>
                  <a:pt x="12714" y="4650"/>
                  <a:pt x="12491" y="5289"/>
                  <a:pt x="12840" y="5778"/>
                </a:cubicBezTo>
                <a:cubicBezTo>
                  <a:pt x="13188" y="6267"/>
                  <a:pt x="13975" y="6447"/>
                  <a:pt x="14576" y="6164"/>
                </a:cubicBezTo>
                <a:cubicBezTo>
                  <a:pt x="15178" y="5881"/>
                  <a:pt x="15938" y="4990"/>
                  <a:pt x="15590" y="4501"/>
                </a:cubicBezTo>
                <a:cubicBezTo>
                  <a:pt x="15415" y="4257"/>
                  <a:pt x="14986" y="4138"/>
                  <a:pt x="14535" y="4132"/>
                </a:cubicBezTo>
                <a:close/>
                <a:moveTo>
                  <a:pt x="19353" y="4132"/>
                </a:moveTo>
                <a:cubicBezTo>
                  <a:pt x="18902" y="4138"/>
                  <a:pt x="18472" y="4257"/>
                  <a:pt x="18298" y="4501"/>
                </a:cubicBezTo>
                <a:cubicBezTo>
                  <a:pt x="17950" y="4990"/>
                  <a:pt x="18710" y="5881"/>
                  <a:pt x="19311" y="6164"/>
                </a:cubicBezTo>
                <a:cubicBezTo>
                  <a:pt x="19913" y="6447"/>
                  <a:pt x="20721" y="6267"/>
                  <a:pt x="21069" y="5778"/>
                </a:cubicBezTo>
                <a:cubicBezTo>
                  <a:pt x="21417" y="5289"/>
                  <a:pt x="21195" y="4650"/>
                  <a:pt x="20593" y="4367"/>
                </a:cubicBezTo>
                <a:cubicBezTo>
                  <a:pt x="20293" y="4226"/>
                  <a:pt x="19804" y="4125"/>
                  <a:pt x="19353" y="4132"/>
                </a:cubicBezTo>
                <a:close/>
                <a:moveTo>
                  <a:pt x="4280" y="5140"/>
                </a:moveTo>
                <a:cubicBezTo>
                  <a:pt x="3755" y="5140"/>
                  <a:pt x="3329" y="5486"/>
                  <a:pt x="3329" y="5912"/>
                </a:cubicBezTo>
                <a:cubicBezTo>
                  <a:pt x="3329" y="6338"/>
                  <a:pt x="3755" y="6685"/>
                  <a:pt x="4280" y="6685"/>
                </a:cubicBezTo>
                <a:cubicBezTo>
                  <a:pt x="4804" y="6685"/>
                  <a:pt x="5231" y="6338"/>
                  <a:pt x="5231" y="5912"/>
                </a:cubicBezTo>
                <a:cubicBezTo>
                  <a:pt x="5231" y="5486"/>
                  <a:pt x="4804" y="5140"/>
                  <a:pt x="4280" y="5140"/>
                </a:cubicBezTo>
                <a:close/>
                <a:moveTo>
                  <a:pt x="16954" y="5140"/>
                </a:moveTo>
                <a:cubicBezTo>
                  <a:pt x="16258" y="5140"/>
                  <a:pt x="15672" y="6119"/>
                  <a:pt x="15672" y="6685"/>
                </a:cubicBezTo>
                <a:cubicBezTo>
                  <a:pt x="15672" y="7251"/>
                  <a:pt x="16258" y="7710"/>
                  <a:pt x="16954" y="7710"/>
                </a:cubicBezTo>
                <a:cubicBezTo>
                  <a:pt x="17651" y="7710"/>
                  <a:pt x="18215" y="7251"/>
                  <a:pt x="18215" y="6685"/>
                </a:cubicBezTo>
                <a:cubicBezTo>
                  <a:pt x="18216" y="6119"/>
                  <a:pt x="17651" y="5140"/>
                  <a:pt x="16954" y="5140"/>
                </a:cubicBezTo>
                <a:close/>
                <a:moveTo>
                  <a:pt x="1881" y="6198"/>
                </a:moveTo>
                <a:cubicBezTo>
                  <a:pt x="1430" y="6191"/>
                  <a:pt x="941" y="6275"/>
                  <a:pt x="641" y="6416"/>
                </a:cubicBezTo>
                <a:cubicBezTo>
                  <a:pt x="39" y="6699"/>
                  <a:pt x="-183" y="7355"/>
                  <a:pt x="165" y="7844"/>
                </a:cubicBezTo>
                <a:cubicBezTo>
                  <a:pt x="513" y="8332"/>
                  <a:pt x="1301" y="8513"/>
                  <a:pt x="1902" y="8230"/>
                </a:cubicBezTo>
                <a:cubicBezTo>
                  <a:pt x="2503" y="7947"/>
                  <a:pt x="3263" y="7039"/>
                  <a:pt x="2915" y="6551"/>
                </a:cubicBezTo>
                <a:cubicBezTo>
                  <a:pt x="2741" y="6306"/>
                  <a:pt x="2332" y="6204"/>
                  <a:pt x="1881" y="6198"/>
                </a:cubicBezTo>
                <a:close/>
                <a:moveTo>
                  <a:pt x="6699" y="6198"/>
                </a:moveTo>
                <a:cubicBezTo>
                  <a:pt x="6248" y="6204"/>
                  <a:pt x="5818" y="6306"/>
                  <a:pt x="5644" y="6551"/>
                </a:cubicBezTo>
                <a:cubicBezTo>
                  <a:pt x="5296" y="7039"/>
                  <a:pt x="6056" y="7947"/>
                  <a:pt x="6658" y="8230"/>
                </a:cubicBezTo>
                <a:cubicBezTo>
                  <a:pt x="7259" y="8513"/>
                  <a:pt x="8046" y="8332"/>
                  <a:pt x="8394" y="7844"/>
                </a:cubicBezTo>
                <a:cubicBezTo>
                  <a:pt x="8742" y="7355"/>
                  <a:pt x="8520" y="6699"/>
                  <a:pt x="7919" y="6416"/>
                </a:cubicBezTo>
                <a:cubicBezTo>
                  <a:pt x="7618" y="6275"/>
                  <a:pt x="7150" y="6191"/>
                  <a:pt x="6699" y="6198"/>
                </a:cubicBezTo>
                <a:close/>
                <a:moveTo>
                  <a:pt x="14535" y="6450"/>
                </a:moveTo>
                <a:cubicBezTo>
                  <a:pt x="14373" y="6453"/>
                  <a:pt x="14212" y="6498"/>
                  <a:pt x="14101" y="6601"/>
                </a:cubicBezTo>
                <a:cubicBezTo>
                  <a:pt x="13278" y="7321"/>
                  <a:pt x="11492" y="9126"/>
                  <a:pt x="11144" y="11337"/>
                </a:cubicBezTo>
                <a:lnTo>
                  <a:pt x="9035" y="11337"/>
                </a:lnTo>
                <a:cubicBezTo>
                  <a:pt x="8782" y="10515"/>
                  <a:pt x="8368" y="10025"/>
                  <a:pt x="7133" y="8919"/>
                </a:cubicBezTo>
                <a:cubicBezTo>
                  <a:pt x="6911" y="8713"/>
                  <a:pt x="6497" y="8680"/>
                  <a:pt x="6244" y="8885"/>
                </a:cubicBezTo>
                <a:cubicBezTo>
                  <a:pt x="5991" y="9065"/>
                  <a:pt x="5970" y="9402"/>
                  <a:pt x="6223" y="9607"/>
                </a:cubicBezTo>
                <a:cubicBezTo>
                  <a:pt x="7173" y="10456"/>
                  <a:pt x="7543" y="10841"/>
                  <a:pt x="7733" y="11304"/>
                </a:cubicBezTo>
                <a:lnTo>
                  <a:pt x="5107" y="11304"/>
                </a:lnTo>
                <a:cubicBezTo>
                  <a:pt x="4410" y="11304"/>
                  <a:pt x="3846" y="11780"/>
                  <a:pt x="3846" y="12345"/>
                </a:cubicBezTo>
                <a:lnTo>
                  <a:pt x="3846" y="13370"/>
                </a:lnTo>
                <a:lnTo>
                  <a:pt x="18402" y="13370"/>
                </a:lnTo>
                <a:lnTo>
                  <a:pt x="18402" y="12345"/>
                </a:lnTo>
                <a:cubicBezTo>
                  <a:pt x="18370" y="11780"/>
                  <a:pt x="17795" y="11304"/>
                  <a:pt x="17099" y="11304"/>
                </a:cubicBezTo>
                <a:lnTo>
                  <a:pt x="12426" y="11304"/>
                </a:lnTo>
                <a:cubicBezTo>
                  <a:pt x="12679" y="9967"/>
                  <a:pt x="13618" y="8524"/>
                  <a:pt x="15011" y="7290"/>
                </a:cubicBezTo>
                <a:cubicBezTo>
                  <a:pt x="15232" y="7084"/>
                  <a:pt x="15243" y="6764"/>
                  <a:pt x="14990" y="6584"/>
                </a:cubicBezTo>
                <a:cubicBezTo>
                  <a:pt x="14863" y="6494"/>
                  <a:pt x="14697" y="6447"/>
                  <a:pt x="14535" y="6450"/>
                </a:cubicBezTo>
                <a:close/>
                <a:moveTo>
                  <a:pt x="4280" y="7189"/>
                </a:moveTo>
                <a:cubicBezTo>
                  <a:pt x="3583" y="7189"/>
                  <a:pt x="3019" y="8168"/>
                  <a:pt x="3019" y="8734"/>
                </a:cubicBezTo>
                <a:cubicBezTo>
                  <a:pt x="3018" y="9300"/>
                  <a:pt x="3583" y="9759"/>
                  <a:pt x="4280" y="9759"/>
                </a:cubicBezTo>
                <a:cubicBezTo>
                  <a:pt x="4976" y="9759"/>
                  <a:pt x="5541" y="9300"/>
                  <a:pt x="5541" y="8734"/>
                </a:cubicBezTo>
                <a:cubicBezTo>
                  <a:pt x="5541" y="8168"/>
                  <a:pt x="4976" y="7189"/>
                  <a:pt x="4280" y="7189"/>
                </a:cubicBezTo>
                <a:close/>
                <a:moveTo>
                  <a:pt x="5086" y="14394"/>
                </a:moveTo>
                <a:lnTo>
                  <a:pt x="6471" y="20743"/>
                </a:lnTo>
                <a:cubicBezTo>
                  <a:pt x="6566" y="21232"/>
                  <a:pt x="7111" y="21600"/>
                  <a:pt x="7712" y="21600"/>
                </a:cubicBezTo>
                <a:lnTo>
                  <a:pt x="14452" y="21600"/>
                </a:lnTo>
                <a:cubicBezTo>
                  <a:pt x="15054" y="21600"/>
                  <a:pt x="15577" y="21232"/>
                  <a:pt x="15672" y="20743"/>
                </a:cubicBezTo>
                <a:lnTo>
                  <a:pt x="17099" y="14394"/>
                </a:lnTo>
                <a:lnTo>
                  <a:pt x="5086" y="14394"/>
                </a:lnTo>
                <a:close/>
              </a:path>
            </a:pathLst>
          </a:custGeom>
          <a:gradFill>
            <a:gsLst>
              <a:gs pos="0">
                <a:srgbClr val="FFC203"/>
              </a:gs>
              <a:gs pos="36657">
                <a:srgbClr val="FF7D25"/>
              </a:gs>
              <a:gs pos="77153">
                <a:srgbClr val="FF3847"/>
              </a:gs>
            </a:gsLst>
          </a:gradFill>
          <a:ln w="12700">
            <a:miter lim="400000"/>
          </a:ln>
        </p:spPr>
        <p:txBody>
          <a:bodyPr lIns="45719" rIns="45719" anchor="ctr"/>
          <a:lstStyle/>
          <a:p>
            <a:pPr>
              <a:defRPr>
                <a:solidFill>
                  <a:srgbClr val="FFFFFF"/>
                </a:solidFill>
              </a:defRPr>
            </a:pPr>
            <a:endParaRPr/>
          </a:p>
        </p:txBody>
      </p:sp>
    </p:spTree>
    <p:extLst>
      <p:ext uri="{BB962C8B-B14F-4D97-AF65-F5344CB8AC3E}">
        <p14:creationId xmlns:p14="http://schemas.microsoft.com/office/powerpoint/2010/main" val="131687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32"/>
                                        </p:tgtEl>
                                        <p:attrNameLst>
                                          <p:attrName>style.visibility</p:attrName>
                                        </p:attrNameLst>
                                      </p:cBhvr>
                                      <p:to>
                                        <p:strVal val="visible"/>
                                      </p:to>
                                    </p:set>
                                    <p:animEffect transition="in" filter="fade">
                                      <p:cBhvr>
                                        <p:cTn id="7" dur="700"/>
                                        <p:tgtEl>
                                          <p:spTgt spid="32"/>
                                        </p:tgtEl>
                                      </p:cBhvr>
                                    </p:animEffect>
                                  </p:childTnLst>
                                </p:cTn>
                              </p:par>
                            </p:childTnLst>
                          </p:cTn>
                        </p:par>
                        <p:par>
                          <p:cTn id="8" fill="hold">
                            <p:stCondLst>
                              <p:cond delay="700"/>
                            </p:stCondLst>
                            <p:childTnLst>
                              <p:par>
                                <p:cTn id="9" presetID="10" presetClass="entr" fill="hold" grpId="0" nodeType="afterEffect">
                                  <p:stCondLst>
                                    <p:cond delay="0"/>
                                  </p:stCondLst>
                                  <p:iterate>
                                    <p:tmAbs val="0"/>
                                  </p:iterate>
                                  <p:childTnLst>
                                    <p:set>
                                      <p:cBhvr>
                                        <p:cTn id="10" fill="hold"/>
                                        <p:tgtEl>
                                          <p:spTgt spid="26"/>
                                        </p:tgtEl>
                                        <p:attrNameLst>
                                          <p:attrName>style.visibility</p:attrName>
                                        </p:attrNameLst>
                                      </p:cBhvr>
                                      <p:to>
                                        <p:strVal val="visible"/>
                                      </p:to>
                                    </p:set>
                                    <p:animEffect transition="in" filter="fade">
                                      <p:cBhvr>
                                        <p:cTn id="11" dur="700"/>
                                        <p:tgtEl>
                                          <p:spTgt spid="26"/>
                                        </p:tgtEl>
                                      </p:cBhvr>
                                    </p:animEffect>
                                  </p:childTnLst>
                                </p:cTn>
                              </p:par>
                            </p:childTnLst>
                          </p:cTn>
                        </p:par>
                        <p:par>
                          <p:cTn id="12" fill="hold">
                            <p:stCondLst>
                              <p:cond delay="1400"/>
                            </p:stCondLst>
                            <p:childTnLst>
                              <p:par>
                                <p:cTn id="13" presetID="10" presetClass="entr" fill="hold" grpId="0" nodeType="afterEffect">
                                  <p:stCondLst>
                                    <p:cond delay="0"/>
                                  </p:stCondLst>
                                  <p:iterate>
                                    <p:tmAbs val="0"/>
                                  </p:iterate>
                                  <p:childTnLst>
                                    <p:set>
                                      <p:cBhvr>
                                        <p:cTn id="14" fill="hold"/>
                                        <p:tgtEl>
                                          <p:spTgt spid="28"/>
                                        </p:tgtEl>
                                        <p:attrNameLst>
                                          <p:attrName>style.visibility</p:attrName>
                                        </p:attrNameLst>
                                      </p:cBhvr>
                                      <p:to>
                                        <p:strVal val="visible"/>
                                      </p:to>
                                    </p:set>
                                    <p:animEffect transition="in" filter="fade">
                                      <p:cBhvr>
                                        <p:cTn id="15" dur="700"/>
                                        <p:tgtEl>
                                          <p:spTgt spid="28"/>
                                        </p:tgtEl>
                                      </p:cBhvr>
                                    </p:animEffect>
                                  </p:childTnLst>
                                </p:cTn>
                              </p:par>
                            </p:childTnLst>
                          </p:cTn>
                        </p:par>
                        <p:par>
                          <p:cTn id="16" fill="hold">
                            <p:stCondLst>
                              <p:cond delay="2100"/>
                            </p:stCondLst>
                            <p:childTnLst>
                              <p:par>
                                <p:cTn id="17" presetID="10" presetClass="entr" fill="hold" grpId="0" nodeType="afterEffect">
                                  <p:stCondLst>
                                    <p:cond delay="0"/>
                                  </p:stCondLst>
                                  <p:iterate>
                                    <p:tmAbs val="0"/>
                                  </p:iterate>
                                  <p:childTnLst>
                                    <p:set>
                                      <p:cBhvr>
                                        <p:cTn id="18" fill="hold"/>
                                        <p:tgtEl>
                                          <p:spTgt spid="29"/>
                                        </p:tgtEl>
                                        <p:attrNameLst>
                                          <p:attrName>style.visibility</p:attrName>
                                        </p:attrNameLst>
                                      </p:cBhvr>
                                      <p:to>
                                        <p:strVal val="visible"/>
                                      </p:to>
                                    </p:set>
                                    <p:animEffect transition="in" filter="fade">
                                      <p:cBhvr>
                                        <p:cTn id="19" dur="700"/>
                                        <p:tgtEl>
                                          <p:spTgt spid="29"/>
                                        </p:tgtEl>
                                      </p:cBhvr>
                                    </p:animEffect>
                                  </p:childTnLst>
                                </p:cTn>
                              </p:par>
                            </p:childTnLst>
                          </p:cTn>
                        </p:par>
                        <p:par>
                          <p:cTn id="20" fill="hold">
                            <p:stCondLst>
                              <p:cond delay="2800"/>
                            </p:stCondLst>
                            <p:childTnLst>
                              <p:par>
                                <p:cTn id="21" presetID="23" presetClass="entr" presetSubtype="16" fill="hold" grpId="0" nodeType="afterEffect">
                                  <p:stCondLst>
                                    <p:cond delay="0"/>
                                  </p:stCondLst>
                                  <p:iterate>
                                    <p:tmAbs val="0"/>
                                  </p:iterate>
                                  <p:childTnLst>
                                    <p:set>
                                      <p:cBhvr>
                                        <p:cTn id="22" fill="hold"/>
                                        <p:tgtEl>
                                          <p:spTgt spid="36"/>
                                        </p:tgtEl>
                                        <p:attrNameLst>
                                          <p:attrName>style.visibility</p:attrName>
                                        </p:attrNameLst>
                                      </p:cBhvr>
                                      <p:to>
                                        <p:strVal val="visible"/>
                                      </p:to>
                                    </p:set>
                                    <p:anim calcmode="lin" valueType="num">
                                      <p:cBhvr>
                                        <p:cTn id="23" dur="600" fill="hold"/>
                                        <p:tgtEl>
                                          <p:spTgt spid="36"/>
                                        </p:tgtEl>
                                        <p:attrNameLst>
                                          <p:attrName>ppt_w</p:attrName>
                                        </p:attrNameLst>
                                      </p:cBhvr>
                                      <p:tavLst>
                                        <p:tav tm="0">
                                          <p:val>
                                            <p:fltVal val="0"/>
                                          </p:val>
                                        </p:tav>
                                        <p:tav tm="100000">
                                          <p:val>
                                            <p:strVal val="#ppt_w"/>
                                          </p:val>
                                        </p:tav>
                                      </p:tavLst>
                                    </p:anim>
                                    <p:anim calcmode="lin" valueType="num">
                                      <p:cBhvr>
                                        <p:cTn id="24" dur="600" fill="hold"/>
                                        <p:tgtEl>
                                          <p:spTgt spid="3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fill="hold" grpId="0" nodeType="clickEffect">
                                  <p:stCondLst>
                                    <p:cond delay="0"/>
                                  </p:stCondLst>
                                  <p:iterate>
                                    <p:tmAbs val="0"/>
                                  </p:iterate>
                                  <p:childTnLst>
                                    <p:set>
                                      <p:cBhvr>
                                        <p:cTn id="28" fill="hold"/>
                                        <p:tgtEl>
                                          <p:spTgt spid="34"/>
                                        </p:tgtEl>
                                        <p:attrNameLst>
                                          <p:attrName>style.visibility</p:attrName>
                                        </p:attrNameLst>
                                      </p:cBhvr>
                                      <p:to>
                                        <p:strVal val="visible"/>
                                      </p:to>
                                    </p:set>
                                    <p:animEffect transition="in" filter="fade">
                                      <p:cBhvr>
                                        <p:cTn id="29" dur="700"/>
                                        <p:tgtEl>
                                          <p:spTgt spid="34"/>
                                        </p:tgtEl>
                                      </p:cBhvr>
                                    </p:animEffect>
                                  </p:childTnLst>
                                </p:cTn>
                              </p:par>
                            </p:childTnLst>
                          </p:cTn>
                        </p:par>
                        <p:par>
                          <p:cTn id="30" fill="hold">
                            <p:stCondLst>
                              <p:cond delay="700"/>
                            </p:stCondLst>
                            <p:childTnLst>
                              <p:par>
                                <p:cTn id="31" presetID="10" presetClass="entr" fill="hold" grpId="0" nodeType="afterEffect">
                                  <p:stCondLst>
                                    <p:cond delay="0"/>
                                  </p:stCondLst>
                                  <p:iterate>
                                    <p:tmAbs val="0"/>
                                  </p:iterate>
                                  <p:childTnLst>
                                    <p:set>
                                      <p:cBhvr>
                                        <p:cTn id="32" fill="hold"/>
                                        <p:tgtEl>
                                          <p:spTgt spid="33"/>
                                        </p:tgtEl>
                                        <p:attrNameLst>
                                          <p:attrName>style.visibility</p:attrName>
                                        </p:attrNameLst>
                                      </p:cBhvr>
                                      <p:to>
                                        <p:strVal val="visible"/>
                                      </p:to>
                                    </p:set>
                                    <p:animEffect transition="in" filter="fade">
                                      <p:cBhvr>
                                        <p:cTn id="33" dur="700"/>
                                        <p:tgtEl>
                                          <p:spTgt spid="33"/>
                                        </p:tgtEl>
                                      </p:cBhvr>
                                    </p:animEffect>
                                  </p:childTnLst>
                                </p:cTn>
                              </p:par>
                            </p:childTnLst>
                          </p:cTn>
                        </p:par>
                        <p:par>
                          <p:cTn id="34" fill="hold">
                            <p:stCondLst>
                              <p:cond delay="1400"/>
                            </p:stCondLst>
                            <p:childTnLst>
                              <p:par>
                                <p:cTn id="35" presetID="10" presetClass="entr" fill="hold" grpId="0" nodeType="afterEffect">
                                  <p:stCondLst>
                                    <p:cond delay="0"/>
                                  </p:stCondLst>
                                  <p:iterate>
                                    <p:tmAbs val="0"/>
                                  </p:iterate>
                                  <p:childTnLst>
                                    <p:set>
                                      <p:cBhvr>
                                        <p:cTn id="36" fill="hold"/>
                                        <p:tgtEl>
                                          <p:spTgt spid="27"/>
                                        </p:tgtEl>
                                        <p:attrNameLst>
                                          <p:attrName>style.visibility</p:attrName>
                                        </p:attrNameLst>
                                      </p:cBhvr>
                                      <p:to>
                                        <p:strVal val="visible"/>
                                      </p:to>
                                    </p:set>
                                    <p:animEffect transition="in" filter="fade">
                                      <p:cBhvr>
                                        <p:cTn id="37" dur="700"/>
                                        <p:tgtEl>
                                          <p:spTgt spid="27"/>
                                        </p:tgtEl>
                                      </p:cBhvr>
                                    </p:animEffect>
                                  </p:childTnLst>
                                </p:cTn>
                              </p:par>
                            </p:childTnLst>
                          </p:cTn>
                        </p:par>
                        <p:par>
                          <p:cTn id="38" fill="hold">
                            <p:stCondLst>
                              <p:cond delay="2100"/>
                            </p:stCondLst>
                            <p:childTnLst>
                              <p:par>
                                <p:cTn id="39" presetID="10" presetClass="entr" fill="hold" grpId="0" nodeType="afterEffect">
                                  <p:stCondLst>
                                    <p:cond delay="0"/>
                                  </p:stCondLst>
                                  <p:iterate>
                                    <p:tmAbs val="0"/>
                                  </p:iterate>
                                  <p:childTnLst>
                                    <p:set>
                                      <p:cBhvr>
                                        <p:cTn id="40" fill="hold"/>
                                        <p:tgtEl>
                                          <p:spTgt spid="30"/>
                                        </p:tgtEl>
                                        <p:attrNameLst>
                                          <p:attrName>style.visibility</p:attrName>
                                        </p:attrNameLst>
                                      </p:cBhvr>
                                      <p:to>
                                        <p:strVal val="visible"/>
                                      </p:to>
                                    </p:set>
                                    <p:animEffect transition="in" filter="fade">
                                      <p:cBhvr>
                                        <p:cTn id="41" dur="700"/>
                                        <p:tgtEl>
                                          <p:spTgt spid="30"/>
                                        </p:tgtEl>
                                      </p:cBhvr>
                                    </p:animEffect>
                                  </p:childTnLst>
                                </p:cTn>
                              </p:par>
                            </p:childTnLst>
                          </p:cTn>
                        </p:par>
                        <p:par>
                          <p:cTn id="42" fill="hold">
                            <p:stCondLst>
                              <p:cond delay="2800"/>
                            </p:stCondLst>
                            <p:childTnLst>
                              <p:par>
                                <p:cTn id="43" presetID="10" presetClass="entr" fill="hold" grpId="0" nodeType="afterEffect">
                                  <p:stCondLst>
                                    <p:cond delay="0"/>
                                  </p:stCondLst>
                                  <p:iterate>
                                    <p:tmAbs val="0"/>
                                  </p:iterate>
                                  <p:childTnLst>
                                    <p:set>
                                      <p:cBhvr>
                                        <p:cTn id="44" fill="hold"/>
                                        <p:tgtEl>
                                          <p:spTgt spid="31"/>
                                        </p:tgtEl>
                                        <p:attrNameLst>
                                          <p:attrName>style.visibility</p:attrName>
                                        </p:attrNameLst>
                                      </p:cBhvr>
                                      <p:to>
                                        <p:strVal val="visible"/>
                                      </p:to>
                                    </p:set>
                                    <p:animEffect transition="in" filter="fade">
                                      <p:cBhvr>
                                        <p:cTn id="45" dur="700"/>
                                        <p:tgtEl>
                                          <p:spTgt spid="31"/>
                                        </p:tgtEl>
                                      </p:cBhvr>
                                    </p:animEffect>
                                  </p:childTnLst>
                                </p:cTn>
                              </p:par>
                            </p:childTnLst>
                          </p:cTn>
                        </p:par>
                        <p:par>
                          <p:cTn id="46" fill="hold">
                            <p:stCondLst>
                              <p:cond delay="3500"/>
                            </p:stCondLst>
                            <p:childTnLst>
                              <p:par>
                                <p:cTn id="47" presetID="10" presetClass="entr" fill="hold" grpId="0" nodeType="afterEffect">
                                  <p:stCondLst>
                                    <p:cond delay="0"/>
                                  </p:stCondLst>
                                  <p:iterate>
                                    <p:tmAbs val="0"/>
                                  </p:iterate>
                                  <p:childTnLst>
                                    <p:set>
                                      <p:cBhvr>
                                        <p:cTn id="48" fill="hold"/>
                                        <p:tgtEl>
                                          <p:spTgt spid="35"/>
                                        </p:tgtEl>
                                        <p:attrNameLst>
                                          <p:attrName>style.visibility</p:attrName>
                                        </p:attrNameLst>
                                      </p:cBhvr>
                                      <p:to>
                                        <p:strVal val="visible"/>
                                      </p:to>
                                    </p:set>
                                    <p:animEffect transition="in" filter="fade">
                                      <p:cBhvr>
                                        <p:cTn id="49" dur="700"/>
                                        <p:tgtEl>
                                          <p:spTgt spid="35"/>
                                        </p:tgtEl>
                                      </p:cBhvr>
                                    </p:animEffect>
                                  </p:childTnLst>
                                </p:cTn>
                              </p:par>
                            </p:childTnLst>
                          </p:cTn>
                        </p:par>
                        <p:par>
                          <p:cTn id="50" fill="hold">
                            <p:stCondLst>
                              <p:cond delay="4200"/>
                            </p:stCondLst>
                            <p:childTnLst>
                              <p:par>
                                <p:cTn id="51" presetID="23" presetClass="entr" presetSubtype="16" fill="hold" grpId="0" nodeType="afterEffect">
                                  <p:stCondLst>
                                    <p:cond delay="0"/>
                                  </p:stCondLst>
                                  <p:iterate>
                                    <p:tmAbs val="0"/>
                                  </p:iterate>
                                  <p:childTnLst>
                                    <p:set>
                                      <p:cBhvr>
                                        <p:cTn id="52" fill="hold"/>
                                        <p:tgtEl>
                                          <p:spTgt spid="37"/>
                                        </p:tgtEl>
                                        <p:attrNameLst>
                                          <p:attrName>style.visibility</p:attrName>
                                        </p:attrNameLst>
                                      </p:cBhvr>
                                      <p:to>
                                        <p:strVal val="visible"/>
                                      </p:to>
                                    </p:set>
                                    <p:anim calcmode="lin" valueType="num">
                                      <p:cBhvr>
                                        <p:cTn id="53" dur="600" fill="hold"/>
                                        <p:tgtEl>
                                          <p:spTgt spid="37"/>
                                        </p:tgtEl>
                                        <p:attrNameLst>
                                          <p:attrName>ppt_w</p:attrName>
                                        </p:attrNameLst>
                                      </p:cBhvr>
                                      <p:tavLst>
                                        <p:tav tm="0">
                                          <p:val>
                                            <p:fltVal val="0"/>
                                          </p:val>
                                        </p:tav>
                                        <p:tav tm="100000">
                                          <p:val>
                                            <p:strVal val="#ppt_w"/>
                                          </p:val>
                                        </p:tav>
                                      </p:tavLst>
                                    </p:anim>
                                    <p:anim calcmode="lin" valueType="num">
                                      <p:cBhvr>
                                        <p:cTn id="54" dur="600" fill="hold"/>
                                        <p:tgtEl>
                                          <p:spTgt spid="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dvAuto="0"/>
      <p:bldP spid="27" grpId="0" animBg="1" advAuto="0"/>
      <p:bldP spid="28" grpId="0" animBg="1" advAuto="0"/>
      <p:bldP spid="29" grpId="0" animBg="1" advAuto="0"/>
      <p:bldP spid="30" grpId="0" animBg="1" advAuto="0"/>
      <p:bldP spid="31" grpId="0" animBg="1" advAuto="0"/>
      <p:bldP spid="32" grpId="0" animBg="1" advAuto="0"/>
      <p:bldP spid="33" grpId="0" animBg="1" advAuto="0"/>
      <p:bldP spid="34" grpId="0" animBg="1" advAuto="0"/>
      <p:bldP spid="35" grpId="0" animBg="1" advAuto="0"/>
      <p:bldP spid="36" grpId="0" animBg="1" advAuto="0"/>
      <p:bldP spid="37"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a:solidFill>
                  <a:srgbClr val="002060"/>
                </a:solidFill>
                <a:latin typeface="Sitka Banner" pitchFamily="2" charset="0"/>
                <a:ea typeface="Times New Roman" panose="02020603050405020304" pitchFamily="18" charset="0"/>
                <a:cs typeface="Times New Roman" panose="02020603050405020304" pitchFamily="18" charset="0"/>
              </a:rPr>
              <a:t>2</a:t>
            </a: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Tình hình văn hoá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C2D3F75C-6F4A-43C6-854C-86645DBDD48D}"/>
              </a:ext>
            </a:extLst>
          </p:cNvPr>
          <p:cNvSpPr txBox="1"/>
          <p:nvPr/>
        </p:nvSpPr>
        <p:spPr>
          <a:xfrm>
            <a:off x="4609830" y="991455"/>
            <a:ext cx="2972339" cy="492443"/>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Văn học </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5DABBDE1-C23A-4CBE-8736-27AAFEFCB7E2}"/>
              </a:ext>
            </a:extLst>
          </p:cNvPr>
          <p:cNvGraphicFramePr>
            <a:graphicFrameLocks noGrp="1"/>
          </p:cNvGraphicFramePr>
          <p:nvPr>
            <p:extLst>
              <p:ext uri="{D42A27DB-BD31-4B8C-83A1-F6EECF244321}">
                <p14:modId xmlns:p14="http://schemas.microsoft.com/office/powerpoint/2010/main" val="3975325886"/>
              </p:ext>
            </p:extLst>
          </p:nvPr>
        </p:nvGraphicFramePr>
        <p:xfrm>
          <a:off x="858652" y="1549840"/>
          <a:ext cx="10253848" cy="4272228"/>
        </p:xfrm>
        <a:graphic>
          <a:graphicData uri="http://schemas.openxmlformats.org/drawingml/2006/table">
            <a:tbl>
              <a:tblPr firstRow="1" firstCol="1" bandRow="1">
                <a:tableStyleId>{5C22544A-7EE6-4342-B048-85BDC9FD1C3A}</a:tableStyleId>
              </a:tblPr>
              <a:tblGrid>
                <a:gridCol w="1787402">
                  <a:extLst>
                    <a:ext uri="{9D8B030D-6E8A-4147-A177-3AD203B41FA5}">
                      <a16:colId xmlns:a16="http://schemas.microsoft.com/office/drawing/2014/main" val="924540013"/>
                    </a:ext>
                  </a:extLst>
                </a:gridCol>
                <a:gridCol w="4694546">
                  <a:extLst>
                    <a:ext uri="{9D8B030D-6E8A-4147-A177-3AD203B41FA5}">
                      <a16:colId xmlns:a16="http://schemas.microsoft.com/office/drawing/2014/main" val="920373065"/>
                    </a:ext>
                  </a:extLst>
                </a:gridCol>
                <a:gridCol w="3771900">
                  <a:extLst>
                    <a:ext uri="{9D8B030D-6E8A-4147-A177-3AD203B41FA5}">
                      <a16:colId xmlns:a16="http://schemas.microsoft.com/office/drawing/2014/main" val="1697665899"/>
                    </a:ext>
                  </a:extLst>
                </a:gridCol>
              </a:tblGrid>
              <a:tr h="266275">
                <a:tc>
                  <a:txBody>
                    <a:bodyPr/>
                    <a:lstStyle/>
                    <a:p>
                      <a:pPr marL="0" indent="0" algn="ctr">
                        <a:lnSpc>
                          <a:spcPct val="100000"/>
                        </a:lnSpc>
                        <a:spcBef>
                          <a:spcPts val="0"/>
                        </a:spcBef>
                      </a:pPr>
                      <a:r>
                        <a:rPr lang="vi-VN" sz="2800" spc="0">
                          <a:solidFill>
                            <a:srgbClr val="FFFFFF"/>
                          </a:solidFill>
                          <a:effectLst/>
                          <a:latin typeface="Times New Roman" panose="02020603050405020304" pitchFamily="18" charset="0"/>
                          <a:ea typeface="Segoe UI" panose="020B0502040204020203" pitchFamily="34" charset="0"/>
                          <a:cs typeface="Times New Roman" panose="02020603050405020304" pitchFamily="18" charset="0"/>
                        </a:rPr>
                        <a:t>Thể loại</a:t>
                      </a:r>
                      <a:endParaRPr lang="vi-VN" sz="28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1A995"/>
                    </a:solidFill>
                  </a:tcPr>
                </a:tc>
                <a:tc>
                  <a:txBody>
                    <a:bodyPr/>
                    <a:lstStyle/>
                    <a:p>
                      <a:pPr marL="0" indent="0" algn="ctr">
                        <a:lnSpc>
                          <a:spcPct val="100000"/>
                        </a:lnSpc>
                        <a:spcBef>
                          <a:spcPts val="0"/>
                        </a:spcBef>
                      </a:pPr>
                      <a:r>
                        <a:rPr lang="vi-VN" sz="2800" spc="0">
                          <a:solidFill>
                            <a:srgbClr val="FFFFFF"/>
                          </a:solidFill>
                          <a:effectLst/>
                          <a:latin typeface="Times New Roman" panose="02020603050405020304" pitchFamily="18" charset="0"/>
                          <a:ea typeface="Segoe UI" panose="020B0502040204020203" pitchFamily="34" charset="0"/>
                          <a:cs typeface="Times New Roman" panose="02020603050405020304" pitchFamily="18" charset="0"/>
                        </a:rPr>
                        <a:t>Tác phẩm</a:t>
                      </a:r>
                      <a:endParaRPr lang="vi-VN" sz="28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1A99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spc="0">
                          <a:solidFill>
                            <a:srgbClr val="FFFFFF"/>
                          </a:solidFill>
                          <a:effectLst/>
                          <a:latin typeface="Times New Roman" panose="02020603050405020304" pitchFamily="18" charset="0"/>
                          <a:ea typeface="Segoe UI" panose="020B0502040204020203" pitchFamily="34" charset="0"/>
                          <a:cs typeface="Times New Roman" panose="02020603050405020304" pitchFamily="18" charset="0"/>
                        </a:rPr>
                        <a:t>Tác giả</a:t>
                      </a:r>
                      <a:endParaRPr lang="vi-VN" sz="28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1A995"/>
                    </a:solidFill>
                  </a:tcPr>
                </a:tc>
                <a:extLst>
                  <a:ext uri="{0D108BD9-81ED-4DB2-BD59-A6C34878D82A}">
                    <a16:rowId xmlns:a16="http://schemas.microsoft.com/office/drawing/2014/main" val="2850172937"/>
                  </a:ext>
                </a:extLst>
              </a:tr>
              <a:tr h="480823">
                <a:tc rowSpan="5">
                  <a:txBody>
                    <a:bodyPr/>
                    <a:lstStyle/>
                    <a:p>
                      <a:pPr marL="0" indent="0" algn="ctr">
                        <a:lnSpc>
                          <a:spcPct val="100000"/>
                        </a:lnSpc>
                        <a:spcBef>
                          <a:spcPts val="0"/>
                        </a:spcBef>
                        <a:spcAft>
                          <a:spcPts val="0"/>
                        </a:spcAft>
                      </a:pPr>
                      <a:r>
                        <a:rPr lang="vi-VN" sz="2800" spc="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Văn học viết</a:t>
                      </a:r>
                      <a:endParaRPr lang="vi-VN" sz="28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tc>
                  <a:txBody>
                    <a:bodyPr/>
                    <a:lstStyle/>
                    <a:p>
                      <a:pPr marL="0" marR="0" lvl="0" indent="360000" algn="just" defTabSz="914400" rtl="0" eaLnBrk="1" fontAlgn="auto" latinLnBrk="0" hangingPunct="1">
                        <a:lnSpc>
                          <a:spcPct val="100000"/>
                        </a:lnSpc>
                        <a:spcBef>
                          <a:spcPts val="0"/>
                        </a:spcBef>
                        <a:spcAft>
                          <a:spcPts val="0"/>
                        </a:spcAft>
                        <a:buClrTx/>
                        <a:buSzTx/>
                        <a:buFontTx/>
                        <a:buNone/>
                        <a:tabLst/>
                        <a:defRPr/>
                      </a:pPr>
                      <a:r>
                        <a:rPr lang="vi-VN" sz="2800" spc="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rPr>
                        <a:t>Chinh phụ ngâm </a:t>
                      </a:r>
                      <a:endParaRPr lang="vi-VN" sz="280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tc>
                  <a:txBody>
                    <a:bodyPr/>
                    <a:lstStyle/>
                    <a:p>
                      <a:pPr indent="360000" algn="ctr">
                        <a:lnSpc>
                          <a:spcPct val="100000"/>
                        </a:lnSpc>
                        <a:spcBef>
                          <a:spcPts val="0"/>
                        </a:spcBef>
                      </a:pPr>
                      <a:r>
                        <a:rPr lang="vi-VN" sz="2800" spc="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rPr>
                        <a:t>Đặng Trần Côn</a:t>
                      </a:r>
                    </a:p>
                  </a:txBody>
                  <a:tcPr marL="6350" marR="635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extLst>
                  <a:ext uri="{0D108BD9-81ED-4DB2-BD59-A6C34878D82A}">
                    <a16:rowId xmlns:a16="http://schemas.microsoft.com/office/drawing/2014/main" val="756549421"/>
                  </a:ext>
                </a:extLst>
              </a:tr>
              <a:tr h="480822">
                <a:tc vMerge="1">
                  <a:txBody>
                    <a:bodyPr/>
                    <a:lstStyle/>
                    <a:p>
                      <a:endParaRPr lang="vi-VN"/>
                    </a:p>
                  </a:txBody>
                  <a:tcPr/>
                </a:tc>
                <a:tc>
                  <a:txBody>
                    <a:bodyPr/>
                    <a:lstStyle/>
                    <a:p>
                      <a:pPr indent="360000" algn="just">
                        <a:lnSpc>
                          <a:spcPct val="100000"/>
                        </a:lnSpc>
                        <a:spcBef>
                          <a:spcPts val="0"/>
                        </a:spcBef>
                      </a:pPr>
                      <a:r>
                        <a:rPr lang="vi-VN" sz="2800" spc="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rPr>
                        <a:t>Cung oán ngâm khúc </a:t>
                      </a:r>
                      <a:endParaRPr lang="vi-VN" sz="280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tc>
                  <a:txBody>
                    <a:bodyPr/>
                    <a:lstStyle/>
                    <a:p>
                      <a:pPr indent="360000" algn="ctr">
                        <a:lnSpc>
                          <a:spcPct val="100000"/>
                        </a:lnSpc>
                        <a:spcBef>
                          <a:spcPts val="0"/>
                        </a:spcBef>
                      </a:pPr>
                      <a:r>
                        <a:rPr lang="vi-VN" sz="2800" spc="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rPr>
                        <a:t>Nguyễn Gia Thiều</a:t>
                      </a:r>
                      <a:endParaRPr lang="vi-VN" sz="280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extLst>
                  <a:ext uri="{0D108BD9-81ED-4DB2-BD59-A6C34878D82A}">
                    <a16:rowId xmlns:a16="http://schemas.microsoft.com/office/drawing/2014/main" val="227473965"/>
                  </a:ext>
                </a:extLst>
              </a:tr>
              <a:tr h="480823">
                <a:tc vMerge="1">
                  <a:txBody>
                    <a:bodyPr/>
                    <a:lstStyle/>
                    <a:p>
                      <a:endParaRPr lang="vi-VN"/>
                    </a:p>
                  </a:txBody>
                  <a:tcPr/>
                </a:tc>
                <a:tc>
                  <a:txBody>
                    <a:bodyPr/>
                    <a:lstStyle/>
                    <a:p>
                      <a:pPr indent="360000" algn="just">
                        <a:lnSpc>
                          <a:spcPct val="100000"/>
                        </a:lnSpc>
                        <a:spcBef>
                          <a:spcPts val="0"/>
                        </a:spcBef>
                      </a:pPr>
                      <a:r>
                        <a:rPr lang="vi-VN" sz="2800" spc="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rPr>
                        <a:t>Thượng kinh ký sự </a:t>
                      </a:r>
                      <a:endParaRPr lang="vi-VN" sz="280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tc>
                  <a:txBody>
                    <a:bodyPr/>
                    <a:lstStyle/>
                    <a:p>
                      <a:pPr indent="360000" algn="ctr">
                        <a:lnSpc>
                          <a:spcPct val="100000"/>
                        </a:lnSpc>
                        <a:spcBef>
                          <a:spcPts val="0"/>
                        </a:spcBef>
                      </a:pPr>
                      <a:r>
                        <a:rPr lang="vi-VN" sz="2800" spc="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rPr>
                        <a:t>Lê Hữu Trác </a:t>
                      </a:r>
                    </a:p>
                    <a:p>
                      <a:pPr indent="360000" algn="ctr">
                        <a:lnSpc>
                          <a:spcPct val="100000"/>
                        </a:lnSpc>
                        <a:spcBef>
                          <a:spcPts val="0"/>
                        </a:spcBef>
                      </a:pPr>
                      <a:r>
                        <a:rPr lang="vi-VN" sz="2800" spc="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rPr>
                        <a:t>(Hải Thượng Lãn Ông)</a:t>
                      </a:r>
                      <a:endParaRPr lang="vi-VN" sz="280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extLst>
                  <a:ext uri="{0D108BD9-81ED-4DB2-BD59-A6C34878D82A}">
                    <a16:rowId xmlns:a16="http://schemas.microsoft.com/office/drawing/2014/main" val="2425821418"/>
                  </a:ext>
                </a:extLst>
              </a:tr>
              <a:tr h="480823">
                <a:tc vMerge="1">
                  <a:txBody>
                    <a:bodyPr/>
                    <a:lstStyle/>
                    <a:p>
                      <a:pPr marL="0" indent="0" algn="ctr">
                        <a:lnSpc>
                          <a:spcPct val="100000"/>
                        </a:lnSpc>
                        <a:spcBef>
                          <a:spcPts val="0"/>
                        </a:spcBef>
                        <a:spcAft>
                          <a:spcPts val="0"/>
                        </a:spcAft>
                      </a:pPr>
                      <a:endParaRPr lang="vi-VN" sz="28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tc>
                  <a:txBody>
                    <a:bodyPr/>
                    <a:lstStyle/>
                    <a:p>
                      <a:pPr indent="360000" algn="just">
                        <a:lnSpc>
                          <a:spcPct val="100000"/>
                        </a:lnSpc>
                        <a:spcBef>
                          <a:spcPts val="0"/>
                        </a:spcBef>
                      </a:pPr>
                      <a:r>
                        <a:rPr lang="vi-VN" sz="280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rPr>
                        <a:t>Bạch Vân quốc ngữ thi tập</a:t>
                      </a:r>
                    </a:p>
                  </a:txBody>
                  <a:tcPr marL="6350" marR="63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tc>
                  <a:txBody>
                    <a:bodyPr/>
                    <a:lstStyle/>
                    <a:p>
                      <a:pPr indent="360000" algn="ctr">
                        <a:lnSpc>
                          <a:spcPct val="100000"/>
                        </a:lnSpc>
                        <a:spcBef>
                          <a:spcPts val="0"/>
                        </a:spcBef>
                      </a:pPr>
                      <a:r>
                        <a:rPr lang="vi-VN" sz="280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rPr>
                        <a:t>Nguyễn Bỉnh Khiêm</a:t>
                      </a:r>
                    </a:p>
                  </a:txBody>
                  <a:tcPr marL="6350" marR="635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extLst>
                  <a:ext uri="{0D108BD9-81ED-4DB2-BD59-A6C34878D82A}">
                    <a16:rowId xmlns:a16="http://schemas.microsoft.com/office/drawing/2014/main" val="142602846"/>
                  </a:ext>
                </a:extLst>
              </a:tr>
              <a:tr h="480823">
                <a:tc vMerge="1">
                  <a:txBody>
                    <a:bodyPr/>
                    <a:lstStyle/>
                    <a:p>
                      <a:pPr marL="0" indent="0" algn="ctr">
                        <a:lnSpc>
                          <a:spcPct val="100000"/>
                        </a:lnSpc>
                        <a:spcBef>
                          <a:spcPts val="0"/>
                        </a:spcBef>
                        <a:spcAft>
                          <a:spcPts val="0"/>
                        </a:spcAft>
                      </a:pPr>
                      <a:endParaRPr lang="vi-VN" sz="28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tc>
                  <a:txBody>
                    <a:bodyPr/>
                    <a:lstStyle/>
                    <a:p>
                      <a:pPr marL="0" marR="0" lvl="0" indent="360000" algn="just" defTabSz="914400" rtl="0" eaLnBrk="1" fontAlgn="auto" latinLnBrk="0" hangingPunct="1">
                        <a:lnSpc>
                          <a:spcPct val="100000"/>
                        </a:lnSpc>
                        <a:spcBef>
                          <a:spcPts val="0"/>
                        </a:spcBef>
                        <a:spcAft>
                          <a:spcPts val="0"/>
                        </a:spcAft>
                        <a:buClrTx/>
                        <a:buSzTx/>
                        <a:buFontTx/>
                        <a:buNone/>
                        <a:tabLst/>
                        <a:defRPr/>
                      </a:pPr>
                      <a:r>
                        <a:rPr lang="vi-VN" sz="280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rPr>
                        <a:t>Thiên Nam ngữ lục </a:t>
                      </a:r>
                    </a:p>
                  </a:txBody>
                  <a:tcPr marL="6350" marR="63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tc>
                  <a:txBody>
                    <a:bodyPr/>
                    <a:lstStyle/>
                    <a:p>
                      <a:pPr indent="360000" algn="ctr">
                        <a:lnSpc>
                          <a:spcPct val="100000"/>
                        </a:lnSpc>
                        <a:spcBef>
                          <a:spcPts val="0"/>
                        </a:spcBef>
                      </a:pPr>
                      <a:r>
                        <a:rPr lang="vi-VN" sz="2800">
                          <a:solidFill>
                            <a:sysClr val="windowText" lastClr="000000"/>
                          </a:solidFill>
                          <a:effectLst/>
                          <a:latin typeface="Times New Roman" panose="02020603050405020304" pitchFamily="18" charset="0"/>
                          <a:ea typeface="Segoe UI" panose="020B0502040204020203" pitchFamily="34" charset="0"/>
                          <a:cs typeface="Times New Roman" panose="02020603050405020304" pitchFamily="18" charset="0"/>
                        </a:rPr>
                        <a:t>Chưa rõ</a:t>
                      </a:r>
                    </a:p>
                  </a:txBody>
                  <a:tcPr marL="6350" marR="6350" marT="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extLst>
                  <a:ext uri="{0D108BD9-81ED-4DB2-BD59-A6C34878D82A}">
                    <a16:rowId xmlns:a16="http://schemas.microsoft.com/office/drawing/2014/main" val="400754004"/>
                  </a:ext>
                </a:extLst>
              </a:tr>
              <a:tr h="1068777">
                <a:tc>
                  <a:txBody>
                    <a:bodyPr/>
                    <a:lstStyle/>
                    <a:p>
                      <a:pPr indent="180000" algn="ctr">
                        <a:lnSpc>
                          <a:spcPct val="100000"/>
                        </a:lnSpc>
                        <a:spcBef>
                          <a:spcPts val="0"/>
                        </a:spcBef>
                        <a:spcAft>
                          <a:spcPts val="0"/>
                        </a:spcAft>
                      </a:pPr>
                      <a:r>
                        <a:rPr lang="vi-VN" sz="280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rPr>
                        <a:t>Văn học </a:t>
                      </a:r>
                    </a:p>
                    <a:p>
                      <a:pPr indent="180000" algn="ctr">
                        <a:lnSpc>
                          <a:spcPct val="100000"/>
                        </a:lnSpc>
                        <a:spcBef>
                          <a:spcPts val="0"/>
                        </a:spcBef>
                        <a:spcAft>
                          <a:spcPts val="0"/>
                        </a:spcAft>
                      </a:pPr>
                      <a:r>
                        <a:rPr lang="vi-VN" sz="280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rPr>
                        <a:t>dân gian</a:t>
                      </a:r>
                    </a:p>
                  </a:txBody>
                  <a:tcPr marL="6350" marR="63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tc>
                  <a:txBody>
                    <a:bodyPr/>
                    <a:lstStyle/>
                    <a:p>
                      <a:pPr indent="360000" algn="just">
                        <a:lnSpc>
                          <a:spcPct val="100000"/>
                        </a:lnSpc>
                        <a:spcBef>
                          <a:spcPts val="0"/>
                        </a:spcBef>
                        <a:spcAft>
                          <a:spcPts val="0"/>
                        </a:spcAft>
                      </a:pPr>
                      <a:r>
                        <a:rPr lang="vi-VN" sz="2800" b="0" i="0" u="none" strike="noStrike" kern="1200">
                          <a:solidFill>
                            <a:sysClr val="windowText" lastClr="000000"/>
                          </a:solidFill>
                          <a:effectLst/>
                          <a:latin typeface="Times New Roman" panose="02020603050405020304" pitchFamily="18" charset="0"/>
                          <a:ea typeface="+mn-ea"/>
                          <a:cs typeface="Times New Roman" panose="02020603050405020304" pitchFamily="18" charset="0"/>
                        </a:rPr>
                        <a:t>Thạch Sanh, Nhị Độ Mai, Trạng Quỳnh, Trạng Lợn,...</a:t>
                      </a:r>
                    </a:p>
                  </a:txBody>
                  <a:tcPr marL="6350" marR="63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tc>
                  <a:txBody>
                    <a:bodyPr/>
                    <a:lstStyle/>
                    <a:p>
                      <a:pPr indent="360000" algn="ctr">
                        <a:lnSpc>
                          <a:spcPct val="100000"/>
                        </a:lnSpc>
                        <a:spcBef>
                          <a:spcPts val="0"/>
                        </a:spcBef>
                        <a:spcAft>
                          <a:spcPts val="0"/>
                        </a:spcAft>
                      </a:pPr>
                      <a:r>
                        <a:rPr lang="vi-VN" sz="2800" b="0" i="0" u="none" strike="noStrike" kern="1200">
                          <a:solidFill>
                            <a:sysClr val="windowText" lastClr="000000"/>
                          </a:solidFill>
                          <a:effectLst/>
                          <a:latin typeface="Times New Roman" panose="02020603050405020304" pitchFamily="18" charset="0"/>
                          <a:ea typeface="+mn-ea"/>
                          <a:cs typeface="Times New Roman" panose="02020603050405020304" pitchFamily="18" charset="0"/>
                        </a:rPr>
                        <a:t>Khuyết danh</a:t>
                      </a:r>
                      <a:endParaRPr lang="vi-VN" sz="280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AE9E4"/>
                    </a:solidFill>
                  </a:tcPr>
                </a:tc>
                <a:extLst>
                  <a:ext uri="{0D108BD9-81ED-4DB2-BD59-A6C34878D82A}">
                    <a16:rowId xmlns:a16="http://schemas.microsoft.com/office/drawing/2014/main" val="6538144"/>
                  </a:ext>
                </a:extLst>
              </a:tr>
            </a:tbl>
          </a:graphicData>
        </a:graphic>
      </p:graphicFrame>
    </p:spTree>
    <p:extLst>
      <p:ext uri="{BB962C8B-B14F-4D97-AF65-F5344CB8AC3E}">
        <p14:creationId xmlns:p14="http://schemas.microsoft.com/office/powerpoint/2010/main" val="10523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E400F2-280A-4377-B76D-631C720B0AC6}"/>
              </a:ext>
            </a:extLst>
          </p:cNvPr>
          <p:cNvGrpSpPr/>
          <p:nvPr/>
        </p:nvGrpSpPr>
        <p:grpSpPr>
          <a:xfrm>
            <a:off x="3849383" y="90444"/>
            <a:ext cx="6969126" cy="3599397"/>
            <a:chOff x="307974" y="393700"/>
            <a:chExt cx="11753852" cy="6070600"/>
          </a:xfrm>
        </p:grpSpPr>
        <p:pic>
          <p:nvPicPr>
            <p:cNvPr id="5122" name="Picture 2" descr="Chinh phụ ngâm khúc by Đặng Trần Côn | Goodreads">
              <a:extLst>
                <a:ext uri="{FF2B5EF4-FFF2-40B4-BE49-F238E27FC236}">
                  <a16:creationId xmlns:a16="http://schemas.microsoft.com/office/drawing/2014/main" id="{BDA9119D-A793-46F8-9DDD-C99C3615C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4" y="393700"/>
              <a:ext cx="4146437" cy="6070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ột thân phận khác trong Cung oán ngâm khúc | DoanhnhanPlus.vn">
              <a:extLst>
                <a:ext uri="{FF2B5EF4-FFF2-40B4-BE49-F238E27FC236}">
                  <a16:creationId xmlns:a16="http://schemas.microsoft.com/office/drawing/2014/main" id="{D8C39AA1-D0CF-4398-8987-06D57A780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574" y="393700"/>
              <a:ext cx="3442817" cy="60706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hai Tâm - Thượng Kinh Ký Sự - Hải Thượng Lãn Ông">
              <a:extLst>
                <a:ext uri="{FF2B5EF4-FFF2-40B4-BE49-F238E27FC236}">
                  <a16:creationId xmlns:a16="http://schemas.microsoft.com/office/drawing/2014/main" id="{4E59396D-9A54-4915-A492-88A4FBA7F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287" y="393700"/>
              <a:ext cx="4092539" cy="6070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306D8A3-2883-48A8-8038-49DC5070C729}"/>
              </a:ext>
            </a:extLst>
          </p:cNvPr>
          <p:cNvGrpSpPr/>
          <p:nvPr/>
        </p:nvGrpSpPr>
        <p:grpSpPr>
          <a:xfrm>
            <a:off x="1721472" y="3319219"/>
            <a:ext cx="8978900" cy="3538781"/>
            <a:chOff x="1" y="-29227"/>
            <a:chExt cx="11863762" cy="4382940"/>
          </a:xfrm>
        </p:grpSpPr>
        <p:pic>
          <p:nvPicPr>
            <p:cNvPr id="10" name="Picture 2" descr="Tranh truyện dân gian Việt Nam - Thạch Sanh – Nhà xuất bản Kim Đồng">
              <a:extLst>
                <a:ext uri="{FF2B5EF4-FFF2-40B4-BE49-F238E27FC236}">
                  <a16:creationId xmlns:a16="http://schemas.microsoft.com/office/drawing/2014/main" id="{C2A74C48-AE0F-4C4F-B66A-6FFF9B3F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3060700" cy="43537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Đọc truyện Trạng Quỳnh mang lại ý nghĩa cuộc sống">
              <a:extLst>
                <a:ext uri="{FF2B5EF4-FFF2-40B4-BE49-F238E27FC236}">
                  <a16:creationId xmlns:a16="http://schemas.microsoft.com/office/drawing/2014/main" id="{749C5FEF-9325-4ECD-90D8-F0094C1651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0701" y="0"/>
              <a:ext cx="2836863" cy="43244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RUYỆN NHỊ ĐỘ MAI">
              <a:extLst>
                <a:ext uri="{FF2B5EF4-FFF2-40B4-BE49-F238E27FC236}">
                  <a16:creationId xmlns:a16="http://schemas.microsoft.com/office/drawing/2014/main" id="{CD74E7D0-5584-4E0A-870E-68274574EC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990" t="5740" r="9576" b="11482"/>
            <a:stretch/>
          </p:blipFill>
          <p:spPr bwMode="auto">
            <a:xfrm>
              <a:off x="5842001" y="-29227"/>
              <a:ext cx="3116263" cy="4312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Trạng Lợn | Tải Sách Miễn Phí, Đọc Sách Online">
              <a:extLst>
                <a:ext uri="{FF2B5EF4-FFF2-40B4-BE49-F238E27FC236}">
                  <a16:creationId xmlns:a16="http://schemas.microsoft.com/office/drawing/2014/main" id="{21856BE6-EFB0-4C53-BF4A-C808B205F8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8264" y="0"/>
              <a:ext cx="2905499" cy="435371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6">
            <a:extLst>
              <a:ext uri="{FF2B5EF4-FFF2-40B4-BE49-F238E27FC236}">
                <a16:creationId xmlns:a16="http://schemas.microsoft.com/office/drawing/2014/main" id="{1F6DD837-F81D-4AC3-842C-20A96FB7B61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590" t="19722" r="7639" b="11944"/>
          <a:stretch/>
        </p:blipFill>
        <p:spPr bwMode="auto">
          <a:xfrm>
            <a:off x="1317751" y="141298"/>
            <a:ext cx="2531632" cy="315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03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a:solidFill>
                  <a:srgbClr val="002060"/>
                </a:solidFill>
                <a:latin typeface="Sitka Banner" pitchFamily="2" charset="0"/>
                <a:ea typeface="Times New Roman" panose="02020603050405020304" pitchFamily="18" charset="0"/>
                <a:cs typeface="Times New Roman" panose="02020603050405020304" pitchFamily="18" charset="0"/>
              </a:rPr>
              <a:t>2</a:t>
            </a: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Tình hình văn hoá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C2D3F75C-6F4A-43C6-854C-86645DBDD48D}"/>
              </a:ext>
            </a:extLst>
          </p:cNvPr>
          <p:cNvSpPr txBox="1"/>
          <p:nvPr/>
        </p:nvSpPr>
        <p:spPr>
          <a:xfrm>
            <a:off x="4609830" y="991455"/>
            <a:ext cx="3822970" cy="492443"/>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Nghệ thuật dân gian</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6" name="Puzzle Piece">
            <a:extLst>
              <a:ext uri="{FF2B5EF4-FFF2-40B4-BE49-F238E27FC236}">
                <a16:creationId xmlns:a16="http://schemas.microsoft.com/office/drawing/2014/main" id="{B2CB4989-6ADA-4CD8-8C6C-24AB342D391A}"/>
              </a:ext>
            </a:extLst>
          </p:cNvPr>
          <p:cNvSpPr/>
          <p:nvPr/>
        </p:nvSpPr>
        <p:spPr>
          <a:xfrm rot="7500634" flipH="1">
            <a:off x="5011519" y="2722026"/>
            <a:ext cx="1475280" cy="1480583"/>
          </a:xfrm>
          <a:custGeom>
            <a:avLst/>
            <a:gdLst/>
            <a:ahLst/>
            <a:cxnLst>
              <a:cxn ang="0">
                <a:pos x="wd2" y="hd2"/>
              </a:cxn>
              <a:cxn ang="5400000">
                <a:pos x="wd2" y="hd2"/>
              </a:cxn>
              <a:cxn ang="10800000">
                <a:pos x="wd2" y="hd2"/>
              </a:cxn>
              <a:cxn ang="16200000">
                <a:pos x="wd2" y="hd2"/>
              </a:cxn>
            </a:cxnLst>
            <a:rect l="0" t="0" r="r" b="b"/>
            <a:pathLst>
              <a:path w="21600" h="21600" extrusionOk="0">
                <a:moveTo>
                  <a:pt x="559" y="0"/>
                </a:moveTo>
                <a:cubicBezTo>
                  <a:pt x="251" y="0"/>
                  <a:pt x="0" y="250"/>
                  <a:pt x="0" y="557"/>
                </a:cubicBezTo>
                <a:lnTo>
                  <a:pt x="0" y="15411"/>
                </a:lnTo>
                <a:cubicBezTo>
                  <a:pt x="0" y="15717"/>
                  <a:pt x="251" y="15967"/>
                  <a:pt x="559" y="15967"/>
                </a:cubicBezTo>
                <a:lnTo>
                  <a:pt x="5699" y="15967"/>
                </a:lnTo>
                <a:cubicBezTo>
                  <a:pt x="6442" y="16247"/>
                  <a:pt x="6547" y="16971"/>
                  <a:pt x="6547" y="16971"/>
                </a:cubicBezTo>
                <a:cubicBezTo>
                  <a:pt x="6592" y="17343"/>
                  <a:pt x="6223" y="17890"/>
                  <a:pt x="6075" y="18092"/>
                </a:cubicBezTo>
                <a:cubicBezTo>
                  <a:pt x="5749" y="18463"/>
                  <a:pt x="5552" y="18940"/>
                  <a:pt x="5552" y="19460"/>
                </a:cubicBezTo>
                <a:cubicBezTo>
                  <a:pt x="5552" y="20642"/>
                  <a:pt x="6569" y="21600"/>
                  <a:pt x="7823" y="21600"/>
                </a:cubicBezTo>
                <a:cubicBezTo>
                  <a:pt x="9077" y="21600"/>
                  <a:pt x="10095" y="20642"/>
                  <a:pt x="10095" y="19460"/>
                </a:cubicBezTo>
                <a:cubicBezTo>
                  <a:pt x="10095" y="18976"/>
                  <a:pt x="9923" y="18530"/>
                  <a:pt x="9636" y="18172"/>
                </a:cubicBezTo>
                <a:lnTo>
                  <a:pt x="9634" y="18170"/>
                </a:lnTo>
                <a:cubicBezTo>
                  <a:pt x="9604" y="18133"/>
                  <a:pt x="9050" y="17422"/>
                  <a:pt x="9104" y="16971"/>
                </a:cubicBezTo>
                <a:cubicBezTo>
                  <a:pt x="9104" y="16971"/>
                  <a:pt x="9211" y="16247"/>
                  <a:pt x="9955" y="15967"/>
                </a:cubicBezTo>
                <a:lnTo>
                  <a:pt x="15373" y="15967"/>
                </a:lnTo>
                <a:cubicBezTo>
                  <a:pt x="15681" y="15967"/>
                  <a:pt x="15932" y="15717"/>
                  <a:pt x="15932" y="15411"/>
                </a:cubicBezTo>
                <a:lnTo>
                  <a:pt x="15932" y="9979"/>
                </a:lnTo>
                <a:cubicBezTo>
                  <a:pt x="16201" y="9201"/>
                  <a:pt x="16953" y="9092"/>
                  <a:pt x="16953" y="9092"/>
                </a:cubicBezTo>
                <a:cubicBezTo>
                  <a:pt x="17326" y="9047"/>
                  <a:pt x="17877" y="9415"/>
                  <a:pt x="18080" y="9562"/>
                </a:cubicBezTo>
                <a:cubicBezTo>
                  <a:pt x="18452" y="9888"/>
                  <a:pt x="18930" y="10084"/>
                  <a:pt x="19452" y="10084"/>
                </a:cubicBezTo>
                <a:cubicBezTo>
                  <a:pt x="20639" y="10084"/>
                  <a:pt x="21600" y="9070"/>
                  <a:pt x="21600" y="7820"/>
                </a:cubicBezTo>
                <a:cubicBezTo>
                  <a:pt x="21600" y="6571"/>
                  <a:pt x="20639" y="5559"/>
                  <a:pt x="19452" y="5559"/>
                </a:cubicBezTo>
                <a:cubicBezTo>
                  <a:pt x="18965" y="5559"/>
                  <a:pt x="18518" y="5731"/>
                  <a:pt x="18158" y="6018"/>
                </a:cubicBezTo>
                <a:lnTo>
                  <a:pt x="18158" y="6015"/>
                </a:lnTo>
                <a:cubicBezTo>
                  <a:pt x="18125" y="6041"/>
                  <a:pt x="17407" y="6598"/>
                  <a:pt x="16953" y="6544"/>
                </a:cubicBezTo>
                <a:cubicBezTo>
                  <a:pt x="16953" y="6544"/>
                  <a:pt x="16201" y="6436"/>
                  <a:pt x="15932" y="5658"/>
                </a:cubicBezTo>
                <a:lnTo>
                  <a:pt x="15932" y="557"/>
                </a:lnTo>
                <a:cubicBezTo>
                  <a:pt x="15932" y="250"/>
                  <a:pt x="15681" y="0"/>
                  <a:pt x="15373" y="0"/>
                </a:cubicBezTo>
                <a:lnTo>
                  <a:pt x="9592" y="0"/>
                </a:lnTo>
                <a:cubicBezTo>
                  <a:pt x="9174" y="329"/>
                  <a:pt x="9104" y="800"/>
                  <a:pt x="9104" y="800"/>
                </a:cubicBezTo>
                <a:cubicBezTo>
                  <a:pt x="9050" y="1253"/>
                  <a:pt x="9609" y="1969"/>
                  <a:pt x="9636" y="2001"/>
                </a:cubicBezTo>
                <a:lnTo>
                  <a:pt x="9634" y="2001"/>
                </a:lnTo>
                <a:cubicBezTo>
                  <a:pt x="9922" y="2360"/>
                  <a:pt x="10095" y="2804"/>
                  <a:pt x="10095" y="3289"/>
                </a:cubicBezTo>
                <a:cubicBezTo>
                  <a:pt x="10095" y="4471"/>
                  <a:pt x="9077" y="5431"/>
                  <a:pt x="7823" y="5431"/>
                </a:cubicBezTo>
                <a:cubicBezTo>
                  <a:pt x="6569" y="5431"/>
                  <a:pt x="5552" y="4471"/>
                  <a:pt x="5552" y="3289"/>
                </a:cubicBezTo>
                <a:cubicBezTo>
                  <a:pt x="5552" y="2769"/>
                  <a:pt x="5749" y="2294"/>
                  <a:pt x="6075" y="1924"/>
                </a:cubicBezTo>
                <a:cubicBezTo>
                  <a:pt x="6223" y="1721"/>
                  <a:pt x="6592" y="1172"/>
                  <a:pt x="6547" y="800"/>
                </a:cubicBezTo>
                <a:cubicBezTo>
                  <a:pt x="6547" y="800"/>
                  <a:pt x="6479" y="329"/>
                  <a:pt x="6061" y="0"/>
                </a:cubicBezTo>
                <a:lnTo>
                  <a:pt x="559" y="0"/>
                </a:lnTo>
                <a:close/>
              </a:path>
            </a:pathLst>
          </a:custGeom>
          <a:gradFill>
            <a:gsLst>
              <a:gs pos="0">
                <a:srgbClr val="50BBFA"/>
              </a:gs>
              <a:gs pos="100000">
                <a:srgbClr val="2E81FF"/>
              </a:gs>
            </a:gsLst>
            <a:lin ang="5400000"/>
          </a:gradFill>
          <a:ln w="12700">
            <a:miter lim="400000"/>
          </a:ln>
          <a:effectLst>
            <a:outerShdw blurRad="63500" dist="19050" dir="5400000" rotWithShape="0">
              <a:srgbClr val="000000">
                <a:alpha val="63000"/>
              </a:srgbClr>
            </a:outerShdw>
          </a:effectLst>
        </p:spPr>
        <p:txBody>
          <a:bodyPr lIns="45718" tIns="45718" rIns="45718" bIns="45718" anchor="ctr"/>
          <a:lstStyle/>
          <a:p>
            <a:pPr>
              <a:defRPr>
                <a:solidFill>
                  <a:srgbClr val="FFFFFF"/>
                </a:solidFill>
              </a:defRPr>
            </a:pPr>
            <a:endParaRPr/>
          </a:p>
        </p:txBody>
      </p:sp>
      <p:sp>
        <p:nvSpPr>
          <p:cNvPr id="7" name="Puzzle Piece">
            <a:extLst>
              <a:ext uri="{FF2B5EF4-FFF2-40B4-BE49-F238E27FC236}">
                <a16:creationId xmlns:a16="http://schemas.microsoft.com/office/drawing/2014/main" id="{3A5063EB-D146-42F5-A2AB-964457493D60}"/>
              </a:ext>
            </a:extLst>
          </p:cNvPr>
          <p:cNvSpPr/>
          <p:nvPr/>
        </p:nvSpPr>
        <p:spPr>
          <a:xfrm rot="12888979">
            <a:off x="5513399" y="2265135"/>
            <a:ext cx="1844457" cy="1111322"/>
          </a:xfrm>
          <a:custGeom>
            <a:avLst/>
            <a:gdLst/>
            <a:ahLst/>
            <a:cxnLst>
              <a:cxn ang="0">
                <a:pos x="wd2" y="hd2"/>
              </a:cxn>
              <a:cxn ang="5400000">
                <a:pos x="wd2" y="hd2"/>
              </a:cxn>
              <a:cxn ang="10800000">
                <a:pos x="wd2" y="hd2"/>
              </a:cxn>
              <a:cxn ang="16200000">
                <a:pos x="wd2" y="hd2"/>
              </a:cxn>
            </a:cxnLst>
            <a:rect l="0" t="0" r="r" b="b"/>
            <a:pathLst>
              <a:path w="21600" h="21600" extrusionOk="0">
                <a:moveTo>
                  <a:pt x="4970" y="0"/>
                </a:moveTo>
                <a:cubicBezTo>
                  <a:pt x="4727" y="0"/>
                  <a:pt x="4529" y="339"/>
                  <a:pt x="4529" y="754"/>
                </a:cubicBezTo>
                <a:lnTo>
                  <a:pt x="4529" y="7491"/>
                </a:lnTo>
                <a:cubicBezTo>
                  <a:pt x="4382" y="8825"/>
                  <a:pt x="3672" y="8999"/>
                  <a:pt x="3672" y="8999"/>
                </a:cubicBezTo>
                <a:cubicBezTo>
                  <a:pt x="3377" y="9059"/>
                  <a:pt x="2943" y="8562"/>
                  <a:pt x="2783" y="8363"/>
                </a:cubicBezTo>
                <a:cubicBezTo>
                  <a:pt x="2489" y="7923"/>
                  <a:pt x="2110" y="7658"/>
                  <a:pt x="1698" y="7658"/>
                </a:cubicBezTo>
                <a:cubicBezTo>
                  <a:pt x="760" y="7658"/>
                  <a:pt x="0" y="9026"/>
                  <a:pt x="0" y="10717"/>
                </a:cubicBezTo>
                <a:cubicBezTo>
                  <a:pt x="0" y="12407"/>
                  <a:pt x="760" y="13778"/>
                  <a:pt x="1698" y="13778"/>
                </a:cubicBezTo>
                <a:cubicBezTo>
                  <a:pt x="2082" y="13778"/>
                  <a:pt x="2436" y="13545"/>
                  <a:pt x="2720" y="13157"/>
                </a:cubicBezTo>
                <a:lnTo>
                  <a:pt x="2720" y="13160"/>
                </a:lnTo>
                <a:cubicBezTo>
                  <a:pt x="2746" y="13124"/>
                  <a:pt x="3313" y="12370"/>
                  <a:pt x="3672" y="12443"/>
                </a:cubicBezTo>
                <a:cubicBezTo>
                  <a:pt x="3672" y="12443"/>
                  <a:pt x="4382" y="12617"/>
                  <a:pt x="4529" y="13951"/>
                </a:cubicBezTo>
                <a:lnTo>
                  <a:pt x="4529" y="20846"/>
                </a:lnTo>
                <a:cubicBezTo>
                  <a:pt x="4529" y="21260"/>
                  <a:pt x="4727" y="21600"/>
                  <a:pt x="4970" y="21600"/>
                </a:cubicBezTo>
                <a:lnTo>
                  <a:pt x="9322" y="21600"/>
                </a:lnTo>
                <a:cubicBezTo>
                  <a:pt x="9749" y="21162"/>
                  <a:pt x="9815" y="20388"/>
                  <a:pt x="9815" y="20388"/>
                </a:cubicBezTo>
                <a:cubicBezTo>
                  <a:pt x="9857" y="19778"/>
                  <a:pt x="9419" y="18814"/>
                  <a:pt x="9396" y="18765"/>
                </a:cubicBezTo>
                <a:lnTo>
                  <a:pt x="9394" y="18763"/>
                </a:lnTo>
                <a:cubicBezTo>
                  <a:pt x="9168" y="18278"/>
                  <a:pt x="9032" y="17676"/>
                  <a:pt x="9032" y="17022"/>
                </a:cubicBezTo>
                <a:cubicBezTo>
                  <a:pt x="9032" y="15422"/>
                  <a:pt x="9836" y="14124"/>
                  <a:pt x="10827" y="14124"/>
                </a:cubicBezTo>
                <a:cubicBezTo>
                  <a:pt x="11818" y="14124"/>
                  <a:pt x="12621" y="15422"/>
                  <a:pt x="12621" y="17022"/>
                </a:cubicBezTo>
                <a:cubicBezTo>
                  <a:pt x="12621" y="17724"/>
                  <a:pt x="12467" y="18368"/>
                  <a:pt x="12209" y="18869"/>
                </a:cubicBezTo>
                <a:cubicBezTo>
                  <a:pt x="12092" y="19143"/>
                  <a:pt x="11799" y="19886"/>
                  <a:pt x="11834" y="20388"/>
                </a:cubicBezTo>
                <a:cubicBezTo>
                  <a:pt x="11834" y="20388"/>
                  <a:pt x="11900" y="21162"/>
                  <a:pt x="12327" y="21600"/>
                </a:cubicBezTo>
                <a:lnTo>
                  <a:pt x="16679" y="21600"/>
                </a:lnTo>
                <a:cubicBezTo>
                  <a:pt x="16922" y="21600"/>
                  <a:pt x="17120" y="21261"/>
                  <a:pt x="17120" y="20846"/>
                </a:cubicBezTo>
                <a:lnTo>
                  <a:pt x="17120" y="13499"/>
                </a:lnTo>
                <a:cubicBezTo>
                  <a:pt x="17332" y="12447"/>
                  <a:pt x="17928" y="12299"/>
                  <a:pt x="17928" y="12299"/>
                </a:cubicBezTo>
                <a:cubicBezTo>
                  <a:pt x="18223" y="12239"/>
                  <a:pt x="18657" y="12736"/>
                  <a:pt x="18817" y="12935"/>
                </a:cubicBezTo>
                <a:cubicBezTo>
                  <a:pt x="19111" y="13375"/>
                  <a:pt x="19490" y="13640"/>
                  <a:pt x="19902" y="13640"/>
                </a:cubicBezTo>
                <a:cubicBezTo>
                  <a:pt x="20840" y="13640"/>
                  <a:pt x="21600" y="12272"/>
                  <a:pt x="21600" y="10581"/>
                </a:cubicBezTo>
                <a:cubicBezTo>
                  <a:pt x="21600" y="8891"/>
                  <a:pt x="20840" y="7519"/>
                  <a:pt x="19902" y="7519"/>
                </a:cubicBezTo>
                <a:cubicBezTo>
                  <a:pt x="19518" y="7519"/>
                  <a:pt x="19164" y="7753"/>
                  <a:pt x="18880" y="8141"/>
                </a:cubicBezTo>
                <a:lnTo>
                  <a:pt x="18880" y="8138"/>
                </a:lnTo>
                <a:cubicBezTo>
                  <a:pt x="18854" y="8174"/>
                  <a:pt x="18287" y="8928"/>
                  <a:pt x="17928" y="8855"/>
                </a:cubicBezTo>
                <a:cubicBezTo>
                  <a:pt x="17928" y="8855"/>
                  <a:pt x="17332" y="8707"/>
                  <a:pt x="17120" y="7655"/>
                </a:cubicBezTo>
                <a:lnTo>
                  <a:pt x="17120" y="754"/>
                </a:lnTo>
                <a:cubicBezTo>
                  <a:pt x="17120" y="340"/>
                  <a:pt x="16921" y="0"/>
                  <a:pt x="16678" y="0"/>
                </a:cubicBezTo>
                <a:lnTo>
                  <a:pt x="12109" y="0"/>
                </a:lnTo>
                <a:cubicBezTo>
                  <a:pt x="11780" y="445"/>
                  <a:pt x="11725" y="1085"/>
                  <a:pt x="11725" y="1085"/>
                </a:cubicBezTo>
                <a:cubicBezTo>
                  <a:pt x="11682" y="1697"/>
                  <a:pt x="12124" y="2664"/>
                  <a:pt x="12145" y="2708"/>
                </a:cubicBezTo>
                <a:lnTo>
                  <a:pt x="12142" y="2708"/>
                </a:lnTo>
                <a:cubicBezTo>
                  <a:pt x="12369" y="3193"/>
                  <a:pt x="12506" y="3796"/>
                  <a:pt x="12506" y="4452"/>
                </a:cubicBezTo>
                <a:cubicBezTo>
                  <a:pt x="12506" y="6051"/>
                  <a:pt x="11704" y="7347"/>
                  <a:pt x="10712" y="7347"/>
                </a:cubicBezTo>
                <a:cubicBezTo>
                  <a:pt x="9721" y="7347"/>
                  <a:pt x="8917" y="6051"/>
                  <a:pt x="8917" y="4452"/>
                </a:cubicBezTo>
                <a:cubicBezTo>
                  <a:pt x="8917" y="3749"/>
                  <a:pt x="9072" y="3103"/>
                  <a:pt x="9330" y="2601"/>
                </a:cubicBezTo>
                <a:cubicBezTo>
                  <a:pt x="9447" y="2328"/>
                  <a:pt x="9738" y="1588"/>
                  <a:pt x="9703" y="1085"/>
                </a:cubicBezTo>
                <a:cubicBezTo>
                  <a:pt x="9703" y="1085"/>
                  <a:pt x="9648" y="445"/>
                  <a:pt x="9318" y="0"/>
                </a:cubicBezTo>
                <a:lnTo>
                  <a:pt x="4970" y="0"/>
                </a:lnTo>
                <a:close/>
              </a:path>
            </a:pathLst>
          </a:custGeom>
          <a:gradFill>
            <a:gsLst>
              <a:gs pos="0">
                <a:srgbClr val="00D780"/>
              </a:gs>
              <a:gs pos="100000">
                <a:srgbClr val="00FA92"/>
              </a:gs>
            </a:gsLst>
            <a:lin ang="5400000"/>
          </a:gradFill>
          <a:ln w="12700">
            <a:miter lim="400000"/>
          </a:ln>
          <a:effectLst>
            <a:outerShdw blurRad="63500" dist="19050" dir="5400000" rotWithShape="0">
              <a:srgbClr val="000000">
                <a:alpha val="63000"/>
              </a:srgbClr>
            </a:outerShdw>
          </a:effectLst>
        </p:spPr>
        <p:txBody>
          <a:bodyPr lIns="45718" tIns="45718" rIns="45718" bIns="45718" anchor="ctr"/>
          <a:lstStyle/>
          <a:p>
            <a:pPr>
              <a:defRPr>
                <a:solidFill>
                  <a:srgbClr val="FFFFFF"/>
                </a:solidFill>
              </a:defRPr>
            </a:pPr>
            <a:endParaRPr/>
          </a:p>
        </p:txBody>
      </p:sp>
      <p:sp>
        <p:nvSpPr>
          <p:cNvPr id="9" name="Line">
            <a:extLst>
              <a:ext uri="{FF2B5EF4-FFF2-40B4-BE49-F238E27FC236}">
                <a16:creationId xmlns:a16="http://schemas.microsoft.com/office/drawing/2014/main" id="{548D0213-9258-4DC2-80BC-A0C71B94918E}"/>
              </a:ext>
            </a:extLst>
          </p:cNvPr>
          <p:cNvSpPr/>
          <p:nvPr/>
        </p:nvSpPr>
        <p:spPr>
          <a:xfrm>
            <a:off x="4477755" y="2946836"/>
            <a:ext cx="370887" cy="234392"/>
          </a:xfrm>
          <a:prstGeom prst="line">
            <a:avLst/>
          </a:prstGeom>
          <a:ln w="12700">
            <a:solidFill>
              <a:srgbClr val="5494F5"/>
            </a:solidFill>
            <a:miter/>
          </a:ln>
        </p:spPr>
        <p:txBody>
          <a:bodyPr lIns="45718" tIns="45718" rIns="45718" bIns="45718"/>
          <a:lstStyle/>
          <a:p>
            <a:endParaRPr/>
          </a:p>
        </p:txBody>
      </p:sp>
      <p:sp>
        <p:nvSpPr>
          <p:cNvPr id="10" name="Circle">
            <a:extLst>
              <a:ext uri="{FF2B5EF4-FFF2-40B4-BE49-F238E27FC236}">
                <a16:creationId xmlns:a16="http://schemas.microsoft.com/office/drawing/2014/main" id="{6AF31C97-8D17-4EC9-8207-FE9FDA3434C1}"/>
              </a:ext>
            </a:extLst>
          </p:cNvPr>
          <p:cNvSpPr/>
          <p:nvPr/>
        </p:nvSpPr>
        <p:spPr>
          <a:xfrm>
            <a:off x="4818809" y="3137959"/>
            <a:ext cx="114871" cy="114871"/>
          </a:xfrm>
          <a:prstGeom prst="ellipse">
            <a:avLst/>
          </a:prstGeom>
          <a:solidFill>
            <a:srgbClr val="5493F7"/>
          </a:solidFill>
          <a:ln w="12700">
            <a:miter lim="400000"/>
          </a:ln>
        </p:spPr>
        <p:txBody>
          <a:bodyPr lIns="45718" tIns="45718" rIns="45718" bIns="45718" anchor="ctr"/>
          <a:lstStyle/>
          <a:p>
            <a:endParaRPr/>
          </a:p>
        </p:txBody>
      </p:sp>
      <p:sp>
        <p:nvSpPr>
          <p:cNvPr id="11" name="Line">
            <a:extLst>
              <a:ext uri="{FF2B5EF4-FFF2-40B4-BE49-F238E27FC236}">
                <a16:creationId xmlns:a16="http://schemas.microsoft.com/office/drawing/2014/main" id="{4903ED8F-304A-4C40-BACF-C7742AB8692A}"/>
              </a:ext>
            </a:extLst>
          </p:cNvPr>
          <p:cNvSpPr/>
          <p:nvPr/>
        </p:nvSpPr>
        <p:spPr>
          <a:xfrm>
            <a:off x="2601647" y="2950550"/>
            <a:ext cx="1881876" cy="2"/>
          </a:xfrm>
          <a:prstGeom prst="line">
            <a:avLst/>
          </a:prstGeom>
          <a:ln w="12700">
            <a:solidFill>
              <a:srgbClr val="5494F5"/>
            </a:solidFill>
            <a:miter/>
          </a:ln>
        </p:spPr>
        <p:txBody>
          <a:bodyPr lIns="45718" tIns="45718" rIns="45718" bIns="45718"/>
          <a:lstStyle/>
          <a:p>
            <a:endParaRPr/>
          </a:p>
        </p:txBody>
      </p:sp>
      <p:pic>
        <p:nvPicPr>
          <p:cNvPr id="12" name="Picture 41">
            <a:extLst>
              <a:ext uri="{FF2B5EF4-FFF2-40B4-BE49-F238E27FC236}">
                <a16:creationId xmlns:a16="http://schemas.microsoft.com/office/drawing/2014/main" id="{4F51E89A-CC6B-4FD4-B975-FFFD54754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907" y="3405693"/>
            <a:ext cx="426253" cy="397837"/>
          </a:xfrm>
          <a:prstGeom prst="rect">
            <a:avLst/>
          </a:prstGeom>
          <a:ln w="12700">
            <a:miter lim="400000"/>
          </a:ln>
        </p:spPr>
      </p:pic>
      <p:sp>
        <p:nvSpPr>
          <p:cNvPr id="13" name="Rectangle 29">
            <a:extLst>
              <a:ext uri="{FF2B5EF4-FFF2-40B4-BE49-F238E27FC236}">
                <a16:creationId xmlns:a16="http://schemas.microsoft.com/office/drawing/2014/main" id="{BCC20A7F-99C3-4E3B-B889-0695D8A63428}"/>
              </a:ext>
            </a:extLst>
          </p:cNvPr>
          <p:cNvSpPr txBox="1"/>
          <p:nvPr/>
        </p:nvSpPr>
        <p:spPr>
          <a:xfrm>
            <a:off x="421240" y="2960360"/>
            <a:ext cx="4481095" cy="29980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475" tIns="21475" rIns="21475" bIns="21475">
            <a:spAutoFit/>
          </a:bodyPr>
          <a:lstStyle>
            <a:lvl1pPr defTabSz="214760">
              <a:defRPr sz="700">
                <a:solidFill>
                  <a:srgbClr val="808080"/>
                </a:solidFill>
              </a:defRPr>
            </a:lvl1pPr>
          </a:lstStyle>
          <a:p>
            <a:pPr algn="just"/>
            <a:r>
              <a:rPr lang="vi-VN" sz="3200" b="1">
                <a:solidFill>
                  <a:srgbClr val="002060"/>
                </a:solidFill>
                <a:latin typeface="Times New Roman" panose="02020603050405020304" pitchFamily="18" charset="0"/>
                <a:cs typeface="Times New Roman" panose="02020603050405020304" pitchFamily="18" charset="0"/>
              </a:rPr>
              <a:t>Tiêu biểu là nghệ thuật điêu khác trong các đình, chùa với nét chạm khắc mềm mại, mô tả cảnh sinh hoạt thường ngày và tượng Phật rất đặc sắc.</a:t>
            </a:r>
          </a:p>
        </p:txBody>
      </p:sp>
      <p:sp>
        <p:nvSpPr>
          <p:cNvPr id="14" name="Line">
            <a:extLst>
              <a:ext uri="{FF2B5EF4-FFF2-40B4-BE49-F238E27FC236}">
                <a16:creationId xmlns:a16="http://schemas.microsoft.com/office/drawing/2014/main" id="{1E42F585-410A-49C6-A9B8-381D0B4F7C1B}"/>
              </a:ext>
            </a:extLst>
          </p:cNvPr>
          <p:cNvSpPr/>
          <p:nvPr/>
        </p:nvSpPr>
        <p:spPr>
          <a:xfrm flipV="1">
            <a:off x="6606738" y="2202935"/>
            <a:ext cx="262147" cy="364384"/>
          </a:xfrm>
          <a:prstGeom prst="line">
            <a:avLst/>
          </a:prstGeom>
          <a:ln w="12700">
            <a:solidFill>
              <a:srgbClr val="63D788"/>
            </a:solidFill>
            <a:miter/>
          </a:ln>
        </p:spPr>
        <p:txBody>
          <a:bodyPr lIns="45718" tIns="45718" rIns="45718" bIns="45718"/>
          <a:lstStyle/>
          <a:p>
            <a:endParaRPr/>
          </a:p>
        </p:txBody>
      </p:sp>
      <p:sp>
        <p:nvSpPr>
          <p:cNvPr id="15" name="Circle">
            <a:extLst>
              <a:ext uri="{FF2B5EF4-FFF2-40B4-BE49-F238E27FC236}">
                <a16:creationId xmlns:a16="http://schemas.microsoft.com/office/drawing/2014/main" id="{C7478E5B-1D88-4B96-B326-926CA871A1FF}"/>
              </a:ext>
            </a:extLst>
          </p:cNvPr>
          <p:cNvSpPr/>
          <p:nvPr/>
        </p:nvSpPr>
        <p:spPr>
          <a:xfrm>
            <a:off x="6554474" y="2492071"/>
            <a:ext cx="114869" cy="114871"/>
          </a:xfrm>
          <a:prstGeom prst="ellipse">
            <a:avLst/>
          </a:prstGeom>
          <a:solidFill>
            <a:srgbClr val="64D788"/>
          </a:solidFill>
          <a:ln w="12700">
            <a:miter lim="400000"/>
          </a:ln>
        </p:spPr>
        <p:txBody>
          <a:bodyPr lIns="45718" tIns="45718" rIns="45718" bIns="45718" anchor="ctr"/>
          <a:lstStyle/>
          <a:p>
            <a:endParaRPr/>
          </a:p>
        </p:txBody>
      </p:sp>
      <p:sp>
        <p:nvSpPr>
          <p:cNvPr id="16" name="Line">
            <a:extLst>
              <a:ext uri="{FF2B5EF4-FFF2-40B4-BE49-F238E27FC236}">
                <a16:creationId xmlns:a16="http://schemas.microsoft.com/office/drawing/2014/main" id="{40429989-43FC-4154-9521-1F55F83E6032}"/>
              </a:ext>
            </a:extLst>
          </p:cNvPr>
          <p:cNvSpPr/>
          <p:nvPr/>
        </p:nvSpPr>
        <p:spPr>
          <a:xfrm>
            <a:off x="6858135" y="2207786"/>
            <a:ext cx="2221179" cy="2"/>
          </a:xfrm>
          <a:prstGeom prst="line">
            <a:avLst/>
          </a:prstGeom>
          <a:ln w="12700">
            <a:solidFill>
              <a:srgbClr val="63D788"/>
            </a:solidFill>
            <a:miter/>
          </a:ln>
        </p:spPr>
        <p:txBody>
          <a:bodyPr lIns="45718" tIns="45718" rIns="45718" bIns="45718"/>
          <a:lstStyle/>
          <a:p>
            <a:endParaRPr/>
          </a:p>
        </p:txBody>
      </p:sp>
      <p:pic>
        <p:nvPicPr>
          <p:cNvPr id="18" name="Picture 41">
            <a:extLst>
              <a:ext uri="{FF2B5EF4-FFF2-40B4-BE49-F238E27FC236}">
                <a16:creationId xmlns:a16="http://schemas.microsoft.com/office/drawing/2014/main" id="{1F5AFF09-30D6-4424-81F2-BDBFC7BC8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6336" y="2393363"/>
            <a:ext cx="426605" cy="432878"/>
          </a:xfrm>
          <a:prstGeom prst="rect">
            <a:avLst/>
          </a:prstGeom>
          <a:ln w="12700">
            <a:miter lim="400000"/>
          </a:ln>
        </p:spPr>
      </p:pic>
      <p:sp>
        <p:nvSpPr>
          <p:cNvPr id="19" name="Rectangle 29">
            <a:extLst>
              <a:ext uri="{FF2B5EF4-FFF2-40B4-BE49-F238E27FC236}">
                <a16:creationId xmlns:a16="http://schemas.microsoft.com/office/drawing/2014/main" id="{63732313-9EEF-4E27-9B46-D8CF195E14F9}"/>
              </a:ext>
            </a:extLst>
          </p:cNvPr>
          <p:cNvSpPr txBox="1"/>
          <p:nvPr/>
        </p:nvSpPr>
        <p:spPr>
          <a:xfrm>
            <a:off x="7563712" y="2202935"/>
            <a:ext cx="3990230" cy="3490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475" tIns="21475" rIns="21475" bIns="21475">
            <a:spAutoFit/>
          </a:bodyPr>
          <a:lstStyle>
            <a:lvl1pPr defTabSz="214760">
              <a:defRPr sz="700">
                <a:solidFill>
                  <a:srgbClr val="808080"/>
                </a:solidFill>
              </a:defRPr>
            </a:lvl1pPr>
          </a:lstStyle>
          <a:p>
            <a:pPr algn="just"/>
            <a:r>
              <a:rPr lang="vi-VN" sz="3200" b="1">
                <a:solidFill>
                  <a:srgbClr val="002060"/>
                </a:solidFill>
                <a:latin typeface="Times New Roman" panose="02020603050405020304" pitchFamily="18" charset="0"/>
                <a:cs typeface="Times New Roman" panose="02020603050405020304" pitchFamily="18" charset="0"/>
              </a:rPr>
              <a:t>Nghệ thuật sân khấu đa dạng với các loại hình như hát chèo, hát ả đào, hát tuồng,... Ngoài ra còn có các điệu múa như: múa trên dây, múa đèn,...</a:t>
            </a:r>
          </a:p>
        </p:txBody>
      </p:sp>
    </p:spTree>
    <p:extLst>
      <p:ext uri="{BB962C8B-B14F-4D97-AF65-F5344CB8AC3E}">
        <p14:creationId xmlns:p14="http://schemas.microsoft.com/office/powerpoint/2010/main" val="285544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400" fill="hold"/>
                                        <p:tgtEl>
                                          <p:spTgt spid="6"/>
                                        </p:tgtEl>
                                        <p:attrNameLst>
                                          <p:attrName>ppt_w</p:attrName>
                                        </p:attrNameLst>
                                      </p:cBhvr>
                                      <p:tavLst>
                                        <p:tav tm="0">
                                          <p:val>
                                            <p:fltVal val="0"/>
                                          </p:val>
                                        </p:tav>
                                        <p:tav tm="100000">
                                          <p:val>
                                            <p:strVal val="#ppt_w"/>
                                          </p:val>
                                        </p:tav>
                                      </p:tavLst>
                                    </p:anim>
                                    <p:anim calcmode="lin" valueType="num">
                                      <p:cBhvr>
                                        <p:cTn id="8" dur="4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400"/>
                            </p:stCondLst>
                            <p:childTnLst>
                              <p:par>
                                <p:cTn id="10" presetID="4" presetClass="entr" presetSubtype="32" fill="hold" grpId="0" nodeType="afterEffect">
                                  <p:stCondLst>
                                    <p:cond delay="0"/>
                                  </p:stCondLst>
                                  <p:iterate>
                                    <p:tmAbs val="0"/>
                                  </p:iterate>
                                  <p:childTnLst>
                                    <p:set>
                                      <p:cBhvr>
                                        <p:cTn id="11" fill="hold"/>
                                        <p:tgtEl>
                                          <p:spTgt spid="10"/>
                                        </p:tgtEl>
                                        <p:attrNameLst>
                                          <p:attrName>style.visibility</p:attrName>
                                        </p:attrNameLst>
                                      </p:cBhvr>
                                      <p:to>
                                        <p:strVal val="visible"/>
                                      </p:to>
                                    </p:set>
                                    <p:animEffect transition="in" filter="box(out)">
                                      <p:cBhvr>
                                        <p:cTn id="12" dur="400"/>
                                        <p:tgtEl>
                                          <p:spTgt spid="10"/>
                                        </p:tgtEl>
                                      </p:cBhvr>
                                    </p:animEffect>
                                  </p:childTnLst>
                                </p:cTn>
                              </p:par>
                            </p:childTnLst>
                          </p:cTn>
                        </p:par>
                        <p:par>
                          <p:cTn id="13" fill="hold">
                            <p:stCondLst>
                              <p:cond delay="800"/>
                            </p:stCondLst>
                            <p:childTnLst>
                              <p:par>
                                <p:cTn id="14" presetID="4" presetClass="entr" presetSubtype="32" fill="hold" grpId="0" nodeType="afterEffect">
                                  <p:stCondLst>
                                    <p:cond delay="0"/>
                                  </p:stCondLst>
                                  <p:iterate>
                                    <p:tmAbs val="0"/>
                                  </p:iterate>
                                  <p:childTnLst>
                                    <p:set>
                                      <p:cBhvr>
                                        <p:cTn id="15" fill="hold"/>
                                        <p:tgtEl>
                                          <p:spTgt spid="9"/>
                                        </p:tgtEl>
                                        <p:attrNameLst>
                                          <p:attrName>style.visibility</p:attrName>
                                        </p:attrNameLst>
                                      </p:cBhvr>
                                      <p:to>
                                        <p:strVal val="visible"/>
                                      </p:to>
                                    </p:set>
                                    <p:animEffect transition="in" filter="box(out)">
                                      <p:cBhvr>
                                        <p:cTn id="16" dur="400"/>
                                        <p:tgtEl>
                                          <p:spTgt spid="9"/>
                                        </p:tgtEl>
                                      </p:cBhvr>
                                    </p:animEffect>
                                  </p:childTnLst>
                                </p:cTn>
                              </p:par>
                            </p:childTnLst>
                          </p:cTn>
                        </p:par>
                        <p:par>
                          <p:cTn id="17" fill="hold">
                            <p:stCondLst>
                              <p:cond delay="1200"/>
                            </p:stCondLst>
                            <p:childTnLst>
                              <p:par>
                                <p:cTn id="18" presetID="4" presetClass="entr" presetSubtype="32" fill="hold" grpId="0" nodeType="afterEffect">
                                  <p:stCondLst>
                                    <p:cond delay="0"/>
                                  </p:stCondLst>
                                  <p:iterate>
                                    <p:tmAbs val="0"/>
                                  </p:iterate>
                                  <p:childTnLst>
                                    <p:set>
                                      <p:cBhvr>
                                        <p:cTn id="19" fill="hold"/>
                                        <p:tgtEl>
                                          <p:spTgt spid="11"/>
                                        </p:tgtEl>
                                        <p:attrNameLst>
                                          <p:attrName>style.visibility</p:attrName>
                                        </p:attrNameLst>
                                      </p:cBhvr>
                                      <p:to>
                                        <p:strVal val="visible"/>
                                      </p:to>
                                    </p:set>
                                    <p:animEffect transition="in" filter="box(out)">
                                      <p:cBhvr>
                                        <p:cTn id="20" dur="400"/>
                                        <p:tgtEl>
                                          <p:spTgt spid="11"/>
                                        </p:tgtEl>
                                      </p:cBhvr>
                                    </p:animEffect>
                                  </p:childTnLst>
                                </p:cTn>
                              </p:par>
                            </p:childTnLst>
                          </p:cTn>
                        </p:par>
                        <p:par>
                          <p:cTn id="21" fill="hold">
                            <p:stCondLst>
                              <p:cond delay="1600"/>
                            </p:stCondLst>
                            <p:childTnLst>
                              <p:par>
                                <p:cTn id="22" presetID="23" presetClass="entr" presetSubtype="16" fill="hold" grpId="0" nodeType="afterEffect">
                                  <p:stCondLst>
                                    <p:cond delay="0"/>
                                  </p:stCondLst>
                                  <p:iterate>
                                    <p:tmAbs val="0"/>
                                  </p:iterate>
                                  <p:childTnLst>
                                    <p:set>
                                      <p:cBhvr>
                                        <p:cTn id="23" fill="hold"/>
                                        <p:tgtEl>
                                          <p:spTgt spid="12"/>
                                        </p:tgtEl>
                                        <p:attrNameLst>
                                          <p:attrName>style.visibility</p:attrName>
                                        </p:attrNameLst>
                                      </p:cBhvr>
                                      <p:to>
                                        <p:strVal val="visible"/>
                                      </p:to>
                                    </p:set>
                                    <p:anim calcmode="lin" valueType="num">
                                      <p:cBhvr>
                                        <p:cTn id="24" dur="400" fill="hold"/>
                                        <p:tgtEl>
                                          <p:spTgt spid="12"/>
                                        </p:tgtEl>
                                        <p:attrNameLst>
                                          <p:attrName>ppt_w</p:attrName>
                                        </p:attrNameLst>
                                      </p:cBhvr>
                                      <p:tavLst>
                                        <p:tav tm="0">
                                          <p:val>
                                            <p:fltVal val="0"/>
                                          </p:val>
                                        </p:tav>
                                        <p:tav tm="100000">
                                          <p:val>
                                            <p:strVal val="#ppt_w"/>
                                          </p:val>
                                        </p:tav>
                                      </p:tavLst>
                                    </p:anim>
                                    <p:anim calcmode="lin" valueType="num">
                                      <p:cBhvr>
                                        <p:cTn id="25" dur="400" fill="hold"/>
                                        <p:tgtEl>
                                          <p:spTgt spid="12"/>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23" presetClass="entr" presetSubtype="16" fill="hold" grpId="0" nodeType="afterEffect">
                                  <p:stCondLst>
                                    <p:cond delay="0"/>
                                  </p:stCondLst>
                                  <p:iterate>
                                    <p:tmAbs val="0"/>
                                  </p:iterate>
                                  <p:childTnLst>
                                    <p:set>
                                      <p:cBhvr>
                                        <p:cTn id="28" fill="hold"/>
                                        <p:tgtEl>
                                          <p:spTgt spid="13"/>
                                        </p:tgtEl>
                                        <p:attrNameLst>
                                          <p:attrName>style.visibility</p:attrName>
                                        </p:attrNameLst>
                                      </p:cBhvr>
                                      <p:to>
                                        <p:strVal val="visible"/>
                                      </p:to>
                                    </p:set>
                                    <p:anim calcmode="lin" valueType="num">
                                      <p:cBhvr>
                                        <p:cTn id="29" dur="400" fill="hold"/>
                                        <p:tgtEl>
                                          <p:spTgt spid="13"/>
                                        </p:tgtEl>
                                        <p:attrNameLst>
                                          <p:attrName>ppt_w</p:attrName>
                                        </p:attrNameLst>
                                      </p:cBhvr>
                                      <p:tavLst>
                                        <p:tav tm="0">
                                          <p:val>
                                            <p:fltVal val="0"/>
                                          </p:val>
                                        </p:tav>
                                        <p:tav tm="100000">
                                          <p:val>
                                            <p:strVal val="#ppt_w"/>
                                          </p:val>
                                        </p:tav>
                                      </p:tavLst>
                                    </p:anim>
                                    <p:anim calcmode="lin" valueType="num">
                                      <p:cBhvr>
                                        <p:cTn id="30" dur="4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iterate>
                                    <p:tmAbs val="0"/>
                                  </p:iterate>
                                  <p:childTnLst>
                                    <p:set>
                                      <p:cBhvr>
                                        <p:cTn id="34" fill="hold"/>
                                        <p:tgtEl>
                                          <p:spTgt spid="7"/>
                                        </p:tgtEl>
                                        <p:attrNameLst>
                                          <p:attrName>style.visibility</p:attrName>
                                        </p:attrNameLst>
                                      </p:cBhvr>
                                      <p:to>
                                        <p:strVal val="visible"/>
                                      </p:to>
                                    </p:set>
                                    <p:anim calcmode="lin" valueType="num">
                                      <p:cBhvr>
                                        <p:cTn id="35" dur="400" fill="hold"/>
                                        <p:tgtEl>
                                          <p:spTgt spid="7"/>
                                        </p:tgtEl>
                                        <p:attrNameLst>
                                          <p:attrName>ppt_w</p:attrName>
                                        </p:attrNameLst>
                                      </p:cBhvr>
                                      <p:tavLst>
                                        <p:tav tm="0">
                                          <p:val>
                                            <p:fltVal val="0"/>
                                          </p:val>
                                        </p:tav>
                                        <p:tav tm="100000">
                                          <p:val>
                                            <p:strVal val="#ppt_w"/>
                                          </p:val>
                                        </p:tav>
                                      </p:tavLst>
                                    </p:anim>
                                    <p:anim calcmode="lin" valueType="num">
                                      <p:cBhvr>
                                        <p:cTn id="36" dur="400" fill="hold"/>
                                        <p:tgtEl>
                                          <p:spTgt spid="7"/>
                                        </p:tgtEl>
                                        <p:attrNameLst>
                                          <p:attrName>ppt_h</p:attrName>
                                        </p:attrNameLst>
                                      </p:cBhvr>
                                      <p:tavLst>
                                        <p:tav tm="0">
                                          <p:val>
                                            <p:fltVal val="0"/>
                                          </p:val>
                                        </p:tav>
                                        <p:tav tm="100000">
                                          <p:val>
                                            <p:strVal val="#ppt_h"/>
                                          </p:val>
                                        </p:tav>
                                      </p:tavLst>
                                    </p:anim>
                                  </p:childTnLst>
                                </p:cTn>
                              </p:par>
                            </p:childTnLst>
                          </p:cTn>
                        </p:par>
                        <p:par>
                          <p:cTn id="37" fill="hold">
                            <p:stCondLst>
                              <p:cond delay="400"/>
                            </p:stCondLst>
                            <p:childTnLst>
                              <p:par>
                                <p:cTn id="38" presetID="4" presetClass="entr" presetSubtype="32" fill="hold" grpId="0" nodeType="afterEffect">
                                  <p:stCondLst>
                                    <p:cond delay="0"/>
                                  </p:stCondLst>
                                  <p:iterate>
                                    <p:tmAbs val="0"/>
                                  </p:iterate>
                                  <p:childTnLst>
                                    <p:set>
                                      <p:cBhvr>
                                        <p:cTn id="39" fill="hold"/>
                                        <p:tgtEl>
                                          <p:spTgt spid="15"/>
                                        </p:tgtEl>
                                        <p:attrNameLst>
                                          <p:attrName>style.visibility</p:attrName>
                                        </p:attrNameLst>
                                      </p:cBhvr>
                                      <p:to>
                                        <p:strVal val="visible"/>
                                      </p:to>
                                    </p:set>
                                    <p:animEffect transition="in" filter="box(out)">
                                      <p:cBhvr>
                                        <p:cTn id="40" dur="400"/>
                                        <p:tgtEl>
                                          <p:spTgt spid="15"/>
                                        </p:tgtEl>
                                      </p:cBhvr>
                                    </p:animEffect>
                                  </p:childTnLst>
                                </p:cTn>
                              </p:par>
                            </p:childTnLst>
                          </p:cTn>
                        </p:par>
                        <p:par>
                          <p:cTn id="41" fill="hold">
                            <p:stCondLst>
                              <p:cond delay="800"/>
                            </p:stCondLst>
                            <p:childTnLst>
                              <p:par>
                                <p:cTn id="42" presetID="4" presetClass="entr" presetSubtype="32" fill="hold" grpId="0" nodeType="afterEffect">
                                  <p:stCondLst>
                                    <p:cond delay="0"/>
                                  </p:stCondLst>
                                  <p:iterate>
                                    <p:tmAbs val="0"/>
                                  </p:iterate>
                                  <p:childTnLst>
                                    <p:set>
                                      <p:cBhvr>
                                        <p:cTn id="43" fill="hold"/>
                                        <p:tgtEl>
                                          <p:spTgt spid="14"/>
                                        </p:tgtEl>
                                        <p:attrNameLst>
                                          <p:attrName>style.visibility</p:attrName>
                                        </p:attrNameLst>
                                      </p:cBhvr>
                                      <p:to>
                                        <p:strVal val="visible"/>
                                      </p:to>
                                    </p:set>
                                    <p:animEffect transition="in" filter="box(out)">
                                      <p:cBhvr>
                                        <p:cTn id="44" dur="400"/>
                                        <p:tgtEl>
                                          <p:spTgt spid="14"/>
                                        </p:tgtEl>
                                      </p:cBhvr>
                                    </p:animEffect>
                                  </p:childTnLst>
                                </p:cTn>
                              </p:par>
                            </p:childTnLst>
                          </p:cTn>
                        </p:par>
                        <p:par>
                          <p:cTn id="45" fill="hold">
                            <p:stCondLst>
                              <p:cond delay="1200"/>
                            </p:stCondLst>
                            <p:childTnLst>
                              <p:par>
                                <p:cTn id="46" presetID="4" presetClass="entr" presetSubtype="32" fill="hold" grpId="0" nodeType="afterEffect">
                                  <p:stCondLst>
                                    <p:cond delay="0"/>
                                  </p:stCondLst>
                                  <p:iterate>
                                    <p:tmAbs val="0"/>
                                  </p:iterate>
                                  <p:childTnLst>
                                    <p:set>
                                      <p:cBhvr>
                                        <p:cTn id="47" fill="hold"/>
                                        <p:tgtEl>
                                          <p:spTgt spid="16"/>
                                        </p:tgtEl>
                                        <p:attrNameLst>
                                          <p:attrName>style.visibility</p:attrName>
                                        </p:attrNameLst>
                                      </p:cBhvr>
                                      <p:to>
                                        <p:strVal val="visible"/>
                                      </p:to>
                                    </p:set>
                                    <p:animEffect transition="in" filter="box(out)">
                                      <p:cBhvr>
                                        <p:cTn id="48" dur="400"/>
                                        <p:tgtEl>
                                          <p:spTgt spid="16"/>
                                        </p:tgtEl>
                                      </p:cBhvr>
                                    </p:animEffect>
                                  </p:childTnLst>
                                </p:cTn>
                              </p:par>
                            </p:childTnLst>
                          </p:cTn>
                        </p:par>
                        <p:par>
                          <p:cTn id="49" fill="hold">
                            <p:stCondLst>
                              <p:cond delay="1600"/>
                            </p:stCondLst>
                            <p:childTnLst>
                              <p:par>
                                <p:cTn id="50" presetID="23" presetClass="entr" presetSubtype="16" fill="hold" grpId="0" nodeType="afterEffect">
                                  <p:stCondLst>
                                    <p:cond delay="0"/>
                                  </p:stCondLst>
                                  <p:iterate>
                                    <p:tmAbs val="0"/>
                                  </p:iterate>
                                  <p:childTnLst>
                                    <p:set>
                                      <p:cBhvr>
                                        <p:cTn id="51" fill="hold"/>
                                        <p:tgtEl>
                                          <p:spTgt spid="18"/>
                                        </p:tgtEl>
                                        <p:attrNameLst>
                                          <p:attrName>style.visibility</p:attrName>
                                        </p:attrNameLst>
                                      </p:cBhvr>
                                      <p:to>
                                        <p:strVal val="visible"/>
                                      </p:to>
                                    </p:set>
                                    <p:anim calcmode="lin" valueType="num">
                                      <p:cBhvr>
                                        <p:cTn id="52" dur="400" fill="hold"/>
                                        <p:tgtEl>
                                          <p:spTgt spid="18"/>
                                        </p:tgtEl>
                                        <p:attrNameLst>
                                          <p:attrName>ppt_w</p:attrName>
                                        </p:attrNameLst>
                                      </p:cBhvr>
                                      <p:tavLst>
                                        <p:tav tm="0">
                                          <p:val>
                                            <p:fltVal val="0"/>
                                          </p:val>
                                        </p:tav>
                                        <p:tav tm="100000">
                                          <p:val>
                                            <p:strVal val="#ppt_w"/>
                                          </p:val>
                                        </p:tav>
                                      </p:tavLst>
                                    </p:anim>
                                    <p:anim calcmode="lin" valueType="num">
                                      <p:cBhvr>
                                        <p:cTn id="53" dur="400" fill="hold"/>
                                        <p:tgtEl>
                                          <p:spTgt spid="18"/>
                                        </p:tgtEl>
                                        <p:attrNameLst>
                                          <p:attrName>ppt_h</p:attrName>
                                        </p:attrNameLst>
                                      </p:cBhvr>
                                      <p:tavLst>
                                        <p:tav tm="0">
                                          <p:val>
                                            <p:fltVal val="0"/>
                                          </p:val>
                                        </p:tav>
                                        <p:tav tm="100000">
                                          <p:val>
                                            <p:strVal val="#ppt_h"/>
                                          </p:val>
                                        </p:tav>
                                      </p:tavLst>
                                    </p:anim>
                                  </p:childTnLst>
                                </p:cTn>
                              </p:par>
                            </p:childTnLst>
                          </p:cTn>
                        </p:par>
                        <p:par>
                          <p:cTn id="54" fill="hold">
                            <p:stCondLst>
                              <p:cond delay="2000"/>
                            </p:stCondLst>
                            <p:childTnLst>
                              <p:par>
                                <p:cTn id="55" presetID="23" presetClass="entr" presetSubtype="16" fill="hold" grpId="0" nodeType="afterEffect">
                                  <p:stCondLst>
                                    <p:cond delay="0"/>
                                  </p:stCondLst>
                                  <p:iterate>
                                    <p:tmAbs val="0"/>
                                  </p:iterate>
                                  <p:childTnLst>
                                    <p:set>
                                      <p:cBhvr>
                                        <p:cTn id="56" fill="hold"/>
                                        <p:tgtEl>
                                          <p:spTgt spid="19"/>
                                        </p:tgtEl>
                                        <p:attrNameLst>
                                          <p:attrName>style.visibility</p:attrName>
                                        </p:attrNameLst>
                                      </p:cBhvr>
                                      <p:to>
                                        <p:strVal val="visible"/>
                                      </p:to>
                                    </p:set>
                                    <p:anim calcmode="lin" valueType="num">
                                      <p:cBhvr>
                                        <p:cTn id="57" dur="400" fill="hold"/>
                                        <p:tgtEl>
                                          <p:spTgt spid="19"/>
                                        </p:tgtEl>
                                        <p:attrNameLst>
                                          <p:attrName>ppt_w</p:attrName>
                                        </p:attrNameLst>
                                      </p:cBhvr>
                                      <p:tavLst>
                                        <p:tav tm="0">
                                          <p:val>
                                            <p:fltVal val="0"/>
                                          </p:val>
                                        </p:tav>
                                        <p:tav tm="100000">
                                          <p:val>
                                            <p:strVal val="#ppt_w"/>
                                          </p:val>
                                        </p:tav>
                                      </p:tavLst>
                                    </p:anim>
                                    <p:anim calcmode="lin" valueType="num">
                                      <p:cBhvr>
                                        <p:cTn id="58" dur="4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9" grpId="0" animBg="1" advAuto="0"/>
      <p:bldP spid="10" grpId="0" animBg="1" advAuto="0"/>
      <p:bldP spid="11" grpId="0" animBg="1" advAuto="0"/>
      <p:bldP spid="12" grpId="0" animBg="1" advAuto="0"/>
      <p:bldP spid="13" grpId="0" animBg="1" advAuto="0"/>
      <p:bldP spid="14" grpId="0" animBg="1" advAuto="0"/>
      <p:bldP spid="15" grpId="0" animBg="1" advAuto="0"/>
      <p:bldP spid="16" grpId="0" animBg="1" advAuto="0"/>
      <p:bldP spid="18" grpId="0" animBg="1" advAuto="0"/>
      <p:bldP spid="19"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a:solidFill>
                  <a:srgbClr val="002060"/>
                </a:solidFill>
                <a:latin typeface="Sitka Banner" pitchFamily="2" charset="0"/>
                <a:ea typeface="Times New Roman" panose="02020603050405020304" pitchFamily="18" charset="0"/>
                <a:cs typeface="Times New Roman" panose="02020603050405020304" pitchFamily="18" charset="0"/>
              </a:rPr>
              <a:t>2</a:t>
            </a: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Tình hình văn hoá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C2D3F75C-6F4A-43C6-854C-86645DBDD48D}"/>
              </a:ext>
            </a:extLst>
          </p:cNvPr>
          <p:cNvSpPr txBox="1"/>
          <p:nvPr/>
        </p:nvSpPr>
        <p:spPr>
          <a:xfrm>
            <a:off x="4609830" y="991455"/>
            <a:ext cx="3822970" cy="492443"/>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Nghệ thuật dân gian</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17" name="Picture 2" descr="undefined">
            <a:extLst>
              <a:ext uri="{FF2B5EF4-FFF2-40B4-BE49-F238E27FC236}">
                <a16:creationId xmlns:a16="http://schemas.microsoft.com/office/drawing/2014/main" id="{A64C214B-26E8-4AE5-929C-2EBE2A42F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561" y="1907635"/>
            <a:ext cx="3246437" cy="432591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588A99D-FEEA-4A0D-8126-EE7FC3E80E1F}"/>
              </a:ext>
            </a:extLst>
          </p:cNvPr>
          <p:cNvSpPr txBox="1"/>
          <p:nvPr/>
        </p:nvSpPr>
        <p:spPr>
          <a:xfrm>
            <a:off x="0" y="5706534"/>
            <a:ext cx="5744872" cy="830997"/>
          </a:xfrm>
          <a:prstGeom prst="rect">
            <a:avLst/>
          </a:prstGeom>
          <a:solidFill>
            <a:schemeClr val="tx1"/>
          </a:solidFill>
          <a:ln>
            <a:solidFill>
              <a:srgbClr val="00B0F0"/>
            </a:solidFill>
          </a:ln>
        </p:spPr>
        <p:txBody>
          <a:bodyPr wrap="square">
            <a:spAutoFit/>
          </a:bodyPr>
          <a:lstStyle/>
          <a:p>
            <a:pPr algn="ctr"/>
            <a:r>
              <a:rPr lang="vi-VN" sz="2400" b="1">
                <a:solidFill>
                  <a:srgbClr val="0094FF"/>
                </a:solidFill>
              </a:rPr>
              <a:t>Tượng Phật Bà Quan Âm nghìn mắt nghìn tay ở chùa Bút Tháp (Bắc Ninh)</a:t>
            </a:r>
          </a:p>
        </p:txBody>
      </p:sp>
      <p:pic>
        <p:nvPicPr>
          <p:cNvPr id="21" name="Picture 5" descr="Chùa Tây Phương (Sùng Phúc tự) - Hà Nội | Giác Ngộ Online">
            <a:extLst>
              <a:ext uri="{FF2B5EF4-FFF2-40B4-BE49-F238E27FC236}">
                <a16:creationId xmlns:a16="http://schemas.microsoft.com/office/drawing/2014/main" id="{7004DEC4-D268-4B47-94BB-2510334DE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1894" y="1907635"/>
            <a:ext cx="5985980" cy="39589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5ADAD15-13E6-440B-9700-E9D4258B17AC}"/>
              </a:ext>
            </a:extLst>
          </p:cNvPr>
          <p:cNvSpPr txBox="1"/>
          <p:nvPr/>
        </p:nvSpPr>
        <p:spPr>
          <a:xfrm>
            <a:off x="5852442" y="5429535"/>
            <a:ext cx="6202166" cy="1107996"/>
          </a:xfrm>
          <a:prstGeom prst="rect">
            <a:avLst/>
          </a:prstGeom>
          <a:solidFill>
            <a:schemeClr val="tx1"/>
          </a:solidFill>
          <a:ln>
            <a:solidFill>
              <a:srgbClr val="00B0F0"/>
            </a:solidFill>
          </a:ln>
        </p:spPr>
        <p:txBody>
          <a:bodyPr wrap="square">
            <a:spAutoFit/>
          </a:bodyPr>
          <a:lstStyle/>
          <a:p>
            <a:pPr algn="ctr"/>
            <a:r>
              <a:rPr lang="vi-VN" sz="2200" b="1">
                <a:solidFill>
                  <a:srgbClr val="0094FF"/>
                </a:solidFill>
              </a:rPr>
              <a:t>Tượng 16 vị Tổ Thiền Tông ở chùa Tây Phương thôn Yên, xã Thạch Xá, huyện Thạch Thất, thành phố Hà Nội.</a:t>
            </a:r>
          </a:p>
        </p:txBody>
      </p:sp>
    </p:spTree>
    <p:extLst>
      <p:ext uri="{BB962C8B-B14F-4D97-AF65-F5344CB8AC3E}">
        <p14:creationId xmlns:p14="http://schemas.microsoft.com/office/powerpoint/2010/main" val="211161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Điều Tester Cần Lưu Ý Khi Đặt Câu Hỏi • TESTING VN">
            <a:extLst>
              <a:ext uri="{FF2B5EF4-FFF2-40B4-BE49-F238E27FC236}">
                <a16:creationId xmlns:a16="http://schemas.microsoft.com/office/drawing/2014/main" id="{CCFE84E3-4C95-2835-6B4C-729C9A040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679" y="4316795"/>
            <a:ext cx="2765521" cy="2080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71F41DF-FC71-4711-A753-4E3C17AFDB0F}"/>
              </a:ext>
            </a:extLst>
          </p:cNvPr>
          <p:cNvPicPr>
            <a:picLocks noChangeAspect="1"/>
          </p:cNvPicPr>
          <p:nvPr/>
        </p:nvPicPr>
        <p:blipFill>
          <a:blip r:embed="rId3"/>
          <a:stretch>
            <a:fillRect/>
          </a:stretch>
        </p:blipFill>
        <p:spPr>
          <a:xfrm>
            <a:off x="0" y="64477"/>
            <a:ext cx="12192000" cy="707803"/>
          </a:xfrm>
          <a:prstGeom prst="rect">
            <a:avLst/>
          </a:prstGeom>
        </p:spPr>
      </p:pic>
      <p:sp>
        <p:nvSpPr>
          <p:cNvPr id="5" name="TextBox 4">
            <a:extLst>
              <a:ext uri="{FF2B5EF4-FFF2-40B4-BE49-F238E27FC236}">
                <a16:creationId xmlns:a16="http://schemas.microsoft.com/office/drawing/2014/main" id="{29397BEC-B186-7C78-FA6E-8CE35F1D350B}"/>
              </a:ext>
            </a:extLst>
          </p:cNvPr>
          <p:cNvSpPr txBox="1"/>
          <p:nvPr/>
        </p:nvSpPr>
        <p:spPr>
          <a:xfrm>
            <a:off x="128759" y="824918"/>
            <a:ext cx="5043316" cy="3439239"/>
          </a:xfrm>
          <a:prstGeom prst="wedgeRoundRectCallout">
            <a:avLst>
              <a:gd name="adj1" fmla="val 5783"/>
              <a:gd name="adj2" fmla="val 67800"/>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a:solidFill>
                  <a:srgbClr val="002060"/>
                </a:solidFill>
                <a:latin typeface="Sitka Banner" pitchFamily="2" charset="0"/>
                <a:cs typeface="Times New Roman" panose="02020603050405020304" pitchFamily="18" charset="0"/>
              </a:rPr>
              <a:t>HOẠT ĐỘNG CÁ NHÂN</a:t>
            </a:r>
          </a:p>
          <a:p>
            <a:pPr algn="ctr"/>
            <a:r>
              <a:rPr lang="en-US" sz="2800">
                <a:solidFill>
                  <a:srgbClr val="002060"/>
                </a:solidFill>
                <a:latin typeface="Sitka Banner" pitchFamily="2" charset="0"/>
                <a:cs typeface="Times New Roman" panose="02020603050405020304" pitchFamily="18" charset="0"/>
              </a:rPr>
              <a:t>Những câu trên nhắc đến các địa danh nào và phản ánh nội dung gì? Từ đó, hãy chia sẻ thêm nhũng hiểu biết của em về tình hình kinh tế, văn hoá Đại Việt trong các thế kỉ XVI - XVIII</a:t>
            </a:r>
            <a:endParaRPr lang="en-US" sz="2800" dirty="0" err="1">
              <a:solidFill>
                <a:srgbClr val="002060"/>
              </a:solidFill>
              <a:latin typeface="Sitka Banner" pitchFamily="2" charset="0"/>
              <a:cs typeface="Times New Roman" panose="02020603050405020304" pitchFamily="18" charset="0"/>
            </a:endParaRPr>
          </a:p>
        </p:txBody>
      </p:sp>
      <p:pic>
        <p:nvPicPr>
          <p:cNvPr id="2" name="Picture 2" descr="Ước gì anh lấy được nàng, để anh mua gạch Bát Tràng về xây&quot;">
            <a:extLst>
              <a:ext uri="{FF2B5EF4-FFF2-40B4-BE49-F238E27FC236}">
                <a16:creationId xmlns:a16="http://schemas.microsoft.com/office/drawing/2014/main" id="{43059B2E-4514-4824-968D-D846E6646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2275" y="824918"/>
            <a:ext cx="3933825" cy="24614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EE31434-7EDB-4719-8652-F2B8C8D14BF3}"/>
              </a:ext>
            </a:extLst>
          </p:cNvPr>
          <p:cNvSpPr txBox="1"/>
          <p:nvPr/>
        </p:nvSpPr>
        <p:spPr>
          <a:xfrm>
            <a:off x="6270435" y="2870870"/>
            <a:ext cx="4740466" cy="830997"/>
          </a:xfrm>
          <a:prstGeom prst="rect">
            <a:avLst/>
          </a:prstGeom>
          <a:solidFill>
            <a:schemeClr val="accent3">
              <a:lumMod val="20000"/>
              <a:lumOff val="80000"/>
            </a:schemeClr>
          </a:solidFill>
          <a:ln w="28575">
            <a:solidFill>
              <a:srgbClr val="00B0F0"/>
            </a:solidFill>
          </a:ln>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vi-VN" sz="2400" i="1" kern="0">
                <a:solidFill>
                  <a:srgbClr val="002060"/>
                </a:solidFill>
                <a:latin typeface="Sitka Banner" pitchFamily="2" charset="0"/>
                <a:cs typeface="Times New Roman" panose="02020603050405020304" pitchFamily="18" charset="0"/>
              </a:rPr>
              <a:t>Ước gì anh lấy được nàng,</a:t>
            </a:r>
          </a:p>
          <a:p>
            <a:pPr marL="0" marR="0" lvl="0" indent="0" algn="ctr" defTabSz="457200" eaLnBrk="1" fontAlgn="auto" latinLnBrk="0" hangingPunct="1">
              <a:lnSpc>
                <a:spcPct val="100000"/>
              </a:lnSpc>
              <a:spcBef>
                <a:spcPts val="0"/>
              </a:spcBef>
              <a:spcAft>
                <a:spcPts val="0"/>
              </a:spcAft>
              <a:buClrTx/>
              <a:buSzTx/>
              <a:buFontTx/>
              <a:buNone/>
              <a:tabLst/>
              <a:defRPr/>
            </a:pPr>
            <a:r>
              <a:rPr lang="vi-VN" sz="2400" i="1" kern="0">
                <a:solidFill>
                  <a:srgbClr val="002060"/>
                </a:solidFill>
                <a:latin typeface="Sitka Banner" pitchFamily="2" charset="0"/>
                <a:cs typeface="Times New Roman" panose="02020603050405020304" pitchFamily="18" charset="0"/>
              </a:rPr>
              <a:t>Để anh mua gạch Bát Tràng về xây</a:t>
            </a:r>
            <a:endParaRPr lang="vi-VN" sz="2400" i="1" kern="0" dirty="0">
              <a:solidFill>
                <a:srgbClr val="002060"/>
              </a:solidFill>
              <a:latin typeface="Sitka Banner" pitchFamily="2" charset="0"/>
              <a:cs typeface="Times New Roman" panose="02020603050405020304" pitchFamily="18" charset="0"/>
            </a:endParaRPr>
          </a:p>
        </p:txBody>
      </p:sp>
      <p:sp>
        <p:nvSpPr>
          <p:cNvPr id="13" name="TextBox 12">
            <a:extLst>
              <a:ext uri="{FF2B5EF4-FFF2-40B4-BE49-F238E27FC236}">
                <a16:creationId xmlns:a16="http://schemas.microsoft.com/office/drawing/2014/main" id="{EC2109F4-AFDB-460F-910E-8611450AFA6D}"/>
              </a:ext>
            </a:extLst>
          </p:cNvPr>
          <p:cNvSpPr txBox="1"/>
          <p:nvPr/>
        </p:nvSpPr>
        <p:spPr>
          <a:xfrm>
            <a:off x="6270435" y="6279220"/>
            <a:ext cx="4740466" cy="461665"/>
          </a:xfrm>
          <a:prstGeom prst="rect">
            <a:avLst/>
          </a:prstGeom>
          <a:solidFill>
            <a:schemeClr val="accent3">
              <a:lumMod val="20000"/>
              <a:lumOff val="80000"/>
            </a:schemeClr>
          </a:solidFill>
          <a:ln w="28575">
            <a:solidFill>
              <a:srgbClr val="00B0F0"/>
            </a:solidFill>
          </a:ln>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vi-VN" sz="2400" i="1" kern="0">
                <a:solidFill>
                  <a:srgbClr val="002060"/>
                </a:solidFill>
                <a:latin typeface="Sitka Banner" pitchFamily="2" charset="0"/>
                <a:cs typeface="Times New Roman" panose="02020603050405020304" pitchFamily="18" charset="0"/>
              </a:rPr>
              <a:t>Thứ nhất Kinh Kì, Thứ nhì Phố Hiến.</a:t>
            </a:r>
          </a:p>
        </p:txBody>
      </p:sp>
      <p:pic>
        <p:nvPicPr>
          <p:cNvPr id="14" name="Picture 2" descr="Bộ ảnh hiếm về nhà Lê trung hưng và thành Thăng Long năm 1684-1685 - Hình  Ảnh Lịch Sử - Bộ sưu tập Hình Ảnh Lịch Sử Việt Nam và Thế Giới">
            <a:extLst>
              <a:ext uri="{FF2B5EF4-FFF2-40B4-BE49-F238E27FC236}">
                <a16:creationId xmlns:a16="http://schemas.microsoft.com/office/drawing/2014/main" id="{0EE80DF4-CB4C-4DD9-BEB0-8FAE4ABA81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4716" y="3789921"/>
            <a:ext cx="3215952" cy="24012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ục dựng Phố Hiến xưa trở thành điểm du lịch mang tính lịch sử, văn hoá">
            <a:extLst>
              <a:ext uri="{FF2B5EF4-FFF2-40B4-BE49-F238E27FC236}">
                <a16:creationId xmlns:a16="http://schemas.microsoft.com/office/drawing/2014/main" id="{1FF41198-175B-41B1-B18A-0021FC0B7B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0721" y="3789921"/>
            <a:ext cx="3102600" cy="239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62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a:solidFill>
                  <a:srgbClr val="002060"/>
                </a:solidFill>
                <a:latin typeface="Sitka Banner" pitchFamily="2" charset="0"/>
                <a:ea typeface="Times New Roman" panose="02020603050405020304" pitchFamily="18" charset="0"/>
                <a:cs typeface="Times New Roman" panose="02020603050405020304" pitchFamily="18" charset="0"/>
              </a:rPr>
              <a:t>2</a:t>
            </a: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Tình hình văn hoá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9" name="Picture 8" descr="A picture containing text, whiteboard&#10;&#10;Description automatically generated">
            <a:extLst>
              <a:ext uri="{FF2B5EF4-FFF2-40B4-BE49-F238E27FC236}">
                <a16:creationId xmlns:a16="http://schemas.microsoft.com/office/drawing/2014/main" id="{CAA66D01-B50E-4D2C-9035-5F7C6CCB4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448" y="925513"/>
            <a:ext cx="6436930" cy="5223568"/>
          </a:xfrm>
          <a:prstGeom prst="rect">
            <a:avLst/>
          </a:prstGeom>
        </p:spPr>
      </p:pic>
      <p:sp>
        <p:nvSpPr>
          <p:cNvPr id="10" name="TextBox 9">
            <a:extLst>
              <a:ext uri="{FF2B5EF4-FFF2-40B4-BE49-F238E27FC236}">
                <a16:creationId xmlns:a16="http://schemas.microsoft.com/office/drawing/2014/main" id="{70B219CA-46C1-4C7D-883E-11C6D3F81F94}"/>
              </a:ext>
            </a:extLst>
          </p:cNvPr>
          <p:cNvSpPr txBox="1"/>
          <p:nvPr/>
        </p:nvSpPr>
        <p:spPr>
          <a:xfrm>
            <a:off x="244813" y="5938658"/>
            <a:ext cx="11702374" cy="892552"/>
          </a:xfrm>
          <a:prstGeom prst="rect">
            <a:avLst/>
          </a:prstGeom>
          <a:solidFill>
            <a:schemeClr val="tx1"/>
          </a:solidFill>
          <a:ln>
            <a:solidFill>
              <a:srgbClr val="00B0F0"/>
            </a:solidFill>
          </a:ln>
        </p:spPr>
        <p:txBody>
          <a:bodyPr wrap="square">
            <a:spAutoFit/>
          </a:bodyPr>
          <a:lstStyle/>
          <a:p>
            <a:pPr algn="ctr"/>
            <a:r>
              <a:rPr lang="vi-VN" sz="2600" b="1">
                <a:solidFill>
                  <a:srgbClr val="0094FF"/>
                </a:solidFill>
              </a:rPr>
              <a:t>Các trò nghệ thuật trình diễn (múa, hát, đi dây...) của người Đàng Ngoài  (tranh vẽ của Ba-ron, 1685)</a:t>
            </a:r>
          </a:p>
        </p:txBody>
      </p:sp>
    </p:spTree>
    <p:extLst>
      <p:ext uri="{BB962C8B-B14F-4D97-AF65-F5344CB8AC3E}">
        <p14:creationId xmlns:p14="http://schemas.microsoft.com/office/powerpoint/2010/main" val="70721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a:solidFill>
                  <a:srgbClr val="002060"/>
                </a:solidFill>
                <a:latin typeface="Sitka Banner" pitchFamily="2" charset="0"/>
                <a:ea typeface="Times New Roman" panose="02020603050405020304" pitchFamily="18" charset="0"/>
                <a:cs typeface="Times New Roman" panose="02020603050405020304" pitchFamily="18" charset="0"/>
              </a:rPr>
              <a:t>2</a:t>
            </a: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Tình hình văn hoá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6" name="Picture 2">
            <a:extLst>
              <a:ext uri="{FF2B5EF4-FFF2-40B4-BE49-F238E27FC236}">
                <a16:creationId xmlns:a16="http://schemas.microsoft.com/office/drawing/2014/main" id="{49DDAB16-3E9E-4AE7-9D22-7890BA6643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631"/>
          <a:stretch/>
        </p:blipFill>
        <p:spPr bwMode="auto">
          <a:xfrm>
            <a:off x="5953126" y="1116107"/>
            <a:ext cx="6061075" cy="41989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3C632E-1E8F-4279-9248-979B7DC0912A}"/>
              </a:ext>
            </a:extLst>
          </p:cNvPr>
          <p:cNvSpPr txBox="1"/>
          <p:nvPr/>
        </p:nvSpPr>
        <p:spPr>
          <a:xfrm>
            <a:off x="6328038" y="5492288"/>
            <a:ext cx="5311250" cy="954107"/>
          </a:xfrm>
          <a:prstGeom prst="rect">
            <a:avLst/>
          </a:prstGeom>
          <a:solidFill>
            <a:schemeClr val="tx1"/>
          </a:solidFill>
          <a:ln>
            <a:solidFill>
              <a:srgbClr val="00B0F0"/>
            </a:solidFill>
          </a:ln>
        </p:spPr>
        <p:txBody>
          <a:bodyPr wrap="square">
            <a:spAutoFit/>
          </a:bodyPr>
          <a:lstStyle/>
          <a:p>
            <a:pPr algn="ctr"/>
            <a:r>
              <a:rPr lang="vi-VN" sz="2800" b="1">
                <a:solidFill>
                  <a:srgbClr val="0094FF"/>
                </a:solidFill>
              </a:rPr>
              <a:t>Hát tuồng Quảng Nam </a:t>
            </a:r>
          </a:p>
          <a:p>
            <a:pPr algn="ctr"/>
            <a:r>
              <a:rPr lang="vi-VN" sz="2800" b="1">
                <a:solidFill>
                  <a:srgbClr val="0094FF"/>
                </a:solidFill>
              </a:rPr>
              <a:t>(tranh vẽ, thế kỉ XVIII)</a:t>
            </a:r>
          </a:p>
        </p:txBody>
      </p:sp>
      <p:sp>
        <p:nvSpPr>
          <p:cNvPr id="11" name="TextBox 10">
            <a:extLst>
              <a:ext uri="{FF2B5EF4-FFF2-40B4-BE49-F238E27FC236}">
                <a16:creationId xmlns:a16="http://schemas.microsoft.com/office/drawing/2014/main" id="{AF79B70A-BA5F-4492-83BB-8F058D98AFF1}"/>
              </a:ext>
            </a:extLst>
          </p:cNvPr>
          <p:cNvSpPr txBox="1"/>
          <p:nvPr/>
        </p:nvSpPr>
        <p:spPr>
          <a:xfrm>
            <a:off x="0" y="5492288"/>
            <a:ext cx="5953125" cy="1384995"/>
          </a:xfrm>
          <a:prstGeom prst="rect">
            <a:avLst/>
          </a:prstGeom>
          <a:solidFill>
            <a:schemeClr val="tx1"/>
          </a:solidFill>
          <a:ln>
            <a:solidFill>
              <a:srgbClr val="00B0F0"/>
            </a:solidFill>
          </a:ln>
        </p:spPr>
        <p:txBody>
          <a:bodyPr wrap="square">
            <a:spAutoFit/>
          </a:bodyPr>
          <a:lstStyle/>
          <a:p>
            <a:pPr algn="ctr"/>
            <a:r>
              <a:rPr lang="vi-VN" sz="2800" b="1">
                <a:solidFill>
                  <a:srgbClr val="0094FF"/>
                </a:solidFill>
              </a:rPr>
              <a:t>Một số trò chơi dân gian của người Đàng Ngoài trong các dịp lễ, Tết (tranh vẽ của Ba-ron, 1685)</a:t>
            </a:r>
          </a:p>
        </p:txBody>
      </p:sp>
      <p:pic>
        <p:nvPicPr>
          <p:cNvPr id="12" name="Picture 11" descr="A picture containing text, gallery&#10;&#10;Description automatically generated">
            <a:extLst>
              <a:ext uri="{FF2B5EF4-FFF2-40B4-BE49-F238E27FC236}">
                <a16:creationId xmlns:a16="http://schemas.microsoft.com/office/drawing/2014/main" id="{3FA7EE86-AAAB-43E7-A0F8-B21EB3849C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2" y="1054046"/>
            <a:ext cx="5422899" cy="4261043"/>
          </a:xfrm>
          <a:prstGeom prst="rect">
            <a:avLst/>
          </a:prstGeom>
        </p:spPr>
      </p:pic>
    </p:spTree>
    <p:extLst>
      <p:ext uri="{BB962C8B-B14F-4D97-AF65-F5344CB8AC3E}">
        <p14:creationId xmlns:p14="http://schemas.microsoft.com/office/powerpoint/2010/main" val="61435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F9A76-BC85-34B1-4190-80394B1AEE1B}"/>
              </a:ext>
            </a:extLst>
          </p:cNvPr>
          <p:cNvPicPr>
            <a:picLocks noChangeAspect="1"/>
          </p:cNvPicPr>
          <p:nvPr/>
        </p:nvPicPr>
        <p:blipFill>
          <a:blip r:embed="rId2"/>
          <a:stretch>
            <a:fillRect/>
          </a:stretch>
        </p:blipFill>
        <p:spPr>
          <a:xfrm>
            <a:off x="0" y="109206"/>
            <a:ext cx="12039600" cy="768177"/>
          </a:xfrm>
          <a:prstGeom prst="rect">
            <a:avLst/>
          </a:prstGeom>
        </p:spPr>
      </p:pic>
      <p:sp>
        <p:nvSpPr>
          <p:cNvPr id="3" name="TextBox 8">
            <a:extLst>
              <a:ext uri="{FF2B5EF4-FFF2-40B4-BE49-F238E27FC236}">
                <a16:creationId xmlns:a16="http://schemas.microsoft.com/office/drawing/2014/main" id="{F8A8549C-A2E7-792C-0996-46EC643814A3}"/>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4000" dirty="0">
                <a:solidFill>
                  <a:prstClr val="white"/>
                </a:solidFill>
                <a:latin typeface="Times New Roman" panose="02020603050405020304" pitchFamily="18" charset="0"/>
                <a:cs typeface="Times New Roman" panose="02020603050405020304" pitchFamily="18" charset="0"/>
              </a:rPr>
              <a:t>LUYỆN TẬP</a:t>
            </a:r>
          </a:p>
        </p:txBody>
      </p:sp>
      <p:pic>
        <p:nvPicPr>
          <p:cNvPr id="4" name="Picture 2" descr="Phương pháp Chương trình ĐỌC NHANH bản quyền Anh Quốc - Bản quyền Anh Quốc">
            <a:extLst>
              <a:ext uri="{FF2B5EF4-FFF2-40B4-BE49-F238E27FC236}">
                <a16:creationId xmlns:a16="http://schemas.microsoft.com/office/drawing/2014/main" id="{0D2434A2-6F66-C796-7C11-45C3CB84AB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493" y="4077278"/>
            <a:ext cx="2641876" cy="27807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466B43-E86B-B4A8-77B9-A92F3B0E7AFB}"/>
              </a:ext>
            </a:extLst>
          </p:cNvPr>
          <p:cNvSpPr txBox="1"/>
          <p:nvPr/>
        </p:nvSpPr>
        <p:spPr>
          <a:xfrm>
            <a:off x="211493" y="829163"/>
            <a:ext cx="4239857" cy="2826306"/>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a:solidFill>
                  <a:srgbClr val="002060"/>
                </a:solidFill>
                <a:latin typeface="Sitka Banner" pitchFamily="2" charset="0"/>
                <a:cs typeface="Times New Roman" panose="02020603050405020304" pitchFamily="18" charset="0"/>
              </a:rPr>
              <a:t>Hãy lập bảng tóm tắt nét chính về tình hình kinh tế, văn hoá, tôn giáo ở Đại Việt trong các thế kỉ XVI - XVIII</a:t>
            </a:r>
            <a:endParaRPr lang="en-US" sz="3200" b="1" dirty="0">
              <a:solidFill>
                <a:srgbClr val="002060"/>
              </a:solidFill>
              <a:latin typeface="Sitka Banner" pitchFamily="2"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C0C72AB6-D965-9AA2-23E0-2ADA63AD1E4E}"/>
              </a:ext>
            </a:extLst>
          </p:cNvPr>
          <p:cNvGraphicFramePr>
            <a:graphicFrameLocks noGrp="1"/>
          </p:cNvGraphicFramePr>
          <p:nvPr>
            <p:extLst>
              <p:ext uri="{D42A27DB-BD31-4B8C-83A1-F6EECF244321}">
                <p14:modId xmlns:p14="http://schemas.microsoft.com/office/powerpoint/2010/main" val="2890384542"/>
              </p:ext>
            </p:extLst>
          </p:nvPr>
        </p:nvGraphicFramePr>
        <p:xfrm>
          <a:off x="4596074" y="1272882"/>
          <a:ext cx="7315200" cy="4181656"/>
        </p:xfrm>
        <a:graphic>
          <a:graphicData uri="http://schemas.openxmlformats.org/drawingml/2006/table">
            <a:tbl>
              <a:tblPr firstRow="1" bandRow="1">
                <a:tableStyleId>{93296810-A885-4BE3-A3E7-6D5BEEA58F35}</a:tableStyleId>
              </a:tblPr>
              <a:tblGrid>
                <a:gridCol w="2489812">
                  <a:extLst>
                    <a:ext uri="{9D8B030D-6E8A-4147-A177-3AD203B41FA5}">
                      <a16:colId xmlns:a16="http://schemas.microsoft.com/office/drawing/2014/main" val="2450863208"/>
                    </a:ext>
                  </a:extLst>
                </a:gridCol>
                <a:gridCol w="4825388">
                  <a:extLst>
                    <a:ext uri="{9D8B030D-6E8A-4147-A177-3AD203B41FA5}">
                      <a16:colId xmlns:a16="http://schemas.microsoft.com/office/drawing/2014/main" val="3120380438"/>
                    </a:ext>
                  </a:extLst>
                </a:gridCol>
              </a:tblGrid>
              <a:tr h="1045414">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extLst>
                  <a:ext uri="{0D108BD9-81ED-4DB2-BD59-A6C34878D82A}">
                    <a16:rowId xmlns:a16="http://schemas.microsoft.com/office/drawing/2014/main" val="1210412126"/>
                  </a:ext>
                </a:extLst>
              </a:tr>
              <a:tr h="1045414">
                <a:tc>
                  <a:txBody>
                    <a:bodyPr/>
                    <a:lstStyle/>
                    <a:p>
                      <a:endParaRPr lang="en-US"/>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extLst>
                  <a:ext uri="{0D108BD9-81ED-4DB2-BD59-A6C34878D82A}">
                    <a16:rowId xmlns:a16="http://schemas.microsoft.com/office/drawing/2014/main" val="2389644553"/>
                  </a:ext>
                </a:extLst>
              </a:tr>
              <a:tr h="1045414">
                <a:tc>
                  <a:txBody>
                    <a:bodyPr/>
                    <a:lstStyle/>
                    <a:p>
                      <a:endParaRPr lang="en-US" dirty="0"/>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138802140"/>
                  </a:ext>
                </a:extLst>
              </a:tr>
              <a:tr h="1045414">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extLst>
                  <a:ext uri="{0D108BD9-81ED-4DB2-BD59-A6C34878D82A}">
                    <a16:rowId xmlns:a16="http://schemas.microsoft.com/office/drawing/2014/main" val="113920070"/>
                  </a:ext>
                </a:extLst>
              </a:tr>
            </a:tbl>
          </a:graphicData>
        </a:graphic>
      </p:graphicFrame>
      <p:sp>
        <p:nvSpPr>
          <p:cNvPr id="9" name="TextBox 8">
            <a:extLst>
              <a:ext uri="{FF2B5EF4-FFF2-40B4-BE49-F238E27FC236}">
                <a16:creationId xmlns:a16="http://schemas.microsoft.com/office/drawing/2014/main" id="{E8D6990F-99BC-F9BB-9AFA-046409207BA0}"/>
              </a:ext>
            </a:extLst>
          </p:cNvPr>
          <p:cNvSpPr txBox="1"/>
          <p:nvPr/>
        </p:nvSpPr>
        <p:spPr>
          <a:xfrm>
            <a:off x="4805394" y="1523634"/>
            <a:ext cx="2047097"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Lĩnh</a:t>
            </a:r>
            <a:r>
              <a:rPr kumimoji="0" lang="en-US" sz="3200" b="0" i="0" u="none" strike="noStrike" kern="1200" cap="none" spc="0" normalizeH="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rPr>
              <a:t>vực</a:t>
            </a:r>
            <a:endParaRPr kumimoji="0" lang="en-US" sz="32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DF475B1-514A-6E8B-6E6D-94A720BF5006}"/>
              </a:ext>
            </a:extLst>
          </p:cNvPr>
          <p:cNvSpPr txBox="1"/>
          <p:nvPr/>
        </p:nvSpPr>
        <p:spPr>
          <a:xfrm>
            <a:off x="8136804" y="1542318"/>
            <a:ext cx="2490156" cy="492443"/>
          </a:xfrm>
          <a:prstGeom prst="rect">
            <a:avLst/>
          </a:prstGeom>
          <a:noFill/>
        </p:spPr>
        <p:txBody>
          <a:bodyPr wrap="square" lIns="0" tIns="0" rIns="0" bIns="0" rtlCol="0">
            <a:spAutoFit/>
          </a:bodyPr>
          <a:lstStyle/>
          <a:p>
            <a:pPr lvl="0" algn="ctr">
              <a:defRPr/>
            </a:pPr>
            <a:r>
              <a:rPr lang="en-US" sz="3200">
                <a:solidFill>
                  <a:schemeClr val="bg1"/>
                </a:solidFill>
                <a:latin typeface="Sitka Banner" pitchFamily="2" charset="0"/>
                <a:ea typeface="Times New Roman" panose="02020603050405020304" pitchFamily="18" charset="0"/>
                <a:cs typeface="Times New Roman" panose="02020603050405020304" pitchFamily="18" charset="0"/>
              </a:rPr>
              <a:t>Sự chuyển biến</a:t>
            </a:r>
            <a:endParaRPr kumimoji="0" lang="en-US" sz="3200" b="0" i="0" u="none" strike="noStrike" kern="1200" cap="none" spc="0" normalizeH="0" baseline="0" noProof="0" dirty="0">
              <a:ln>
                <a:noFill/>
              </a:ln>
              <a:solidFill>
                <a:schemeClr val="bg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BBF63CB-767D-F948-ADAB-0B5884F3A09F}"/>
              </a:ext>
            </a:extLst>
          </p:cNvPr>
          <p:cNvSpPr txBox="1"/>
          <p:nvPr/>
        </p:nvSpPr>
        <p:spPr>
          <a:xfrm>
            <a:off x="4805394" y="2514731"/>
            <a:ext cx="2047097" cy="492443"/>
          </a:xfrm>
          <a:prstGeom prst="rect">
            <a:avLst/>
          </a:prstGeom>
          <a:noFill/>
        </p:spPr>
        <p:txBody>
          <a:bodyPr wrap="square" lIns="0" tIns="0" rIns="0" bIns="0" rtlCol="0">
            <a:spAutoFit/>
          </a:bodyPr>
          <a:lstStyle/>
          <a:p>
            <a:pPr lvl="0" algn="ctr">
              <a:defRPr/>
            </a:pPr>
            <a:r>
              <a:rPr lang="en-US" sz="3200">
                <a:solidFill>
                  <a:srgbClr val="660066"/>
                </a:solidFill>
                <a:latin typeface="Sitka Banner" pitchFamily="2" charset="0"/>
                <a:ea typeface="Times New Roman" panose="02020603050405020304" pitchFamily="18" charset="0"/>
                <a:cs typeface="Times New Roman" panose="02020603050405020304" pitchFamily="18" charset="0"/>
              </a:rPr>
              <a:t>Kinh tế</a:t>
            </a:r>
            <a:endParaRPr kumimoji="0" lang="en-US" sz="3200" b="0" i="0" u="none" strike="noStrike" kern="1200" cap="none" spc="0" normalizeH="0" baseline="0" noProof="0" dirty="0">
              <a:ln>
                <a:noFill/>
              </a:ln>
              <a:solidFill>
                <a:srgbClr val="660066"/>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29C78A9-1F30-72AD-5AB7-772B008403BA}"/>
              </a:ext>
            </a:extLst>
          </p:cNvPr>
          <p:cNvSpPr txBox="1"/>
          <p:nvPr/>
        </p:nvSpPr>
        <p:spPr>
          <a:xfrm>
            <a:off x="4805394" y="3640195"/>
            <a:ext cx="2047097" cy="492443"/>
          </a:xfrm>
          <a:prstGeom prst="rect">
            <a:avLst/>
          </a:prstGeom>
          <a:noFill/>
        </p:spPr>
        <p:txBody>
          <a:bodyPr wrap="square" lIns="0" tIns="0" rIns="0" bIns="0" rtlCol="0">
            <a:spAutoFit/>
          </a:bodyPr>
          <a:lstStyle/>
          <a:p>
            <a:pPr lvl="0" algn="ctr">
              <a:defRPr/>
            </a:pPr>
            <a:r>
              <a:rPr lang="en-US" sz="3200">
                <a:solidFill>
                  <a:srgbClr val="660066"/>
                </a:solidFill>
                <a:latin typeface="Sitka Banner" pitchFamily="2" charset="0"/>
                <a:ea typeface="Times New Roman" panose="02020603050405020304" pitchFamily="18" charset="0"/>
                <a:cs typeface="Times New Roman" panose="02020603050405020304" pitchFamily="18" charset="0"/>
              </a:rPr>
              <a:t>Văn hóa</a:t>
            </a:r>
            <a:endParaRPr kumimoji="0" lang="en-US" sz="3200" b="0" i="0" u="none" strike="noStrike" kern="1200" cap="none" spc="0" normalizeH="0" baseline="0" noProof="0" dirty="0">
              <a:ln>
                <a:noFill/>
              </a:ln>
              <a:solidFill>
                <a:srgbClr val="660066"/>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6DDAC5B-BD67-EC0B-2F11-6E597A21D675}"/>
              </a:ext>
            </a:extLst>
          </p:cNvPr>
          <p:cNvSpPr txBox="1"/>
          <p:nvPr/>
        </p:nvSpPr>
        <p:spPr>
          <a:xfrm>
            <a:off x="4805393" y="4741915"/>
            <a:ext cx="2047097" cy="492443"/>
          </a:xfrm>
          <a:prstGeom prst="rect">
            <a:avLst/>
          </a:prstGeom>
          <a:noFill/>
        </p:spPr>
        <p:txBody>
          <a:bodyPr wrap="square" lIns="0" tIns="0" rIns="0" bIns="0" rtlCol="0">
            <a:spAutoFit/>
          </a:bodyPr>
          <a:lstStyle/>
          <a:p>
            <a:pPr lvl="0" algn="ctr">
              <a:defRPr/>
            </a:pPr>
            <a:r>
              <a:rPr lang="en-US" sz="3200">
                <a:solidFill>
                  <a:srgbClr val="660066"/>
                </a:solidFill>
                <a:latin typeface="Sitka Banner" pitchFamily="2" charset="0"/>
                <a:ea typeface="Times New Roman" panose="02020603050405020304" pitchFamily="18" charset="0"/>
                <a:cs typeface="Times New Roman" panose="02020603050405020304" pitchFamily="18" charset="0"/>
              </a:rPr>
              <a:t>Tôn giáo</a:t>
            </a:r>
            <a:endParaRPr kumimoji="0" lang="en-US" sz="3200" b="0" i="0" u="none" strike="noStrike" kern="1200" cap="none" spc="0" normalizeH="0" baseline="0" noProof="0" dirty="0">
              <a:ln>
                <a:noFill/>
              </a:ln>
              <a:solidFill>
                <a:srgbClr val="660066"/>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27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ương pháp Chương trình ĐỌC NHANH bản quyền Anh Quốc - Bản quyền Anh Quốc">
            <a:extLst>
              <a:ext uri="{FF2B5EF4-FFF2-40B4-BE49-F238E27FC236}">
                <a16:creationId xmlns:a16="http://schemas.microsoft.com/office/drawing/2014/main" id="{DAB331C0-250B-4D33-A1F6-0A43924B24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612" y="1138585"/>
            <a:ext cx="2295728" cy="27807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ôn Sinh học">
            <a:extLst>
              <a:ext uri="{FF2B5EF4-FFF2-40B4-BE49-F238E27FC236}">
                <a16:creationId xmlns:a16="http://schemas.microsoft.com/office/drawing/2014/main" id="{0C6BB83E-99DA-4651-95AB-7ED27CEBA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187" y="1311148"/>
            <a:ext cx="2000250" cy="2241586"/>
          </a:xfrm>
          <a:prstGeom prst="rect">
            <a:avLst/>
          </a:prstGeom>
          <a:noFill/>
          <a:extLst>
            <a:ext uri="{909E8E84-426E-40DD-AFC4-6F175D3DCCD1}">
              <a14:hiddenFill xmlns:a14="http://schemas.microsoft.com/office/drawing/2010/main">
                <a:solidFill>
                  <a:srgbClr val="FFFFFF"/>
                </a:solidFill>
              </a14:hiddenFill>
            </a:ext>
          </a:extLst>
        </p:spPr>
      </p:pic>
      <p:sp>
        <p:nvSpPr>
          <p:cNvPr id="7" name="Cross 6">
            <a:extLst>
              <a:ext uri="{FF2B5EF4-FFF2-40B4-BE49-F238E27FC236}">
                <a16:creationId xmlns:a16="http://schemas.microsoft.com/office/drawing/2014/main" id="{E5984F52-25D3-4E7A-8821-AD081AFC99E0}"/>
              </a:ext>
            </a:extLst>
          </p:cNvPr>
          <p:cNvSpPr/>
          <p:nvPr/>
        </p:nvSpPr>
        <p:spPr>
          <a:xfrm>
            <a:off x="2675787" y="2318073"/>
            <a:ext cx="1014605" cy="924128"/>
          </a:xfrm>
          <a:prstGeom prst="plus">
            <a:avLst/>
          </a:prstGeom>
          <a:solidFill>
            <a:srgbClr val="FFC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 Box 7"/>
          <p:cNvSpPr txBox="1">
            <a:spLocks noChangeArrowheads="1"/>
          </p:cNvSpPr>
          <p:nvPr/>
        </p:nvSpPr>
        <p:spPr bwMode="auto">
          <a:xfrm>
            <a:off x="460375" y="4666913"/>
            <a:ext cx="11315405" cy="2062103"/>
          </a:xfrm>
          <a:prstGeom prst="rect">
            <a:avLst/>
          </a:prstGeom>
          <a:noFill/>
          <a:ln w="9525">
            <a:solidFill>
              <a:srgbClr val="66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err="1">
                <a:solidFill>
                  <a:srgbClr val="800000"/>
                </a:solidFill>
                <a:latin typeface="Sitka Banner" pitchFamily="2" charset="0"/>
              </a:rPr>
              <a:t>Thể</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lệ</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Có</a:t>
            </a:r>
            <a:r>
              <a:rPr lang="en-US" altLang="en-US" sz="3200" dirty="0">
                <a:solidFill>
                  <a:srgbClr val="800000"/>
                </a:solidFill>
                <a:latin typeface="Sitka Banner" pitchFamily="2" charset="0"/>
              </a:rPr>
              <a:t> 8 ô </a:t>
            </a:r>
            <a:r>
              <a:rPr lang="en-US" altLang="en-US" sz="3200" dirty="0" err="1">
                <a:solidFill>
                  <a:srgbClr val="800000"/>
                </a:solidFill>
                <a:latin typeface="Sitka Banner" pitchFamily="2" charset="0"/>
              </a:rPr>
              <a:t>chữ</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hàng</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ngang</a:t>
            </a:r>
            <a:r>
              <a:rPr lang="en-US" altLang="en-US" sz="3200" dirty="0">
                <a:solidFill>
                  <a:srgbClr val="800000"/>
                </a:solidFill>
                <a:latin typeface="Sitka Banner" pitchFamily="2" charset="0"/>
              </a:rPr>
              <a:t>, 1 </a:t>
            </a:r>
            <a:r>
              <a:rPr lang="en-US" altLang="en-US" sz="3200" dirty="0" err="1">
                <a:solidFill>
                  <a:srgbClr val="800000"/>
                </a:solidFill>
                <a:latin typeface="Sitka Banner" pitchFamily="2" charset="0"/>
              </a:rPr>
              <a:t>hàng</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dọc</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Hàng</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dọc</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là</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từ</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khóa</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chúng</a:t>
            </a:r>
            <a:r>
              <a:rPr lang="en-US" altLang="en-US" sz="3200" dirty="0">
                <a:solidFill>
                  <a:srgbClr val="800000"/>
                </a:solidFill>
                <a:latin typeface="Sitka Banner" pitchFamily="2" charset="0"/>
              </a:rPr>
              <a:t> ta </a:t>
            </a:r>
            <a:r>
              <a:rPr lang="en-US" altLang="en-US" sz="3200" dirty="0" err="1">
                <a:solidFill>
                  <a:srgbClr val="800000"/>
                </a:solidFill>
                <a:latin typeface="Sitka Banner" pitchFamily="2" charset="0"/>
              </a:rPr>
              <a:t>cần</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tìm</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Mỗi</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đội</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chơi</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lần</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lượt</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chọn</a:t>
            </a:r>
            <a:r>
              <a:rPr lang="en-US" altLang="en-US" sz="3200" dirty="0">
                <a:solidFill>
                  <a:srgbClr val="800000"/>
                </a:solidFill>
                <a:latin typeface="Sitka Banner" pitchFamily="2" charset="0"/>
              </a:rPr>
              <a:t> 1 </a:t>
            </a:r>
            <a:r>
              <a:rPr lang="en-US" altLang="en-US" sz="3200" dirty="0" err="1">
                <a:solidFill>
                  <a:srgbClr val="800000"/>
                </a:solidFill>
                <a:latin typeface="Sitka Banner" pitchFamily="2" charset="0"/>
              </a:rPr>
              <a:t>hàng</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ngang</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Thời</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gian</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suy</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nghĩ</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và</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trở</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lời</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cho</a:t>
            </a:r>
            <a:r>
              <a:rPr lang="en-US" altLang="en-US" sz="3200" dirty="0">
                <a:solidFill>
                  <a:srgbClr val="800000"/>
                </a:solidFill>
                <a:latin typeface="Sitka Banner" pitchFamily="2" charset="0"/>
              </a:rPr>
              <a:t> 1 </a:t>
            </a:r>
            <a:r>
              <a:rPr lang="en-US" altLang="en-US" sz="3200" dirty="0" err="1">
                <a:solidFill>
                  <a:srgbClr val="800000"/>
                </a:solidFill>
                <a:latin typeface="Sitka Banner" pitchFamily="2" charset="0"/>
              </a:rPr>
              <a:t>hàng</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ngang</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là</a:t>
            </a:r>
            <a:r>
              <a:rPr lang="en-US" altLang="en-US" sz="3200" dirty="0">
                <a:solidFill>
                  <a:srgbClr val="800000"/>
                </a:solidFill>
                <a:latin typeface="Sitka Banner" pitchFamily="2" charset="0"/>
              </a:rPr>
              <a:t> 10 </a:t>
            </a:r>
            <a:r>
              <a:rPr lang="en-US" altLang="en-US" sz="3200" dirty="0" err="1">
                <a:solidFill>
                  <a:srgbClr val="800000"/>
                </a:solidFill>
                <a:latin typeface="Sitka Banner" pitchFamily="2" charset="0"/>
              </a:rPr>
              <a:t>giây</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Trả</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lời</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đúng</a:t>
            </a:r>
            <a:r>
              <a:rPr lang="en-US" altLang="en-US" sz="3200" dirty="0">
                <a:solidFill>
                  <a:srgbClr val="800000"/>
                </a:solidFill>
                <a:latin typeface="Sitka Banner" pitchFamily="2" charset="0"/>
              </a:rPr>
              <a:t> 1 </a:t>
            </a:r>
            <a:r>
              <a:rPr lang="en-US" altLang="en-US" sz="3200" dirty="0" err="1">
                <a:solidFill>
                  <a:srgbClr val="800000"/>
                </a:solidFill>
                <a:latin typeface="Sitka Banner" pitchFamily="2" charset="0"/>
              </a:rPr>
              <a:t>từ</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hàng</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ngang</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được</a:t>
            </a:r>
            <a:r>
              <a:rPr lang="en-US" altLang="en-US" sz="3200" dirty="0">
                <a:solidFill>
                  <a:srgbClr val="800000"/>
                </a:solidFill>
                <a:latin typeface="Sitka Banner" pitchFamily="2" charset="0"/>
              </a:rPr>
              <a:t> 1 </a:t>
            </a:r>
            <a:r>
              <a:rPr lang="en-US" altLang="en-US" sz="3200" dirty="0" err="1">
                <a:solidFill>
                  <a:srgbClr val="800000"/>
                </a:solidFill>
                <a:latin typeface="Sitka Banner" pitchFamily="2" charset="0"/>
              </a:rPr>
              <a:t>điểm</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tìm</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được</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từ</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hàng</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dọc</a:t>
            </a:r>
            <a:r>
              <a:rPr lang="en-US" altLang="en-US" sz="3200" dirty="0">
                <a:solidFill>
                  <a:srgbClr val="800000"/>
                </a:solidFill>
                <a:latin typeface="Sitka Banner" pitchFamily="2" charset="0"/>
              </a:rPr>
              <a:t> </a:t>
            </a:r>
            <a:r>
              <a:rPr lang="en-US" altLang="en-US" sz="3200" dirty="0" err="1">
                <a:solidFill>
                  <a:srgbClr val="800000"/>
                </a:solidFill>
                <a:latin typeface="Sitka Banner" pitchFamily="2" charset="0"/>
              </a:rPr>
              <a:t>được</a:t>
            </a:r>
            <a:r>
              <a:rPr lang="en-US" altLang="en-US" sz="3200" dirty="0">
                <a:solidFill>
                  <a:srgbClr val="800000"/>
                </a:solidFill>
                <a:latin typeface="Sitka Banner" pitchFamily="2" charset="0"/>
              </a:rPr>
              <a:t> 4 </a:t>
            </a:r>
            <a:r>
              <a:rPr lang="en-US" altLang="en-US" sz="3200" dirty="0" err="1">
                <a:solidFill>
                  <a:srgbClr val="800000"/>
                </a:solidFill>
                <a:latin typeface="Sitka Banner" pitchFamily="2" charset="0"/>
              </a:rPr>
              <a:t>điểm</a:t>
            </a:r>
            <a:r>
              <a:rPr lang="en-US" altLang="en-US" sz="3200" dirty="0">
                <a:solidFill>
                  <a:srgbClr val="800000"/>
                </a:solidFill>
                <a:latin typeface="Sitka Banner" pitchFamily="2" charset="0"/>
              </a:rPr>
              <a:t>.</a:t>
            </a:r>
          </a:p>
        </p:txBody>
      </p:sp>
      <p:sp>
        <p:nvSpPr>
          <p:cNvPr id="3" name="AutoShape 2" descr="Wabooks - 🌻[MINIGAME]🌻 - Ô CHỮ BÍ MẬT 🎊 Game hay, quà...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5"/>
          <a:stretch>
            <a:fillRect/>
          </a:stretch>
        </p:blipFill>
        <p:spPr>
          <a:xfrm>
            <a:off x="6839263" y="1138585"/>
            <a:ext cx="4865057" cy="3416182"/>
          </a:xfrm>
          <a:prstGeom prst="rect">
            <a:avLst/>
          </a:prstGeom>
        </p:spPr>
      </p:pic>
      <p:pic>
        <p:nvPicPr>
          <p:cNvPr id="2" name="Picture 1">
            <a:extLst>
              <a:ext uri="{FF2B5EF4-FFF2-40B4-BE49-F238E27FC236}">
                <a16:creationId xmlns:a16="http://schemas.microsoft.com/office/drawing/2014/main" id="{BE85A32B-BB4B-1864-6072-F7F5A7EC81E8}"/>
              </a:ext>
            </a:extLst>
          </p:cNvPr>
          <p:cNvPicPr>
            <a:picLocks noChangeAspect="1"/>
          </p:cNvPicPr>
          <p:nvPr/>
        </p:nvPicPr>
        <p:blipFill>
          <a:blip r:embed="rId6"/>
          <a:stretch>
            <a:fillRect/>
          </a:stretch>
        </p:blipFill>
        <p:spPr>
          <a:xfrm>
            <a:off x="0" y="109206"/>
            <a:ext cx="12039600" cy="768177"/>
          </a:xfrm>
          <a:prstGeom prst="rect">
            <a:avLst/>
          </a:prstGeom>
        </p:spPr>
      </p:pic>
      <p:sp>
        <p:nvSpPr>
          <p:cNvPr id="5" name="TextBox 8">
            <a:extLst>
              <a:ext uri="{FF2B5EF4-FFF2-40B4-BE49-F238E27FC236}">
                <a16:creationId xmlns:a16="http://schemas.microsoft.com/office/drawing/2014/main" id="{7E1B40A2-89D2-67FC-B3CF-12971031066B}"/>
              </a:ext>
            </a:extLst>
          </p:cNvPr>
          <p:cNvSpPr txBox="1"/>
          <p:nvPr/>
        </p:nvSpPr>
        <p:spPr>
          <a:xfrm>
            <a:off x="3214184" y="149684"/>
            <a:ext cx="5690681" cy="61555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4000" dirty="0">
                <a:solidFill>
                  <a:prstClr val="white"/>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727260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42994" y="884357"/>
          <a:ext cx="10192873" cy="4814048"/>
        </p:xfrm>
        <a:graphic>
          <a:graphicData uri="http://schemas.openxmlformats.org/drawingml/2006/table">
            <a:tbl>
              <a:tblPr firstRow="1" bandRow="1">
                <a:tableStyleId>{5C22544A-7EE6-4342-B048-85BDC9FD1C3A}</a:tableStyleId>
              </a:tblPr>
              <a:tblGrid>
                <a:gridCol w="536467">
                  <a:extLst>
                    <a:ext uri="{9D8B030D-6E8A-4147-A177-3AD203B41FA5}">
                      <a16:colId xmlns:a16="http://schemas.microsoft.com/office/drawing/2014/main" val="2170275479"/>
                    </a:ext>
                  </a:extLst>
                </a:gridCol>
                <a:gridCol w="536467">
                  <a:extLst>
                    <a:ext uri="{9D8B030D-6E8A-4147-A177-3AD203B41FA5}">
                      <a16:colId xmlns:a16="http://schemas.microsoft.com/office/drawing/2014/main" val="3146282332"/>
                    </a:ext>
                  </a:extLst>
                </a:gridCol>
                <a:gridCol w="536467">
                  <a:extLst>
                    <a:ext uri="{9D8B030D-6E8A-4147-A177-3AD203B41FA5}">
                      <a16:colId xmlns:a16="http://schemas.microsoft.com/office/drawing/2014/main" val="2685616301"/>
                    </a:ext>
                  </a:extLst>
                </a:gridCol>
                <a:gridCol w="536467">
                  <a:extLst>
                    <a:ext uri="{9D8B030D-6E8A-4147-A177-3AD203B41FA5}">
                      <a16:colId xmlns:a16="http://schemas.microsoft.com/office/drawing/2014/main" val="2242156576"/>
                    </a:ext>
                  </a:extLst>
                </a:gridCol>
                <a:gridCol w="536467">
                  <a:extLst>
                    <a:ext uri="{9D8B030D-6E8A-4147-A177-3AD203B41FA5}">
                      <a16:colId xmlns:a16="http://schemas.microsoft.com/office/drawing/2014/main" val="1628527171"/>
                    </a:ext>
                  </a:extLst>
                </a:gridCol>
                <a:gridCol w="536467">
                  <a:extLst>
                    <a:ext uri="{9D8B030D-6E8A-4147-A177-3AD203B41FA5}">
                      <a16:colId xmlns:a16="http://schemas.microsoft.com/office/drawing/2014/main" val="4209672839"/>
                    </a:ext>
                  </a:extLst>
                </a:gridCol>
                <a:gridCol w="536467">
                  <a:extLst>
                    <a:ext uri="{9D8B030D-6E8A-4147-A177-3AD203B41FA5}">
                      <a16:colId xmlns:a16="http://schemas.microsoft.com/office/drawing/2014/main" val="783925657"/>
                    </a:ext>
                  </a:extLst>
                </a:gridCol>
                <a:gridCol w="536467">
                  <a:extLst>
                    <a:ext uri="{9D8B030D-6E8A-4147-A177-3AD203B41FA5}">
                      <a16:colId xmlns:a16="http://schemas.microsoft.com/office/drawing/2014/main" val="3685844350"/>
                    </a:ext>
                  </a:extLst>
                </a:gridCol>
                <a:gridCol w="536467">
                  <a:extLst>
                    <a:ext uri="{9D8B030D-6E8A-4147-A177-3AD203B41FA5}">
                      <a16:colId xmlns:a16="http://schemas.microsoft.com/office/drawing/2014/main" val="1585856631"/>
                    </a:ext>
                  </a:extLst>
                </a:gridCol>
                <a:gridCol w="536467">
                  <a:extLst>
                    <a:ext uri="{9D8B030D-6E8A-4147-A177-3AD203B41FA5}">
                      <a16:colId xmlns:a16="http://schemas.microsoft.com/office/drawing/2014/main" val="2417760693"/>
                    </a:ext>
                  </a:extLst>
                </a:gridCol>
                <a:gridCol w="536467">
                  <a:extLst>
                    <a:ext uri="{9D8B030D-6E8A-4147-A177-3AD203B41FA5}">
                      <a16:colId xmlns:a16="http://schemas.microsoft.com/office/drawing/2014/main" val="2852261764"/>
                    </a:ext>
                  </a:extLst>
                </a:gridCol>
                <a:gridCol w="536467">
                  <a:extLst>
                    <a:ext uri="{9D8B030D-6E8A-4147-A177-3AD203B41FA5}">
                      <a16:colId xmlns:a16="http://schemas.microsoft.com/office/drawing/2014/main" val="3242262684"/>
                    </a:ext>
                  </a:extLst>
                </a:gridCol>
                <a:gridCol w="536467">
                  <a:extLst>
                    <a:ext uri="{9D8B030D-6E8A-4147-A177-3AD203B41FA5}">
                      <a16:colId xmlns:a16="http://schemas.microsoft.com/office/drawing/2014/main" val="11944620"/>
                    </a:ext>
                  </a:extLst>
                </a:gridCol>
                <a:gridCol w="536467">
                  <a:extLst>
                    <a:ext uri="{9D8B030D-6E8A-4147-A177-3AD203B41FA5}">
                      <a16:colId xmlns:a16="http://schemas.microsoft.com/office/drawing/2014/main" val="3562911524"/>
                    </a:ext>
                  </a:extLst>
                </a:gridCol>
                <a:gridCol w="536467">
                  <a:extLst>
                    <a:ext uri="{9D8B030D-6E8A-4147-A177-3AD203B41FA5}">
                      <a16:colId xmlns:a16="http://schemas.microsoft.com/office/drawing/2014/main" val="35831313"/>
                    </a:ext>
                  </a:extLst>
                </a:gridCol>
                <a:gridCol w="536467">
                  <a:extLst>
                    <a:ext uri="{9D8B030D-6E8A-4147-A177-3AD203B41FA5}">
                      <a16:colId xmlns:a16="http://schemas.microsoft.com/office/drawing/2014/main" val="1257603505"/>
                    </a:ext>
                  </a:extLst>
                </a:gridCol>
                <a:gridCol w="536467">
                  <a:extLst>
                    <a:ext uri="{9D8B030D-6E8A-4147-A177-3AD203B41FA5}">
                      <a16:colId xmlns:a16="http://schemas.microsoft.com/office/drawing/2014/main" val="2401845222"/>
                    </a:ext>
                  </a:extLst>
                </a:gridCol>
                <a:gridCol w="536467">
                  <a:extLst>
                    <a:ext uri="{9D8B030D-6E8A-4147-A177-3AD203B41FA5}">
                      <a16:colId xmlns:a16="http://schemas.microsoft.com/office/drawing/2014/main" val="3384883936"/>
                    </a:ext>
                  </a:extLst>
                </a:gridCol>
                <a:gridCol w="536467">
                  <a:extLst>
                    <a:ext uri="{9D8B030D-6E8A-4147-A177-3AD203B41FA5}">
                      <a16:colId xmlns:a16="http://schemas.microsoft.com/office/drawing/2014/main" val="2390265653"/>
                    </a:ext>
                  </a:extLst>
                </a:gridCol>
              </a:tblGrid>
              <a:tr h="601756">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C</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H</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U</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A</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T</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H</a:t>
                      </a:r>
                    </a:p>
                  </a:txBody>
                  <a:tcPr>
                    <a:solidFill>
                      <a:srgbClr val="C0000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A</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Y</a:t>
                      </a:r>
                    </a:p>
                  </a:txBody>
                  <a:tcPr>
                    <a:solidFill>
                      <a:srgbClr val="002060"/>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4261060049"/>
                  </a:ext>
                </a:extLst>
              </a:tr>
              <a:tr h="601756">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V</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I</a:t>
                      </a:r>
                    </a:p>
                  </a:txBody>
                  <a:tcPr>
                    <a:solidFill>
                      <a:srgbClr val="C0000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G</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I</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A</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M</a:t>
                      </a:r>
                    </a:p>
                  </a:txBody>
                  <a:tcPr>
                    <a:solidFill>
                      <a:srgbClr val="002060"/>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3385992974"/>
                  </a:ext>
                </a:extLst>
              </a:tr>
              <a:tr h="601756">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T</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H</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I</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E</a:t>
                      </a:r>
                    </a:p>
                  </a:txBody>
                  <a:tcPr>
                    <a:solidFill>
                      <a:srgbClr val="C0000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N</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M</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U</a:t>
                      </a:r>
                    </a:p>
                  </a:txBody>
                  <a:tcPr>
                    <a:solidFill>
                      <a:srgbClr val="002060"/>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473122500"/>
                  </a:ext>
                </a:extLst>
              </a:tr>
              <a:tr h="601756">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N</a:t>
                      </a:r>
                    </a:p>
                  </a:txBody>
                  <a:tcPr>
                    <a:solidFill>
                      <a:srgbClr val="C0000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H</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A</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N</a:t>
                      </a: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3588498716"/>
                  </a:ext>
                </a:extLst>
              </a:tr>
              <a:tr h="601756">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L</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U</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Y</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T</a:t>
                      </a:r>
                    </a:p>
                  </a:txBody>
                  <a:tcPr>
                    <a:solidFill>
                      <a:srgbClr val="C0000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H</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A</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Y</a:t>
                      </a:r>
                    </a:p>
                  </a:txBody>
                  <a:tcPr>
                    <a:solidFill>
                      <a:srgbClr val="002060"/>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3536397482"/>
                  </a:ext>
                </a:extLst>
              </a:tr>
              <a:tr h="601756">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L</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E</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H</a:t>
                      </a:r>
                    </a:p>
                  </a:txBody>
                  <a:tcPr>
                    <a:solidFill>
                      <a:srgbClr val="C0000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U</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U</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T</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R</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A</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C</a:t>
                      </a:r>
                    </a:p>
                  </a:txBody>
                  <a:tcPr>
                    <a:solidFill>
                      <a:srgbClr val="002060"/>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799576721"/>
                  </a:ext>
                </a:extLst>
              </a:tr>
              <a:tr h="601756">
                <a:tc>
                  <a:txBody>
                    <a:bodyPr/>
                    <a:lstStyle/>
                    <a:p>
                      <a:r>
                        <a:rPr lang="en-US" sz="2800" b="1" dirty="0">
                          <a:solidFill>
                            <a:schemeClr val="bg1"/>
                          </a:solidFill>
                          <a:latin typeface="Times New Roman" panose="02020603050405020304" pitchFamily="18" charset="0"/>
                          <a:cs typeface="Times New Roman" panose="02020603050405020304" pitchFamily="18" charset="0"/>
                        </a:rPr>
                        <a:t>N</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G</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U</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Y</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E</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N</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D</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U</a:t>
                      </a:r>
                    </a:p>
                  </a:txBody>
                  <a:tcPr>
                    <a:solidFill>
                      <a:srgbClr val="C00000"/>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917012162"/>
                  </a:ext>
                </a:extLst>
              </a:tr>
              <a:tr h="601756">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C</a:t>
                      </a:r>
                    </a:p>
                  </a:txBody>
                  <a:tcPr>
                    <a:solidFill>
                      <a:srgbClr val="C0000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H</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I</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N</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H</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P</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H</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U</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N</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G</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A</a:t>
                      </a:r>
                    </a:p>
                  </a:txBody>
                  <a:tcPr>
                    <a:solidFill>
                      <a:srgbClr val="002060"/>
                    </a:solidFill>
                  </a:tcPr>
                </a:tc>
                <a:tc>
                  <a:txBody>
                    <a:bodyPr/>
                    <a:lstStyle/>
                    <a:p>
                      <a:r>
                        <a:rPr lang="en-US" sz="2800" b="1" dirty="0">
                          <a:solidFill>
                            <a:schemeClr val="bg1"/>
                          </a:solidFill>
                          <a:latin typeface="Times New Roman" panose="02020603050405020304" pitchFamily="18" charset="0"/>
                          <a:cs typeface="Times New Roman" panose="02020603050405020304" pitchFamily="18" charset="0"/>
                        </a:rPr>
                        <a:t>M</a:t>
                      </a:r>
                    </a:p>
                  </a:txBody>
                  <a:tcPr>
                    <a:solidFill>
                      <a:srgbClr val="002060"/>
                    </a:solidFill>
                  </a:tcPr>
                </a:tc>
                <a:extLst>
                  <a:ext uri="{0D108BD9-81ED-4DB2-BD59-A6C34878D82A}">
                    <a16:rowId xmlns:a16="http://schemas.microsoft.com/office/drawing/2014/main" val="2598252133"/>
                  </a:ext>
                </a:extLst>
              </a:tr>
            </a:tbl>
          </a:graphicData>
        </a:graphic>
      </p:graphicFrame>
      <p:sp>
        <p:nvSpPr>
          <p:cNvPr id="5" name="Text Box 5"/>
          <p:cNvSpPr txBox="1">
            <a:spLocks noChangeArrowheads="1"/>
          </p:cNvSpPr>
          <p:nvPr/>
        </p:nvSpPr>
        <p:spPr bwMode="auto">
          <a:xfrm>
            <a:off x="4578724" y="182471"/>
            <a:ext cx="3973606"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a:solidFill>
                  <a:srgbClr val="C00000"/>
                </a:solidFill>
                <a:cs typeface="Times New Roman" panose="02020603050405020304" pitchFamily="18" charset="0"/>
              </a:rPr>
              <a:t>Ô CHỮ BÍ MẬT</a:t>
            </a:r>
          </a:p>
        </p:txBody>
      </p:sp>
      <p:graphicFrame>
        <p:nvGraphicFramePr>
          <p:cNvPr id="6" name="Table 5"/>
          <p:cNvGraphicFramePr>
            <a:graphicFrameLocks noGrp="1"/>
          </p:cNvGraphicFramePr>
          <p:nvPr/>
        </p:nvGraphicFramePr>
        <p:xfrm>
          <a:off x="4378700" y="1474133"/>
          <a:ext cx="3218802" cy="601756"/>
        </p:xfrm>
        <a:graphic>
          <a:graphicData uri="http://schemas.openxmlformats.org/drawingml/2006/table">
            <a:tbl>
              <a:tblPr firstRow="1" bandRow="1">
                <a:tableStyleId>{5C22544A-7EE6-4342-B048-85BDC9FD1C3A}</a:tableStyleId>
              </a:tblPr>
              <a:tblGrid>
                <a:gridCol w="536467">
                  <a:extLst>
                    <a:ext uri="{9D8B030D-6E8A-4147-A177-3AD203B41FA5}">
                      <a16:colId xmlns:a16="http://schemas.microsoft.com/office/drawing/2014/main" val="1224588937"/>
                    </a:ext>
                  </a:extLst>
                </a:gridCol>
                <a:gridCol w="536467">
                  <a:extLst>
                    <a:ext uri="{9D8B030D-6E8A-4147-A177-3AD203B41FA5}">
                      <a16:colId xmlns:a16="http://schemas.microsoft.com/office/drawing/2014/main" val="3577183546"/>
                    </a:ext>
                  </a:extLst>
                </a:gridCol>
                <a:gridCol w="536467">
                  <a:extLst>
                    <a:ext uri="{9D8B030D-6E8A-4147-A177-3AD203B41FA5}">
                      <a16:colId xmlns:a16="http://schemas.microsoft.com/office/drawing/2014/main" val="783137071"/>
                    </a:ext>
                  </a:extLst>
                </a:gridCol>
                <a:gridCol w="536467">
                  <a:extLst>
                    <a:ext uri="{9D8B030D-6E8A-4147-A177-3AD203B41FA5}">
                      <a16:colId xmlns:a16="http://schemas.microsoft.com/office/drawing/2014/main" val="642717013"/>
                    </a:ext>
                  </a:extLst>
                </a:gridCol>
                <a:gridCol w="536467">
                  <a:extLst>
                    <a:ext uri="{9D8B030D-6E8A-4147-A177-3AD203B41FA5}">
                      <a16:colId xmlns:a16="http://schemas.microsoft.com/office/drawing/2014/main" val="1684568247"/>
                    </a:ext>
                  </a:extLst>
                </a:gridCol>
                <a:gridCol w="536467">
                  <a:extLst>
                    <a:ext uri="{9D8B030D-6E8A-4147-A177-3AD203B41FA5}">
                      <a16:colId xmlns:a16="http://schemas.microsoft.com/office/drawing/2014/main" val="2794666679"/>
                    </a:ext>
                  </a:extLst>
                </a:gridCol>
              </a:tblGrid>
              <a:tr h="601756">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extLst>
                  <a:ext uri="{0D108BD9-81ED-4DB2-BD59-A6C34878D82A}">
                    <a16:rowId xmlns:a16="http://schemas.microsoft.com/office/drawing/2014/main" val="2033551078"/>
                  </a:ext>
                </a:extLst>
              </a:tr>
            </a:tbl>
          </a:graphicData>
        </a:graphic>
      </p:graphicFrame>
      <p:graphicFrame>
        <p:nvGraphicFramePr>
          <p:cNvPr id="7" name="Table 6"/>
          <p:cNvGraphicFramePr>
            <a:graphicFrameLocks noGrp="1"/>
          </p:cNvGraphicFramePr>
          <p:nvPr/>
        </p:nvGraphicFramePr>
        <p:xfrm>
          <a:off x="2218767" y="887504"/>
          <a:ext cx="4346760" cy="601756"/>
        </p:xfrm>
        <a:graphic>
          <a:graphicData uri="http://schemas.openxmlformats.org/drawingml/2006/table">
            <a:tbl>
              <a:tblPr firstRow="1" bandRow="1">
                <a:tableStyleId>{5C22544A-7EE6-4342-B048-85BDC9FD1C3A}</a:tableStyleId>
              </a:tblPr>
              <a:tblGrid>
                <a:gridCol w="543345">
                  <a:extLst>
                    <a:ext uri="{9D8B030D-6E8A-4147-A177-3AD203B41FA5}">
                      <a16:colId xmlns:a16="http://schemas.microsoft.com/office/drawing/2014/main" val="1224588937"/>
                    </a:ext>
                  </a:extLst>
                </a:gridCol>
                <a:gridCol w="543345">
                  <a:extLst>
                    <a:ext uri="{9D8B030D-6E8A-4147-A177-3AD203B41FA5}">
                      <a16:colId xmlns:a16="http://schemas.microsoft.com/office/drawing/2014/main" val="3577183546"/>
                    </a:ext>
                  </a:extLst>
                </a:gridCol>
                <a:gridCol w="543345">
                  <a:extLst>
                    <a:ext uri="{9D8B030D-6E8A-4147-A177-3AD203B41FA5}">
                      <a16:colId xmlns:a16="http://schemas.microsoft.com/office/drawing/2014/main" val="783137071"/>
                    </a:ext>
                  </a:extLst>
                </a:gridCol>
                <a:gridCol w="543345">
                  <a:extLst>
                    <a:ext uri="{9D8B030D-6E8A-4147-A177-3AD203B41FA5}">
                      <a16:colId xmlns:a16="http://schemas.microsoft.com/office/drawing/2014/main" val="642717013"/>
                    </a:ext>
                  </a:extLst>
                </a:gridCol>
                <a:gridCol w="543345">
                  <a:extLst>
                    <a:ext uri="{9D8B030D-6E8A-4147-A177-3AD203B41FA5}">
                      <a16:colId xmlns:a16="http://schemas.microsoft.com/office/drawing/2014/main" val="1684568247"/>
                    </a:ext>
                  </a:extLst>
                </a:gridCol>
                <a:gridCol w="543345">
                  <a:extLst>
                    <a:ext uri="{9D8B030D-6E8A-4147-A177-3AD203B41FA5}">
                      <a16:colId xmlns:a16="http://schemas.microsoft.com/office/drawing/2014/main" val="2794666679"/>
                    </a:ext>
                  </a:extLst>
                </a:gridCol>
                <a:gridCol w="543345">
                  <a:extLst>
                    <a:ext uri="{9D8B030D-6E8A-4147-A177-3AD203B41FA5}">
                      <a16:colId xmlns:a16="http://schemas.microsoft.com/office/drawing/2014/main" val="341951873"/>
                    </a:ext>
                  </a:extLst>
                </a:gridCol>
                <a:gridCol w="543345">
                  <a:extLst>
                    <a:ext uri="{9D8B030D-6E8A-4147-A177-3AD203B41FA5}">
                      <a16:colId xmlns:a16="http://schemas.microsoft.com/office/drawing/2014/main" val="3272196662"/>
                    </a:ext>
                  </a:extLst>
                </a:gridCol>
              </a:tblGrid>
              <a:tr h="601756">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extLst>
                  <a:ext uri="{0D108BD9-81ED-4DB2-BD59-A6C34878D82A}">
                    <a16:rowId xmlns:a16="http://schemas.microsoft.com/office/drawing/2014/main" val="2033551078"/>
                  </a:ext>
                </a:extLst>
              </a:tr>
            </a:tbl>
          </a:graphicData>
        </a:graphic>
      </p:graphicFrame>
      <p:sp>
        <p:nvSpPr>
          <p:cNvPr id="8" name="Oval 7"/>
          <p:cNvSpPr/>
          <p:nvPr/>
        </p:nvSpPr>
        <p:spPr>
          <a:xfrm>
            <a:off x="161369" y="903958"/>
            <a:ext cx="833717" cy="537882"/>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1</a:t>
            </a:r>
          </a:p>
        </p:txBody>
      </p:sp>
      <p:sp>
        <p:nvSpPr>
          <p:cNvPr id="10" name="Oval 9"/>
          <p:cNvSpPr/>
          <p:nvPr/>
        </p:nvSpPr>
        <p:spPr>
          <a:xfrm>
            <a:off x="121021" y="1506070"/>
            <a:ext cx="833717" cy="537882"/>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2</a:t>
            </a:r>
          </a:p>
        </p:txBody>
      </p:sp>
      <p:sp>
        <p:nvSpPr>
          <p:cNvPr id="11" name="Oval 10"/>
          <p:cNvSpPr/>
          <p:nvPr/>
        </p:nvSpPr>
        <p:spPr>
          <a:xfrm>
            <a:off x="107578" y="2124637"/>
            <a:ext cx="833717" cy="537882"/>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3</a:t>
            </a:r>
          </a:p>
        </p:txBody>
      </p:sp>
      <p:sp>
        <p:nvSpPr>
          <p:cNvPr id="12" name="Oval 11"/>
          <p:cNvSpPr/>
          <p:nvPr/>
        </p:nvSpPr>
        <p:spPr>
          <a:xfrm>
            <a:off x="107578" y="2726749"/>
            <a:ext cx="833717" cy="537882"/>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4</a:t>
            </a:r>
          </a:p>
        </p:txBody>
      </p:sp>
      <p:sp>
        <p:nvSpPr>
          <p:cNvPr id="13" name="Oval 12"/>
          <p:cNvSpPr/>
          <p:nvPr/>
        </p:nvSpPr>
        <p:spPr>
          <a:xfrm>
            <a:off x="94128" y="3355139"/>
            <a:ext cx="833717" cy="537882"/>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5</a:t>
            </a:r>
          </a:p>
        </p:txBody>
      </p:sp>
      <p:sp>
        <p:nvSpPr>
          <p:cNvPr id="14" name="Oval 13"/>
          <p:cNvSpPr/>
          <p:nvPr/>
        </p:nvSpPr>
        <p:spPr>
          <a:xfrm>
            <a:off x="134470" y="3977022"/>
            <a:ext cx="833717" cy="537882"/>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6</a:t>
            </a:r>
          </a:p>
        </p:txBody>
      </p:sp>
      <p:sp>
        <p:nvSpPr>
          <p:cNvPr id="15" name="Oval 14"/>
          <p:cNvSpPr/>
          <p:nvPr/>
        </p:nvSpPr>
        <p:spPr>
          <a:xfrm>
            <a:off x="107578" y="4592273"/>
            <a:ext cx="833717" cy="537882"/>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7</a:t>
            </a:r>
          </a:p>
        </p:txBody>
      </p:sp>
      <p:sp>
        <p:nvSpPr>
          <p:cNvPr id="16" name="Oval 15"/>
          <p:cNvSpPr/>
          <p:nvPr/>
        </p:nvSpPr>
        <p:spPr>
          <a:xfrm>
            <a:off x="121021" y="5207524"/>
            <a:ext cx="833717" cy="537882"/>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8</a:t>
            </a:r>
          </a:p>
        </p:txBody>
      </p:sp>
      <p:sp>
        <p:nvSpPr>
          <p:cNvPr id="17" name="Rounded Rectangle 16"/>
          <p:cNvSpPr/>
          <p:nvPr/>
        </p:nvSpPr>
        <p:spPr>
          <a:xfrm>
            <a:off x="11483775" y="941079"/>
            <a:ext cx="564783" cy="484113"/>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a:t>
            </a:r>
          </a:p>
        </p:txBody>
      </p:sp>
      <p:sp>
        <p:nvSpPr>
          <p:cNvPr id="18" name="Rounded Rectangle 17"/>
          <p:cNvSpPr/>
          <p:nvPr/>
        </p:nvSpPr>
        <p:spPr>
          <a:xfrm>
            <a:off x="11497225" y="1593233"/>
            <a:ext cx="564783" cy="484113"/>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2</a:t>
            </a:r>
          </a:p>
        </p:txBody>
      </p:sp>
      <p:sp>
        <p:nvSpPr>
          <p:cNvPr id="19" name="Rounded Rectangle 18"/>
          <p:cNvSpPr/>
          <p:nvPr/>
        </p:nvSpPr>
        <p:spPr>
          <a:xfrm>
            <a:off x="11483775" y="2191640"/>
            <a:ext cx="564783" cy="484113"/>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3</a:t>
            </a:r>
          </a:p>
        </p:txBody>
      </p:sp>
      <p:sp>
        <p:nvSpPr>
          <p:cNvPr id="20" name="Rounded Rectangle 19"/>
          <p:cNvSpPr/>
          <p:nvPr/>
        </p:nvSpPr>
        <p:spPr>
          <a:xfrm>
            <a:off x="11497224" y="2769893"/>
            <a:ext cx="564783" cy="484113"/>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4</a:t>
            </a:r>
          </a:p>
        </p:txBody>
      </p:sp>
      <p:sp>
        <p:nvSpPr>
          <p:cNvPr id="21" name="Rounded Rectangle 20"/>
          <p:cNvSpPr/>
          <p:nvPr/>
        </p:nvSpPr>
        <p:spPr>
          <a:xfrm>
            <a:off x="11510673" y="3368263"/>
            <a:ext cx="564783" cy="484113"/>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5</a:t>
            </a:r>
          </a:p>
        </p:txBody>
      </p:sp>
      <p:sp>
        <p:nvSpPr>
          <p:cNvPr id="22" name="Rounded Rectangle 21"/>
          <p:cNvSpPr/>
          <p:nvPr/>
        </p:nvSpPr>
        <p:spPr>
          <a:xfrm>
            <a:off x="11524115" y="3986825"/>
            <a:ext cx="564783" cy="484113"/>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6</a:t>
            </a:r>
          </a:p>
        </p:txBody>
      </p:sp>
      <p:sp>
        <p:nvSpPr>
          <p:cNvPr id="23" name="Rounded Rectangle 22"/>
          <p:cNvSpPr/>
          <p:nvPr/>
        </p:nvSpPr>
        <p:spPr>
          <a:xfrm>
            <a:off x="11497224" y="4607667"/>
            <a:ext cx="564783" cy="484113"/>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7</a:t>
            </a:r>
          </a:p>
        </p:txBody>
      </p:sp>
      <p:sp>
        <p:nvSpPr>
          <p:cNvPr id="24" name="Rounded Rectangle 23"/>
          <p:cNvSpPr/>
          <p:nvPr/>
        </p:nvSpPr>
        <p:spPr>
          <a:xfrm>
            <a:off x="11497224" y="5226229"/>
            <a:ext cx="564783" cy="484113"/>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8</a:t>
            </a:r>
          </a:p>
        </p:txBody>
      </p:sp>
      <p:sp>
        <p:nvSpPr>
          <p:cNvPr id="25" name="Rounded Rectangle 24"/>
          <p:cNvSpPr/>
          <p:nvPr/>
        </p:nvSpPr>
        <p:spPr>
          <a:xfrm>
            <a:off x="700439" y="5880555"/>
            <a:ext cx="11311194" cy="933239"/>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1: (8 </a:t>
            </a:r>
            <a:r>
              <a:rPr lang="en-US" sz="2500" dirty="0" err="1">
                <a:latin typeface="Times New Roman" panose="02020603050405020304" pitchFamily="18" charset="0"/>
                <a:cs typeface="Times New Roman" panose="02020603050405020304" pitchFamily="18" charset="0"/>
              </a:rPr>
              <a:t>chữ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ngôi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chùa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nổi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Nội</a:t>
            </a:r>
            <a:r>
              <a:rPr lang="en-US" sz="2500" dirty="0">
                <a:latin typeface="Times New Roman" panose="02020603050405020304" pitchFamily="18" charset="0"/>
                <a:cs typeface="Times New Roman" panose="02020603050405020304" pitchFamily="18" charset="0"/>
              </a:rPr>
              <a:t> ở </a:t>
            </a:r>
            <a:r>
              <a:rPr lang="en-US" sz="2500" dirty="0" err="1">
                <a:latin typeface="Times New Roman" panose="02020603050405020304" pitchFamily="18" charset="0"/>
                <a:cs typeface="Times New Roman" panose="02020603050405020304" pitchFamily="18" charset="0"/>
              </a:rPr>
              <a:t>chân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núi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Thiền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sư</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Đạo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Hạnh</a:t>
            </a:r>
            <a:r>
              <a:rPr lang="en-US" sz="2500" dirty="0">
                <a:latin typeface="Times New Roman" panose="02020603050405020304" pitchFamily="18" charset="0"/>
                <a:cs typeface="Times New Roman" panose="02020603050405020304" pitchFamily="18" charset="0"/>
              </a:rPr>
              <a:t>?</a:t>
            </a:r>
          </a:p>
        </p:txBody>
      </p:sp>
      <p:sp>
        <p:nvSpPr>
          <p:cNvPr id="26" name="Rounded Rectangle 25"/>
          <p:cNvSpPr/>
          <p:nvPr/>
        </p:nvSpPr>
        <p:spPr>
          <a:xfrm>
            <a:off x="700439" y="5880555"/>
            <a:ext cx="11311194" cy="933239"/>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2: (6 </a:t>
            </a:r>
            <a:r>
              <a:rPr lang="en-US" sz="2500" dirty="0" err="1">
                <a:latin typeface="Times New Roman" panose="02020603050405020304" pitchFamily="18" charset="0"/>
                <a:cs typeface="Times New Roman" panose="02020603050405020304" pitchFamily="18" charset="0"/>
              </a:rPr>
              <a:t>chữ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nghệ</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diễn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ca </a:t>
            </a:r>
            <a:r>
              <a:rPr lang="en-US" sz="2500" dirty="0" err="1">
                <a:latin typeface="Times New Roman" panose="02020603050405020304" pitchFamily="18" charset="0"/>
                <a:cs typeface="Times New Roman" panose="02020603050405020304" pitchFamily="18" charset="0"/>
              </a:rPr>
              <a:t>giao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duyên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nam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phổ</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biến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vùng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Nghệ</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Tĩnh</a:t>
            </a:r>
            <a:r>
              <a:rPr lang="en-US" sz="2500" dirty="0">
                <a:latin typeface="Times New Roman" panose="02020603050405020304" pitchFamily="18" charset="0"/>
                <a:cs typeface="Times New Roman" panose="02020603050405020304" pitchFamily="18" charset="0"/>
              </a:rPr>
              <a:t>?</a:t>
            </a:r>
          </a:p>
        </p:txBody>
      </p:sp>
      <p:sp>
        <p:nvSpPr>
          <p:cNvPr id="32" name="Rounded Rectangle 31"/>
          <p:cNvSpPr/>
          <p:nvPr/>
        </p:nvSpPr>
        <p:spPr>
          <a:xfrm>
            <a:off x="700439" y="5880555"/>
            <a:ext cx="11311194" cy="933239"/>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3: (7 </a:t>
            </a:r>
            <a:r>
              <a:rPr lang="en-US" sz="2500" dirty="0" err="1">
                <a:latin typeface="Times New Roman" panose="02020603050405020304" pitchFamily="18" charset="0"/>
                <a:cs typeface="Times New Roman" panose="02020603050405020304" pitchFamily="18" charset="0"/>
              </a:rPr>
              <a:t>chữ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ngôi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chùa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cổ</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Đàng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khởi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lập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cùng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giang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dòng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họ</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Nguyễn</a:t>
            </a:r>
            <a:r>
              <a:rPr lang="en-US" sz="2500" dirty="0">
                <a:latin typeface="Times New Roman" panose="02020603050405020304" pitchFamily="18" charset="0"/>
                <a:cs typeface="Times New Roman" panose="02020603050405020304" pitchFamily="18" charset="0"/>
              </a:rPr>
              <a:t>?</a:t>
            </a:r>
          </a:p>
        </p:txBody>
      </p:sp>
      <p:graphicFrame>
        <p:nvGraphicFramePr>
          <p:cNvPr id="33" name="Table 32"/>
          <p:cNvGraphicFramePr>
            <a:graphicFrameLocks noGrp="1"/>
          </p:cNvGraphicFramePr>
          <p:nvPr/>
        </p:nvGraphicFramePr>
        <p:xfrm>
          <a:off x="3294314" y="2096138"/>
          <a:ext cx="3755269" cy="601756"/>
        </p:xfrm>
        <a:graphic>
          <a:graphicData uri="http://schemas.openxmlformats.org/drawingml/2006/table">
            <a:tbl>
              <a:tblPr firstRow="1" bandRow="1">
                <a:tableStyleId>{5C22544A-7EE6-4342-B048-85BDC9FD1C3A}</a:tableStyleId>
              </a:tblPr>
              <a:tblGrid>
                <a:gridCol w="536467">
                  <a:extLst>
                    <a:ext uri="{9D8B030D-6E8A-4147-A177-3AD203B41FA5}">
                      <a16:colId xmlns:a16="http://schemas.microsoft.com/office/drawing/2014/main" val="2838703341"/>
                    </a:ext>
                  </a:extLst>
                </a:gridCol>
                <a:gridCol w="536467">
                  <a:extLst>
                    <a:ext uri="{9D8B030D-6E8A-4147-A177-3AD203B41FA5}">
                      <a16:colId xmlns:a16="http://schemas.microsoft.com/office/drawing/2014/main" val="3186534630"/>
                    </a:ext>
                  </a:extLst>
                </a:gridCol>
                <a:gridCol w="536467">
                  <a:extLst>
                    <a:ext uri="{9D8B030D-6E8A-4147-A177-3AD203B41FA5}">
                      <a16:colId xmlns:a16="http://schemas.microsoft.com/office/drawing/2014/main" val="2141483055"/>
                    </a:ext>
                  </a:extLst>
                </a:gridCol>
                <a:gridCol w="536467">
                  <a:extLst>
                    <a:ext uri="{9D8B030D-6E8A-4147-A177-3AD203B41FA5}">
                      <a16:colId xmlns:a16="http://schemas.microsoft.com/office/drawing/2014/main" val="2515175308"/>
                    </a:ext>
                  </a:extLst>
                </a:gridCol>
                <a:gridCol w="536467">
                  <a:extLst>
                    <a:ext uri="{9D8B030D-6E8A-4147-A177-3AD203B41FA5}">
                      <a16:colId xmlns:a16="http://schemas.microsoft.com/office/drawing/2014/main" val="3175818916"/>
                    </a:ext>
                  </a:extLst>
                </a:gridCol>
                <a:gridCol w="536467">
                  <a:extLst>
                    <a:ext uri="{9D8B030D-6E8A-4147-A177-3AD203B41FA5}">
                      <a16:colId xmlns:a16="http://schemas.microsoft.com/office/drawing/2014/main" val="4036419413"/>
                    </a:ext>
                  </a:extLst>
                </a:gridCol>
                <a:gridCol w="536467">
                  <a:extLst>
                    <a:ext uri="{9D8B030D-6E8A-4147-A177-3AD203B41FA5}">
                      <a16:colId xmlns:a16="http://schemas.microsoft.com/office/drawing/2014/main" val="1490745408"/>
                    </a:ext>
                  </a:extLst>
                </a:gridCol>
              </a:tblGrid>
              <a:tr h="601756">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extLst>
                  <a:ext uri="{0D108BD9-81ED-4DB2-BD59-A6C34878D82A}">
                    <a16:rowId xmlns:a16="http://schemas.microsoft.com/office/drawing/2014/main" val="3405949943"/>
                  </a:ext>
                </a:extLst>
              </a:tr>
            </a:tbl>
          </a:graphicData>
        </a:graphic>
      </p:graphicFrame>
      <p:graphicFrame>
        <p:nvGraphicFramePr>
          <p:cNvPr id="34" name="Table 33"/>
          <p:cNvGraphicFramePr>
            <a:graphicFrameLocks noGrp="1"/>
          </p:cNvGraphicFramePr>
          <p:nvPr/>
        </p:nvGraphicFramePr>
        <p:xfrm>
          <a:off x="4903715" y="2675753"/>
          <a:ext cx="2145868" cy="601756"/>
        </p:xfrm>
        <a:graphic>
          <a:graphicData uri="http://schemas.openxmlformats.org/drawingml/2006/table">
            <a:tbl>
              <a:tblPr firstRow="1" bandRow="1">
                <a:tableStyleId>{5C22544A-7EE6-4342-B048-85BDC9FD1C3A}</a:tableStyleId>
              </a:tblPr>
              <a:tblGrid>
                <a:gridCol w="536467">
                  <a:extLst>
                    <a:ext uri="{9D8B030D-6E8A-4147-A177-3AD203B41FA5}">
                      <a16:colId xmlns:a16="http://schemas.microsoft.com/office/drawing/2014/main" val="3847179936"/>
                    </a:ext>
                  </a:extLst>
                </a:gridCol>
                <a:gridCol w="536467">
                  <a:extLst>
                    <a:ext uri="{9D8B030D-6E8A-4147-A177-3AD203B41FA5}">
                      <a16:colId xmlns:a16="http://schemas.microsoft.com/office/drawing/2014/main" val="1794965961"/>
                    </a:ext>
                  </a:extLst>
                </a:gridCol>
                <a:gridCol w="536467">
                  <a:extLst>
                    <a:ext uri="{9D8B030D-6E8A-4147-A177-3AD203B41FA5}">
                      <a16:colId xmlns:a16="http://schemas.microsoft.com/office/drawing/2014/main" val="2855346585"/>
                    </a:ext>
                  </a:extLst>
                </a:gridCol>
                <a:gridCol w="536467">
                  <a:extLst>
                    <a:ext uri="{9D8B030D-6E8A-4147-A177-3AD203B41FA5}">
                      <a16:colId xmlns:a16="http://schemas.microsoft.com/office/drawing/2014/main" val="4130629152"/>
                    </a:ext>
                  </a:extLst>
                </a:gridCol>
              </a:tblGrid>
              <a:tr h="601756">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extLst>
                  <a:ext uri="{0D108BD9-81ED-4DB2-BD59-A6C34878D82A}">
                    <a16:rowId xmlns:a16="http://schemas.microsoft.com/office/drawing/2014/main" val="3779605547"/>
                  </a:ext>
                </a:extLst>
              </a:tr>
            </a:tbl>
          </a:graphicData>
        </a:graphic>
      </p:graphicFrame>
      <p:graphicFrame>
        <p:nvGraphicFramePr>
          <p:cNvPr id="35" name="Table 34"/>
          <p:cNvGraphicFramePr>
            <a:graphicFrameLocks noGrp="1"/>
          </p:cNvGraphicFramePr>
          <p:nvPr/>
        </p:nvGraphicFramePr>
        <p:xfrm>
          <a:off x="3294314" y="3261093"/>
          <a:ext cx="3755269" cy="601756"/>
        </p:xfrm>
        <a:graphic>
          <a:graphicData uri="http://schemas.openxmlformats.org/drawingml/2006/table">
            <a:tbl>
              <a:tblPr firstRow="1" bandRow="1">
                <a:tableStyleId>{5C22544A-7EE6-4342-B048-85BDC9FD1C3A}</a:tableStyleId>
              </a:tblPr>
              <a:tblGrid>
                <a:gridCol w="536467">
                  <a:extLst>
                    <a:ext uri="{9D8B030D-6E8A-4147-A177-3AD203B41FA5}">
                      <a16:colId xmlns:a16="http://schemas.microsoft.com/office/drawing/2014/main" val="2838703341"/>
                    </a:ext>
                  </a:extLst>
                </a:gridCol>
                <a:gridCol w="536467">
                  <a:extLst>
                    <a:ext uri="{9D8B030D-6E8A-4147-A177-3AD203B41FA5}">
                      <a16:colId xmlns:a16="http://schemas.microsoft.com/office/drawing/2014/main" val="3186534630"/>
                    </a:ext>
                  </a:extLst>
                </a:gridCol>
                <a:gridCol w="536467">
                  <a:extLst>
                    <a:ext uri="{9D8B030D-6E8A-4147-A177-3AD203B41FA5}">
                      <a16:colId xmlns:a16="http://schemas.microsoft.com/office/drawing/2014/main" val="2141483055"/>
                    </a:ext>
                  </a:extLst>
                </a:gridCol>
                <a:gridCol w="536467">
                  <a:extLst>
                    <a:ext uri="{9D8B030D-6E8A-4147-A177-3AD203B41FA5}">
                      <a16:colId xmlns:a16="http://schemas.microsoft.com/office/drawing/2014/main" val="2515175308"/>
                    </a:ext>
                  </a:extLst>
                </a:gridCol>
                <a:gridCol w="536467">
                  <a:extLst>
                    <a:ext uri="{9D8B030D-6E8A-4147-A177-3AD203B41FA5}">
                      <a16:colId xmlns:a16="http://schemas.microsoft.com/office/drawing/2014/main" val="3175818916"/>
                    </a:ext>
                  </a:extLst>
                </a:gridCol>
                <a:gridCol w="536467">
                  <a:extLst>
                    <a:ext uri="{9D8B030D-6E8A-4147-A177-3AD203B41FA5}">
                      <a16:colId xmlns:a16="http://schemas.microsoft.com/office/drawing/2014/main" val="4036419413"/>
                    </a:ext>
                  </a:extLst>
                </a:gridCol>
                <a:gridCol w="536467">
                  <a:extLst>
                    <a:ext uri="{9D8B030D-6E8A-4147-A177-3AD203B41FA5}">
                      <a16:colId xmlns:a16="http://schemas.microsoft.com/office/drawing/2014/main" val="1490745408"/>
                    </a:ext>
                  </a:extLst>
                </a:gridCol>
              </a:tblGrid>
              <a:tr h="601756">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extLst>
                  <a:ext uri="{0D108BD9-81ED-4DB2-BD59-A6C34878D82A}">
                    <a16:rowId xmlns:a16="http://schemas.microsoft.com/office/drawing/2014/main" val="3405949943"/>
                  </a:ext>
                </a:extLst>
              </a:tr>
            </a:tbl>
          </a:graphicData>
        </a:graphic>
      </p:graphicFrame>
      <p:graphicFrame>
        <p:nvGraphicFramePr>
          <p:cNvPr id="36" name="Table 35"/>
          <p:cNvGraphicFramePr>
            <a:graphicFrameLocks noGrp="1"/>
          </p:cNvGraphicFramePr>
          <p:nvPr/>
        </p:nvGraphicFramePr>
        <p:xfrm>
          <a:off x="1142992" y="4470938"/>
          <a:ext cx="4291736" cy="601756"/>
        </p:xfrm>
        <a:graphic>
          <a:graphicData uri="http://schemas.openxmlformats.org/drawingml/2006/table">
            <a:tbl>
              <a:tblPr firstRow="1" bandRow="1">
                <a:tableStyleId>{5C22544A-7EE6-4342-B048-85BDC9FD1C3A}</a:tableStyleId>
              </a:tblPr>
              <a:tblGrid>
                <a:gridCol w="536467">
                  <a:extLst>
                    <a:ext uri="{9D8B030D-6E8A-4147-A177-3AD203B41FA5}">
                      <a16:colId xmlns:a16="http://schemas.microsoft.com/office/drawing/2014/main" val="3290580594"/>
                    </a:ext>
                  </a:extLst>
                </a:gridCol>
                <a:gridCol w="536467">
                  <a:extLst>
                    <a:ext uri="{9D8B030D-6E8A-4147-A177-3AD203B41FA5}">
                      <a16:colId xmlns:a16="http://schemas.microsoft.com/office/drawing/2014/main" val="3675477180"/>
                    </a:ext>
                  </a:extLst>
                </a:gridCol>
                <a:gridCol w="536467">
                  <a:extLst>
                    <a:ext uri="{9D8B030D-6E8A-4147-A177-3AD203B41FA5}">
                      <a16:colId xmlns:a16="http://schemas.microsoft.com/office/drawing/2014/main" val="2968115027"/>
                    </a:ext>
                  </a:extLst>
                </a:gridCol>
                <a:gridCol w="536467">
                  <a:extLst>
                    <a:ext uri="{9D8B030D-6E8A-4147-A177-3AD203B41FA5}">
                      <a16:colId xmlns:a16="http://schemas.microsoft.com/office/drawing/2014/main" val="2248735445"/>
                    </a:ext>
                  </a:extLst>
                </a:gridCol>
                <a:gridCol w="536467">
                  <a:extLst>
                    <a:ext uri="{9D8B030D-6E8A-4147-A177-3AD203B41FA5}">
                      <a16:colId xmlns:a16="http://schemas.microsoft.com/office/drawing/2014/main" val="2637210857"/>
                    </a:ext>
                  </a:extLst>
                </a:gridCol>
                <a:gridCol w="536467">
                  <a:extLst>
                    <a:ext uri="{9D8B030D-6E8A-4147-A177-3AD203B41FA5}">
                      <a16:colId xmlns:a16="http://schemas.microsoft.com/office/drawing/2014/main" val="1912586759"/>
                    </a:ext>
                  </a:extLst>
                </a:gridCol>
                <a:gridCol w="536467">
                  <a:extLst>
                    <a:ext uri="{9D8B030D-6E8A-4147-A177-3AD203B41FA5}">
                      <a16:colId xmlns:a16="http://schemas.microsoft.com/office/drawing/2014/main" val="4292501563"/>
                    </a:ext>
                  </a:extLst>
                </a:gridCol>
                <a:gridCol w="536467">
                  <a:extLst>
                    <a:ext uri="{9D8B030D-6E8A-4147-A177-3AD203B41FA5}">
                      <a16:colId xmlns:a16="http://schemas.microsoft.com/office/drawing/2014/main" val="2869284483"/>
                    </a:ext>
                  </a:extLst>
                </a:gridCol>
              </a:tblGrid>
              <a:tr h="601756">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0"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extLst>
                  <a:ext uri="{0D108BD9-81ED-4DB2-BD59-A6C34878D82A}">
                    <a16:rowId xmlns:a16="http://schemas.microsoft.com/office/drawing/2014/main" val="1450125419"/>
                  </a:ext>
                </a:extLst>
              </a:tr>
            </a:tbl>
          </a:graphicData>
        </a:graphic>
      </p:graphicFrame>
      <p:graphicFrame>
        <p:nvGraphicFramePr>
          <p:cNvPr id="37" name="Table 36"/>
          <p:cNvGraphicFramePr>
            <a:graphicFrameLocks noGrp="1"/>
          </p:cNvGraphicFramePr>
          <p:nvPr/>
        </p:nvGraphicFramePr>
        <p:xfrm>
          <a:off x="3825328" y="3884309"/>
          <a:ext cx="4828203" cy="601756"/>
        </p:xfrm>
        <a:graphic>
          <a:graphicData uri="http://schemas.openxmlformats.org/drawingml/2006/table">
            <a:tbl>
              <a:tblPr firstRow="1" bandRow="1">
                <a:tableStyleId>{5C22544A-7EE6-4342-B048-85BDC9FD1C3A}</a:tableStyleId>
              </a:tblPr>
              <a:tblGrid>
                <a:gridCol w="536467">
                  <a:extLst>
                    <a:ext uri="{9D8B030D-6E8A-4147-A177-3AD203B41FA5}">
                      <a16:colId xmlns:a16="http://schemas.microsoft.com/office/drawing/2014/main" val="2200723255"/>
                    </a:ext>
                  </a:extLst>
                </a:gridCol>
                <a:gridCol w="536467">
                  <a:extLst>
                    <a:ext uri="{9D8B030D-6E8A-4147-A177-3AD203B41FA5}">
                      <a16:colId xmlns:a16="http://schemas.microsoft.com/office/drawing/2014/main" val="2801737600"/>
                    </a:ext>
                  </a:extLst>
                </a:gridCol>
                <a:gridCol w="536467">
                  <a:extLst>
                    <a:ext uri="{9D8B030D-6E8A-4147-A177-3AD203B41FA5}">
                      <a16:colId xmlns:a16="http://schemas.microsoft.com/office/drawing/2014/main" val="3273368365"/>
                    </a:ext>
                  </a:extLst>
                </a:gridCol>
                <a:gridCol w="536467">
                  <a:extLst>
                    <a:ext uri="{9D8B030D-6E8A-4147-A177-3AD203B41FA5}">
                      <a16:colId xmlns:a16="http://schemas.microsoft.com/office/drawing/2014/main" val="682217901"/>
                    </a:ext>
                  </a:extLst>
                </a:gridCol>
                <a:gridCol w="536467">
                  <a:extLst>
                    <a:ext uri="{9D8B030D-6E8A-4147-A177-3AD203B41FA5}">
                      <a16:colId xmlns:a16="http://schemas.microsoft.com/office/drawing/2014/main" val="2130559597"/>
                    </a:ext>
                  </a:extLst>
                </a:gridCol>
                <a:gridCol w="536467">
                  <a:extLst>
                    <a:ext uri="{9D8B030D-6E8A-4147-A177-3AD203B41FA5}">
                      <a16:colId xmlns:a16="http://schemas.microsoft.com/office/drawing/2014/main" val="2928692612"/>
                    </a:ext>
                  </a:extLst>
                </a:gridCol>
                <a:gridCol w="536467">
                  <a:extLst>
                    <a:ext uri="{9D8B030D-6E8A-4147-A177-3AD203B41FA5}">
                      <a16:colId xmlns:a16="http://schemas.microsoft.com/office/drawing/2014/main" val="668575711"/>
                    </a:ext>
                  </a:extLst>
                </a:gridCol>
                <a:gridCol w="536467">
                  <a:extLst>
                    <a:ext uri="{9D8B030D-6E8A-4147-A177-3AD203B41FA5}">
                      <a16:colId xmlns:a16="http://schemas.microsoft.com/office/drawing/2014/main" val="2397644460"/>
                    </a:ext>
                  </a:extLst>
                </a:gridCol>
                <a:gridCol w="536467">
                  <a:extLst>
                    <a:ext uri="{9D8B030D-6E8A-4147-A177-3AD203B41FA5}">
                      <a16:colId xmlns:a16="http://schemas.microsoft.com/office/drawing/2014/main" val="3639075016"/>
                    </a:ext>
                  </a:extLst>
                </a:gridCol>
              </a:tblGrid>
              <a:tr h="601756">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extLst>
                  <a:ext uri="{0D108BD9-81ED-4DB2-BD59-A6C34878D82A}">
                    <a16:rowId xmlns:a16="http://schemas.microsoft.com/office/drawing/2014/main" val="1635013452"/>
                  </a:ext>
                </a:extLst>
              </a:tr>
            </a:tbl>
          </a:graphicData>
        </a:graphic>
      </p:graphicFrame>
      <p:graphicFrame>
        <p:nvGraphicFramePr>
          <p:cNvPr id="38" name="Table 37"/>
          <p:cNvGraphicFramePr>
            <a:graphicFrameLocks noGrp="1"/>
          </p:cNvGraphicFramePr>
          <p:nvPr/>
        </p:nvGraphicFramePr>
        <p:xfrm>
          <a:off x="4898263" y="5110086"/>
          <a:ext cx="6437604" cy="601756"/>
        </p:xfrm>
        <a:graphic>
          <a:graphicData uri="http://schemas.openxmlformats.org/drawingml/2006/table">
            <a:tbl>
              <a:tblPr firstRow="1" bandRow="1">
                <a:tableStyleId>{5C22544A-7EE6-4342-B048-85BDC9FD1C3A}</a:tableStyleId>
              </a:tblPr>
              <a:tblGrid>
                <a:gridCol w="536467">
                  <a:extLst>
                    <a:ext uri="{9D8B030D-6E8A-4147-A177-3AD203B41FA5}">
                      <a16:colId xmlns:a16="http://schemas.microsoft.com/office/drawing/2014/main" val="4089068647"/>
                    </a:ext>
                  </a:extLst>
                </a:gridCol>
                <a:gridCol w="536467">
                  <a:extLst>
                    <a:ext uri="{9D8B030D-6E8A-4147-A177-3AD203B41FA5}">
                      <a16:colId xmlns:a16="http://schemas.microsoft.com/office/drawing/2014/main" val="3714653715"/>
                    </a:ext>
                  </a:extLst>
                </a:gridCol>
                <a:gridCol w="536467">
                  <a:extLst>
                    <a:ext uri="{9D8B030D-6E8A-4147-A177-3AD203B41FA5}">
                      <a16:colId xmlns:a16="http://schemas.microsoft.com/office/drawing/2014/main" val="3527450651"/>
                    </a:ext>
                  </a:extLst>
                </a:gridCol>
                <a:gridCol w="536467">
                  <a:extLst>
                    <a:ext uri="{9D8B030D-6E8A-4147-A177-3AD203B41FA5}">
                      <a16:colId xmlns:a16="http://schemas.microsoft.com/office/drawing/2014/main" val="552936634"/>
                    </a:ext>
                  </a:extLst>
                </a:gridCol>
                <a:gridCol w="536467">
                  <a:extLst>
                    <a:ext uri="{9D8B030D-6E8A-4147-A177-3AD203B41FA5}">
                      <a16:colId xmlns:a16="http://schemas.microsoft.com/office/drawing/2014/main" val="4002476381"/>
                    </a:ext>
                  </a:extLst>
                </a:gridCol>
                <a:gridCol w="536467">
                  <a:extLst>
                    <a:ext uri="{9D8B030D-6E8A-4147-A177-3AD203B41FA5}">
                      <a16:colId xmlns:a16="http://schemas.microsoft.com/office/drawing/2014/main" val="1449962597"/>
                    </a:ext>
                  </a:extLst>
                </a:gridCol>
                <a:gridCol w="536467">
                  <a:extLst>
                    <a:ext uri="{9D8B030D-6E8A-4147-A177-3AD203B41FA5}">
                      <a16:colId xmlns:a16="http://schemas.microsoft.com/office/drawing/2014/main" val="2591899436"/>
                    </a:ext>
                  </a:extLst>
                </a:gridCol>
                <a:gridCol w="536467">
                  <a:extLst>
                    <a:ext uri="{9D8B030D-6E8A-4147-A177-3AD203B41FA5}">
                      <a16:colId xmlns:a16="http://schemas.microsoft.com/office/drawing/2014/main" val="3540610968"/>
                    </a:ext>
                  </a:extLst>
                </a:gridCol>
                <a:gridCol w="536467">
                  <a:extLst>
                    <a:ext uri="{9D8B030D-6E8A-4147-A177-3AD203B41FA5}">
                      <a16:colId xmlns:a16="http://schemas.microsoft.com/office/drawing/2014/main" val="4000173424"/>
                    </a:ext>
                  </a:extLst>
                </a:gridCol>
                <a:gridCol w="536467">
                  <a:extLst>
                    <a:ext uri="{9D8B030D-6E8A-4147-A177-3AD203B41FA5}">
                      <a16:colId xmlns:a16="http://schemas.microsoft.com/office/drawing/2014/main" val="2599864890"/>
                    </a:ext>
                  </a:extLst>
                </a:gridCol>
                <a:gridCol w="536467">
                  <a:extLst>
                    <a:ext uri="{9D8B030D-6E8A-4147-A177-3AD203B41FA5}">
                      <a16:colId xmlns:a16="http://schemas.microsoft.com/office/drawing/2014/main" val="4249144666"/>
                    </a:ext>
                  </a:extLst>
                </a:gridCol>
                <a:gridCol w="536467">
                  <a:extLst>
                    <a:ext uri="{9D8B030D-6E8A-4147-A177-3AD203B41FA5}">
                      <a16:colId xmlns:a16="http://schemas.microsoft.com/office/drawing/2014/main" val="585009121"/>
                    </a:ext>
                  </a:extLst>
                </a:gridCol>
              </a:tblGrid>
              <a:tr h="601756">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tc>
                  <a:txBody>
                    <a:bodyPr/>
                    <a:lstStyle/>
                    <a:p>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002060"/>
                    </a:solidFill>
                  </a:tcPr>
                </a:tc>
                <a:extLst>
                  <a:ext uri="{0D108BD9-81ED-4DB2-BD59-A6C34878D82A}">
                    <a16:rowId xmlns:a16="http://schemas.microsoft.com/office/drawing/2014/main" val="2263907208"/>
                  </a:ext>
                </a:extLst>
              </a:tr>
            </a:tbl>
          </a:graphicData>
        </a:graphic>
      </p:graphicFrame>
      <p:sp>
        <p:nvSpPr>
          <p:cNvPr id="39" name="Rounded Rectangle 38"/>
          <p:cNvSpPr/>
          <p:nvPr/>
        </p:nvSpPr>
        <p:spPr>
          <a:xfrm>
            <a:off x="729400" y="5889736"/>
            <a:ext cx="11311194" cy="933239"/>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4: (4 </a:t>
            </a:r>
            <a:r>
              <a:rPr lang="en-US" sz="2500" dirty="0" err="1">
                <a:latin typeface="Times New Roman" panose="02020603050405020304" pitchFamily="18" charset="0"/>
                <a:cs typeface="Times New Roman" panose="02020603050405020304" pitchFamily="18" charset="0"/>
              </a:rPr>
              <a:t>chữ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cái</a:t>
            </a:r>
            <a:r>
              <a:rPr lang="en-US" sz="2500" dirty="0">
                <a:latin typeface="Times New Roman" panose="02020603050405020304" pitchFamily="18" charset="0"/>
                <a:cs typeface="Times New Roman" panose="02020603050405020304" pitchFamily="18" charset="0"/>
              </a:rPr>
              <a:t>) Hai </a:t>
            </a: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sau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trích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Nguyễn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Bỉnh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Khiêm</a:t>
            </a:r>
            <a:r>
              <a:rPr lang="en-US" sz="2500" dirty="0">
                <a:latin typeface="Times New Roman" panose="02020603050405020304" pitchFamily="18" charset="0"/>
                <a:cs typeface="Times New Roman" panose="02020603050405020304" pitchFamily="18" charset="0"/>
              </a:rPr>
              <a:t>: “Ta </a:t>
            </a:r>
            <a:r>
              <a:rPr lang="en-US" sz="2500" dirty="0" err="1">
                <a:latin typeface="Times New Roman" panose="02020603050405020304" pitchFamily="18" charset="0"/>
                <a:cs typeface="Times New Roman" panose="02020603050405020304" pitchFamily="18" charset="0"/>
              </a:rPr>
              <a:t>dại</a:t>
            </a:r>
            <a:r>
              <a:rPr lang="en-US" sz="2500" dirty="0">
                <a:latin typeface="Times New Roman" panose="02020603050405020304" pitchFamily="18" charset="0"/>
                <a:cs typeface="Times New Roman" panose="02020603050405020304" pitchFamily="18" charset="0"/>
              </a:rPr>
              <a:t>, ta </a:t>
            </a:r>
            <a:r>
              <a:rPr lang="en-US" sz="2500" dirty="0" err="1">
                <a:latin typeface="Times New Roman" panose="02020603050405020304" pitchFamily="18" charset="0"/>
                <a:cs typeface="Times New Roman" panose="02020603050405020304" pitchFamily="18" charset="0"/>
              </a:rPr>
              <a:t>tìm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vẻ</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đến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chốn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lao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xao</a:t>
            </a:r>
            <a:r>
              <a:rPr lang="en-US" sz="2500" dirty="0">
                <a:latin typeface="Times New Roman" panose="02020603050405020304" pitchFamily="18" charset="0"/>
                <a:cs typeface="Times New Roman" panose="02020603050405020304" pitchFamily="18" charset="0"/>
              </a:rPr>
              <a:t>”?</a:t>
            </a:r>
          </a:p>
        </p:txBody>
      </p:sp>
      <p:sp>
        <p:nvSpPr>
          <p:cNvPr id="40" name="Rounded Rectangle 39"/>
          <p:cNvSpPr/>
          <p:nvPr/>
        </p:nvSpPr>
        <p:spPr>
          <a:xfrm>
            <a:off x="716723" y="5854579"/>
            <a:ext cx="11311194" cy="933239"/>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5: (7 </a:t>
            </a:r>
            <a:r>
              <a:rPr lang="en-US" sz="2500" dirty="0" err="1">
                <a:latin typeface="Times New Roman" panose="02020603050405020304" pitchFamily="18" charset="0"/>
                <a:cs typeface="Times New Roman" panose="02020603050405020304" pitchFamily="18" charset="0"/>
              </a:rPr>
              <a:t>chữ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xây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năm</a:t>
            </a:r>
            <a:r>
              <a:rPr lang="en-US" sz="2500" dirty="0">
                <a:latin typeface="Times New Roman" panose="02020603050405020304" pitchFamily="18" charset="0"/>
                <a:cs typeface="Times New Roman" panose="02020603050405020304" pitchFamily="18" charset="0"/>
              </a:rPr>
              <a:t> 1630 </a:t>
            </a:r>
            <a:r>
              <a:rPr lang="en-US" sz="2500" dirty="0" err="1">
                <a:latin typeface="Times New Roman" panose="02020603050405020304" pitchFamily="18" charset="0"/>
                <a:cs typeface="Times New Roman" panose="02020603050405020304" pitchFamily="18" charset="0"/>
              </a:rPr>
              <a:t>nhằm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mục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đích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vệ</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Đàng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cuộc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tấn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chúa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Trịnh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Ngoài</a:t>
            </a:r>
            <a:r>
              <a:rPr lang="en-US" sz="2500" dirty="0">
                <a:latin typeface="Times New Roman" panose="02020603050405020304" pitchFamily="18" charset="0"/>
                <a:cs typeface="Times New Roman" panose="02020603050405020304" pitchFamily="18" charset="0"/>
              </a:rPr>
              <a:t>?</a:t>
            </a:r>
          </a:p>
        </p:txBody>
      </p:sp>
      <p:sp>
        <p:nvSpPr>
          <p:cNvPr id="41" name="Rounded Rectangle 40"/>
          <p:cNvSpPr/>
          <p:nvPr/>
        </p:nvSpPr>
        <p:spPr>
          <a:xfrm>
            <a:off x="658801" y="5883360"/>
            <a:ext cx="11311194" cy="933239"/>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6: (9 </a:t>
            </a:r>
            <a:r>
              <a:rPr lang="en-US" sz="2500" dirty="0" err="1">
                <a:latin typeface="Times New Roman" panose="02020603050405020304" pitchFamily="18" charset="0"/>
                <a:cs typeface="Times New Roman" panose="02020603050405020304" pitchFamily="18" charset="0"/>
              </a:rPr>
              <a:t>chữ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Danh</a:t>
            </a:r>
            <a:r>
              <a:rPr lang="en-US" sz="2500" dirty="0">
                <a:latin typeface="Times New Roman" panose="02020603050405020304" pitchFamily="18" charset="0"/>
                <a:cs typeface="Times New Roman" panose="02020603050405020304" pitchFamily="18" charset="0"/>
              </a:rPr>
              <a:t> y </a:t>
            </a:r>
            <a:r>
              <a:rPr lang="en-US" sz="2500" dirty="0" err="1">
                <a:latin typeface="Times New Roman" panose="02020603050405020304" pitchFamily="18" charset="0"/>
                <a:cs typeface="Times New Roman" panose="02020603050405020304" pitchFamily="18" charset="0"/>
              </a:rPr>
              <a:t>nào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nổi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biệt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lười</a:t>
            </a:r>
            <a:r>
              <a:rPr lang="en-US" sz="2500" dirty="0">
                <a:latin typeface="Times New Roman" panose="02020603050405020304" pitchFamily="18" charset="0"/>
                <a:cs typeface="Times New Roman" panose="02020603050405020304" pitchFamily="18" charset="0"/>
              </a:rPr>
              <a:t>”?</a:t>
            </a:r>
          </a:p>
        </p:txBody>
      </p:sp>
      <p:sp>
        <p:nvSpPr>
          <p:cNvPr id="42" name="Rounded Rectangle 41"/>
          <p:cNvSpPr/>
          <p:nvPr/>
        </p:nvSpPr>
        <p:spPr>
          <a:xfrm>
            <a:off x="671478" y="5880555"/>
            <a:ext cx="11311194" cy="933239"/>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7: (8 </a:t>
            </a:r>
            <a:r>
              <a:rPr lang="en-US" sz="2500" dirty="0" err="1">
                <a:latin typeface="Times New Roman" panose="02020603050405020304" pitchFamily="18" charset="0"/>
                <a:cs typeface="Times New Roman" panose="02020603050405020304" pitchFamily="18" charset="0"/>
              </a:rPr>
              <a:t>chữ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sĩ</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Lê</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phẩm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truyền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kì</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nổi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tiếng</a:t>
            </a:r>
            <a:r>
              <a:rPr lang="en-US" sz="2500" dirty="0">
                <a:latin typeface="Times New Roman" panose="02020603050405020304" pitchFamily="18" charset="0"/>
                <a:cs typeface="Times New Roman" panose="02020603050405020304" pitchFamily="18" charset="0"/>
              </a:rPr>
              <a:t> ở </a:t>
            </a:r>
            <a:r>
              <a:rPr lang="en-US" sz="2500" dirty="0" err="1">
                <a:latin typeface="Times New Roman" panose="02020603050405020304" pitchFamily="18" charset="0"/>
                <a:cs typeface="Times New Roman" panose="02020603050405020304" pitchFamily="18" charset="0"/>
              </a:rPr>
              <a:t>Việt</a:t>
            </a:r>
            <a:r>
              <a:rPr lang="en-US" sz="2500" dirty="0">
                <a:latin typeface="Times New Roman" panose="02020603050405020304" pitchFamily="18" charset="0"/>
                <a:cs typeface="Times New Roman" panose="02020603050405020304" pitchFamily="18" charset="0"/>
              </a:rPr>
              <a:t> Nam?</a:t>
            </a:r>
          </a:p>
        </p:txBody>
      </p:sp>
      <p:sp>
        <p:nvSpPr>
          <p:cNvPr id="43" name="Rounded Rectangle 42"/>
          <p:cNvSpPr/>
          <p:nvPr/>
        </p:nvSpPr>
        <p:spPr>
          <a:xfrm>
            <a:off x="708581" y="5875296"/>
            <a:ext cx="11311194" cy="933239"/>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8: (12 </a:t>
            </a:r>
            <a:r>
              <a:rPr lang="en-US" sz="2500" dirty="0" err="1">
                <a:latin typeface="Times New Roman" panose="02020603050405020304" pitchFamily="18" charset="0"/>
                <a:cs typeface="Times New Roman" panose="02020603050405020304" pitchFamily="18" charset="0"/>
              </a:rPr>
              <a:t>chữ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phẩm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như</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lời</a:t>
            </a:r>
            <a:r>
              <a:rPr lang="en-US" sz="2500" dirty="0">
                <a:latin typeface="Times New Roman" panose="02020603050405020304" pitchFamily="18" charset="0"/>
                <a:cs typeface="Times New Roman" panose="02020603050405020304" pitchFamily="18" charset="0"/>
              </a:rPr>
              <a:t> than </a:t>
            </a:r>
            <a:r>
              <a:rPr lang="en-US" sz="2500" dirty="0" err="1">
                <a:latin typeface="Times New Roman" panose="02020603050405020304" pitchFamily="18" charset="0"/>
                <a:cs typeface="Times New Roman" panose="02020603050405020304" pitchFamily="18" charset="0"/>
              </a:rPr>
              <a:t>vãn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phụ</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đánh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trận</a:t>
            </a:r>
            <a:r>
              <a:rPr lang="en-US" sz="2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1312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3" presetClass="exit" presetSubtype="10" fill="hold" grpId="1" nodeType="withEffect">
                                  <p:stCondLst>
                                    <p:cond delay="0"/>
                                  </p:stCondLst>
                                  <p:childTnLst>
                                    <p:animEffect transition="out" filter="blinds(horizontal)">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3" presetClass="exit" presetSubtype="10" fill="hold" grpId="1" nodeType="withEffect">
                                  <p:stCondLst>
                                    <p:cond delay="0"/>
                                  </p:stCondLst>
                                  <p:childTnLst>
                                    <p:animEffect transition="out" filter="blinds(horizontal)">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down)">
                                      <p:cBhvr>
                                        <p:cTn id="52" dur="500"/>
                                        <p:tgtEl>
                                          <p:spTgt spid="39"/>
                                        </p:tgtEl>
                                      </p:cBhvr>
                                    </p:animEffect>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3" presetClass="exit" presetSubtype="10" fill="hold" nodeType="clickEffect">
                                  <p:stCondLst>
                                    <p:cond delay="0"/>
                                  </p:stCondLst>
                                  <p:childTnLst>
                                    <p:animEffect transition="out" filter="blinds(horizontal)">
                                      <p:cBhvr>
                                        <p:cTn id="57" dur="500"/>
                                        <p:tgtEl>
                                          <p:spTgt spid="34"/>
                                        </p:tgtEl>
                                      </p:cBhvr>
                                    </p:animEffect>
                                    <p:set>
                                      <p:cBhvr>
                                        <p:cTn id="58" dur="1" fill="hold">
                                          <p:stCondLst>
                                            <p:cond delay="499"/>
                                          </p:stCondLst>
                                        </p:cTn>
                                        <p:tgtEl>
                                          <p:spTgt spid="34"/>
                                        </p:tgtEl>
                                        <p:attrNameLst>
                                          <p:attrName>style.visibility</p:attrName>
                                        </p:attrNameLst>
                                      </p:cBhvr>
                                      <p:to>
                                        <p:strVal val="hidden"/>
                                      </p:to>
                                    </p:set>
                                  </p:childTnLst>
                                </p:cTn>
                              </p:par>
                              <p:par>
                                <p:cTn id="59" presetID="3" presetClass="exit" presetSubtype="10" fill="hold" grpId="1" nodeType="withEffect">
                                  <p:stCondLst>
                                    <p:cond delay="0"/>
                                  </p:stCondLst>
                                  <p:childTnLst>
                                    <p:animEffect transition="out" filter="blinds(horizontal)">
                                      <p:cBhvr>
                                        <p:cTn id="60" dur="500"/>
                                        <p:tgtEl>
                                          <p:spTgt spid="39"/>
                                        </p:tgtEl>
                                      </p:cBhvr>
                                    </p:animEffect>
                                    <p:set>
                                      <p:cBhvr>
                                        <p:cTn id="6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down)">
                                      <p:cBhvr>
                                        <p:cTn id="67" dur="500"/>
                                        <p:tgtEl>
                                          <p:spTgt spid="40"/>
                                        </p:tgtEl>
                                      </p:cBhvr>
                                    </p:animEffec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3" presetClass="exit" presetSubtype="10" fill="hold" grpId="1" nodeType="clickEffect">
                                  <p:stCondLst>
                                    <p:cond delay="0"/>
                                  </p:stCondLst>
                                  <p:childTnLst>
                                    <p:animEffect transition="out" filter="blinds(horizontal)">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par>
                                <p:cTn id="74" presetID="3" presetClass="exit" presetSubtype="10" fill="hold" nodeType="withEffect">
                                  <p:stCondLst>
                                    <p:cond delay="0"/>
                                  </p:stCondLst>
                                  <p:childTnLst>
                                    <p:animEffect transition="out" filter="blinds(horizontal)">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14"/>
                    </p:tgtEl>
                  </p:cond>
                </p:stCondLst>
                <p:endSync evt="end" delay="0">
                  <p:rtn val="all"/>
                </p:endSync>
                <p:childTnLst>
                  <p:par>
                    <p:cTn id="78" fill="hold">
                      <p:stCondLst>
                        <p:cond delay="0"/>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wipe(down)">
                                      <p:cBhvr>
                                        <p:cTn id="82" dur="500"/>
                                        <p:tgtEl>
                                          <p:spTgt spid="41"/>
                                        </p:tgtEl>
                                      </p:cBhvr>
                                    </p:animEffect>
                                  </p:childTnLst>
                                </p:cTn>
                              </p:par>
                            </p:childTnLst>
                          </p:cTn>
                        </p:par>
                      </p:childTnLst>
                    </p:cTn>
                  </p:par>
                </p:childTnLst>
              </p:cTn>
              <p:nextCondLst>
                <p:cond evt="onClick" delay="0">
                  <p:tgtEl>
                    <p:spTgt spid="14"/>
                  </p:tgtEl>
                </p:cond>
              </p:nextCondLst>
            </p:seq>
            <p:seq concurrent="1" nextAc="seek">
              <p:cTn id="83" restart="whenNotActive" fill="hold" evtFilter="cancelBubble" nodeType="interactiveSeq">
                <p:stCondLst>
                  <p:cond evt="onClick" delay="0">
                    <p:tgtEl>
                      <p:spTgt spid="22"/>
                    </p:tgtEl>
                  </p:cond>
                </p:stCondLst>
                <p:endSync evt="end" delay="0">
                  <p:rtn val="all"/>
                </p:endSync>
                <p:childTnLst>
                  <p:par>
                    <p:cTn id="84" fill="hold">
                      <p:stCondLst>
                        <p:cond delay="0"/>
                      </p:stCondLst>
                      <p:childTnLst>
                        <p:par>
                          <p:cTn id="85" fill="hold">
                            <p:stCondLst>
                              <p:cond delay="0"/>
                            </p:stCondLst>
                            <p:childTnLst>
                              <p:par>
                                <p:cTn id="86" presetID="3" presetClass="exit" presetSubtype="10" fill="hold" grpId="1" nodeType="clickEffect">
                                  <p:stCondLst>
                                    <p:cond delay="0"/>
                                  </p:stCondLst>
                                  <p:childTnLst>
                                    <p:animEffect transition="out" filter="blinds(horizontal)">
                                      <p:cBhvr>
                                        <p:cTn id="87" dur="500"/>
                                        <p:tgtEl>
                                          <p:spTgt spid="41"/>
                                        </p:tgtEl>
                                      </p:cBhvr>
                                    </p:animEffect>
                                    <p:set>
                                      <p:cBhvr>
                                        <p:cTn id="88" dur="1" fill="hold">
                                          <p:stCondLst>
                                            <p:cond delay="499"/>
                                          </p:stCondLst>
                                        </p:cTn>
                                        <p:tgtEl>
                                          <p:spTgt spid="41"/>
                                        </p:tgtEl>
                                        <p:attrNameLst>
                                          <p:attrName>style.visibility</p:attrName>
                                        </p:attrNameLst>
                                      </p:cBhvr>
                                      <p:to>
                                        <p:strVal val="hidden"/>
                                      </p:to>
                                    </p:set>
                                  </p:childTnLst>
                                </p:cTn>
                              </p:par>
                              <p:par>
                                <p:cTn id="89" presetID="3" presetClass="exit" presetSubtype="10" fill="hold" nodeType="withEffect">
                                  <p:stCondLst>
                                    <p:cond delay="0"/>
                                  </p:stCondLst>
                                  <p:childTnLst>
                                    <p:animEffect transition="out" filter="blinds(horizontal)">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wipe(down)">
                                      <p:cBhvr>
                                        <p:cTn id="97" dur="500"/>
                                        <p:tgtEl>
                                          <p:spTgt spid="42"/>
                                        </p:tgtEl>
                                      </p:cBhvr>
                                    </p:animEffect>
                                  </p:childTnLst>
                                </p:cTn>
                              </p:par>
                            </p:childTnLst>
                          </p:cTn>
                        </p:par>
                      </p:childTnLst>
                    </p:cTn>
                  </p:par>
                </p:childTnLst>
              </p:cTn>
              <p:nextCondLst>
                <p:cond evt="onClick" delay="0">
                  <p:tgtEl>
                    <p:spTgt spid="15"/>
                  </p:tgtEl>
                </p:cond>
              </p:nextCondLst>
            </p:seq>
            <p:seq concurrent="1" nextAc="seek">
              <p:cTn id="98" restart="whenNotActive" fill="hold" evtFilter="cancelBubble" nodeType="interactiveSeq">
                <p:stCondLst>
                  <p:cond evt="onClick" delay="0">
                    <p:tgtEl>
                      <p:spTgt spid="23"/>
                    </p:tgtEl>
                  </p:cond>
                </p:stCondLst>
                <p:endSync evt="end" delay="0">
                  <p:rtn val="all"/>
                </p:endSync>
                <p:childTnLst>
                  <p:par>
                    <p:cTn id="99" fill="hold">
                      <p:stCondLst>
                        <p:cond delay="0"/>
                      </p:stCondLst>
                      <p:childTnLst>
                        <p:par>
                          <p:cTn id="100" fill="hold">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42"/>
                                        </p:tgtEl>
                                      </p:cBhvr>
                                    </p:animEffect>
                                    <p:set>
                                      <p:cBhvr>
                                        <p:cTn id="103" dur="1" fill="hold">
                                          <p:stCondLst>
                                            <p:cond delay="499"/>
                                          </p:stCondLst>
                                        </p:cTn>
                                        <p:tgtEl>
                                          <p:spTgt spid="42"/>
                                        </p:tgtEl>
                                        <p:attrNameLst>
                                          <p:attrName>style.visibility</p:attrName>
                                        </p:attrNameLst>
                                      </p:cBhvr>
                                      <p:to>
                                        <p:strVal val="hidden"/>
                                      </p:to>
                                    </p:set>
                                  </p:childTnLst>
                                </p:cTn>
                              </p:par>
                              <p:par>
                                <p:cTn id="104" presetID="3" presetClass="exit" presetSubtype="10" fill="hold" nodeType="withEffect">
                                  <p:stCondLst>
                                    <p:cond delay="0"/>
                                  </p:stCondLst>
                                  <p:childTnLst>
                                    <p:animEffect transition="out" filter="blinds(horizontal)">
                                      <p:cBhvr>
                                        <p:cTn id="105" dur="500"/>
                                        <p:tgtEl>
                                          <p:spTgt spid="36"/>
                                        </p:tgtEl>
                                      </p:cBhvr>
                                    </p:animEffect>
                                    <p:set>
                                      <p:cBhvr>
                                        <p:cTn id="10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7" restart="whenNotActive" fill="hold" evtFilter="cancelBubble" nodeType="interactiveSeq">
                <p:stCondLst>
                  <p:cond evt="onClick" delay="0">
                    <p:tgtEl>
                      <p:spTgt spid="16"/>
                    </p:tgtEl>
                  </p:cond>
                </p:stCondLst>
                <p:endSync evt="end" delay="0">
                  <p:rtn val="all"/>
                </p:endSync>
                <p:childTnLst>
                  <p:par>
                    <p:cTn id="108" fill="hold">
                      <p:stCondLst>
                        <p:cond delay="0"/>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Effect transition="in" filter="wipe(down)">
                                      <p:cBhvr>
                                        <p:cTn id="112" dur="500"/>
                                        <p:tgtEl>
                                          <p:spTgt spid="43"/>
                                        </p:tgtEl>
                                      </p:cBhvr>
                                    </p:animEffect>
                                  </p:childTnLst>
                                </p:cTn>
                              </p:par>
                            </p:childTnLst>
                          </p:cTn>
                        </p:par>
                      </p:childTnLst>
                    </p:cTn>
                  </p:par>
                </p:childTnLst>
              </p:cTn>
              <p:nextCondLst>
                <p:cond evt="onClick" delay="0">
                  <p:tgtEl>
                    <p:spTgt spid="16"/>
                  </p:tgtEl>
                </p:cond>
              </p:nextCondLst>
            </p:seq>
            <p:seq concurrent="1" nextAc="seek">
              <p:cTn id="113" restart="whenNotActive" fill="hold" evtFilter="cancelBubble" nodeType="interactiveSeq">
                <p:stCondLst>
                  <p:cond evt="onClick" delay="0">
                    <p:tgtEl>
                      <p:spTgt spid="24"/>
                    </p:tgtEl>
                  </p:cond>
                </p:stCondLst>
                <p:endSync evt="end" delay="0">
                  <p:rtn val="all"/>
                </p:endSync>
                <p:childTnLst>
                  <p:par>
                    <p:cTn id="114" fill="hold">
                      <p:stCondLst>
                        <p:cond delay="0"/>
                      </p:stCondLst>
                      <p:childTnLst>
                        <p:par>
                          <p:cTn id="115" fill="hold">
                            <p:stCondLst>
                              <p:cond delay="0"/>
                            </p:stCondLst>
                            <p:childTnLst>
                              <p:par>
                                <p:cTn id="116" presetID="3" presetClass="exit" presetSubtype="10" fill="hold" grpId="1" nodeType="clickEffect">
                                  <p:stCondLst>
                                    <p:cond delay="0"/>
                                  </p:stCondLst>
                                  <p:childTnLst>
                                    <p:animEffect transition="out" filter="blinds(horizontal)">
                                      <p:cBhvr>
                                        <p:cTn id="117" dur="500"/>
                                        <p:tgtEl>
                                          <p:spTgt spid="43"/>
                                        </p:tgtEl>
                                      </p:cBhvr>
                                    </p:animEffect>
                                    <p:set>
                                      <p:cBhvr>
                                        <p:cTn id="118" dur="1" fill="hold">
                                          <p:stCondLst>
                                            <p:cond delay="499"/>
                                          </p:stCondLst>
                                        </p:cTn>
                                        <p:tgtEl>
                                          <p:spTgt spid="43"/>
                                        </p:tgtEl>
                                        <p:attrNameLst>
                                          <p:attrName>style.visibility</p:attrName>
                                        </p:attrNameLst>
                                      </p:cBhvr>
                                      <p:to>
                                        <p:strVal val="hidden"/>
                                      </p:to>
                                    </p:set>
                                  </p:childTnLst>
                                </p:cTn>
                              </p:par>
                              <p:par>
                                <p:cTn id="119" presetID="3" presetClass="exit" presetSubtype="10" fill="hold" nodeType="withEffect">
                                  <p:stCondLst>
                                    <p:cond delay="0"/>
                                  </p:stCondLst>
                                  <p:childTnLst>
                                    <p:animEffect transition="out" filter="blinds(horizontal)">
                                      <p:cBhvr>
                                        <p:cTn id="120" dur="500"/>
                                        <p:tgtEl>
                                          <p:spTgt spid="38"/>
                                        </p:tgtEl>
                                      </p:cBhvr>
                                    </p:animEffect>
                                    <p:set>
                                      <p:cBhvr>
                                        <p:cTn id="12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5" grpId="0" animBg="1"/>
      <p:bldP spid="25" grpId="1" animBg="1"/>
      <p:bldP spid="26" grpId="0" animBg="1"/>
      <p:bldP spid="26" grpId="1" animBg="1"/>
      <p:bldP spid="32" grpId="0" animBg="1"/>
      <p:bldP spid="32"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1B8F5-9DBF-4928-96B2-647C063AC7E9}"/>
              </a:ext>
            </a:extLst>
          </p:cNvPr>
          <p:cNvPicPr>
            <a:picLocks noChangeAspect="1"/>
          </p:cNvPicPr>
          <p:nvPr/>
        </p:nvPicPr>
        <p:blipFill>
          <a:blip r:embed="rId2"/>
          <a:stretch>
            <a:fillRect/>
          </a:stretch>
        </p:blipFill>
        <p:spPr>
          <a:xfrm>
            <a:off x="0" y="97462"/>
            <a:ext cx="12079705" cy="887917"/>
          </a:xfrm>
          <a:prstGeom prst="rect">
            <a:avLst/>
          </a:prstGeom>
        </p:spPr>
      </p:pic>
      <p:sp>
        <p:nvSpPr>
          <p:cNvPr id="3" name="TextBox 8">
            <a:extLst>
              <a:ext uri="{FF2B5EF4-FFF2-40B4-BE49-F238E27FC236}">
                <a16:creationId xmlns:a16="http://schemas.microsoft.com/office/drawing/2014/main"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3600" dirty="0">
                <a:solidFill>
                  <a:prstClr val="white"/>
                </a:solidFill>
                <a:latin typeface="Times New Roman" panose="02020603050405020304" pitchFamily="18" charset="0"/>
                <a:cs typeface="Times New Roman" panose="02020603050405020304" pitchFamily="18" charset="0"/>
              </a:rPr>
              <a:t>VẬN DỤNG</a:t>
            </a:r>
          </a:p>
        </p:txBody>
      </p:sp>
      <p:pic>
        <p:nvPicPr>
          <p:cNvPr id="5" name="Picture 1">
            <a:extLst>
              <a:ext uri="{FF2B5EF4-FFF2-40B4-BE49-F238E27FC236}">
                <a16:creationId xmlns:a16="http://schemas.microsoft.com/office/drawing/2014/main" id="{86F61408-0E5A-6B30-82E5-43DA47CB4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2222"/>
            <a:ext cx="4769416" cy="305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2635BA6-2A75-EC6F-F42D-99CC8C6851B4}"/>
              </a:ext>
            </a:extLst>
          </p:cNvPr>
          <p:cNvSpPr txBox="1"/>
          <p:nvPr/>
        </p:nvSpPr>
        <p:spPr>
          <a:xfrm>
            <a:off x="3986374" y="1145523"/>
            <a:ext cx="7929402" cy="3371136"/>
          </a:xfrm>
          <a:prstGeom prst="wedgeRoundRectCallout">
            <a:avLst>
              <a:gd name="adj1" fmla="val -46808"/>
              <a:gd name="adj2" fmla="val 81396"/>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3200" b="1">
                <a:solidFill>
                  <a:srgbClr val="002060"/>
                </a:solidFill>
                <a:latin typeface="Sitka Banner" pitchFamily="2" charset="0"/>
                <a:cs typeface="Times New Roman" panose="02020603050405020304" pitchFamily="18" charset="0"/>
              </a:rPr>
              <a:t>T</a:t>
            </a:r>
            <a:r>
              <a:rPr lang="en-US" sz="3200" b="1">
                <a:solidFill>
                  <a:srgbClr val="002060"/>
                </a:solidFill>
                <a:latin typeface="Sitka Banner" pitchFamily="2" charset="0"/>
                <a:cs typeface="Times New Roman" panose="02020603050405020304" pitchFamily="18" charset="0"/>
              </a:rPr>
              <a:t>ì</a:t>
            </a:r>
            <a:r>
              <a:rPr lang="vi-VN" sz="3200" b="1">
                <a:solidFill>
                  <a:srgbClr val="002060"/>
                </a:solidFill>
                <a:latin typeface="Sitka Banner" pitchFamily="2" charset="0"/>
                <a:cs typeface="Times New Roman" panose="02020603050405020304" pitchFamily="18" charset="0"/>
              </a:rPr>
              <a:t>m hiểu thông tin từ sách, báo và internet, em hãy cho biết: </a:t>
            </a:r>
            <a:r>
              <a:rPr lang="vi-VN" sz="3200" b="1" i="1">
                <a:solidFill>
                  <a:srgbClr val="002060"/>
                </a:solidFill>
                <a:latin typeface="Sitka Banner" pitchFamily="2" charset="0"/>
                <a:cs typeface="Times New Roman" panose="02020603050405020304" pitchFamily="18" charset="0"/>
              </a:rPr>
              <a:t>Làng thủ công nào ở Việt Nam được hình thành từ các thế kỉ XVI - XVIII và vẫn tồn tại, phát triển đến ngày nay? Hãy đề xuất ít nhất một giải pháp đề bảo tồn các làng nghề đó.</a:t>
            </a:r>
            <a:endParaRPr lang="vi-VN" sz="3200" b="1" i="1" dirty="0" err="1">
              <a:solidFill>
                <a:srgbClr val="002060"/>
              </a:solidFill>
              <a:latin typeface="Sitka Banner" pitchFamily="2" charset="0"/>
              <a:cs typeface="Times New Roman" panose="02020603050405020304" pitchFamily="18" charset="0"/>
            </a:endParaRPr>
          </a:p>
        </p:txBody>
      </p:sp>
    </p:spTree>
    <p:extLst>
      <p:ext uri="{BB962C8B-B14F-4D97-AF65-F5344CB8AC3E}">
        <p14:creationId xmlns:p14="http://schemas.microsoft.com/office/powerpoint/2010/main" val="1807746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293BE2-BC78-105F-97B9-A109BA9469E0}"/>
              </a:ext>
            </a:extLst>
          </p:cNvPr>
          <p:cNvSpPr txBox="1"/>
          <p:nvPr/>
        </p:nvSpPr>
        <p:spPr>
          <a:xfrm>
            <a:off x="270095" y="1895756"/>
            <a:ext cx="4882930" cy="2962513"/>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err="1">
                <a:latin typeface="Sitka Banner" pitchFamily="2" charset="0"/>
                <a:cs typeface="Times New Roman" panose="02020603050405020304" pitchFamily="18" charset="0"/>
              </a:rPr>
              <a:t>Hoạt</a:t>
            </a:r>
            <a:r>
              <a:rPr lang="en-US" sz="2800" b="1" dirty="0">
                <a:latin typeface="Sitka Banner" pitchFamily="2" charset="0"/>
                <a:cs typeface="Times New Roman" panose="02020603050405020304" pitchFamily="18" charset="0"/>
              </a:rPr>
              <a:t> </a:t>
            </a:r>
            <a:r>
              <a:rPr lang="en-US" sz="2800" b="1" dirty="0" err="1">
                <a:latin typeface="Sitka Banner" pitchFamily="2" charset="0"/>
                <a:cs typeface="Times New Roman" panose="02020603050405020304" pitchFamily="18" charset="0"/>
              </a:rPr>
              <a:t>động</a:t>
            </a:r>
            <a:r>
              <a:rPr lang="en-US" sz="2800" b="1" dirty="0">
                <a:latin typeface="Sitka Banner" pitchFamily="2" charset="0"/>
                <a:cs typeface="Times New Roman" panose="02020603050405020304" pitchFamily="18" charset="0"/>
              </a:rPr>
              <a:t> </a:t>
            </a:r>
            <a:r>
              <a:rPr lang="en-US" sz="2800" b="1" dirty="0" err="1">
                <a:latin typeface="Sitka Banner" pitchFamily="2" charset="0"/>
                <a:cs typeface="Times New Roman" panose="02020603050405020304" pitchFamily="18" charset="0"/>
              </a:rPr>
              <a:t>cá</a:t>
            </a:r>
            <a:r>
              <a:rPr lang="en-US" sz="2800" b="1" dirty="0">
                <a:latin typeface="Sitka Banner" pitchFamily="2" charset="0"/>
                <a:cs typeface="Times New Roman" panose="02020603050405020304" pitchFamily="18" charset="0"/>
              </a:rPr>
              <a:t> </a:t>
            </a:r>
            <a:r>
              <a:rPr lang="en-US" sz="2800" b="1" dirty="0" err="1">
                <a:latin typeface="Sitka Banner" pitchFamily="2" charset="0"/>
                <a:cs typeface="Times New Roman" panose="02020603050405020304" pitchFamily="18" charset="0"/>
              </a:rPr>
              <a:t>nhân</a:t>
            </a:r>
            <a:r>
              <a:rPr lang="en-US" sz="2800" b="1" dirty="0">
                <a:latin typeface="Sitka Banner" pitchFamily="2" charset="0"/>
                <a:cs typeface="Times New Roman" panose="02020603050405020304" pitchFamily="18" charset="0"/>
              </a:rPr>
              <a:t> </a:t>
            </a:r>
            <a:endParaRPr lang="en-US" sz="2800" dirty="0">
              <a:latin typeface="Sitka Banner" pitchFamily="2" charset="0"/>
              <a:cs typeface="Times New Roman" panose="02020603050405020304" pitchFamily="18" charset="0"/>
            </a:endParaRPr>
          </a:p>
          <a:p>
            <a:pPr algn="ctr"/>
            <a:r>
              <a:rPr lang="en-US" sz="2800" dirty="0" err="1">
                <a:latin typeface="Sitka Banner" pitchFamily="2" charset="0"/>
                <a:cs typeface="Times New Roman" panose="02020603050405020304" pitchFamily="18" charset="0"/>
              </a:rPr>
              <a:t>Em</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hãy</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đọc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tư</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liệu</a:t>
            </a:r>
            <a:r>
              <a:rPr lang="en-US" sz="2800" dirty="0">
                <a:latin typeface="Sitka Banner" pitchFamily="2" charset="0"/>
                <a:cs typeface="Times New Roman" panose="02020603050405020304" pitchFamily="18" charset="0"/>
              </a:rPr>
              <a:t> SGK </a:t>
            </a:r>
            <a:r>
              <a:rPr lang="en-US" sz="2800">
                <a:latin typeface="Sitka Banner" pitchFamily="2" charset="0"/>
                <a:cs typeface="Times New Roman" panose="02020603050405020304" pitchFamily="18" charset="0"/>
              </a:rPr>
              <a:t>tr.40, Hãy giới thiệu nét chính về tình hình nông nghiệp ở Đàng Ngoài và Đàng Trong trong các thế kỉ XVI - XVIII.?</a:t>
            </a:r>
            <a:endParaRPr lang="en-US" sz="2800" dirty="0">
              <a:latin typeface="Sitka Banner" pitchFamily="2" charset="0"/>
              <a:cs typeface="Times New Roman" panose="02020603050405020304" pitchFamily="18" charset="0"/>
            </a:endParaRPr>
          </a:p>
        </p:txBody>
      </p:sp>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Tình hình kinh tế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1419FD0A-68BA-08BC-875D-72C286D148CC}"/>
              </a:ext>
            </a:extLst>
          </p:cNvPr>
          <p:cNvPicPr>
            <a:picLocks noChangeAspect="1"/>
          </p:cNvPicPr>
          <p:nvPr/>
        </p:nvPicPr>
        <p:blipFill>
          <a:blip r:embed="rId3"/>
          <a:stretch>
            <a:fillRect/>
          </a:stretch>
        </p:blipFill>
        <p:spPr>
          <a:xfrm>
            <a:off x="-498050" y="4940513"/>
            <a:ext cx="3003314" cy="1911137"/>
          </a:xfrm>
          <a:prstGeom prst="rect">
            <a:avLst/>
          </a:prstGeom>
        </p:spPr>
      </p:pic>
      <p:sp>
        <p:nvSpPr>
          <p:cNvPr id="7" name="TextBox 6">
            <a:extLst>
              <a:ext uri="{FF2B5EF4-FFF2-40B4-BE49-F238E27FC236}">
                <a16:creationId xmlns:a16="http://schemas.microsoft.com/office/drawing/2014/main" id="{D4C572FF-9E47-FC0D-F3B2-465C24E45C6F}"/>
              </a:ext>
            </a:extLst>
          </p:cNvPr>
          <p:cNvSpPr txBox="1"/>
          <p:nvPr/>
        </p:nvSpPr>
        <p:spPr>
          <a:xfrm>
            <a:off x="270095" y="1098665"/>
            <a:ext cx="3088925" cy="492443"/>
          </a:xfrm>
          <a:prstGeom prst="rect">
            <a:avLst/>
          </a:prstGeom>
          <a:noFill/>
        </p:spPr>
        <p:txBody>
          <a:bodyPr wrap="square" lIns="0" tIns="0" rIns="0" bIns="0"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 Nông nghiệp</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10" name="Picture 9" descr="Map&#10;&#10;Description automatically generated">
            <a:extLst>
              <a:ext uri="{FF2B5EF4-FFF2-40B4-BE49-F238E27FC236}">
                <a16:creationId xmlns:a16="http://schemas.microsoft.com/office/drawing/2014/main" id="{69EC017C-5031-47EA-9F48-DB4994964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9086" y="1426585"/>
            <a:ext cx="5620279" cy="5234471"/>
          </a:xfrm>
          <a:prstGeom prst="rect">
            <a:avLst/>
          </a:prstGeom>
        </p:spPr>
      </p:pic>
    </p:spTree>
    <p:extLst>
      <p:ext uri="{BB962C8B-B14F-4D97-AF65-F5344CB8AC3E}">
        <p14:creationId xmlns:p14="http://schemas.microsoft.com/office/powerpoint/2010/main" val="162767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Tình hình kinh tế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4C572FF-9E47-FC0D-F3B2-465C24E45C6F}"/>
              </a:ext>
            </a:extLst>
          </p:cNvPr>
          <p:cNvSpPr txBox="1"/>
          <p:nvPr/>
        </p:nvSpPr>
        <p:spPr>
          <a:xfrm>
            <a:off x="270095" y="1098665"/>
            <a:ext cx="3088925" cy="492443"/>
          </a:xfrm>
          <a:prstGeom prst="rect">
            <a:avLst/>
          </a:prstGeom>
          <a:noFill/>
        </p:spPr>
        <p:txBody>
          <a:bodyPr wrap="square" lIns="0" tIns="0" rIns="0" bIns="0"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 Nông nghiệp</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8760021-1924-4648-863C-28DA05F82CF7}"/>
              </a:ext>
            </a:extLst>
          </p:cNvPr>
          <p:cNvSpPr txBox="1"/>
          <p:nvPr/>
        </p:nvSpPr>
        <p:spPr>
          <a:xfrm>
            <a:off x="5060958" y="1230336"/>
            <a:ext cx="3088925" cy="492443"/>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Đàng Ngoài </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76" name="Arc 75">
            <a:extLst>
              <a:ext uri="{FF2B5EF4-FFF2-40B4-BE49-F238E27FC236}">
                <a16:creationId xmlns:a16="http://schemas.microsoft.com/office/drawing/2014/main" id="{6A36C5B4-6E1A-453F-A738-930D7FBF9E73}"/>
              </a:ext>
            </a:extLst>
          </p:cNvPr>
          <p:cNvSpPr/>
          <p:nvPr/>
        </p:nvSpPr>
        <p:spPr>
          <a:xfrm>
            <a:off x="657622" y="3133178"/>
            <a:ext cx="2502378" cy="2502378"/>
          </a:xfrm>
          <a:prstGeom prst="arc">
            <a:avLst>
              <a:gd name="adj1" fmla="val 16200000"/>
              <a:gd name="adj2" fmla="val 5376701"/>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cxnSp>
        <p:nvCxnSpPr>
          <p:cNvPr id="77" name="Straight Connector 76">
            <a:extLst>
              <a:ext uri="{FF2B5EF4-FFF2-40B4-BE49-F238E27FC236}">
                <a16:creationId xmlns:a16="http://schemas.microsoft.com/office/drawing/2014/main" id="{86D27659-1240-41D7-B5A0-2E78C0294EC0}"/>
              </a:ext>
            </a:extLst>
          </p:cNvPr>
          <p:cNvCxnSpPr>
            <a:cxnSpLocks/>
            <a:endCxn id="84" idx="3"/>
          </p:cNvCxnSpPr>
          <p:nvPr/>
        </p:nvCxnSpPr>
        <p:spPr>
          <a:xfrm flipV="1">
            <a:off x="2637656" y="2591894"/>
            <a:ext cx="984233" cy="1027887"/>
          </a:xfrm>
          <a:prstGeom prst="line">
            <a:avLst/>
          </a:prstGeom>
          <a:noFill/>
          <a:ln w="44450" cap="flat" cmpd="sng" algn="ctr">
            <a:solidFill>
              <a:srgbClr val="6A4A8A"/>
            </a:solidFill>
            <a:prstDash val="solid"/>
            <a:miter lim="800000"/>
          </a:ln>
          <a:effectLst/>
        </p:spPr>
      </p:cxnSp>
      <p:sp>
        <p:nvSpPr>
          <p:cNvPr id="78" name="Oval 77">
            <a:extLst>
              <a:ext uri="{FF2B5EF4-FFF2-40B4-BE49-F238E27FC236}">
                <a16:creationId xmlns:a16="http://schemas.microsoft.com/office/drawing/2014/main" id="{42C147FD-34C7-4D22-9FFE-779674FC6DA4}"/>
              </a:ext>
            </a:extLst>
          </p:cNvPr>
          <p:cNvSpPr/>
          <p:nvPr/>
        </p:nvSpPr>
        <p:spPr>
          <a:xfrm>
            <a:off x="939419" y="3414975"/>
            <a:ext cx="1938784" cy="1938784"/>
          </a:xfrm>
          <a:prstGeom prst="ellipse">
            <a:avLst/>
          </a:prstGeom>
          <a:no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cxnSp>
        <p:nvCxnSpPr>
          <p:cNvPr id="79" name="Straight Connector 78">
            <a:extLst>
              <a:ext uri="{FF2B5EF4-FFF2-40B4-BE49-F238E27FC236}">
                <a16:creationId xmlns:a16="http://schemas.microsoft.com/office/drawing/2014/main" id="{257719DF-3FB8-4232-AFDD-B1C3D4025015}"/>
              </a:ext>
            </a:extLst>
          </p:cNvPr>
          <p:cNvCxnSpPr>
            <a:cxnSpLocks/>
          </p:cNvCxnSpPr>
          <p:nvPr/>
        </p:nvCxnSpPr>
        <p:spPr>
          <a:xfrm>
            <a:off x="1914562" y="3133178"/>
            <a:ext cx="0" cy="281797"/>
          </a:xfrm>
          <a:prstGeom prst="line">
            <a:avLst/>
          </a:prstGeom>
          <a:noFill/>
          <a:ln w="12700" cap="flat" cmpd="sng" algn="ctr">
            <a:solidFill>
              <a:sysClr val="windowText" lastClr="000000">
                <a:lumMod val="50000"/>
                <a:lumOff val="50000"/>
              </a:sysClr>
            </a:solidFill>
            <a:prstDash val="solid"/>
            <a:miter lim="800000"/>
          </a:ln>
          <a:effectLst/>
        </p:spPr>
      </p:cxnSp>
      <p:cxnSp>
        <p:nvCxnSpPr>
          <p:cNvPr id="80" name="Straight Connector 79">
            <a:extLst>
              <a:ext uri="{FF2B5EF4-FFF2-40B4-BE49-F238E27FC236}">
                <a16:creationId xmlns:a16="http://schemas.microsoft.com/office/drawing/2014/main" id="{4AD9927C-8AE5-4282-A727-AB5A5B69E58E}"/>
              </a:ext>
            </a:extLst>
          </p:cNvPr>
          <p:cNvCxnSpPr>
            <a:cxnSpLocks/>
          </p:cNvCxnSpPr>
          <p:nvPr/>
        </p:nvCxnSpPr>
        <p:spPr>
          <a:xfrm>
            <a:off x="1920313" y="5353759"/>
            <a:ext cx="0" cy="281797"/>
          </a:xfrm>
          <a:prstGeom prst="line">
            <a:avLst/>
          </a:prstGeom>
          <a:noFill/>
          <a:ln w="12700" cap="flat" cmpd="sng" algn="ctr">
            <a:solidFill>
              <a:sysClr val="windowText" lastClr="000000">
                <a:lumMod val="50000"/>
                <a:lumOff val="50000"/>
              </a:sysClr>
            </a:solidFill>
            <a:prstDash val="solid"/>
            <a:miter lim="800000"/>
          </a:ln>
          <a:effectLst/>
        </p:spPr>
      </p:cxnSp>
      <p:sp>
        <p:nvSpPr>
          <p:cNvPr id="81" name="Arc 80">
            <a:extLst>
              <a:ext uri="{FF2B5EF4-FFF2-40B4-BE49-F238E27FC236}">
                <a16:creationId xmlns:a16="http://schemas.microsoft.com/office/drawing/2014/main" id="{AE76A973-0E84-43E3-873A-A6C52FEDDD12}"/>
              </a:ext>
            </a:extLst>
          </p:cNvPr>
          <p:cNvSpPr/>
          <p:nvPr/>
        </p:nvSpPr>
        <p:spPr>
          <a:xfrm rot="16766109">
            <a:off x="874702" y="3350258"/>
            <a:ext cx="2068218" cy="2068218"/>
          </a:xfrm>
          <a:prstGeom prst="arc">
            <a:avLst>
              <a:gd name="adj1" fmla="val 12285253"/>
              <a:gd name="adj2" fmla="val 13790721"/>
            </a:avLst>
          </a:prstGeom>
          <a:noFill/>
          <a:ln w="142875" cap="flat" cmpd="sng" algn="ctr">
            <a:solidFill>
              <a:srgbClr val="6A4A8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82" name="Arc 81">
            <a:extLst>
              <a:ext uri="{FF2B5EF4-FFF2-40B4-BE49-F238E27FC236}">
                <a16:creationId xmlns:a16="http://schemas.microsoft.com/office/drawing/2014/main" id="{22A23180-F89A-4A3A-A9A2-2FE7A5237E81}"/>
              </a:ext>
            </a:extLst>
          </p:cNvPr>
          <p:cNvSpPr/>
          <p:nvPr/>
        </p:nvSpPr>
        <p:spPr>
          <a:xfrm rot="16200000">
            <a:off x="874702" y="3350258"/>
            <a:ext cx="2068218" cy="2068218"/>
          </a:xfrm>
          <a:prstGeom prst="arc">
            <a:avLst>
              <a:gd name="adj1" fmla="val 1921113"/>
              <a:gd name="adj2" fmla="val 3302972"/>
            </a:avLst>
          </a:prstGeom>
          <a:noFill/>
          <a:ln w="142875" cap="flat" cmpd="sng" algn="ctr">
            <a:solidFill>
              <a:srgbClr val="6A4A8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83" name="Oval 82">
            <a:extLst>
              <a:ext uri="{FF2B5EF4-FFF2-40B4-BE49-F238E27FC236}">
                <a16:creationId xmlns:a16="http://schemas.microsoft.com/office/drawing/2014/main" id="{ED5110F3-F529-4ED2-AC79-23BC18D81742}"/>
              </a:ext>
            </a:extLst>
          </p:cNvPr>
          <p:cNvSpPr/>
          <p:nvPr/>
        </p:nvSpPr>
        <p:spPr>
          <a:xfrm>
            <a:off x="3450217" y="1915214"/>
            <a:ext cx="848352" cy="848352"/>
          </a:xfrm>
          <a:prstGeom prst="ellipse">
            <a:avLst/>
          </a:prstGeom>
          <a:solidFill>
            <a:srgbClr val="6A4A8A"/>
          </a:solidFill>
          <a:ln w="12700" cap="flat" cmpd="sng" algn="ctr">
            <a:noFill/>
            <a:prstDash val="solid"/>
            <a:miter lim="800000"/>
          </a:ln>
          <a:effectLst>
            <a:outerShdw blurRad="114300" dist="63500" dir="39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84" name="Oval 83">
            <a:extLst>
              <a:ext uri="{FF2B5EF4-FFF2-40B4-BE49-F238E27FC236}">
                <a16:creationId xmlns:a16="http://schemas.microsoft.com/office/drawing/2014/main" id="{0E0BE8AE-7415-4848-8929-6DB20195C2C6}"/>
              </a:ext>
            </a:extLst>
          </p:cNvPr>
          <p:cNvSpPr/>
          <p:nvPr/>
        </p:nvSpPr>
        <p:spPr>
          <a:xfrm>
            <a:off x="3517299" y="1982296"/>
            <a:ext cx="714188" cy="714188"/>
          </a:xfrm>
          <a:prstGeom prst="ellipse">
            <a:avLst/>
          </a:prstGeom>
          <a:gradFill flip="none" rotWithShape="1">
            <a:gsLst>
              <a:gs pos="100000">
                <a:sysClr val="window" lastClr="FFFFFF"/>
              </a:gs>
              <a:gs pos="0">
                <a:srgbClr val="E0E3E8"/>
              </a:gs>
            </a:gsLst>
            <a:path path="circle">
              <a:fillToRect l="100000" b="100000"/>
            </a:path>
            <a:tileRect t="-100000" r="-100000"/>
          </a:gradFill>
          <a:ln w="6350" cap="flat" cmpd="sng" algn="ctr">
            <a:gradFill flip="none" rotWithShape="1">
              <a:gsLst>
                <a:gs pos="0">
                  <a:srgbClr val="4472C4">
                    <a:lumMod val="5000"/>
                    <a:lumOff val="95000"/>
                  </a:srgbClr>
                </a:gs>
                <a:gs pos="73000">
                  <a:sysClr val="window" lastClr="FFFFFF">
                    <a:lumMod val="93000"/>
                  </a:sysClr>
                </a:gs>
              </a:gsLst>
              <a:lin ang="8100000" scaled="1"/>
              <a:tileRect/>
            </a:gradFill>
            <a:prstDash val="solid"/>
            <a:miter lim="800000"/>
          </a:ln>
          <a:effectLst>
            <a:outerShdw blurRad="114300" dist="63500" dir="39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85" name="Rectangle 84">
            <a:extLst>
              <a:ext uri="{FF2B5EF4-FFF2-40B4-BE49-F238E27FC236}">
                <a16:creationId xmlns:a16="http://schemas.microsoft.com/office/drawing/2014/main" id="{49CBC423-FE17-4255-9D84-A8B85089070B}"/>
              </a:ext>
            </a:extLst>
          </p:cNvPr>
          <p:cNvSpPr/>
          <p:nvPr/>
        </p:nvSpPr>
        <p:spPr>
          <a:xfrm>
            <a:off x="4656810" y="1869383"/>
            <a:ext cx="5678843" cy="782035"/>
          </a:xfrm>
          <a:prstGeom prst="rect">
            <a:avLst/>
          </a:prstGeom>
          <a:noFill/>
        </p:spPr>
        <p:txBody>
          <a:bodyPr wrap="square" lIns="42953" tIns="21476" rIns="42953" bIns="21476">
            <a:spAutoFit/>
          </a:bodyPr>
          <a:lstStyle/>
          <a:p>
            <a:pPr algn="just" defTabSz="214761"/>
            <a:r>
              <a:rPr lang="vi-VN" sz="2400" kern="0">
                <a:ln w="0"/>
                <a:solidFill>
                  <a:prstClr val="black"/>
                </a:solidFill>
                <a:latin typeface="Times New Roman" panose="02020603050405020304" pitchFamily="18" charset="0"/>
                <a:cs typeface="Times New Roman" panose="02020603050405020304" pitchFamily="18" charset="0"/>
              </a:rPr>
              <a:t>Do những cuộc xung đột kéo dài làm cho sản xuất nông nghiệp bị sa sút nghiêm trọng. </a:t>
            </a:r>
          </a:p>
        </p:txBody>
      </p:sp>
      <p:sp>
        <p:nvSpPr>
          <p:cNvPr id="86" name="Rectangle 85">
            <a:extLst>
              <a:ext uri="{FF2B5EF4-FFF2-40B4-BE49-F238E27FC236}">
                <a16:creationId xmlns:a16="http://schemas.microsoft.com/office/drawing/2014/main" id="{038D778B-D466-4646-8165-73D43B55020B}"/>
              </a:ext>
            </a:extLst>
          </p:cNvPr>
          <p:cNvSpPr/>
          <p:nvPr/>
        </p:nvSpPr>
        <p:spPr>
          <a:xfrm>
            <a:off x="3574226" y="2047002"/>
            <a:ext cx="639919" cy="584775"/>
          </a:xfrm>
          <a:prstGeom prst="rect">
            <a:avLst/>
          </a:prstGeom>
          <a:noFill/>
          <a:effectLst/>
        </p:spPr>
        <p:txBody>
          <a:bodyPr wrap="none" lIns="91440" tIns="45720" rIns="91440" bIns="45720">
            <a:spAutoFit/>
          </a:bodyPr>
          <a:lstStyle/>
          <a:p>
            <a:pPr algn="ctr"/>
            <a:r>
              <a:rPr lang="en-US" sz="3200">
                <a:ln w="0"/>
                <a:solidFill>
                  <a:srgbClr val="6A4A8A"/>
                </a:solidFill>
                <a:latin typeface="Century Gothic" panose="020B0502020202020204" pitchFamily="34" charset="0"/>
                <a:ea typeface="Tahoma" panose="020B0604030504040204" pitchFamily="34" charset="0"/>
                <a:cs typeface="Arial Black" panose="020B0604020202020204" pitchFamily="34" charset="0"/>
              </a:rPr>
              <a:t>01</a:t>
            </a:r>
          </a:p>
        </p:txBody>
      </p:sp>
      <p:cxnSp>
        <p:nvCxnSpPr>
          <p:cNvPr id="87" name="Straight Connector 86">
            <a:extLst>
              <a:ext uri="{FF2B5EF4-FFF2-40B4-BE49-F238E27FC236}">
                <a16:creationId xmlns:a16="http://schemas.microsoft.com/office/drawing/2014/main" id="{E302AEDA-25C1-46D8-BC7F-D860CDBAA01E}"/>
              </a:ext>
            </a:extLst>
          </p:cNvPr>
          <p:cNvCxnSpPr>
            <a:cxnSpLocks/>
          </p:cNvCxnSpPr>
          <p:nvPr/>
        </p:nvCxnSpPr>
        <p:spPr>
          <a:xfrm flipV="1">
            <a:off x="2923076" y="3747413"/>
            <a:ext cx="1367974" cy="351104"/>
          </a:xfrm>
          <a:prstGeom prst="line">
            <a:avLst/>
          </a:prstGeom>
          <a:noFill/>
          <a:ln w="44450" cap="flat" cmpd="sng" algn="ctr">
            <a:solidFill>
              <a:srgbClr val="4BA9CF"/>
            </a:solidFill>
            <a:prstDash val="solid"/>
            <a:miter lim="800000"/>
          </a:ln>
          <a:effectLst/>
        </p:spPr>
      </p:cxnSp>
      <p:sp>
        <p:nvSpPr>
          <p:cNvPr id="88" name="Arc 87">
            <a:extLst>
              <a:ext uri="{FF2B5EF4-FFF2-40B4-BE49-F238E27FC236}">
                <a16:creationId xmlns:a16="http://schemas.microsoft.com/office/drawing/2014/main" id="{82D9CC2F-AB39-4C76-86CF-98914F4B702E}"/>
              </a:ext>
            </a:extLst>
          </p:cNvPr>
          <p:cNvSpPr/>
          <p:nvPr/>
        </p:nvSpPr>
        <p:spPr>
          <a:xfrm rot="18466003">
            <a:off x="879438" y="3350148"/>
            <a:ext cx="2068218" cy="2068218"/>
          </a:xfrm>
          <a:prstGeom prst="arc">
            <a:avLst>
              <a:gd name="adj1" fmla="val 12285253"/>
              <a:gd name="adj2" fmla="val 13790721"/>
            </a:avLst>
          </a:prstGeom>
          <a:noFill/>
          <a:ln w="142875" cap="flat" cmpd="sng" algn="ctr">
            <a:solidFill>
              <a:srgbClr val="4BA9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89" name="Arc 88">
            <a:extLst>
              <a:ext uri="{FF2B5EF4-FFF2-40B4-BE49-F238E27FC236}">
                <a16:creationId xmlns:a16="http://schemas.microsoft.com/office/drawing/2014/main" id="{068A8E07-412D-4521-A123-F073C9716E00}"/>
              </a:ext>
            </a:extLst>
          </p:cNvPr>
          <p:cNvSpPr/>
          <p:nvPr/>
        </p:nvSpPr>
        <p:spPr>
          <a:xfrm rot="18020412">
            <a:off x="882711" y="3350149"/>
            <a:ext cx="2068218" cy="2068218"/>
          </a:xfrm>
          <a:prstGeom prst="arc">
            <a:avLst>
              <a:gd name="adj1" fmla="val 1921113"/>
              <a:gd name="adj2" fmla="val 3302972"/>
            </a:avLst>
          </a:prstGeom>
          <a:noFill/>
          <a:ln w="142875" cap="flat" cmpd="sng" algn="ctr">
            <a:solidFill>
              <a:srgbClr val="4BA9C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90" name="Oval 89">
            <a:extLst>
              <a:ext uri="{FF2B5EF4-FFF2-40B4-BE49-F238E27FC236}">
                <a16:creationId xmlns:a16="http://schemas.microsoft.com/office/drawing/2014/main" id="{F86152FE-AF33-48B2-B351-6F70066F911F}"/>
              </a:ext>
            </a:extLst>
          </p:cNvPr>
          <p:cNvSpPr/>
          <p:nvPr/>
        </p:nvSpPr>
        <p:spPr>
          <a:xfrm>
            <a:off x="4212606" y="3198647"/>
            <a:ext cx="848352" cy="848352"/>
          </a:xfrm>
          <a:prstGeom prst="ellipse">
            <a:avLst/>
          </a:prstGeom>
          <a:solidFill>
            <a:srgbClr val="4BA9CF"/>
          </a:solidFill>
          <a:ln w="12700" cap="flat" cmpd="sng" algn="ctr">
            <a:noFill/>
            <a:prstDash val="solid"/>
            <a:miter lim="800000"/>
          </a:ln>
          <a:effectLst>
            <a:outerShdw blurRad="114300" dist="63500" dir="39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91" name="Oval 90">
            <a:extLst>
              <a:ext uri="{FF2B5EF4-FFF2-40B4-BE49-F238E27FC236}">
                <a16:creationId xmlns:a16="http://schemas.microsoft.com/office/drawing/2014/main" id="{E0B11964-A896-44BF-99D6-6C4D41F7E8BD}"/>
              </a:ext>
            </a:extLst>
          </p:cNvPr>
          <p:cNvSpPr/>
          <p:nvPr/>
        </p:nvSpPr>
        <p:spPr>
          <a:xfrm>
            <a:off x="4279688" y="3265729"/>
            <a:ext cx="714188" cy="714188"/>
          </a:xfrm>
          <a:prstGeom prst="ellipse">
            <a:avLst/>
          </a:prstGeom>
          <a:gradFill flip="none" rotWithShape="1">
            <a:gsLst>
              <a:gs pos="100000">
                <a:sysClr val="window" lastClr="FFFFFF"/>
              </a:gs>
              <a:gs pos="0">
                <a:srgbClr val="E0E3E8"/>
              </a:gs>
            </a:gsLst>
            <a:path path="circle">
              <a:fillToRect l="100000" b="100000"/>
            </a:path>
            <a:tileRect t="-100000" r="-100000"/>
          </a:gradFill>
          <a:ln w="6350" cap="flat" cmpd="sng" algn="ctr">
            <a:gradFill flip="none" rotWithShape="1">
              <a:gsLst>
                <a:gs pos="0">
                  <a:srgbClr val="4472C4">
                    <a:lumMod val="5000"/>
                    <a:lumOff val="95000"/>
                  </a:srgbClr>
                </a:gs>
                <a:gs pos="73000">
                  <a:sysClr val="window" lastClr="FFFFFF">
                    <a:lumMod val="93000"/>
                  </a:sysClr>
                </a:gs>
              </a:gsLst>
              <a:lin ang="8100000" scaled="1"/>
              <a:tileRect/>
            </a:gradFill>
            <a:prstDash val="solid"/>
            <a:miter lim="800000"/>
          </a:ln>
          <a:effectLst>
            <a:outerShdw blurRad="114300" dist="63500" dir="39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92" name="Rectangle 91">
            <a:extLst>
              <a:ext uri="{FF2B5EF4-FFF2-40B4-BE49-F238E27FC236}">
                <a16:creationId xmlns:a16="http://schemas.microsoft.com/office/drawing/2014/main" id="{59F0B0DD-37E3-4FA3-80A3-51D6F59D038C}"/>
              </a:ext>
            </a:extLst>
          </p:cNvPr>
          <p:cNvSpPr/>
          <p:nvPr/>
        </p:nvSpPr>
        <p:spPr>
          <a:xfrm>
            <a:off x="5402034" y="2958578"/>
            <a:ext cx="5169685" cy="782035"/>
          </a:xfrm>
          <a:prstGeom prst="rect">
            <a:avLst/>
          </a:prstGeom>
          <a:noFill/>
        </p:spPr>
        <p:txBody>
          <a:bodyPr wrap="square" lIns="42953" tIns="21476" rIns="42953" bIns="21476">
            <a:spAutoFit/>
          </a:bodyPr>
          <a:lstStyle/>
          <a:p>
            <a:pPr algn="just" defTabSz="214761"/>
            <a:r>
              <a:rPr lang="vi-VN" sz="2400" kern="0">
                <a:ln w="0"/>
                <a:solidFill>
                  <a:prstClr val="black"/>
                </a:solidFill>
                <a:latin typeface="Times New Roman" panose="02020603050405020304" pitchFamily="18" charset="0"/>
                <a:cs typeface="Times New Roman" panose="02020603050405020304" pitchFamily="18" charset="0"/>
              </a:rPr>
              <a:t>Tình trạng biến ruộng công thành ruộng tư ngày càng phổ biến.</a:t>
            </a:r>
          </a:p>
        </p:txBody>
      </p:sp>
      <p:sp>
        <p:nvSpPr>
          <p:cNvPr id="93" name="Rectangle 92">
            <a:extLst>
              <a:ext uri="{FF2B5EF4-FFF2-40B4-BE49-F238E27FC236}">
                <a16:creationId xmlns:a16="http://schemas.microsoft.com/office/drawing/2014/main" id="{F528C5AE-9959-48D8-BD96-DFC80D613DCC}"/>
              </a:ext>
            </a:extLst>
          </p:cNvPr>
          <p:cNvSpPr/>
          <p:nvPr/>
        </p:nvSpPr>
        <p:spPr>
          <a:xfrm>
            <a:off x="4301340" y="3330435"/>
            <a:ext cx="639919" cy="584775"/>
          </a:xfrm>
          <a:prstGeom prst="rect">
            <a:avLst/>
          </a:prstGeom>
          <a:noFill/>
          <a:effectLst/>
        </p:spPr>
        <p:txBody>
          <a:bodyPr wrap="none" lIns="91440" tIns="45720" rIns="91440" bIns="45720">
            <a:spAutoFit/>
          </a:bodyPr>
          <a:lstStyle/>
          <a:p>
            <a:pPr algn="ctr"/>
            <a:r>
              <a:rPr lang="en-US" sz="3200">
                <a:ln w="0"/>
                <a:solidFill>
                  <a:srgbClr val="4BA9CF"/>
                </a:solidFill>
                <a:latin typeface="Century Gothic" panose="020B0502020202020204" pitchFamily="34" charset="0"/>
                <a:ea typeface="Tahoma" panose="020B0604030504040204" pitchFamily="34" charset="0"/>
                <a:cs typeface="Arial Black" panose="020B0604020202020204" pitchFamily="34" charset="0"/>
              </a:rPr>
              <a:t>02</a:t>
            </a:r>
          </a:p>
        </p:txBody>
      </p:sp>
      <p:cxnSp>
        <p:nvCxnSpPr>
          <p:cNvPr id="94" name="Straight Connector 93">
            <a:extLst>
              <a:ext uri="{FF2B5EF4-FFF2-40B4-BE49-F238E27FC236}">
                <a16:creationId xmlns:a16="http://schemas.microsoft.com/office/drawing/2014/main" id="{D0B927A9-87B3-461A-9152-EC9D6D788F79}"/>
              </a:ext>
            </a:extLst>
          </p:cNvPr>
          <p:cNvCxnSpPr>
            <a:cxnSpLocks/>
          </p:cNvCxnSpPr>
          <p:nvPr/>
        </p:nvCxnSpPr>
        <p:spPr>
          <a:xfrm>
            <a:off x="2960282" y="4670710"/>
            <a:ext cx="1301562" cy="344343"/>
          </a:xfrm>
          <a:prstGeom prst="line">
            <a:avLst/>
          </a:prstGeom>
          <a:noFill/>
          <a:ln w="44450" cap="flat" cmpd="sng" algn="ctr">
            <a:solidFill>
              <a:srgbClr val="F2B543"/>
            </a:solidFill>
            <a:prstDash val="solid"/>
            <a:miter lim="800000"/>
          </a:ln>
          <a:effectLst/>
        </p:spPr>
      </p:cxnSp>
      <p:sp>
        <p:nvSpPr>
          <p:cNvPr id="95" name="Arc 94">
            <a:extLst>
              <a:ext uri="{FF2B5EF4-FFF2-40B4-BE49-F238E27FC236}">
                <a16:creationId xmlns:a16="http://schemas.microsoft.com/office/drawing/2014/main" id="{F25D5D56-61DA-4C7E-BEE4-0306FCF24B7C}"/>
              </a:ext>
            </a:extLst>
          </p:cNvPr>
          <p:cNvSpPr/>
          <p:nvPr/>
        </p:nvSpPr>
        <p:spPr>
          <a:xfrm rot="20156214">
            <a:off x="872096" y="3350260"/>
            <a:ext cx="2068218" cy="2068218"/>
          </a:xfrm>
          <a:prstGeom prst="arc">
            <a:avLst>
              <a:gd name="adj1" fmla="val 12285253"/>
              <a:gd name="adj2" fmla="val 13790721"/>
            </a:avLst>
          </a:prstGeom>
          <a:noFill/>
          <a:ln w="142875" cap="flat" cmpd="sng" algn="ctr">
            <a:solidFill>
              <a:srgbClr val="F2B5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2B543"/>
                </a:solidFill>
              </a:ln>
              <a:solidFill>
                <a:prstClr val="white"/>
              </a:solidFill>
              <a:effectLst/>
              <a:uLnTx/>
              <a:uFillTx/>
            </a:endParaRPr>
          </a:p>
        </p:txBody>
      </p:sp>
      <p:sp>
        <p:nvSpPr>
          <p:cNvPr id="96" name="Arc 95">
            <a:extLst>
              <a:ext uri="{FF2B5EF4-FFF2-40B4-BE49-F238E27FC236}">
                <a16:creationId xmlns:a16="http://schemas.microsoft.com/office/drawing/2014/main" id="{C081E098-9EAB-4061-A3C2-BCC7EA98347E}"/>
              </a:ext>
            </a:extLst>
          </p:cNvPr>
          <p:cNvSpPr/>
          <p:nvPr/>
        </p:nvSpPr>
        <p:spPr>
          <a:xfrm rot="19920505">
            <a:off x="872096" y="3350260"/>
            <a:ext cx="2068218" cy="2068218"/>
          </a:xfrm>
          <a:prstGeom prst="arc">
            <a:avLst>
              <a:gd name="adj1" fmla="val 1921113"/>
              <a:gd name="adj2" fmla="val 3302972"/>
            </a:avLst>
          </a:prstGeom>
          <a:noFill/>
          <a:ln w="142875" cap="flat" cmpd="sng" algn="ctr">
            <a:solidFill>
              <a:srgbClr val="F2B5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F2B543"/>
                </a:solidFill>
              </a:ln>
              <a:solidFill>
                <a:prstClr val="white"/>
              </a:solidFill>
              <a:effectLst/>
              <a:uLnTx/>
              <a:uFillTx/>
            </a:endParaRPr>
          </a:p>
        </p:txBody>
      </p:sp>
      <p:sp>
        <p:nvSpPr>
          <p:cNvPr id="97" name="Oval 96">
            <a:extLst>
              <a:ext uri="{FF2B5EF4-FFF2-40B4-BE49-F238E27FC236}">
                <a16:creationId xmlns:a16="http://schemas.microsoft.com/office/drawing/2014/main" id="{22446387-6BE3-4DEE-AF6C-1D7D4D1FDB27}"/>
              </a:ext>
            </a:extLst>
          </p:cNvPr>
          <p:cNvSpPr/>
          <p:nvPr/>
        </p:nvSpPr>
        <p:spPr>
          <a:xfrm>
            <a:off x="4223968" y="4700524"/>
            <a:ext cx="848352" cy="848352"/>
          </a:xfrm>
          <a:prstGeom prst="ellipse">
            <a:avLst/>
          </a:prstGeom>
          <a:solidFill>
            <a:srgbClr val="F2B543"/>
          </a:solidFill>
          <a:ln w="12700" cap="flat" cmpd="sng" algn="ctr">
            <a:noFill/>
            <a:prstDash val="solid"/>
            <a:miter lim="800000"/>
          </a:ln>
          <a:effectLst>
            <a:outerShdw blurRad="114300" dist="63500" dir="39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98" name="Oval 97">
            <a:extLst>
              <a:ext uri="{FF2B5EF4-FFF2-40B4-BE49-F238E27FC236}">
                <a16:creationId xmlns:a16="http://schemas.microsoft.com/office/drawing/2014/main" id="{E489D0A1-64D2-48D7-B5A1-9C715C04414D}"/>
              </a:ext>
            </a:extLst>
          </p:cNvPr>
          <p:cNvSpPr/>
          <p:nvPr/>
        </p:nvSpPr>
        <p:spPr>
          <a:xfrm>
            <a:off x="4291050" y="4767606"/>
            <a:ext cx="714188" cy="714188"/>
          </a:xfrm>
          <a:prstGeom prst="ellipse">
            <a:avLst/>
          </a:prstGeom>
          <a:gradFill flip="none" rotWithShape="1">
            <a:gsLst>
              <a:gs pos="100000">
                <a:sysClr val="window" lastClr="FFFFFF"/>
              </a:gs>
              <a:gs pos="0">
                <a:srgbClr val="E0E3E8"/>
              </a:gs>
            </a:gsLst>
            <a:path path="circle">
              <a:fillToRect l="100000" b="100000"/>
            </a:path>
            <a:tileRect t="-100000" r="-100000"/>
          </a:gradFill>
          <a:ln w="6350" cap="flat" cmpd="sng" algn="ctr">
            <a:gradFill flip="none" rotWithShape="1">
              <a:gsLst>
                <a:gs pos="0">
                  <a:srgbClr val="4472C4">
                    <a:lumMod val="5000"/>
                    <a:lumOff val="95000"/>
                  </a:srgbClr>
                </a:gs>
                <a:gs pos="73000">
                  <a:sysClr val="window" lastClr="FFFFFF">
                    <a:lumMod val="93000"/>
                  </a:sysClr>
                </a:gs>
              </a:gsLst>
              <a:lin ang="8100000" scaled="1"/>
              <a:tileRect/>
            </a:gradFill>
            <a:prstDash val="solid"/>
            <a:miter lim="800000"/>
          </a:ln>
          <a:effectLst>
            <a:outerShdw blurRad="114300" dist="63500" dir="39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99" name="Rectangle 98">
            <a:extLst>
              <a:ext uri="{FF2B5EF4-FFF2-40B4-BE49-F238E27FC236}">
                <a16:creationId xmlns:a16="http://schemas.microsoft.com/office/drawing/2014/main" id="{FBA6262B-DC6C-4F68-BC3A-9521281F711A}"/>
              </a:ext>
            </a:extLst>
          </p:cNvPr>
          <p:cNvSpPr/>
          <p:nvPr/>
        </p:nvSpPr>
        <p:spPr>
          <a:xfrm>
            <a:off x="5369440" y="4422643"/>
            <a:ext cx="5838302" cy="1151367"/>
          </a:xfrm>
          <a:prstGeom prst="rect">
            <a:avLst/>
          </a:prstGeom>
          <a:noFill/>
        </p:spPr>
        <p:txBody>
          <a:bodyPr wrap="square" lIns="42953" tIns="21476" rIns="42953" bIns="21476">
            <a:spAutoFit/>
          </a:bodyPr>
          <a:lstStyle/>
          <a:p>
            <a:pPr algn="just" defTabSz="214761"/>
            <a:r>
              <a:rPr lang="vi-VN" sz="2400" kern="0">
                <a:ln w="0"/>
                <a:solidFill>
                  <a:prstClr val="black"/>
                </a:solidFill>
                <a:latin typeface="Times New Roman" panose="02020603050405020304" pitchFamily="18" charset="0"/>
                <a:cs typeface="Times New Roman" panose="02020603050405020304" pitchFamily="18" charset="0"/>
              </a:rPr>
              <a:t>Người nông dân mất ruộng đất, buộc phải lĩnh canh, nộp tô cho địa chủ, nộp thuế cho Nhà nước và thực hiện nhiều nghĩa vụ khác. </a:t>
            </a:r>
          </a:p>
        </p:txBody>
      </p:sp>
      <p:sp>
        <p:nvSpPr>
          <p:cNvPr id="100" name="Rectangle 99">
            <a:extLst>
              <a:ext uri="{FF2B5EF4-FFF2-40B4-BE49-F238E27FC236}">
                <a16:creationId xmlns:a16="http://schemas.microsoft.com/office/drawing/2014/main" id="{497EA28E-A2D9-4909-A13E-40587470E6FA}"/>
              </a:ext>
            </a:extLst>
          </p:cNvPr>
          <p:cNvSpPr/>
          <p:nvPr/>
        </p:nvSpPr>
        <p:spPr>
          <a:xfrm>
            <a:off x="4324702" y="4830863"/>
            <a:ext cx="639919" cy="584775"/>
          </a:xfrm>
          <a:prstGeom prst="rect">
            <a:avLst/>
          </a:prstGeom>
          <a:noFill/>
          <a:effectLst/>
        </p:spPr>
        <p:txBody>
          <a:bodyPr wrap="none" lIns="91440" tIns="45720" rIns="91440" bIns="45720">
            <a:spAutoFit/>
          </a:bodyPr>
          <a:lstStyle/>
          <a:p>
            <a:pPr algn="ctr"/>
            <a:r>
              <a:rPr lang="en-US" sz="3200">
                <a:ln w="0"/>
                <a:solidFill>
                  <a:srgbClr val="F2B543"/>
                </a:solidFill>
                <a:latin typeface="Century Gothic" panose="020B0502020202020204" pitchFamily="34" charset="0"/>
                <a:ea typeface="Tahoma" panose="020B0604030504040204" pitchFamily="34" charset="0"/>
                <a:cs typeface="Arial Black" panose="020B0604020202020204" pitchFamily="34" charset="0"/>
              </a:rPr>
              <a:t>03</a:t>
            </a:r>
          </a:p>
        </p:txBody>
      </p:sp>
      <p:cxnSp>
        <p:nvCxnSpPr>
          <p:cNvPr id="101" name="Straight Connector 100">
            <a:extLst>
              <a:ext uri="{FF2B5EF4-FFF2-40B4-BE49-F238E27FC236}">
                <a16:creationId xmlns:a16="http://schemas.microsoft.com/office/drawing/2014/main" id="{412FAFAD-748B-4AAD-86E2-805193BF22DC}"/>
              </a:ext>
            </a:extLst>
          </p:cNvPr>
          <p:cNvCxnSpPr>
            <a:cxnSpLocks/>
            <a:endCxn id="105" idx="1"/>
          </p:cNvCxnSpPr>
          <p:nvPr/>
        </p:nvCxnSpPr>
        <p:spPr>
          <a:xfrm>
            <a:off x="2637656" y="5167761"/>
            <a:ext cx="1001575" cy="968641"/>
          </a:xfrm>
          <a:prstGeom prst="line">
            <a:avLst/>
          </a:prstGeom>
          <a:noFill/>
          <a:ln w="44450" cap="flat" cmpd="sng" algn="ctr">
            <a:solidFill>
              <a:srgbClr val="C3549B"/>
            </a:solidFill>
            <a:prstDash val="solid"/>
            <a:miter lim="800000"/>
          </a:ln>
          <a:effectLst/>
        </p:spPr>
      </p:cxnSp>
      <p:sp>
        <p:nvSpPr>
          <p:cNvPr id="102" name="Arc 101">
            <a:extLst>
              <a:ext uri="{FF2B5EF4-FFF2-40B4-BE49-F238E27FC236}">
                <a16:creationId xmlns:a16="http://schemas.microsoft.com/office/drawing/2014/main" id="{10D6E12F-33AD-4975-8B06-6803472276D4}"/>
              </a:ext>
            </a:extLst>
          </p:cNvPr>
          <p:cNvSpPr/>
          <p:nvPr/>
        </p:nvSpPr>
        <p:spPr>
          <a:xfrm rot="236021">
            <a:off x="874702" y="3346331"/>
            <a:ext cx="2068218" cy="2068218"/>
          </a:xfrm>
          <a:prstGeom prst="arc">
            <a:avLst>
              <a:gd name="adj1" fmla="val 12285253"/>
              <a:gd name="adj2" fmla="val 13790721"/>
            </a:avLst>
          </a:prstGeom>
          <a:noFill/>
          <a:ln w="142875" cap="flat" cmpd="sng" algn="ctr">
            <a:solidFill>
              <a:srgbClr val="C3549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4BA9CF"/>
                </a:solidFill>
              </a:ln>
              <a:solidFill>
                <a:prstClr val="white"/>
              </a:solidFill>
              <a:effectLst/>
              <a:uLnTx/>
              <a:uFillTx/>
            </a:endParaRPr>
          </a:p>
        </p:txBody>
      </p:sp>
      <p:sp>
        <p:nvSpPr>
          <p:cNvPr id="103" name="Arc 102">
            <a:extLst>
              <a:ext uri="{FF2B5EF4-FFF2-40B4-BE49-F238E27FC236}">
                <a16:creationId xmlns:a16="http://schemas.microsoft.com/office/drawing/2014/main" id="{24A3342D-5479-4F8A-AA01-A3BA3C701A50}"/>
              </a:ext>
            </a:extLst>
          </p:cNvPr>
          <p:cNvSpPr/>
          <p:nvPr/>
        </p:nvSpPr>
        <p:spPr>
          <a:xfrm rot="167877">
            <a:off x="874702" y="3346331"/>
            <a:ext cx="2068218" cy="2068218"/>
          </a:xfrm>
          <a:prstGeom prst="arc">
            <a:avLst>
              <a:gd name="adj1" fmla="val 1921113"/>
              <a:gd name="adj2" fmla="val 3302972"/>
            </a:avLst>
          </a:prstGeom>
          <a:noFill/>
          <a:ln w="142875" cap="flat" cmpd="sng" algn="ctr">
            <a:solidFill>
              <a:srgbClr val="C3549B"/>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solidFill>
                  <a:srgbClr val="4BA9CF"/>
                </a:solidFill>
              </a:ln>
              <a:solidFill>
                <a:prstClr val="white"/>
              </a:solidFill>
              <a:effectLst/>
              <a:uLnTx/>
              <a:uFillTx/>
            </a:endParaRPr>
          </a:p>
        </p:txBody>
      </p:sp>
      <p:sp>
        <p:nvSpPr>
          <p:cNvPr id="104" name="Oval 103">
            <a:extLst>
              <a:ext uri="{FF2B5EF4-FFF2-40B4-BE49-F238E27FC236}">
                <a16:creationId xmlns:a16="http://schemas.microsoft.com/office/drawing/2014/main" id="{0C56D0A3-E107-4ED2-B91C-93C8FA992C12}"/>
              </a:ext>
            </a:extLst>
          </p:cNvPr>
          <p:cNvSpPr/>
          <p:nvPr/>
        </p:nvSpPr>
        <p:spPr>
          <a:xfrm>
            <a:off x="3467559" y="5964730"/>
            <a:ext cx="848352" cy="848352"/>
          </a:xfrm>
          <a:prstGeom prst="ellipse">
            <a:avLst/>
          </a:prstGeom>
          <a:solidFill>
            <a:srgbClr val="C3549B"/>
          </a:solidFill>
          <a:ln w="12700" cap="flat" cmpd="sng" algn="ctr">
            <a:noFill/>
            <a:prstDash val="solid"/>
            <a:miter lim="800000"/>
          </a:ln>
          <a:effectLst>
            <a:outerShdw blurRad="114300" dist="63500" dir="39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05" name="Oval 104">
            <a:extLst>
              <a:ext uri="{FF2B5EF4-FFF2-40B4-BE49-F238E27FC236}">
                <a16:creationId xmlns:a16="http://schemas.microsoft.com/office/drawing/2014/main" id="{B8D546D4-4212-49F9-92C0-5609676D8064}"/>
              </a:ext>
            </a:extLst>
          </p:cNvPr>
          <p:cNvSpPr/>
          <p:nvPr/>
        </p:nvSpPr>
        <p:spPr>
          <a:xfrm>
            <a:off x="3534641" y="6031812"/>
            <a:ext cx="714188" cy="714188"/>
          </a:xfrm>
          <a:prstGeom prst="ellipse">
            <a:avLst/>
          </a:prstGeom>
          <a:gradFill flip="none" rotWithShape="1">
            <a:gsLst>
              <a:gs pos="100000">
                <a:sysClr val="window" lastClr="FFFFFF"/>
              </a:gs>
              <a:gs pos="0">
                <a:srgbClr val="E0E3E8"/>
              </a:gs>
            </a:gsLst>
            <a:path path="circle">
              <a:fillToRect l="100000" b="100000"/>
            </a:path>
            <a:tileRect t="-100000" r="-100000"/>
          </a:gradFill>
          <a:ln w="6350" cap="flat" cmpd="sng" algn="ctr">
            <a:gradFill flip="none" rotWithShape="1">
              <a:gsLst>
                <a:gs pos="0">
                  <a:srgbClr val="4472C4">
                    <a:lumMod val="5000"/>
                    <a:lumOff val="95000"/>
                  </a:srgbClr>
                </a:gs>
                <a:gs pos="73000">
                  <a:sysClr val="window" lastClr="FFFFFF">
                    <a:lumMod val="93000"/>
                  </a:sysClr>
                </a:gs>
              </a:gsLst>
              <a:lin ang="8100000" scaled="1"/>
              <a:tileRect/>
            </a:gradFill>
            <a:prstDash val="solid"/>
            <a:miter lim="800000"/>
          </a:ln>
          <a:effectLst>
            <a:outerShdw blurRad="114300" dist="63500" dir="39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106" name="Rectangle 105">
            <a:extLst>
              <a:ext uri="{FF2B5EF4-FFF2-40B4-BE49-F238E27FC236}">
                <a16:creationId xmlns:a16="http://schemas.microsoft.com/office/drawing/2014/main" id="{8070D20E-2FE5-42E0-B290-10CDECBB52D9}"/>
              </a:ext>
            </a:extLst>
          </p:cNvPr>
          <p:cNvSpPr/>
          <p:nvPr/>
        </p:nvSpPr>
        <p:spPr>
          <a:xfrm>
            <a:off x="4621299" y="5929561"/>
            <a:ext cx="6887508" cy="782035"/>
          </a:xfrm>
          <a:prstGeom prst="rect">
            <a:avLst/>
          </a:prstGeom>
          <a:noFill/>
        </p:spPr>
        <p:txBody>
          <a:bodyPr wrap="square" lIns="42953" tIns="21476" rIns="42953" bIns="21476">
            <a:spAutoFit/>
          </a:bodyPr>
          <a:lstStyle/>
          <a:p>
            <a:pPr algn="just" defTabSz="214761"/>
            <a:r>
              <a:rPr lang="vi-VN" sz="2400" kern="0">
                <a:ln w="0"/>
                <a:solidFill>
                  <a:prstClr val="black"/>
                </a:solidFill>
                <a:latin typeface="Times New Roman" panose="02020603050405020304" pitchFamily="18" charset="0"/>
                <a:cs typeface="Times New Roman" panose="02020603050405020304" pitchFamily="18" charset="0"/>
              </a:rPr>
              <a:t>Tình trạng thiên tai, mất mùa, đói kém,... Nhiều khiến nông dân nghèo ở phải bỏ làng đi phiêu tán.</a:t>
            </a:r>
          </a:p>
        </p:txBody>
      </p:sp>
      <p:sp>
        <p:nvSpPr>
          <p:cNvPr id="107" name="Rectangle 106">
            <a:extLst>
              <a:ext uri="{FF2B5EF4-FFF2-40B4-BE49-F238E27FC236}">
                <a16:creationId xmlns:a16="http://schemas.microsoft.com/office/drawing/2014/main" id="{AE9AFD38-352C-42B3-8B42-75717EB88B3A}"/>
              </a:ext>
            </a:extLst>
          </p:cNvPr>
          <p:cNvSpPr/>
          <p:nvPr/>
        </p:nvSpPr>
        <p:spPr>
          <a:xfrm>
            <a:off x="3568588" y="6091560"/>
            <a:ext cx="639919" cy="584775"/>
          </a:xfrm>
          <a:prstGeom prst="rect">
            <a:avLst/>
          </a:prstGeom>
          <a:noFill/>
          <a:effectLst/>
        </p:spPr>
        <p:txBody>
          <a:bodyPr wrap="none" lIns="91440" tIns="45720" rIns="91440" bIns="45720">
            <a:spAutoFit/>
          </a:bodyPr>
          <a:lstStyle/>
          <a:p>
            <a:pPr algn="ctr"/>
            <a:r>
              <a:rPr lang="en-US" sz="3200">
                <a:ln w="0"/>
                <a:solidFill>
                  <a:srgbClr val="C3549B"/>
                </a:solidFill>
                <a:latin typeface="Century Gothic" panose="020B0502020202020204" pitchFamily="34" charset="0"/>
                <a:ea typeface="Tahoma" panose="020B0604030504040204" pitchFamily="34" charset="0"/>
                <a:cs typeface="Arial Black" panose="020B0604020202020204" pitchFamily="34" charset="0"/>
              </a:rPr>
              <a:t>04</a:t>
            </a:r>
          </a:p>
        </p:txBody>
      </p:sp>
    </p:spTree>
    <p:extLst>
      <p:ext uri="{BB962C8B-B14F-4D97-AF65-F5344CB8AC3E}">
        <p14:creationId xmlns:p14="http://schemas.microsoft.com/office/powerpoint/2010/main" val="302784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down)">
                                      <p:cBhvr>
                                        <p:cTn id="7" dur="500"/>
                                        <p:tgtEl>
                                          <p:spTgt spid="79"/>
                                        </p:tgtEl>
                                      </p:cBhvr>
                                    </p:animEffect>
                                  </p:childTnLst>
                                </p:cTn>
                              </p:par>
                              <p:par>
                                <p:cTn id="8" presetID="22" presetClass="entr" presetSubtype="1"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wipe(up)">
                                      <p:cBhvr>
                                        <p:cTn id="10" dur="500"/>
                                        <p:tgtEl>
                                          <p:spTgt spid="8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wipe(up)">
                                      <p:cBhvr>
                                        <p:cTn id="13" dur="500"/>
                                        <p:tgtEl>
                                          <p:spTgt spid="7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wipe(up)">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p:cTn id="21" dur="500" fill="hold"/>
                                        <p:tgtEl>
                                          <p:spTgt spid="81"/>
                                        </p:tgtEl>
                                        <p:attrNameLst>
                                          <p:attrName>ppt_w</p:attrName>
                                        </p:attrNameLst>
                                      </p:cBhvr>
                                      <p:tavLst>
                                        <p:tav tm="0">
                                          <p:val>
                                            <p:fltVal val="0"/>
                                          </p:val>
                                        </p:tav>
                                        <p:tav tm="100000">
                                          <p:val>
                                            <p:strVal val="#ppt_w"/>
                                          </p:val>
                                        </p:tav>
                                      </p:tavLst>
                                    </p:anim>
                                    <p:anim calcmode="lin" valueType="num">
                                      <p:cBhvr>
                                        <p:cTn id="22" dur="500" fill="hold"/>
                                        <p:tgtEl>
                                          <p:spTgt spid="81"/>
                                        </p:tgtEl>
                                        <p:attrNameLst>
                                          <p:attrName>ppt_h</p:attrName>
                                        </p:attrNameLst>
                                      </p:cBhvr>
                                      <p:tavLst>
                                        <p:tav tm="0">
                                          <p:val>
                                            <p:fltVal val="0"/>
                                          </p:val>
                                        </p:tav>
                                        <p:tav tm="100000">
                                          <p:val>
                                            <p:strVal val="#ppt_h"/>
                                          </p:val>
                                        </p:tav>
                                      </p:tavLst>
                                    </p:anim>
                                  </p:childTnLst>
                                </p:cTn>
                              </p:par>
                              <p:par>
                                <p:cTn id="23" presetID="22" presetClass="entr" presetSubtype="1"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wipe(up)">
                                      <p:cBhvr>
                                        <p:cTn id="25" dur="500"/>
                                        <p:tgtEl>
                                          <p:spTgt spid="82"/>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par>
                          <p:cTn id="30" fill="hold">
                            <p:stCondLst>
                              <p:cond delay="1000"/>
                            </p:stCondLst>
                            <p:childTnLst>
                              <p:par>
                                <p:cTn id="31" presetID="23" presetClass="entr" presetSubtype="16" fill="hold" grpId="0" nodeType="afterEffect">
                                  <p:stCondLst>
                                    <p:cond delay="0"/>
                                  </p:stCondLst>
                                  <p:childTnLst>
                                    <p:set>
                                      <p:cBhvr>
                                        <p:cTn id="32" dur="1" fill="hold">
                                          <p:stCondLst>
                                            <p:cond delay="0"/>
                                          </p:stCondLst>
                                        </p:cTn>
                                        <p:tgtEl>
                                          <p:spTgt spid="84"/>
                                        </p:tgtEl>
                                        <p:attrNameLst>
                                          <p:attrName>style.visibility</p:attrName>
                                        </p:attrNameLst>
                                      </p:cBhvr>
                                      <p:to>
                                        <p:strVal val="visible"/>
                                      </p:to>
                                    </p:set>
                                    <p:anim calcmode="lin" valueType="num">
                                      <p:cBhvr>
                                        <p:cTn id="33" dur="500" fill="hold"/>
                                        <p:tgtEl>
                                          <p:spTgt spid="84"/>
                                        </p:tgtEl>
                                        <p:attrNameLst>
                                          <p:attrName>ppt_w</p:attrName>
                                        </p:attrNameLst>
                                      </p:cBhvr>
                                      <p:tavLst>
                                        <p:tav tm="0">
                                          <p:val>
                                            <p:fltVal val="0"/>
                                          </p:val>
                                        </p:tav>
                                        <p:tav tm="100000">
                                          <p:val>
                                            <p:strVal val="#ppt_w"/>
                                          </p:val>
                                        </p:tav>
                                      </p:tavLst>
                                    </p:anim>
                                    <p:anim calcmode="lin" valueType="num">
                                      <p:cBhvr>
                                        <p:cTn id="34" dur="500" fill="hold"/>
                                        <p:tgtEl>
                                          <p:spTgt spid="84"/>
                                        </p:tgtEl>
                                        <p:attrNameLst>
                                          <p:attrName>ppt_h</p:attrName>
                                        </p:attrNameLst>
                                      </p:cBhvr>
                                      <p:tavLst>
                                        <p:tav tm="0">
                                          <p:val>
                                            <p:fltVal val="0"/>
                                          </p:val>
                                        </p:tav>
                                        <p:tav tm="100000">
                                          <p:val>
                                            <p:strVal val="#ppt_h"/>
                                          </p:val>
                                        </p:tav>
                                      </p:tavLst>
                                    </p:anim>
                                  </p:childTnLst>
                                </p:cTn>
                              </p:par>
                              <p:par>
                                <p:cTn id="35" presetID="22" presetClass="entr" presetSubtype="1"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wipe(up)">
                                      <p:cBhvr>
                                        <p:cTn id="37" dur="500"/>
                                        <p:tgtEl>
                                          <p:spTgt spid="83"/>
                                        </p:tgtEl>
                                      </p:cBhvr>
                                    </p:animEffect>
                                  </p:childTnLst>
                                </p:cTn>
                              </p:par>
                            </p:childTnLst>
                          </p:cTn>
                        </p:par>
                        <p:par>
                          <p:cTn id="38" fill="hold">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wipe(down)">
                                      <p:cBhvr>
                                        <p:cTn id="41" dur="500"/>
                                        <p:tgtEl>
                                          <p:spTgt spid="86"/>
                                        </p:tgtEl>
                                      </p:cBhvr>
                                    </p:animEffect>
                                  </p:childTnLst>
                                </p:cTn>
                              </p:par>
                            </p:childTnLst>
                          </p:cTn>
                        </p:par>
                        <p:par>
                          <p:cTn id="42" fill="hold">
                            <p:stCondLst>
                              <p:cond delay="2000"/>
                            </p:stCondLst>
                            <p:childTnLst>
                              <p:par>
                                <p:cTn id="43" presetID="22" presetClass="entr" presetSubtype="4" fill="hold" grpId="0" nodeType="after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ipe(down)">
                                      <p:cBhvr>
                                        <p:cTn id="45" dur="500"/>
                                        <p:tgtEl>
                                          <p:spTgt spid="85"/>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childTnLst>
                                    <p:set>
                                      <p:cBhvr>
                                        <p:cTn id="49" dur="1" fill="hold">
                                          <p:stCondLst>
                                            <p:cond delay="0"/>
                                          </p:stCondLst>
                                        </p:cTn>
                                        <p:tgtEl>
                                          <p:spTgt spid="88"/>
                                        </p:tgtEl>
                                        <p:attrNameLst>
                                          <p:attrName>style.visibility</p:attrName>
                                        </p:attrNameLst>
                                      </p:cBhvr>
                                      <p:to>
                                        <p:strVal val="visible"/>
                                      </p:to>
                                    </p:set>
                                    <p:anim calcmode="lin" valueType="num">
                                      <p:cBhvr>
                                        <p:cTn id="50" dur="500" fill="hold"/>
                                        <p:tgtEl>
                                          <p:spTgt spid="88"/>
                                        </p:tgtEl>
                                        <p:attrNameLst>
                                          <p:attrName>ppt_w</p:attrName>
                                        </p:attrNameLst>
                                      </p:cBhvr>
                                      <p:tavLst>
                                        <p:tav tm="0">
                                          <p:val>
                                            <p:fltVal val="0"/>
                                          </p:val>
                                        </p:tav>
                                        <p:tav tm="100000">
                                          <p:val>
                                            <p:strVal val="#ppt_w"/>
                                          </p:val>
                                        </p:tav>
                                      </p:tavLst>
                                    </p:anim>
                                    <p:anim calcmode="lin" valueType="num">
                                      <p:cBhvr>
                                        <p:cTn id="51" dur="500" fill="hold"/>
                                        <p:tgtEl>
                                          <p:spTgt spid="88"/>
                                        </p:tgtEl>
                                        <p:attrNameLst>
                                          <p:attrName>ppt_h</p:attrName>
                                        </p:attrNameLst>
                                      </p:cBhvr>
                                      <p:tavLst>
                                        <p:tav tm="0">
                                          <p:val>
                                            <p:fltVal val="0"/>
                                          </p:val>
                                        </p:tav>
                                        <p:tav tm="100000">
                                          <p:val>
                                            <p:strVal val="#ppt_h"/>
                                          </p:val>
                                        </p:tav>
                                      </p:tavLst>
                                    </p:anim>
                                  </p:childTnLst>
                                </p:cTn>
                              </p:par>
                              <p:par>
                                <p:cTn id="52" presetID="22" presetClass="entr" presetSubtype="1" fill="hold" grpId="0" nodeType="with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wipe(up)">
                                      <p:cBhvr>
                                        <p:cTn id="54" dur="500"/>
                                        <p:tgtEl>
                                          <p:spTgt spid="89"/>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wipe(left)">
                                      <p:cBhvr>
                                        <p:cTn id="58" dur="500"/>
                                        <p:tgtEl>
                                          <p:spTgt spid="87"/>
                                        </p:tgtEl>
                                      </p:cBhvr>
                                    </p:animEffect>
                                  </p:childTnLst>
                                </p:cTn>
                              </p:par>
                            </p:childTnLst>
                          </p:cTn>
                        </p:par>
                        <p:par>
                          <p:cTn id="59" fill="hold">
                            <p:stCondLst>
                              <p:cond delay="1000"/>
                            </p:stCondLst>
                            <p:childTnLst>
                              <p:par>
                                <p:cTn id="60" presetID="23" presetClass="entr" presetSubtype="16" fill="hold" grpId="0" nodeType="afterEffect">
                                  <p:stCondLst>
                                    <p:cond delay="0"/>
                                  </p:stCondLst>
                                  <p:childTnLst>
                                    <p:set>
                                      <p:cBhvr>
                                        <p:cTn id="61" dur="1" fill="hold">
                                          <p:stCondLst>
                                            <p:cond delay="0"/>
                                          </p:stCondLst>
                                        </p:cTn>
                                        <p:tgtEl>
                                          <p:spTgt spid="91"/>
                                        </p:tgtEl>
                                        <p:attrNameLst>
                                          <p:attrName>style.visibility</p:attrName>
                                        </p:attrNameLst>
                                      </p:cBhvr>
                                      <p:to>
                                        <p:strVal val="visible"/>
                                      </p:to>
                                    </p:set>
                                    <p:anim calcmode="lin" valueType="num">
                                      <p:cBhvr>
                                        <p:cTn id="62" dur="500" fill="hold"/>
                                        <p:tgtEl>
                                          <p:spTgt spid="91"/>
                                        </p:tgtEl>
                                        <p:attrNameLst>
                                          <p:attrName>ppt_w</p:attrName>
                                        </p:attrNameLst>
                                      </p:cBhvr>
                                      <p:tavLst>
                                        <p:tav tm="0">
                                          <p:val>
                                            <p:fltVal val="0"/>
                                          </p:val>
                                        </p:tav>
                                        <p:tav tm="100000">
                                          <p:val>
                                            <p:strVal val="#ppt_w"/>
                                          </p:val>
                                        </p:tav>
                                      </p:tavLst>
                                    </p:anim>
                                    <p:anim calcmode="lin" valueType="num">
                                      <p:cBhvr>
                                        <p:cTn id="63" dur="500" fill="hold"/>
                                        <p:tgtEl>
                                          <p:spTgt spid="91"/>
                                        </p:tgtEl>
                                        <p:attrNameLst>
                                          <p:attrName>ppt_h</p:attrName>
                                        </p:attrNameLst>
                                      </p:cBhvr>
                                      <p:tavLst>
                                        <p:tav tm="0">
                                          <p:val>
                                            <p:fltVal val="0"/>
                                          </p:val>
                                        </p:tav>
                                        <p:tav tm="100000">
                                          <p:val>
                                            <p:strVal val="#ppt_h"/>
                                          </p:val>
                                        </p:tav>
                                      </p:tavLst>
                                    </p:anim>
                                  </p:childTnLst>
                                </p:cTn>
                              </p:par>
                              <p:par>
                                <p:cTn id="64" presetID="22" presetClass="entr" presetSubtype="1" fill="hold" grpId="0" nodeType="with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wipe(up)">
                                      <p:cBhvr>
                                        <p:cTn id="66" dur="500"/>
                                        <p:tgtEl>
                                          <p:spTgt spid="90"/>
                                        </p:tgtEl>
                                      </p:cBhvr>
                                    </p:animEffect>
                                  </p:childTnLst>
                                </p:cTn>
                              </p:par>
                            </p:childTnLst>
                          </p:cTn>
                        </p:par>
                        <p:par>
                          <p:cTn id="67" fill="hold">
                            <p:stCondLst>
                              <p:cond delay="1500"/>
                            </p:stCondLst>
                            <p:childTnLst>
                              <p:par>
                                <p:cTn id="68" presetID="22" presetClass="entr" presetSubtype="4" fill="hold" grpId="0" nodeType="afterEffect">
                                  <p:stCondLst>
                                    <p:cond delay="0"/>
                                  </p:stCondLst>
                                  <p:childTnLst>
                                    <p:set>
                                      <p:cBhvr>
                                        <p:cTn id="69" dur="1" fill="hold">
                                          <p:stCondLst>
                                            <p:cond delay="0"/>
                                          </p:stCondLst>
                                        </p:cTn>
                                        <p:tgtEl>
                                          <p:spTgt spid="93"/>
                                        </p:tgtEl>
                                        <p:attrNameLst>
                                          <p:attrName>style.visibility</p:attrName>
                                        </p:attrNameLst>
                                      </p:cBhvr>
                                      <p:to>
                                        <p:strVal val="visible"/>
                                      </p:to>
                                    </p:set>
                                    <p:animEffect transition="in" filter="wipe(down)">
                                      <p:cBhvr>
                                        <p:cTn id="70" dur="500"/>
                                        <p:tgtEl>
                                          <p:spTgt spid="93"/>
                                        </p:tgtEl>
                                      </p:cBhvr>
                                    </p:animEffect>
                                  </p:childTnLst>
                                </p:cTn>
                              </p:par>
                            </p:childTnLst>
                          </p:cTn>
                        </p:par>
                        <p:par>
                          <p:cTn id="71" fill="hold">
                            <p:stCondLst>
                              <p:cond delay="2000"/>
                            </p:stCondLst>
                            <p:childTnLst>
                              <p:par>
                                <p:cTn id="72" presetID="22" presetClass="entr" presetSubtype="4" fill="hold" grpId="0" nodeType="afterEffect">
                                  <p:stCondLst>
                                    <p:cond delay="0"/>
                                  </p:stCondLst>
                                  <p:childTnLst>
                                    <p:set>
                                      <p:cBhvr>
                                        <p:cTn id="73" dur="1" fill="hold">
                                          <p:stCondLst>
                                            <p:cond delay="0"/>
                                          </p:stCondLst>
                                        </p:cTn>
                                        <p:tgtEl>
                                          <p:spTgt spid="92"/>
                                        </p:tgtEl>
                                        <p:attrNameLst>
                                          <p:attrName>style.visibility</p:attrName>
                                        </p:attrNameLst>
                                      </p:cBhvr>
                                      <p:to>
                                        <p:strVal val="visible"/>
                                      </p:to>
                                    </p:set>
                                    <p:animEffect transition="in" filter="wipe(down)">
                                      <p:cBhvr>
                                        <p:cTn id="74" dur="500"/>
                                        <p:tgtEl>
                                          <p:spTgt spid="92"/>
                                        </p:tgtEl>
                                      </p:cBhvr>
                                    </p:animEffect>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grpId="0" nodeType="clickEffect">
                                  <p:stCondLst>
                                    <p:cond delay="0"/>
                                  </p:stCondLst>
                                  <p:childTnLst>
                                    <p:set>
                                      <p:cBhvr>
                                        <p:cTn id="78" dur="1" fill="hold">
                                          <p:stCondLst>
                                            <p:cond delay="0"/>
                                          </p:stCondLst>
                                        </p:cTn>
                                        <p:tgtEl>
                                          <p:spTgt spid="95"/>
                                        </p:tgtEl>
                                        <p:attrNameLst>
                                          <p:attrName>style.visibility</p:attrName>
                                        </p:attrNameLst>
                                      </p:cBhvr>
                                      <p:to>
                                        <p:strVal val="visible"/>
                                      </p:to>
                                    </p:set>
                                    <p:anim calcmode="lin" valueType="num">
                                      <p:cBhvr>
                                        <p:cTn id="79" dur="500" fill="hold"/>
                                        <p:tgtEl>
                                          <p:spTgt spid="95"/>
                                        </p:tgtEl>
                                        <p:attrNameLst>
                                          <p:attrName>ppt_w</p:attrName>
                                        </p:attrNameLst>
                                      </p:cBhvr>
                                      <p:tavLst>
                                        <p:tav tm="0">
                                          <p:val>
                                            <p:fltVal val="0"/>
                                          </p:val>
                                        </p:tav>
                                        <p:tav tm="100000">
                                          <p:val>
                                            <p:strVal val="#ppt_w"/>
                                          </p:val>
                                        </p:tav>
                                      </p:tavLst>
                                    </p:anim>
                                    <p:anim calcmode="lin" valueType="num">
                                      <p:cBhvr>
                                        <p:cTn id="80" dur="500" fill="hold"/>
                                        <p:tgtEl>
                                          <p:spTgt spid="95"/>
                                        </p:tgtEl>
                                        <p:attrNameLst>
                                          <p:attrName>ppt_h</p:attrName>
                                        </p:attrNameLst>
                                      </p:cBhvr>
                                      <p:tavLst>
                                        <p:tav tm="0">
                                          <p:val>
                                            <p:fltVal val="0"/>
                                          </p:val>
                                        </p:tav>
                                        <p:tav tm="100000">
                                          <p:val>
                                            <p:strVal val="#ppt_h"/>
                                          </p:val>
                                        </p:tav>
                                      </p:tavLst>
                                    </p:anim>
                                  </p:childTnLst>
                                </p:cTn>
                              </p:par>
                              <p:par>
                                <p:cTn id="81" presetID="22" presetClass="entr" presetSubtype="1" fill="hold" grpId="0" nodeType="with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wipe(up)">
                                      <p:cBhvr>
                                        <p:cTn id="83" dur="500"/>
                                        <p:tgtEl>
                                          <p:spTgt spid="96"/>
                                        </p:tgtEl>
                                      </p:cBhvr>
                                    </p:animEffect>
                                  </p:childTnLst>
                                </p:cTn>
                              </p:par>
                            </p:childTnLst>
                          </p:cTn>
                        </p:par>
                        <p:par>
                          <p:cTn id="84" fill="hold">
                            <p:stCondLst>
                              <p:cond delay="500"/>
                            </p:stCondLst>
                            <p:childTnLst>
                              <p:par>
                                <p:cTn id="85" presetID="22" presetClass="entr" presetSubtype="8" fill="hold" nodeType="after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wipe(left)">
                                      <p:cBhvr>
                                        <p:cTn id="87" dur="500"/>
                                        <p:tgtEl>
                                          <p:spTgt spid="94"/>
                                        </p:tgtEl>
                                      </p:cBhvr>
                                    </p:animEffect>
                                  </p:childTnLst>
                                </p:cTn>
                              </p:par>
                            </p:childTnLst>
                          </p:cTn>
                        </p:par>
                        <p:par>
                          <p:cTn id="88" fill="hold">
                            <p:stCondLst>
                              <p:cond delay="1000"/>
                            </p:stCondLst>
                            <p:childTnLst>
                              <p:par>
                                <p:cTn id="89" presetID="23" presetClass="entr" presetSubtype="16" fill="hold" grpId="0" nodeType="afterEffect">
                                  <p:stCondLst>
                                    <p:cond delay="0"/>
                                  </p:stCondLst>
                                  <p:childTnLst>
                                    <p:set>
                                      <p:cBhvr>
                                        <p:cTn id="90" dur="1" fill="hold">
                                          <p:stCondLst>
                                            <p:cond delay="0"/>
                                          </p:stCondLst>
                                        </p:cTn>
                                        <p:tgtEl>
                                          <p:spTgt spid="98"/>
                                        </p:tgtEl>
                                        <p:attrNameLst>
                                          <p:attrName>style.visibility</p:attrName>
                                        </p:attrNameLst>
                                      </p:cBhvr>
                                      <p:to>
                                        <p:strVal val="visible"/>
                                      </p:to>
                                    </p:set>
                                    <p:anim calcmode="lin" valueType="num">
                                      <p:cBhvr>
                                        <p:cTn id="91" dur="500" fill="hold"/>
                                        <p:tgtEl>
                                          <p:spTgt spid="98"/>
                                        </p:tgtEl>
                                        <p:attrNameLst>
                                          <p:attrName>ppt_w</p:attrName>
                                        </p:attrNameLst>
                                      </p:cBhvr>
                                      <p:tavLst>
                                        <p:tav tm="0">
                                          <p:val>
                                            <p:fltVal val="0"/>
                                          </p:val>
                                        </p:tav>
                                        <p:tav tm="100000">
                                          <p:val>
                                            <p:strVal val="#ppt_w"/>
                                          </p:val>
                                        </p:tav>
                                      </p:tavLst>
                                    </p:anim>
                                    <p:anim calcmode="lin" valueType="num">
                                      <p:cBhvr>
                                        <p:cTn id="92" dur="500" fill="hold"/>
                                        <p:tgtEl>
                                          <p:spTgt spid="98"/>
                                        </p:tgtEl>
                                        <p:attrNameLst>
                                          <p:attrName>ppt_h</p:attrName>
                                        </p:attrNameLst>
                                      </p:cBhvr>
                                      <p:tavLst>
                                        <p:tav tm="0">
                                          <p:val>
                                            <p:fltVal val="0"/>
                                          </p:val>
                                        </p:tav>
                                        <p:tav tm="100000">
                                          <p:val>
                                            <p:strVal val="#ppt_h"/>
                                          </p:val>
                                        </p:tav>
                                      </p:tavLst>
                                    </p:anim>
                                  </p:childTnLst>
                                </p:cTn>
                              </p:par>
                              <p:par>
                                <p:cTn id="93" presetID="22" presetClass="entr" presetSubtype="1" fill="hold" grpId="0" nodeType="withEffect">
                                  <p:stCondLst>
                                    <p:cond delay="0"/>
                                  </p:stCondLst>
                                  <p:childTnLst>
                                    <p:set>
                                      <p:cBhvr>
                                        <p:cTn id="94" dur="1" fill="hold">
                                          <p:stCondLst>
                                            <p:cond delay="0"/>
                                          </p:stCondLst>
                                        </p:cTn>
                                        <p:tgtEl>
                                          <p:spTgt spid="97"/>
                                        </p:tgtEl>
                                        <p:attrNameLst>
                                          <p:attrName>style.visibility</p:attrName>
                                        </p:attrNameLst>
                                      </p:cBhvr>
                                      <p:to>
                                        <p:strVal val="visible"/>
                                      </p:to>
                                    </p:set>
                                    <p:animEffect transition="in" filter="wipe(up)">
                                      <p:cBhvr>
                                        <p:cTn id="95" dur="500"/>
                                        <p:tgtEl>
                                          <p:spTgt spid="97"/>
                                        </p:tgtEl>
                                      </p:cBhvr>
                                    </p:animEffect>
                                  </p:childTnLst>
                                </p:cTn>
                              </p:par>
                            </p:childTnLst>
                          </p:cTn>
                        </p:par>
                        <p:par>
                          <p:cTn id="96" fill="hold">
                            <p:stCondLst>
                              <p:cond delay="1500"/>
                            </p:stCondLst>
                            <p:childTnLst>
                              <p:par>
                                <p:cTn id="97" presetID="22" presetClass="entr" presetSubtype="4" fill="hold" grpId="0" nodeType="afterEffect">
                                  <p:stCondLst>
                                    <p:cond delay="0"/>
                                  </p:stCondLst>
                                  <p:childTnLst>
                                    <p:set>
                                      <p:cBhvr>
                                        <p:cTn id="98" dur="1" fill="hold">
                                          <p:stCondLst>
                                            <p:cond delay="0"/>
                                          </p:stCondLst>
                                        </p:cTn>
                                        <p:tgtEl>
                                          <p:spTgt spid="100"/>
                                        </p:tgtEl>
                                        <p:attrNameLst>
                                          <p:attrName>style.visibility</p:attrName>
                                        </p:attrNameLst>
                                      </p:cBhvr>
                                      <p:to>
                                        <p:strVal val="visible"/>
                                      </p:to>
                                    </p:set>
                                    <p:animEffect transition="in" filter="wipe(down)">
                                      <p:cBhvr>
                                        <p:cTn id="99" dur="500"/>
                                        <p:tgtEl>
                                          <p:spTgt spid="100"/>
                                        </p:tgtEl>
                                      </p:cBhvr>
                                    </p:animEffect>
                                  </p:childTnLst>
                                </p:cTn>
                              </p:par>
                            </p:childTnLst>
                          </p:cTn>
                        </p:par>
                        <p:par>
                          <p:cTn id="100" fill="hold">
                            <p:stCondLst>
                              <p:cond delay="2000"/>
                            </p:stCondLst>
                            <p:childTnLst>
                              <p:par>
                                <p:cTn id="101" presetID="22" presetClass="entr" presetSubtype="4" fill="hold" grpId="0" nodeType="afterEffect">
                                  <p:stCondLst>
                                    <p:cond delay="0"/>
                                  </p:stCondLst>
                                  <p:childTnLst>
                                    <p:set>
                                      <p:cBhvr>
                                        <p:cTn id="102" dur="1" fill="hold">
                                          <p:stCondLst>
                                            <p:cond delay="0"/>
                                          </p:stCondLst>
                                        </p:cTn>
                                        <p:tgtEl>
                                          <p:spTgt spid="99"/>
                                        </p:tgtEl>
                                        <p:attrNameLst>
                                          <p:attrName>style.visibility</p:attrName>
                                        </p:attrNameLst>
                                      </p:cBhvr>
                                      <p:to>
                                        <p:strVal val="visible"/>
                                      </p:to>
                                    </p:set>
                                    <p:animEffect transition="in" filter="wipe(down)">
                                      <p:cBhvr>
                                        <p:cTn id="103" dur="500"/>
                                        <p:tgtEl>
                                          <p:spTgt spid="99"/>
                                        </p:tgtEl>
                                      </p:cBhvr>
                                    </p:animEffect>
                                  </p:childTnLst>
                                </p:cTn>
                              </p:par>
                            </p:childTnLst>
                          </p:cTn>
                        </p:par>
                      </p:childTnLst>
                    </p:cTn>
                  </p:par>
                  <p:par>
                    <p:cTn id="104" fill="hold">
                      <p:stCondLst>
                        <p:cond delay="indefinite"/>
                      </p:stCondLst>
                      <p:childTnLst>
                        <p:par>
                          <p:cTn id="105" fill="hold">
                            <p:stCondLst>
                              <p:cond delay="0"/>
                            </p:stCondLst>
                            <p:childTnLst>
                              <p:par>
                                <p:cTn id="106" presetID="23" presetClass="entr" presetSubtype="16" fill="hold" grpId="0" nodeType="clickEffect">
                                  <p:stCondLst>
                                    <p:cond delay="0"/>
                                  </p:stCondLst>
                                  <p:childTnLst>
                                    <p:set>
                                      <p:cBhvr>
                                        <p:cTn id="107" dur="1" fill="hold">
                                          <p:stCondLst>
                                            <p:cond delay="0"/>
                                          </p:stCondLst>
                                        </p:cTn>
                                        <p:tgtEl>
                                          <p:spTgt spid="102"/>
                                        </p:tgtEl>
                                        <p:attrNameLst>
                                          <p:attrName>style.visibility</p:attrName>
                                        </p:attrNameLst>
                                      </p:cBhvr>
                                      <p:to>
                                        <p:strVal val="visible"/>
                                      </p:to>
                                    </p:set>
                                    <p:anim calcmode="lin" valueType="num">
                                      <p:cBhvr>
                                        <p:cTn id="108" dur="500" fill="hold"/>
                                        <p:tgtEl>
                                          <p:spTgt spid="102"/>
                                        </p:tgtEl>
                                        <p:attrNameLst>
                                          <p:attrName>ppt_w</p:attrName>
                                        </p:attrNameLst>
                                      </p:cBhvr>
                                      <p:tavLst>
                                        <p:tav tm="0">
                                          <p:val>
                                            <p:fltVal val="0"/>
                                          </p:val>
                                        </p:tav>
                                        <p:tav tm="100000">
                                          <p:val>
                                            <p:strVal val="#ppt_w"/>
                                          </p:val>
                                        </p:tav>
                                      </p:tavLst>
                                    </p:anim>
                                    <p:anim calcmode="lin" valueType="num">
                                      <p:cBhvr>
                                        <p:cTn id="109" dur="500" fill="hold"/>
                                        <p:tgtEl>
                                          <p:spTgt spid="102"/>
                                        </p:tgtEl>
                                        <p:attrNameLst>
                                          <p:attrName>ppt_h</p:attrName>
                                        </p:attrNameLst>
                                      </p:cBhvr>
                                      <p:tavLst>
                                        <p:tav tm="0">
                                          <p:val>
                                            <p:fltVal val="0"/>
                                          </p:val>
                                        </p:tav>
                                        <p:tav tm="100000">
                                          <p:val>
                                            <p:strVal val="#ppt_h"/>
                                          </p:val>
                                        </p:tav>
                                      </p:tavLst>
                                    </p:anim>
                                  </p:childTnLst>
                                </p:cTn>
                              </p:par>
                              <p:par>
                                <p:cTn id="110" presetID="22" presetClass="entr" presetSubtype="1" fill="hold" grpId="0" nodeType="withEffect">
                                  <p:stCondLst>
                                    <p:cond delay="0"/>
                                  </p:stCondLst>
                                  <p:childTnLst>
                                    <p:set>
                                      <p:cBhvr>
                                        <p:cTn id="111" dur="1" fill="hold">
                                          <p:stCondLst>
                                            <p:cond delay="0"/>
                                          </p:stCondLst>
                                        </p:cTn>
                                        <p:tgtEl>
                                          <p:spTgt spid="103"/>
                                        </p:tgtEl>
                                        <p:attrNameLst>
                                          <p:attrName>style.visibility</p:attrName>
                                        </p:attrNameLst>
                                      </p:cBhvr>
                                      <p:to>
                                        <p:strVal val="visible"/>
                                      </p:to>
                                    </p:set>
                                    <p:animEffect transition="in" filter="wipe(up)">
                                      <p:cBhvr>
                                        <p:cTn id="112" dur="500"/>
                                        <p:tgtEl>
                                          <p:spTgt spid="103"/>
                                        </p:tgtEl>
                                      </p:cBhvr>
                                    </p:animEffect>
                                  </p:childTnLst>
                                </p:cTn>
                              </p:par>
                            </p:childTnLst>
                          </p:cTn>
                        </p:par>
                        <p:par>
                          <p:cTn id="113" fill="hold">
                            <p:stCondLst>
                              <p:cond delay="500"/>
                            </p:stCondLst>
                            <p:childTnLst>
                              <p:par>
                                <p:cTn id="114" presetID="22" presetClass="entr" presetSubtype="8" fill="hold" nodeType="afterEffect">
                                  <p:stCondLst>
                                    <p:cond delay="0"/>
                                  </p:stCondLst>
                                  <p:childTnLst>
                                    <p:set>
                                      <p:cBhvr>
                                        <p:cTn id="115" dur="1" fill="hold">
                                          <p:stCondLst>
                                            <p:cond delay="0"/>
                                          </p:stCondLst>
                                        </p:cTn>
                                        <p:tgtEl>
                                          <p:spTgt spid="101"/>
                                        </p:tgtEl>
                                        <p:attrNameLst>
                                          <p:attrName>style.visibility</p:attrName>
                                        </p:attrNameLst>
                                      </p:cBhvr>
                                      <p:to>
                                        <p:strVal val="visible"/>
                                      </p:to>
                                    </p:set>
                                    <p:animEffect transition="in" filter="wipe(left)">
                                      <p:cBhvr>
                                        <p:cTn id="116" dur="500"/>
                                        <p:tgtEl>
                                          <p:spTgt spid="101"/>
                                        </p:tgtEl>
                                      </p:cBhvr>
                                    </p:animEffect>
                                  </p:childTnLst>
                                </p:cTn>
                              </p:par>
                            </p:childTnLst>
                          </p:cTn>
                        </p:par>
                        <p:par>
                          <p:cTn id="117" fill="hold">
                            <p:stCondLst>
                              <p:cond delay="1000"/>
                            </p:stCondLst>
                            <p:childTnLst>
                              <p:par>
                                <p:cTn id="118" presetID="23" presetClass="entr" presetSubtype="16" fill="hold" grpId="0" nodeType="afterEffect">
                                  <p:stCondLst>
                                    <p:cond delay="0"/>
                                  </p:stCondLst>
                                  <p:childTnLst>
                                    <p:set>
                                      <p:cBhvr>
                                        <p:cTn id="119" dur="1" fill="hold">
                                          <p:stCondLst>
                                            <p:cond delay="0"/>
                                          </p:stCondLst>
                                        </p:cTn>
                                        <p:tgtEl>
                                          <p:spTgt spid="105"/>
                                        </p:tgtEl>
                                        <p:attrNameLst>
                                          <p:attrName>style.visibility</p:attrName>
                                        </p:attrNameLst>
                                      </p:cBhvr>
                                      <p:to>
                                        <p:strVal val="visible"/>
                                      </p:to>
                                    </p:set>
                                    <p:anim calcmode="lin" valueType="num">
                                      <p:cBhvr>
                                        <p:cTn id="120" dur="500" fill="hold"/>
                                        <p:tgtEl>
                                          <p:spTgt spid="105"/>
                                        </p:tgtEl>
                                        <p:attrNameLst>
                                          <p:attrName>ppt_w</p:attrName>
                                        </p:attrNameLst>
                                      </p:cBhvr>
                                      <p:tavLst>
                                        <p:tav tm="0">
                                          <p:val>
                                            <p:fltVal val="0"/>
                                          </p:val>
                                        </p:tav>
                                        <p:tav tm="100000">
                                          <p:val>
                                            <p:strVal val="#ppt_w"/>
                                          </p:val>
                                        </p:tav>
                                      </p:tavLst>
                                    </p:anim>
                                    <p:anim calcmode="lin" valueType="num">
                                      <p:cBhvr>
                                        <p:cTn id="121" dur="500" fill="hold"/>
                                        <p:tgtEl>
                                          <p:spTgt spid="105"/>
                                        </p:tgtEl>
                                        <p:attrNameLst>
                                          <p:attrName>ppt_h</p:attrName>
                                        </p:attrNameLst>
                                      </p:cBhvr>
                                      <p:tavLst>
                                        <p:tav tm="0">
                                          <p:val>
                                            <p:fltVal val="0"/>
                                          </p:val>
                                        </p:tav>
                                        <p:tav tm="100000">
                                          <p:val>
                                            <p:strVal val="#ppt_h"/>
                                          </p:val>
                                        </p:tav>
                                      </p:tavLst>
                                    </p:anim>
                                  </p:childTnLst>
                                </p:cTn>
                              </p:par>
                              <p:par>
                                <p:cTn id="122" presetID="22" presetClass="entr" presetSubtype="1" fill="hold" grpId="0" nodeType="withEffect">
                                  <p:stCondLst>
                                    <p:cond delay="0"/>
                                  </p:stCondLst>
                                  <p:childTnLst>
                                    <p:set>
                                      <p:cBhvr>
                                        <p:cTn id="123" dur="1" fill="hold">
                                          <p:stCondLst>
                                            <p:cond delay="0"/>
                                          </p:stCondLst>
                                        </p:cTn>
                                        <p:tgtEl>
                                          <p:spTgt spid="104"/>
                                        </p:tgtEl>
                                        <p:attrNameLst>
                                          <p:attrName>style.visibility</p:attrName>
                                        </p:attrNameLst>
                                      </p:cBhvr>
                                      <p:to>
                                        <p:strVal val="visible"/>
                                      </p:to>
                                    </p:set>
                                    <p:animEffect transition="in" filter="wipe(up)">
                                      <p:cBhvr>
                                        <p:cTn id="124" dur="500"/>
                                        <p:tgtEl>
                                          <p:spTgt spid="104"/>
                                        </p:tgtEl>
                                      </p:cBhvr>
                                    </p:animEffect>
                                  </p:childTnLst>
                                </p:cTn>
                              </p:par>
                            </p:childTnLst>
                          </p:cTn>
                        </p:par>
                        <p:par>
                          <p:cTn id="125" fill="hold">
                            <p:stCondLst>
                              <p:cond delay="1500"/>
                            </p:stCondLst>
                            <p:childTnLst>
                              <p:par>
                                <p:cTn id="126" presetID="22" presetClass="entr" presetSubtype="4" fill="hold" grpId="0" nodeType="afterEffect">
                                  <p:stCondLst>
                                    <p:cond delay="0"/>
                                  </p:stCondLst>
                                  <p:childTnLst>
                                    <p:set>
                                      <p:cBhvr>
                                        <p:cTn id="127" dur="1" fill="hold">
                                          <p:stCondLst>
                                            <p:cond delay="0"/>
                                          </p:stCondLst>
                                        </p:cTn>
                                        <p:tgtEl>
                                          <p:spTgt spid="107"/>
                                        </p:tgtEl>
                                        <p:attrNameLst>
                                          <p:attrName>style.visibility</p:attrName>
                                        </p:attrNameLst>
                                      </p:cBhvr>
                                      <p:to>
                                        <p:strVal val="visible"/>
                                      </p:to>
                                    </p:set>
                                    <p:animEffect transition="in" filter="wipe(down)">
                                      <p:cBhvr>
                                        <p:cTn id="128" dur="500"/>
                                        <p:tgtEl>
                                          <p:spTgt spid="107"/>
                                        </p:tgtEl>
                                      </p:cBhvr>
                                    </p:animEffect>
                                  </p:childTnLst>
                                </p:cTn>
                              </p:par>
                            </p:childTnLst>
                          </p:cTn>
                        </p:par>
                        <p:par>
                          <p:cTn id="129" fill="hold">
                            <p:stCondLst>
                              <p:cond delay="2000"/>
                            </p:stCondLst>
                            <p:childTnLst>
                              <p:par>
                                <p:cTn id="130" presetID="22" presetClass="entr" presetSubtype="4" fill="hold" grpId="0" nodeType="afterEffect">
                                  <p:stCondLst>
                                    <p:cond delay="0"/>
                                  </p:stCondLst>
                                  <p:childTnLst>
                                    <p:set>
                                      <p:cBhvr>
                                        <p:cTn id="131" dur="1" fill="hold">
                                          <p:stCondLst>
                                            <p:cond delay="0"/>
                                          </p:stCondLst>
                                        </p:cTn>
                                        <p:tgtEl>
                                          <p:spTgt spid="106"/>
                                        </p:tgtEl>
                                        <p:attrNameLst>
                                          <p:attrName>style.visibility</p:attrName>
                                        </p:attrNameLst>
                                      </p:cBhvr>
                                      <p:to>
                                        <p:strVal val="visible"/>
                                      </p:to>
                                    </p:set>
                                    <p:animEffect transition="in" filter="wipe(down)">
                                      <p:cBhvr>
                                        <p:cTn id="132"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8" grpId="0" animBg="1"/>
      <p:bldP spid="81" grpId="0" animBg="1"/>
      <p:bldP spid="82" grpId="0" animBg="1"/>
      <p:bldP spid="83" grpId="0" animBg="1"/>
      <p:bldP spid="84" grpId="0" animBg="1"/>
      <p:bldP spid="85" grpId="0"/>
      <p:bldP spid="86" grpId="0"/>
      <p:bldP spid="88" grpId="0" animBg="1"/>
      <p:bldP spid="89" grpId="0" animBg="1"/>
      <p:bldP spid="90" grpId="0" animBg="1"/>
      <p:bldP spid="91" grpId="0" animBg="1"/>
      <p:bldP spid="92" grpId="0"/>
      <p:bldP spid="93" grpId="0"/>
      <p:bldP spid="95" grpId="0" animBg="1"/>
      <p:bldP spid="96" grpId="0" animBg="1"/>
      <p:bldP spid="97" grpId="0" animBg="1"/>
      <p:bldP spid="98" grpId="0" animBg="1"/>
      <p:bldP spid="99" grpId="0"/>
      <p:bldP spid="100" grpId="0"/>
      <p:bldP spid="102" grpId="0" animBg="1"/>
      <p:bldP spid="103" grpId="0" animBg="1"/>
      <p:bldP spid="104" grpId="0" animBg="1"/>
      <p:bldP spid="105" grpId="0" animBg="1"/>
      <p:bldP spid="106" grpId="0"/>
      <p:bldP spid="10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Tình hình kinh tế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4C572FF-9E47-FC0D-F3B2-465C24E45C6F}"/>
              </a:ext>
            </a:extLst>
          </p:cNvPr>
          <p:cNvSpPr txBox="1"/>
          <p:nvPr/>
        </p:nvSpPr>
        <p:spPr>
          <a:xfrm>
            <a:off x="270095" y="1098665"/>
            <a:ext cx="3088925" cy="492443"/>
          </a:xfrm>
          <a:prstGeom prst="rect">
            <a:avLst/>
          </a:prstGeom>
          <a:noFill/>
        </p:spPr>
        <p:txBody>
          <a:bodyPr wrap="square" lIns="0" tIns="0" rIns="0" bIns="0"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 Nông nghiệp</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42" name="Picture 41">
            <a:extLst>
              <a:ext uri="{FF2B5EF4-FFF2-40B4-BE49-F238E27FC236}">
                <a16:creationId xmlns:a16="http://schemas.microsoft.com/office/drawing/2014/main" id="{C6C9D419-E29D-4F90-8108-192D13A549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0" b="97344" l="4292" r="96352">
                        <a14:foregroundMark x1="96352" y1="32656" x2="12232" y2="5938"/>
                        <a14:foregroundMark x1="89914" y1="4531" x2="7082" y2="41094"/>
                        <a14:foregroundMark x1="7082" y1="41094" x2="7082" y2="41875"/>
                        <a14:foregroundMark x1="86481" y1="7187" x2="92489" y2="42344"/>
                        <a14:foregroundMark x1="92489" y1="42344" x2="92704" y2="41406"/>
                        <a14:foregroundMark x1="89270" y1="10625" x2="27468" y2="58125"/>
                        <a14:foregroundMark x1="27468" y1="58125" x2="26180" y2="55000"/>
                        <a14:foregroundMark x1="95279" y1="20625" x2="4721" y2="17188"/>
                        <a14:foregroundMark x1="85622" y1="4531" x2="19313" y2="7813"/>
                        <a14:foregroundMark x1="73605" y1="2500" x2="40343" y2="2969"/>
                        <a14:foregroundMark x1="78326" y1="27344" x2="5365" y2="28594"/>
                        <a14:foregroundMark x1="75751" y1="39219" x2="31760" y2="32188"/>
                        <a14:foregroundMark x1="88412" y1="7344" x2="5365" y2="3125"/>
                        <a14:foregroundMark x1="88412" y1="38594" x2="29828" y2="39063"/>
                        <a14:foregroundMark x1="6867" y1="10156" x2="21888" y2="89219"/>
                        <a14:foregroundMark x1="27682" y1="32188" x2="28755" y2="88750"/>
                        <a14:foregroundMark x1="5579" y1="33125" x2="14163" y2="97344"/>
                        <a14:foregroundMark x1="9013" y1="94531" x2="71459" y2="95156"/>
                        <a14:foregroundMark x1="48498" y1="82188" x2="41202" y2="77500"/>
                        <a14:foregroundMark x1="48283" y1="85000" x2="50858" y2="88281"/>
                        <a14:foregroundMark x1="75966" y1="43438" x2="87983" y2="43281"/>
                        <a14:backgroundMark x1="87339" y1="52812" x2="83476" y2="74219"/>
                        <a14:backgroundMark x1="48927" y1="54375" x2="86481" y2="85313"/>
                        <a14:backgroundMark x1="86481" y1="85313" x2="86481" y2="84531"/>
                        <a14:backgroundMark x1="81116" y1="51406" x2="69957" y2="62813"/>
                        <a14:backgroundMark x1="69957" y1="62813" x2="69742" y2="63438"/>
                        <a14:backgroundMark x1="63948" y1="52812" x2="57082" y2="52812"/>
                        <a14:backgroundMark x1="89056" y1="67969" x2="82403" y2="85000"/>
                        <a14:backgroundMark x1="90558" y1="73125" x2="54077" y2="57656"/>
                        <a14:backgroundMark x1="54077" y1="57656" x2="54077" y2="57656"/>
                        <a14:backgroundMark x1="59657" y1="57969" x2="68455" y2="63438"/>
                        <a14:backgroundMark x1="68455" y1="63438" x2="85837" y2="65781"/>
                        <a14:backgroundMark x1="60515" y1="52188" x2="52790" y2="46875"/>
                      </a14:backgroundRemoval>
                    </a14:imgEffect>
                  </a14:imgLayer>
                </a14:imgProps>
              </a:ext>
            </a:extLst>
          </a:blip>
          <a:stretch>
            <a:fillRect/>
          </a:stretch>
        </p:blipFill>
        <p:spPr>
          <a:xfrm>
            <a:off x="6990900" y="925513"/>
            <a:ext cx="4213046" cy="5786157"/>
          </a:xfrm>
          <a:prstGeom prst="rect">
            <a:avLst/>
          </a:prstGeom>
        </p:spPr>
      </p:pic>
      <p:pic>
        <p:nvPicPr>
          <p:cNvPr id="43" name="Picture 42">
            <a:extLst>
              <a:ext uri="{FF2B5EF4-FFF2-40B4-BE49-F238E27FC236}">
                <a16:creationId xmlns:a16="http://schemas.microsoft.com/office/drawing/2014/main" id="{655421CE-8BE3-4B2F-B158-7791586E2ACE}"/>
              </a:ext>
            </a:extLst>
          </p:cNvPr>
          <p:cNvPicPr>
            <a:picLocks noChangeAspect="1"/>
          </p:cNvPicPr>
          <p:nvPr/>
        </p:nvPicPr>
        <p:blipFill>
          <a:blip r:embed="rId5"/>
          <a:stretch>
            <a:fillRect/>
          </a:stretch>
        </p:blipFill>
        <p:spPr>
          <a:xfrm>
            <a:off x="1003607" y="1954330"/>
            <a:ext cx="4395576" cy="4048019"/>
          </a:xfrm>
          <a:prstGeom prst="rect">
            <a:avLst/>
          </a:prstGeom>
        </p:spPr>
      </p:pic>
      <p:sp>
        <p:nvSpPr>
          <p:cNvPr id="44" name="Title 1">
            <a:extLst>
              <a:ext uri="{FF2B5EF4-FFF2-40B4-BE49-F238E27FC236}">
                <a16:creationId xmlns:a16="http://schemas.microsoft.com/office/drawing/2014/main" id="{5E396B56-1E6D-450C-A390-0444EC87B8B8}"/>
              </a:ext>
            </a:extLst>
          </p:cNvPr>
          <p:cNvSpPr txBox="1">
            <a:spLocks/>
          </p:cNvSpPr>
          <p:nvPr/>
        </p:nvSpPr>
        <p:spPr>
          <a:xfrm>
            <a:off x="152281" y="5299789"/>
            <a:ext cx="5501951" cy="1361268"/>
          </a:xfrm>
          <a:prstGeom prst="rect">
            <a:avLst/>
          </a:prstGeom>
          <a:solidFill>
            <a:sysClr val="window" lastClr="FFFFFF"/>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4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Chính quyền Lê - Trịnh phải đưa ra nhiều chính sách nhằm khuyến khích nông nghiệp như miễn giảm lao dịch, giảm nhẹ tô thuế.</a:t>
            </a:r>
          </a:p>
        </p:txBody>
      </p:sp>
      <p:sp>
        <p:nvSpPr>
          <p:cNvPr id="45" name="Title 1">
            <a:extLst>
              <a:ext uri="{FF2B5EF4-FFF2-40B4-BE49-F238E27FC236}">
                <a16:creationId xmlns:a16="http://schemas.microsoft.com/office/drawing/2014/main" id="{4B298084-827E-48CD-975D-B83BB2A791C3}"/>
              </a:ext>
            </a:extLst>
          </p:cNvPr>
          <p:cNvSpPr txBox="1">
            <a:spLocks/>
          </p:cNvSpPr>
          <p:nvPr/>
        </p:nvSpPr>
        <p:spPr>
          <a:xfrm>
            <a:off x="6553323" y="4984669"/>
            <a:ext cx="5501950" cy="1742699"/>
          </a:xfrm>
          <a:prstGeom prst="rect">
            <a:avLst/>
          </a:prstGeom>
          <a:solidFill>
            <a:sysClr val="window" lastClr="FFFFFF"/>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vi-VN" sz="24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Một người phương Tây ở Đàng Ngoài trong thời gian này đã ghi lại: “</a:t>
            </a:r>
            <a:r>
              <a:rPr kumimoji="0" lang="vi-VN" sz="2400" b="1" i="1"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Họ không để một mảnh đất hoang nào, thu hoạch xong là họ lại cày cấy, gieo hạt, vì thế họ làm đến hai, ba vụ trong một năm</a:t>
            </a:r>
            <a:r>
              <a:rPr kumimoji="0" lang="vi-VN" sz="24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a:t>
            </a:r>
          </a:p>
        </p:txBody>
      </p:sp>
    </p:spTree>
    <p:extLst>
      <p:ext uri="{BB962C8B-B14F-4D97-AF65-F5344CB8AC3E}">
        <p14:creationId xmlns:p14="http://schemas.microsoft.com/office/powerpoint/2010/main" val="206438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Tình hình kinh tế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4C572FF-9E47-FC0D-F3B2-465C24E45C6F}"/>
              </a:ext>
            </a:extLst>
          </p:cNvPr>
          <p:cNvSpPr txBox="1"/>
          <p:nvPr/>
        </p:nvSpPr>
        <p:spPr>
          <a:xfrm>
            <a:off x="270095" y="1098665"/>
            <a:ext cx="3088925" cy="492443"/>
          </a:xfrm>
          <a:prstGeom prst="rect">
            <a:avLst/>
          </a:prstGeom>
          <a:noFill/>
        </p:spPr>
        <p:txBody>
          <a:bodyPr wrap="square" lIns="0" tIns="0" rIns="0" bIns="0"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 Nông nghiệp</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8760021-1924-4648-863C-28DA05F82CF7}"/>
              </a:ext>
            </a:extLst>
          </p:cNvPr>
          <p:cNvSpPr txBox="1"/>
          <p:nvPr/>
        </p:nvSpPr>
        <p:spPr>
          <a:xfrm>
            <a:off x="5060958" y="1230336"/>
            <a:ext cx="3088925" cy="492443"/>
          </a:xfrm>
          <a:prstGeom prst="rect">
            <a:avLst/>
          </a:prstGeom>
          <a:noFill/>
          <a:ln w="19050">
            <a:solidFill>
              <a:schemeClr val="accent1"/>
            </a:solidFill>
          </a:ln>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Đàng Trong</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nvGrpSpPr>
          <p:cNvPr id="50" name="Group 49">
            <a:extLst>
              <a:ext uri="{FF2B5EF4-FFF2-40B4-BE49-F238E27FC236}">
                <a16:creationId xmlns:a16="http://schemas.microsoft.com/office/drawing/2014/main" id="{615B1B1F-496E-4EF7-8ED9-01B2129AFB42}"/>
              </a:ext>
            </a:extLst>
          </p:cNvPr>
          <p:cNvGrpSpPr/>
          <p:nvPr/>
        </p:nvGrpSpPr>
        <p:grpSpPr>
          <a:xfrm>
            <a:off x="270095" y="4244446"/>
            <a:ext cx="1725013" cy="1724815"/>
            <a:chOff x="6713681" y="2080784"/>
            <a:chExt cx="1725013" cy="1724815"/>
          </a:xfrm>
        </p:grpSpPr>
        <p:sp>
          <p:nvSpPr>
            <p:cNvPr id="51" name="Freeform 739">
              <a:extLst>
                <a:ext uri="{FF2B5EF4-FFF2-40B4-BE49-F238E27FC236}">
                  <a16:creationId xmlns:a16="http://schemas.microsoft.com/office/drawing/2014/main" id="{CFA0244B-0BCA-48FB-82BF-535466CEE941}"/>
                </a:ext>
              </a:extLst>
            </p:cNvPr>
            <p:cNvSpPr/>
            <p:nvPr/>
          </p:nvSpPr>
          <p:spPr>
            <a:xfrm>
              <a:off x="6713681" y="2891342"/>
              <a:ext cx="913251" cy="914257"/>
            </a:xfrm>
            <a:custGeom>
              <a:avLst/>
              <a:gdLst/>
              <a:ahLst/>
              <a:cxnLst>
                <a:cxn ang="0">
                  <a:pos x="wd2" y="hd2"/>
                </a:cxn>
                <a:cxn ang="5400000">
                  <a:pos x="wd2" y="hd2"/>
                </a:cxn>
                <a:cxn ang="10800000">
                  <a:pos x="wd2" y="hd2"/>
                </a:cxn>
                <a:cxn ang="16200000">
                  <a:pos x="wd2" y="hd2"/>
                </a:cxn>
              </a:cxnLst>
              <a:rect l="0" t="0" r="r" b="b"/>
              <a:pathLst>
                <a:path w="21587" h="21600" extrusionOk="0">
                  <a:moveTo>
                    <a:pt x="20385" y="21600"/>
                  </a:moveTo>
                  <a:cubicBezTo>
                    <a:pt x="20786" y="21600"/>
                    <a:pt x="21186" y="21588"/>
                    <a:pt x="21587" y="21564"/>
                  </a:cubicBezTo>
                  <a:lnTo>
                    <a:pt x="21587" y="7404"/>
                  </a:lnTo>
                  <a:cubicBezTo>
                    <a:pt x="21584" y="3326"/>
                    <a:pt x="18284" y="17"/>
                    <a:pt x="14203" y="0"/>
                  </a:cubicBezTo>
                  <a:lnTo>
                    <a:pt x="36" y="0"/>
                  </a:lnTo>
                  <a:cubicBezTo>
                    <a:pt x="12" y="400"/>
                    <a:pt x="0" y="801"/>
                    <a:pt x="0" y="1201"/>
                  </a:cubicBezTo>
                  <a:cubicBezTo>
                    <a:pt x="-13" y="12454"/>
                    <a:pt x="9103" y="21587"/>
                    <a:pt x="20361" y="21600"/>
                  </a:cubicBezTo>
                  <a:cubicBezTo>
                    <a:pt x="20369" y="21600"/>
                    <a:pt x="20377" y="21600"/>
                    <a:pt x="20385" y="21600"/>
                  </a:cubicBezTo>
                  <a:close/>
                </a:path>
              </a:pathLst>
            </a:custGeom>
            <a:gradFill>
              <a:gsLst>
                <a:gs pos="0">
                  <a:srgbClr val="0CB100"/>
                </a:gs>
                <a:gs pos="46821">
                  <a:srgbClr val="67CE02"/>
                </a:gs>
                <a:gs pos="99075">
                  <a:srgbClr val="C3EA03"/>
                </a:gs>
              </a:gsLst>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52" name="Freeform 740">
              <a:extLst>
                <a:ext uri="{FF2B5EF4-FFF2-40B4-BE49-F238E27FC236}">
                  <a16:creationId xmlns:a16="http://schemas.microsoft.com/office/drawing/2014/main" id="{CA924E51-65DE-4D4E-B1A6-249257757B52}"/>
                </a:ext>
              </a:extLst>
            </p:cNvPr>
            <p:cNvSpPr/>
            <p:nvPr/>
          </p:nvSpPr>
          <p:spPr>
            <a:xfrm>
              <a:off x="6724613" y="2080784"/>
              <a:ext cx="1430745" cy="725871"/>
            </a:xfrm>
            <a:custGeom>
              <a:avLst/>
              <a:gdLst/>
              <a:ahLst/>
              <a:cxnLst>
                <a:cxn ang="0">
                  <a:pos x="wd2" y="hd2"/>
                </a:cxn>
                <a:cxn ang="5400000">
                  <a:pos x="wd2" y="hd2"/>
                </a:cxn>
                <a:cxn ang="10800000">
                  <a:pos x="wd2" y="hd2"/>
                </a:cxn>
                <a:cxn ang="16200000">
                  <a:pos x="wd2" y="hd2"/>
                </a:cxn>
              </a:cxnLst>
              <a:rect l="0" t="0" r="r" b="b"/>
              <a:pathLst>
                <a:path w="21600" h="21536" extrusionOk="0">
                  <a:moveTo>
                    <a:pt x="12855" y="0"/>
                  </a:moveTo>
                  <a:cubicBezTo>
                    <a:pt x="6461" y="1"/>
                    <a:pt x="1014" y="9124"/>
                    <a:pt x="0" y="21530"/>
                  </a:cubicBezTo>
                  <a:lnTo>
                    <a:pt x="9186" y="21530"/>
                  </a:lnTo>
                  <a:cubicBezTo>
                    <a:pt x="10531" y="21589"/>
                    <a:pt x="11872" y="21225"/>
                    <a:pt x="13158" y="20452"/>
                  </a:cubicBezTo>
                  <a:cubicBezTo>
                    <a:pt x="14341" y="19601"/>
                    <a:pt x="15442" y="18364"/>
                    <a:pt x="16416" y="16794"/>
                  </a:cubicBezTo>
                  <a:lnTo>
                    <a:pt x="21600" y="6614"/>
                  </a:lnTo>
                  <a:cubicBezTo>
                    <a:pt x="19205" y="2347"/>
                    <a:pt x="16087" y="-11"/>
                    <a:pt x="12855" y="0"/>
                  </a:cubicBezTo>
                  <a:close/>
                </a:path>
              </a:pathLst>
            </a:custGeom>
            <a:gradFill>
              <a:gsLst>
                <a:gs pos="22846">
                  <a:srgbClr val="FFFFFF"/>
                </a:gs>
                <a:gs pos="63322">
                  <a:srgbClr val="E6EAEB"/>
                </a:gs>
                <a:gs pos="99960">
                  <a:srgbClr val="CDD5D8"/>
                </a:gs>
              </a:gsLst>
              <a:lin ang="2089253"/>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latin typeface="Avenir Next Regular"/>
                  <a:ea typeface="Avenir Next Regular"/>
                  <a:cs typeface="Avenir Next Regular"/>
                  <a:sym typeface="Avenir Next Regular"/>
                </a:defRPr>
              </a:pPr>
              <a:endParaRPr kumimoji="0" sz="1800" b="0" i="0" u="none" strike="noStrike" kern="0" cap="none" spc="0" normalizeH="0" baseline="0" noProof="0">
                <a:ln>
                  <a:noFill/>
                </a:ln>
                <a:solidFill>
                  <a:srgbClr val="FFFFFF"/>
                </a:solidFill>
                <a:effectLst/>
                <a:uLnTx/>
                <a:uFillTx/>
                <a:latin typeface="Avenir Next Regular"/>
                <a:ea typeface="Avenir Next Regular"/>
                <a:cs typeface="Avenir Next Regular"/>
                <a:sym typeface="Avenir Next Regular"/>
              </a:endParaRPr>
            </a:p>
          </p:txBody>
        </p:sp>
        <p:sp>
          <p:nvSpPr>
            <p:cNvPr id="53" name="Freeform 741">
              <a:extLst>
                <a:ext uri="{FF2B5EF4-FFF2-40B4-BE49-F238E27FC236}">
                  <a16:creationId xmlns:a16="http://schemas.microsoft.com/office/drawing/2014/main" id="{F3E8AFC4-7A1C-487B-8D9A-2ED825803B87}"/>
                </a:ext>
              </a:extLst>
            </p:cNvPr>
            <p:cNvSpPr/>
            <p:nvPr/>
          </p:nvSpPr>
          <p:spPr>
            <a:xfrm>
              <a:off x="7712499" y="2363935"/>
              <a:ext cx="726195" cy="1430737"/>
            </a:xfrm>
            <a:custGeom>
              <a:avLst/>
              <a:gdLst/>
              <a:ahLst/>
              <a:cxnLst>
                <a:cxn ang="0">
                  <a:pos x="wd2" y="hd2"/>
                </a:cxn>
                <a:cxn ang="5400000">
                  <a:pos x="wd2" y="hd2"/>
                </a:cxn>
                <a:cxn ang="10800000">
                  <a:pos x="wd2" y="hd2"/>
                </a:cxn>
                <a:cxn ang="16200000">
                  <a:pos x="wd2" y="hd2"/>
                </a:cxn>
              </a:cxnLst>
              <a:rect l="0" t="0" r="r" b="b"/>
              <a:pathLst>
                <a:path w="19792" h="21600" extrusionOk="0">
                  <a:moveTo>
                    <a:pt x="13698" y="0"/>
                  </a:moveTo>
                  <a:lnTo>
                    <a:pt x="3009" y="5936"/>
                  </a:lnTo>
                  <a:cubicBezTo>
                    <a:pt x="1885" y="6724"/>
                    <a:pt x="1097" y="7642"/>
                    <a:pt x="702" y="8622"/>
                  </a:cubicBezTo>
                  <a:cubicBezTo>
                    <a:pt x="182" y="9934"/>
                    <a:pt x="-51" y="11275"/>
                    <a:pt x="10" y="12617"/>
                  </a:cubicBezTo>
                  <a:cubicBezTo>
                    <a:pt x="10" y="12648"/>
                    <a:pt x="10" y="12674"/>
                    <a:pt x="10" y="12705"/>
                  </a:cubicBezTo>
                  <a:lnTo>
                    <a:pt x="10" y="21600"/>
                  </a:lnTo>
                  <a:cubicBezTo>
                    <a:pt x="12827" y="20460"/>
                    <a:pt x="21549" y="13781"/>
                    <a:pt x="19492" y="6681"/>
                  </a:cubicBezTo>
                  <a:cubicBezTo>
                    <a:pt x="18770" y="4190"/>
                    <a:pt x="16757" y="1869"/>
                    <a:pt x="13698" y="0"/>
                  </a:cubicBezTo>
                  <a:close/>
                </a:path>
              </a:pathLst>
            </a:custGeom>
            <a:gradFill>
              <a:gsLst>
                <a:gs pos="22846">
                  <a:srgbClr val="FFFFFF"/>
                </a:gs>
                <a:gs pos="63322">
                  <a:srgbClr val="E6EAEB"/>
                </a:gs>
                <a:gs pos="99960">
                  <a:srgbClr val="CDD5D8"/>
                </a:gs>
              </a:gsLst>
              <a:lin ang="2089253"/>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latin typeface="Avenir Next Regular"/>
                  <a:ea typeface="Avenir Next Regular"/>
                  <a:cs typeface="Avenir Next Regular"/>
                  <a:sym typeface="Avenir Next Regular"/>
                </a:defRPr>
              </a:pPr>
              <a:endParaRPr kumimoji="0" sz="1800" b="0" i="0" u="none" strike="noStrike" kern="0" cap="none" spc="0" normalizeH="0" baseline="0" noProof="0">
                <a:ln>
                  <a:noFill/>
                </a:ln>
                <a:solidFill>
                  <a:srgbClr val="FFFFFF"/>
                </a:solidFill>
                <a:effectLst/>
                <a:uLnTx/>
                <a:uFillTx/>
                <a:latin typeface="Avenir Next Regular"/>
                <a:ea typeface="Avenir Next Regular"/>
                <a:cs typeface="Avenir Next Regular"/>
                <a:sym typeface="Avenir Next Regular"/>
              </a:endParaRPr>
            </a:p>
          </p:txBody>
        </p:sp>
        <p:sp>
          <p:nvSpPr>
            <p:cNvPr id="54" name="Freeform 39">
              <a:extLst>
                <a:ext uri="{FF2B5EF4-FFF2-40B4-BE49-F238E27FC236}">
                  <a16:creationId xmlns:a16="http://schemas.microsoft.com/office/drawing/2014/main" id="{A33FE7B1-7751-4843-BE0E-F483E6B477C0}"/>
                </a:ext>
              </a:extLst>
            </p:cNvPr>
            <p:cNvSpPr/>
            <p:nvPr/>
          </p:nvSpPr>
          <p:spPr>
            <a:xfrm>
              <a:off x="7082760" y="3098875"/>
              <a:ext cx="297799" cy="385884"/>
            </a:xfrm>
            <a:custGeom>
              <a:avLst/>
              <a:gdLst/>
              <a:ahLst/>
              <a:cxnLst>
                <a:cxn ang="0">
                  <a:pos x="wd2" y="hd2"/>
                </a:cxn>
                <a:cxn ang="5400000">
                  <a:pos x="wd2" y="hd2"/>
                </a:cxn>
                <a:cxn ang="10800000">
                  <a:pos x="wd2" y="hd2"/>
                </a:cxn>
                <a:cxn ang="16200000">
                  <a:pos x="wd2" y="hd2"/>
                </a:cxn>
              </a:cxnLst>
              <a:rect l="0" t="0" r="r" b="b"/>
              <a:pathLst>
                <a:path w="20161" h="21529" extrusionOk="0">
                  <a:moveTo>
                    <a:pt x="7220" y="20898"/>
                  </a:moveTo>
                  <a:lnTo>
                    <a:pt x="8561" y="20762"/>
                  </a:lnTo>
                  <a:cubicBezTo>
                    <a:pt x="8739" y="21275"/>
                    <a:pt x="9381" y="21600"/>
                    <a:pt x="10050" y="21515"/>
                  </a:cubicBezTo>
                  <a:cubicBezTo>
                    <a:pt x="10765" y="21426"/>
                    <a:pt x="11346" y="21013"/>
                    <a:pt x="11529" y="20463"/>
                  </a:cubicBezTo>
                  <a:lnTo>
                    <a:pt x="12870" y="20327"/>
                  </a:lnTo>
                  <a:cubicBezTo>
                    <a:pt x="13317" y="20117"/>
                    <a:pt x="13631" y="19770"/>
                    <a:pt x="13736" y="19370"/>
                  </a:cubicBezTo>
                  <a:lnTo>
                    <a:pt x="6424" y="20110"/>
                  </a:lnTo>
                  <a:cubicBezTo>
                    <a:pt x="6424" y="20416"/>
                    <a:pt x="6986" y="20925"/>
                    <a:pt x="7220" y="20898"/>
                  </a:cubicBezTo>
                  <a:close/>
                  <a:moveTo>
                    <a:pt x="13589" y="17944"/>
                  </a:moveTo>
                  <a:lnTo>
                    <a:pt x="6485" y="18623"/>
                  </a:lnTo>
                  <a:cubicBezTo>
                    <a:pt x="6182" y="18704"/>
                    <a:pt x="5988" y="18937"/>
                    <a:pt x="6017" y="19187"/>
                  </a:cubicBezTo>
                  <a:cubicBezTo>
                    <a:pt x="6017" y="19465"/>
                    <a:pt x="6225" y="19669"/>
                    <a:pt x="6485" y="19642"/>
                  </a:cubicBezTo>
                  <a:lnTo>
                    <a:pt x="13589" y="18922"/>
                  </a:lnTo>
                  <a:cubicBezTo>
                    <a:pt x="13897" y="18854"/>
                    <a:pt x="14098" y="18622"/>
                    <a:pt x="14065" y="18372"/>
                  </a:cubicBezTo>
                  <a:cubicBezTo>
                    <a:pt x="14065" y="18121"/>
                    <a:pt x="13857" y="17917"/>
                    <a:pt x="13589" y="17958"/>
                  </a:cubicBezTo>
                  <a:close/>
                  <a:moveTo>
                    <a:pt x="13935" y="16383"/>
                  </a:moveTo>
                  <a:lnTo>
                    <a:pt x="6147" y="17170"/>
                  </a:lnTo>
                  <a:cubicBezTo>
                    <a:pt x="5812" y="17252"/>
                    <a:pt x="5596" y="17507"/>
                    <a:pt x="5628" y="17781"/>
                  </a:cubicBezTo>
                  <a:cubicBezTo>
                    <a:pt x="5628" y="18087"/>
                    <a:pt x="5862" y="18318"/>
                    <a:pt x="6147" y="18284"/>
                  </a:cubicBezTo>
                  <a:lnTo>
                    <a:pt x="13935" y="17496"/>
                  </a:lnTo>
                  <a:cubicBezTo>
                    <a:pt x="14270" y="17414"/>
                    <a:pt x="14486" y="17159"/>
                    <a:pt x="14454" y="16885"/>
                  </a:cubicBezTo>
                  <a:cubicBezTo>
                    <a:pt x="14454" y="16600"/>
                    <a:pt x="14212" y="16356"/>
                    <a:pt x="13935" y="16383"/>
                  </a:cubicBezTo>
                  <a:close/>
                  <a:moveTo>
                    <a:pt x="10041" y="27"/>
                  </a:moveTo>
                  <a:cubicBezTo>
                    <a:pt x="4445" y="67"/>
                    <a:pt x="-50" y="3659"/>
                    <a:pt x="1" y="8049"/>
                  </a:cubicBezTo>
                  <a:cubicBezTo>
                    <a:pt x="37" y="11165"/>
                    <a:pt x="2389" y="13977"/>
                    <a:pt x="6017" y="15242"/>
                  </a:cubicBezTo>
                  <a:lnTo>
                    <a:pt x="6017" y="16647"/>
                  </a:lnTo>
                  <a:lnTo>
                    <a:pt x="14065" y="15860"/>
                  </a:lnTo>
                  <a:lnTo>
                    <a:pt x="14065" y="15242"/>
                  </a:lnTo>
                  <a:cubicBezTo>
                    <a:pt x="19197" y="13492"/>
                    <a:pt x="21550" y="8809"/>
                    <a:pt x="19320" y="4782"/>
                  </a:cubicBezTo>
                  <a:cubicBezTo>
                    <a:pt x="17714" y="1882"/>
                    <a:pt x="14071" y="4"/>
                    <a:pt x="10041" y="0"/>
                  </a:cubicBezTo>
                  <a:close/>
                  <a:moveTo>
                    <a:pt x="18054" y="8853"/>
                  </a:moveTo>
                  <a:cubicBezTo>
                    <a:pt x="17609" y="8853"/>
                    <a:pt x="17249" y="8571"/>
                    <a:pt x="17249" y="8222"/>
                  </a:cubicBezTo>
                  <a:cubicBezTo>
                    <a:pt x="17239" y="4944"/>
                    <a:pt x="13855" y="2289"/>
                    <a:pt x="9678" y="2281"/>
                  </a:cubicBezTo>
                  <a:cubicBezTo>
                    <a:pt x="9233" y="2281"/>
                    <a:pt x="8873" y="1999"/>
                    <a:pt x="8873" y="1650"/>
                  </a:cubicBezTo>
                  <a:cubicBezTo>
                    <a:pt x="8873" y="1301"/>
                    <a:pt x="9233" y="1018"/>
                    <a:pt x="9678" y="1018"/>
                  </a:cubicBezTo>
                  <a:cubicBezTo>
                    <a:pt x="14744" y="1026"/>
                    <a:pt x="18849" y="4247"/>
                    <a:pt x="18858" y="8222"/>
                  </a:cubicBezTo>
                  <a:cubicBezTo>
                    <a:pt x="18858" y="8572"/>
                    <a:pt x="18499" y="8856"/>
                    <a:pt x="18054" y="8860"/>
                  </a:cubicBezTo>
                  <a:close/>
                </a:path>
              </a:pathLst>
            </a:custGeom>
            <a:solidFill>
              <a:srgbClr val="FFFFFF"/>
            </a:soli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grpSp>
        <p:nvGrpSpPr>
          <p:cNvPr id="55" name="Group 54">
            <a:extLst>
              <a:ext uri="{FF2B5EF4-FFF2-40B4-BE49-F238E27FC236}">
                <a16:creationId xmlns:a16="http://schemas.microsoft.com/office/drawing/2014/main" id="{709AEC7B-5380-4F6D-867B-E0299322001F}"/>
              </a:ext>
            </a:extLst>
          </p:cNvPr>
          <p:cNvGrpSpPr/>
          <p:nvPr/>
        </p:nvGrpSpPr>
        <p:grpSpPr>
          <a:xfrm>
            <a:off x="270095" y="2080605"/>
            <a:ext cx="1724828" cy="1724997"/>
            <a:chOff x="4208033" y="2080605"/>
            <a:chExt cx="1724828" cy="1724997"/>
          </a:xfrm>
        </p:grpSpPr>
        <p:sp>
          <p:nvSpPr>
            <p:cNvPr id="56" name="Freeform 745">
              <a:extLst>
                <a:ext uri="{FF2B5EF4-FFF2-40B4-BE49-F238E27FC236}">
                  <a16:creationId xmlns:a16="http://schemas.microsoft.com/office/drawing/2014/main" id="{C0BA58FD-E3A8-44FB-9890-86A9A676F5D4}"/>
                </a:ext>
              </a:extLst>
            </p:cNvPr>
            <p:cNvSpPr/>
            <p:nvPr/>
          </p:nvSpPr>
          <p:spPr>
            <a:xfrm>
              <a:off x="5018595" y="2892360"/>
              <a:ext cx="914266" cy="913242"/>
            </a:xfrm>
            <a:custGeom>
              <a:avLst/>
              <a:gdLst/>
              <a:ahLst/>
              <a:cxnLst>
                <a:cxn ang="0">
                  <a:pos x="wd2" y="hd2"/>
                </a:cxn>
                <a:cxn ang="5400000">
                  <a:pos x="wd2" y="hd2"/>
                </a:cxn>
                <a:cxn ang="10800000">
                  <a:pos x="wd2" y="hd2"/>
                </a:cxn>
                <a:cxn ang="16200000">
                  <a:pos x="wd2" y="hd2"/>
                </a:cxn>
              </a:cxnLst>
              <a:rect l="0" t="0" r="r" b="b"/>
              <a:pathLst>
                <a:path w="21600" h="21587" extrusionOk="0">
                  <a:moveTo>
                    <a:pt x="21600" y="1202"/>
                  </a:moveTo>
                  <a:cubicBezTo>
                    <a:pt x="21600" y="801"/>
                    <a:pt x="21588" y="401"/>
                    <a:pt x="21564" y="0"/>
                  </a:cubicBezTo>
                  <a:lnTo>
                    <a:pt x="7404" y="0"/>
                  </a:lnTo>
                  <a:cubicBezTo>
                    <a:pt x="3326" y="3"/>
                    <a:pt x="16" y="3303"/>
                    <a:pt x="0" y="7384"/>
                  </a:cubicBezTo>
                  <a:lnTo>
                    <a:pt x="0" y="21551"/>
                  </a:lnTo>
                  <a:cubicBezTo>
                    <a:pt x="400" y="21575"/>
                    <a:pt x="801" y="21587"/>
                    <a:pt x="1201" y="21587"/>
                  </a:cubicBezTo>
                  <a:cubicBezTo>
                    <a:pt x="12454" y="21600"/>
                    <a:pt x="21587" y="12484"/>
                    <a:pt x="21600" y="1226"/>
                  </a:cubicBezTo>
                  <a:cubicBezTo>
                    <a:pt x="21600" y="1218"/>
                    <a:pt x="21600" y="1210"/>
                    <a:pt x="21600" y="1202"/>
                  </a:cubicBezTo>
                  <a:close/>
                </a:path>
              </a:pathLst>
            </a:custGeom>
            <a:gradFill>
              <a:gsLst>
                <a:gs pos="0">
                  <a:srgbClr val="FFC203"/>
                </a:gs>
                <a:gs pos="36657">
                  <a:srgbClr val="FF7D25"/>
                </a:gs>
                <a:gs pos="77153">
                  <a:srgbClr val="FF3847"/>
                </a:gs>
              </a:gsLst>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57" name="Freeform 746">
              <a:extLst>
                <a:ext uri="{FF2B5EF4-FFF2-40B4-BE49-F238E27FC236}">
                  <a16:creationId xmlns:a16="http://schemas.microsoft.com/office/drawing/2014/main" id="{51F95B75-A9EA-431E-A974-60AC4E2C7518}"/>
                </a:ext>
              </a:extLst>
            </p:cNvPr>
            <p:cNvSpPr/>
            <p:nvPr/>
          </p:nvSpPr>
          <p:spPr>
            <a:xfrm>
              <a:off x="4208033" y="2363935"/>
              <a:ext cx="725876" cy="1430737"/>
            </a:xfrm>
            <a:custGeom>
              <a:avLst/>
              <a:gdLst/>
              <a:ahLst/>
              <a:cxnLst>
                <a:cxn ang="0">
                  <a:pos x="wd2" y="hd2"/>
                </a:cxn>
                <a:cxn ang="5400000">
                  <a:pos x="wd2" y="hd2"/>
                </a:cxn>
                <a:cxn ang="10800000">
                  <a:pos x="wd2" y="hd2"/>
                </a:cxn>
                <a:cxn ang="16200000">
                  <a:pos x="wd2" y="hd2"/>
                </a:cxn>
              </a:cxnLst>
              <a:rect l="0" t="0" r="r" b="b"/>
              <a:pathLst>
                <a:path w="21536" h="21600" extrusionOk="0">
                  <a:moveTo>
                    <a:pt x="0" y="8745"/>
                  </a:moveTo>
                  <a:cubicBezTo>
                    <a:pt x="1" y="15139"/>
                    <a:pt x="9124" y="20586"/>
                    <a:pt x="21530" y="21600"/>
                  </a:cubicBezTo>
                  <a:lnTo>
                    <a:pt x="21530" y="12694"/>
                  </a:lnTo>
                  <a:cubicBezTo>
                    <a:pt x="21530" y="12602"/>
                    <a:pt x="21530" y="12506"/>
                    <a:pt x="21530" y="12414"/>
                  </a:cubicBezTo>
                  <a:cubicBezTo>
                    <a:pt x="21589" y="11069"/>
                    <a:pt x="21225" y="9728"/>
                    <a:pt x="20452" y="8442"/>
                  </a:cubicBezTo>
                  <a:cubicBezTo>
                    <a:pt x="19601" y="7259"/>
                    <a:pt x="18364" y="6158"/>
                    <a:pt x="16794" y="5184"/>
                  </a:cubicBezTo>
                  <a:lnTo>
                    <a:pt x="6614" y="0"/>
                  </a:lnTo>
                  <a:cubicBezTo>
                    <a:pt x="2347" y="2395"/>
                    <a:pt x="-11" y="5513"/>
                    <a:pt x="0" y="8745"/>
                  </a:cubicBezTo>
                  <a:close/>
                </a:path>
              </a:pathLst>
            </a:custGeom>
            <a:gradFill>
              <a:gsLst>
                <a:gs pos="22846">
                  <a:srgbClr val="FFFFFF"/>
                </a:gs>
                <a:gs pos="63322">
                  <a:srgbClr val="E6EAEB"/>
                </a:gs>
                <a:gs pos="99960">
                  <a:srgbClr val="CDD5D8"/>
                </a:gs>
              </a:gsLst>
              <a:lin ang="2089253"/>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latin typeface="Avenir Next Regular"/>
                  <a:ea typeface="Avenir Next Regular"/>
                  <a:cs typeface="Avenir Next Regular"/>
                  <a:sym typeface="Avenir Next Regular"/>
                </a:defRPr>
              </a:pPr>
              <a:endParaRPr kumimoji="0" sz="1800" b="0" i="0" u="none" strike="noStrike" kern="0" cap="none" spc="0" normalizeH="0" baseline="0" noProof="0">
                <a:ln>
                  <a:noFill/>
                </a:ln>
                <a:solidFill>
                  <a:srgbClr val="FFFFFF"/>
                </a:solidFill>
                <a:effectLst/>
                <a:uLnTx/>
                <a:uFillTx/>
                <a:latin typeface="Avenir Next Regular"/>
                <a:ea typeface="Avenir Next Regular"/>
                <a:cs typeface="Avenir Next Regular"/>
                <a:sym typeface="Avenir Next Regular"/>
              </a:endParaRPr>
            </a:p>
          </p:txBody>
        </p:sp>
        <p:sp>
          <p:nvSpPr>
            <p:cNvPr id="58" name="Freeform 747">
              <a:extLst>
                <a:ext uri="{FF2B5EF4-FFF2-40B4-BE49-F238E27FC236}">
                  <a16:creationId xmlns:a16="http://schemas.microsoft.com/office/drawing/2014/main" id="{53E2C018-2E53-4418-B013-0060B4AB6313}"/>
                </a:ext>
              </a:extLst>
            </p:cNvPr>
            <p:cNvSpPr/>
            <p:nvPr/>
          </p:nvSpPr>
          <p:spPr>
            <a:xfrm>
              <a:off x="4491184" y="2080605"/>
              <a:ext cx="1431509" cy="726168"/>
            </a:xfrm>
            <a:custGeom>
              <a:avLst/>
              <a:gdLst/>
              <a:ahLst/>
              <a:cxnLst>
                <a:cxn ang="0">
                  <a:pos x="wd2" y="hd2"/>
                </a:cxn>
                <a:cxn ang="5400000">
                  <a:pos x="wd2" y="hd2"/>
                </a:cxn>
                <a:cxn ang="10800000">
                  <a:pos x="wd2" y="hd2"/>
                </a:cxn>
                <a:cxn ang="16200000">
                  <a:pos x="wd2" y="hd2"/>
                </a:cxn>
              </a:cxnLst>
              <a:rect l="0" t="0" r="r" b="b"/>
              <a:pathLst>
                <a:path w="21600" h="19793" extrusionOk="0">
                  <a:moveTo>
                    <a:pt x="0" y="6095"/>
                  </a:moveTo>
                  <a:lnTo>
                    <a:pt x="5933" y="16785"/>
                  </a:lnTo>
                  <a:cubicBezTo>
                    <a:pt x="6721" y="17908"/>
                    <a:pt x="7638" y="18697"/>
                    <a:pt x="8618" y="19092"/>
                  </a:cubicBezTo>
                  <a:cubicBezTo>
                    <a:pt x="9928" y="19610"/>
                    <a:pt x="11269" y="19843"/>
                    <a:pt x="12610" y="19784"/>
                  </a:cubicBezTo>
                  <a:lnTo>
                    <a:pt x="21600" y="19784"/>
                  </a:lnTo>
                  <a:cubicBezTo>
                    <a:pt x="20461" y="6966"/>
                    <a:pt x="13785" y="-1757"/>
                    <a:pt x="6689" y="301"/>
                  </a:cubicBezTo>
                  <a:cubicBezTo>
                    <a:pt x="4199" y="1023"/>
                    <a:pt x="1880" y="3036"/>
                    <a:pt x="11" y="6095"/>
                  </a:cubicBezTo>
                  <a:close/>
                </a:path>
              </a:pathLst>
            </a:custGeom>
            <a:gradFill>
              <a:gsLst>
                <a:gs pos="22846">
                  <a:srgbClr val="FFFFFF"/>
                </a:gs>
                <a:gs pos="63322">
                  <a:srgbClr val="E6EAEB"/>
                </a:gs>
                <a:gs pos="99960">
                  <a:srgbClr val="CDD5D8"/>
                </a:gs>
              </a:gsLst>
              <a:lin ang="2089253"/>
            </a:gra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solidFill>
                    <a:srgbClr val="FFFFFF"/>
                  </a:solidFill>
                  <a:latin typeface="Avenir Next Regular"/>
                  <a:ea typeface="Avenir Next Regular"/>
                  <a:cs typeface="Avenir Next Regular"/>
                  <a:sym typeface="Avenir Next Regular"/>
                </a:defRPr>
              </a:pPr>
              <a:endParaRPr kumimoji="0" sz="1800" b="0" i="0" u="none" strike="noStrike" kern="0" cap="none" spc="0" normalizeH="0" baseline="0" noProof="0">
                <a:ln>
                  <a:noFill/>
                </a:ln>
                <a:solidFill>
                  <a:srgbClr val="FFFFFF"/>
                </a:solidFill>
                <a:effectLst/>
                <a:uLnTx/>
                <a:uFillTx/>
                <a:latin typeface="Avenir Next Regular"/>
                <a:ea typeface="Avenir Next Regular"/>
                <a:cs typeface="Avenir Next Regular"/>
                <a:sym typeface="Avenir Next Regular"/>
              </a:endParaRPr>
            </a:p>
          </p:txBody>
        </p:sp>
        <p:sp>
          <p:nvSpPr>
            <p:cNvPr id="59" name="Freeform 41">
              <a:extLst>
                <a:ext uri="{FF2B5EF4-FFF2-40B4-BE49-F238E27FC236}">
                  <a16:creationId xmlns:a16="http://schemas.microsoft.com/office/drawing/2014/main" id="{995418F0-9A4A-4281-9D4A-761D22868D4C}"/>
                </a:ext>
              </a:extLst>
            </p:cNvPr>
            <p:cNvSpPr/>
            <p:nvPr/>
          </p:nvSpPr>
          <p:spPr>
            <a:xfrm>
              <a:off x="5310753" y="3104229"/>
              <a:ext cx="330201" cy="329483"/>
            </a:xfrm>
            <a:custGeom>
              <a:avLst/>
              <a:gdLst/>
              <a:ahLst/>
              <a:cxnLst>
                <a:cxn ang="0">
                  <a:pos x="wd2" y="hd2"/>
                </a:cxn>
                <a:cxn ang="5400000">
                  <a:pos x="wd2" y="hd2"/>
                </a:cxn>
                <a:cxn ang="10800000">
                  <a:pos x="wd2" y="hd2"/>
                </a:cxn>
                <a:cxn ang="16200000">
                  <a:pos x="wd2" y="hd2"/>
                </a:cxn>
              </a:cxnLst>
              <a:rect l="0" t="0" r="r" b="b"/>
              <a:pathLst>
                <a:path w="21600" h="21600" extrusionOk="0">
                  <a:moveTo>
                    <a:pt x="20926" y="0"/>
                  </a:moveTo>
                  <a:lnTo>
                    <a:pt x="18229" y="0"/>
                  </a:lnTo>
                  <a:cubicBezTo>
                    <a:pt x="18066" y="0"/>
                    <a:pt x="17908" y="57"/>
                    <a:pt x="17783" y="162"/>
                  </a:cubicBezTo>
                  <a:lnTo>
                    <a:pt x="8469" y="8331"/>
                  </a:lnTo>
                  <a:cubicBezTo>
                    <a:pt x="7904" y="8205"/>
                    <a:pt x="7329" y="8125"/>
                    <a:pt x="6751" y="8093"/>
                  </a:cubicBezTo>
                  <a:cubicBezTo>
                    <a:pt x="3022" y="8093"/>
                    <a:pt x="0" y="11117"/>
                    <a:pt x="0" y="14847"/>
                  </a:cubicBezTo>
                  <a:cubicBezTo>
                    <a:pt x="0" y="18576"/>
                    <a:pt x="3022" y="21600"/>
                    <a:pt x="6751" y="21600"/>
                  </a:cubicBezTo>
                  <a:cubicBezTo>
                    <a:pt x="10479" y="21600"/>
                    <a:pt x="13501" y="18576"/>
                    <a:pt x="13501" y="14847"/>
                  </a:cubicBezTo>
                  <a:cubicBezTo>
                    <a:pt x="13514" y="14005"/>
                    <a:pt x="13362" y="13170"/>
                    <a:pt x="13055" y="12386"/>
                  </a:cubicBezTo>
                  <a:lnTo>
                    <a:pt x="15353" y="11608"/>
                  </a:lnTo>
                  <a:cubicBezTo>
                    <a:pt x="15631" y="11512"/>
                    <a:pt x="15816" y="11247"/>
                    <a:pt x="15808" y="10952"/>
                  </a:cubicBezTo>
                  <a:lnTo>
                    <a:pt x="15751" y="8388"/>
                  </a:lnTo>
                  <a:lnTo>
                    <a:pt x="18334" y="8207"/>
                  </a:lnTo>
                  <a:cubicBezTo>
                    <a:pt x="18679" y="8187"/>
                    <a:pt x="18951" y="7907"/>
                    <a:pt x="18960" y="7561"/>
                  </a:cubicBezTo>
                  <a:lnTo>
                    <a:pt x="19055" y="4484"/>
                  </a:lnTo>
                  <a:lnTo>
                    <a:pt x="21078" y="4028"/>
                  </a:lnTo>
                  <a:cubicBezTo>
                    <a:pt x="21383" y="3957"/>
                    <a:pt x="21599" y="3686"/>
                    <a:pt x="21600" y="3372"/>
                  </a:cubicBezTo>
                  <a:lnTo>
                    <a:pt x="21600" y="675"/>
                  </a:lnTo>
                  <a:cubicBezTo>
                    <a:pt x="21600" y="302"/>
                    <a:pt x="21298" y="0"/>
                    <a:pt x="20926" y="0"/>
                  </a:cubicBezTo>
                  <a:moveTo>
                    <a:pt x="4728" y="14847"/>
                  </a:moveTo>
                  <a:cubicBezTo>
                    <a:pt x="5850" y="14841"/>
                    <a:pt x="6764" y="15747"/>
                    <a:pt x="6770" y="16870"/>
                  </a:cubicBezTo>
                  <a:cubicBezTo>
                    <a:pt x="6775" y="17992"/>
                    <a:pt x="5869" y="18907"/>
                    <a:pt x="4747" y="18912"/>
                  </a:cubicBezTo>
                  <a:cubicBezTo>
                    <a:pt x="3625" y="18917"/>
                    <a:pt x="2711" y="18011"/>
                    <a:pt x="2706" y="16889"/>
                  </a:cubicBezTo>
                  <a:cubicBezTo>
                    <a:pt x="2706" y="16882"/>
                    <a:pt x="2706" y="16876"/>
                    <a:pt x="2706" y="16870"/>
                  </a:cubicBezTo>
                  <a:cubicBezTo>
                    <a:pt x="2706" y="15752"/>
                    <a:pt x="3611" y="14847"/>
                    <a:pt x="4728" y="14847"/>
                  </a:cubicBezTo>
                </a:path>
              </a:pathLst>
            </a:custGeom>
            <a:solidFill>
              <a:srgbClr val="FFFFFF"/>
            </a:solidFill>
            <a:ln w="12700">
              <a:miter lim="400000"/>
            </a:ln>
          </p:spPr>
          <p:txBody>
            <a:bodyPr lIns="45719" rIns="45719" anchor="ctr"/>
            <a:lstStyle/>
            <a:p>
              <a:pPr marL="0" marR="0" lvl="0" indent="0" defTabSz="457200" eaLnBrk="1" fontAlgn="auto" latinLnBrk="0" hangingPunct="1">
                <a:lnSpc>
                  <a:spcPct val="100000"/>
                </a:lnSpc>
                <a:spcBef>
                  <a:spcPts val="0"/>
                </a:spcBef>
                <a:spcAft>
                  <a:spcPts val="0"/>
                </a:spcAft>
                <a:buClrTx/>
                <a:buSzTx/>
                <a:buFontTx/>
                <a:buNone/>
                <a:tabLst/>
                <a:defRPr>
                  <a:latin typeface="Calibri"/>
                  <a:ea typeface="Calibri"/>
                  <a:cs typeface="Calibri"/>
                  <a:sym typeface="Calibri"/>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sp>
        <p:nvSpPr>
          <p:cNvPr id="60" name="Google Shape;47;p1">
            <a:extLst>
              <a:ext uri="{FF2B5EF4-FFF2-40B4-BE49-F238E27FC236}">
                <a16:creationId xmlns:a16="http://schemas.microsoft.com/office/drawing/2014/main" id="{5D676075-0DA9-48C1-A3AE-A215D175330D}"/>
              </a:ext>
            </a:extLst>
          </p:cNvPr>
          <p:cNvSpPr txBox="1"/>
          <p:nvPr/>
        </p:nvSpPr>
        <p:spPr>
          <a:xfrm rot="21600000">
            <a:off x="2171232" y="4559049"/>
            <a:ext cx="4186105" cy="1200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lgn="ctr">
              <a:defRPr sz="2000">
                <a:solidFill>
                  <a:srgbClr val="535353"/>
                </a:solidFill>
                <a:latin typeface="Avenir Next Regular"/>
                <a:ea typeface="Avenir Next Regular"/>
                <a:cs typeface="Avenir Next Regular"/>
                <a:sym typeface="Avenir Next Regular"/>
              </a:defRPr>
            </a:lvl1pPr>
          </a:lstStyle>
          <a:p>
            <a:pPr algn="just" defTabSz="457200"/>
            <a:r>
              <a:rPr lang="vi-VN" sz="2400">
                <a:solidFill>
                  <a:prstClr val="black"/>
                </a:solidFill>
                <a:latin typeface="Times New Roman" panose="02020603050405020304" pitchFamily="18" charset="0"/>
                <a:cs typeface="Times New Roman" panose="02020603050405020304" pitchFamily="18" charset="0"/>
              </a:rPr>
              <a:t>Sự phát triển của nông nghiệp dần đưa đến sự hình thành tầng lớp địa chủ lớn. </a:t>
            </a:r>
            <a:endParaRPr sz="2400">
              <a:solidFill>
                <a:prstClr val="black"/>
              </a:solidFill>
              <a:latin typeface="Times New Roman" panose="02020603050405020304" pitchFamily="18" charset="0"/>
              <a:cs typeface="Times New Roman" panose="02020603050405020304" pitchFamily="18" charset="0"/>
            </a:endParaRPr>
          </a:p>
        </p:txBody>
      </p:sp>
      <p:sp>
        <p:nvSpPr>
          <p:cNvPr id="61" name="Google Shape;47;p1">
            <a:extLst>
              <a:ext uri="{FF2B5EF4-FFF2-40B4-BE49-F238E27FC236}">
                <a16:creationId xmlns:a16="http://schemas.microsoft.com/office/drawing/2014/main" id="{7BE2289F-666A-4A4D-9040-5E1DB9752083}"/>
              </a:ext>
            </a:extLst>
          </p:cNvPr>
          <p:cNvSpPr txBox="1"/>
          <p:nvPr/>
        </p:nvSpPr>
        <p:spPr>
          <a:xfrm rot="21600000">
            <a:off x="2158062" y="2064658"/>
            <a:ext cx="4199276" cy="1569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lgn="ctr">
              <a:defRPr sz="2000">
                <a:solidFill>
                  <a:srgbClr val="535353"/>
                </a:solidFill>
                <a:latin typeface="Avenir Next Regular"/>
                <a:ea typeface="Avenir Next Regular"/>
                <a:cs typeface="Avenir Next Regular"/>
                <a:sym typeface="Avenir Next Regular"/>
              </a:defRPr>
            </a:lvl1pPr>
          </a:lstStyle>
          <a:p>
            <a:pPr algn="just" defTabSz="457200"/>
            <a:r>
              <a:rPr lang="vi-VN" sz="2400">
                <a:solidFill>
                  <a:prstClr val="black"/>
                </a:solidFill>
                <a:latin typeface="Times New Roman" panose="02020603050405020304" pitchFamily="18" charset="0"/>
                <a:cs typeface="Times New Roman" panose="02020603050405020304" pitchFamily="18" charset="0"/>
              </a:rPr>
              <a:t>Nhờ khai hoang và điều kiện tự nhiên thuận lợi nên nông nghiệp phát triển rõ rệt, nhất là ở vùng đồng bằng sông Cửu Long. </a:t>
            </a:r>
            <a:endParaRPr sz="2400">
              <a:solidFill>
                <a:prstClr val="black"/>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7376B857-6228-41EC-87B2-A112C01B3220}"/>
              </a:ext>
            </a:extLst>
          </p:cNvPr>
          <p:cNvGrpSpPr/>
          <p:nvPr/>
        </p:nvGrpSpPr>
        <p:grpSpPr>
          <a:xfrm>
            <a:off x="6530645" y="2195176"/>
            <a:ext cx="5279805" cy="3564159"/>
            <a:chOff x="270095" y="2195176"/>
            <a:chExt cx="5279805" cy="3564159"/>
          </a:xfrm>
        </p:grpSpPr>
        <p:pic>
          <p:nvPicPr>
            <p:cNvPr id="62" name="Picture 61">
              <a:extLst>
                <a:ext uri="{FF2B5EF4-FFF2-40B4-BE49-F238E27FC236}">
                  <a16:creationId xmlns:a16="http://schemas.microsoft.com/office/drawing/2014/main" id="{44523B9B-8EB1-4490-86EB-175E0173C0BD}"/>
                </a:ext>
              </a:extLst>
            </p:cNvPr>
            <p:cNvPicPr>
              <a:picLocks noChangeAspect="1"/>
            </p:cNvPicPr>
            <p:nvPr/>
          </p:nvPicPr>
          <p:blipFill>
            <a:blip r:embed="rId3"/>
            <a:stretch>
              <a:fillRect/>
            </a:stretch>
          </p:blipFill>
          <p:spPr>
            <a:xfrm>
              <a:off x="270095" y="2195176"/>
              <a:ext cx="2669546" cy="2859828"/>
            </a:xfrm>
            <a:prstGeom prst="rect">
              <a:avLst/>
            </a:prstGeom>
          </p:spPr>
        </p:pic>
        <p:pic>
          <p:nvPicPr>
            <p:cNvPr id="63" name="Picture 62">
              <a:extLst>
                <a:ext uri="{FF2B5EF4-FFF2-40B4-BE49-F238E27FC236}">
                  <a16:creationId xmlns:a16="http://schemas.microsoft.com/office/drawing/2014/main" id="{E5CA0EF9-5B9C-474C-B2F3-DFEEAD7697B1}"/>
                </a:ext>
              </a:extLst>
            </p:cNvPr>
            <p:cNvPicPr>
              <a:picLocks noChangeAspect="1"/>
            </p:cNvPicPr>
            <p:nvPr/>
          </p:nvPicPr>
          <p:blipFill>
            <a:blip r:embed="rId4"/>
            <a:stretch>
              <a:fillRect/>
            </a:stretch>
          </p:blipFill>
          <p:spPr>
            <a:xfrm>
              <a:off x="3085231" y="2201983"/>
              <a:ext cx="2464669" cy="2631412"/>
            </a:xfrm>
            <a:prstGeom prst="rect">
              <a:avLst/>
            </a:prstGeom>
          </p:spPr>
        </p:pic>
        <p:sp>
          <p:nvSpPr>
            <p:cNvPr id="65" name="Title 1">
              <a:extLst>
                <a:ext uri="{FF2B5EF4-FFF2-40B4-BE49-F238E27FC236}">
                  <a16:creationId xmlns:a16="http://schemas.microsoft.com/office/drawing/2014/main" id="{867F509A-92DD-4FDA-87B9-1882B3C64148}"/>
                </a:ext>
              </a:extLst>
            </p:cNvPr>
            <p:cNvSpPr txBox="1">
              <a:spLocks/>
            </p:cNvSpPr>
            <p:nvPr/>
          </p:nvSpPr>
          <p:spPr>
            <a:xfrm>
              <a:off x="1333586" y="5033637"/>
              <a:ext cx="3645337" cy="725698"/>
            </a:xfrm>
            <a:prstGeom prst="rect">
              <a:avLst/>
            </a:prstGeom>
            <a:solidFill>
              <a:sysClr val="window" lastClr="FFFFFF"/>
            </a:solidFill>
            <a:ln w="38100">
              <a:solidFill>
                <a:srgbClr val="0094FF"/>
              </a:solidFill>
            </a:ln>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vi-VN" sz="2400" b="1" i="0" u="none" strike="noStrike" kern="1200" cap="none" spc="0" normalizeH="0" baseline="0" noProof="0">
                  <a:ln>
                    <a:noFill/>
                  </a:ln>
                  <a:solidFill>
                    <a:srgbClr val="00B0F0"/>
                  </a:solidFill>
                  <a:effectLst/>
                  <a:uLnTx/>
                  <a:uFillTx/>
                  <a:latin typeface="Times New Roman" panose="02020603050405020304" pitchFamily="18" charset="0"/>
                  <a:ea typeface="+mj-ea"/>
                  <a:cs typeface="Times New Roman" panose="02020603050405020304" pitchFamily="18" charset="0"/>
                </a:rPr>
                <a:t>Nông nghiệp rất được chúa Nguyễn chú trọng. </a:t>
              </a:r>
            </a:p>
          </p:txBody>
        </p:sp>
      </p:grpSp>
    </p:spTree>
    <p:extLst>
      <p:ext uri="{BB962C8B-B14F-4D97-AF65-F5344CB8AC3E}">
        <p14:creationId xmlns:p14="http://schemas.microsoft.com/office/powerpoint/2010/main" val="330760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anim calcmode="lin" valueType="num">
                                      <p:cBhvr>
                                        <p:cTn id="14" dur="1000" fill="hold"/>
                                        <p:tgtEl>
                                          <p:spTgt spid="61"/>
                                        </p:tgtEl>
                                        <p:attrNameLst>
                                          <p:attrName>ppt_x</p:attrName>
                                        </p:attrNameLst>
                                      </p:cBhvr>
                                      <p:tavLst>
                                        <p:tav tm="0">
                                          <p:val>
                                            <p:strVal val="#ppt_x"/>
                                          </p:val>
                                        </p:tav>
                                        <p:tav tm="100000">
                                          <p:val>
                                            <p:strVal val="#ppt_x"/>
                                          </p:val>
                                        </p:tav>
                                      </p:tavLst>
                                    </p:anim>
                                    <p:anim calcmode="lin" valueType="num">
                                      <p:cBhvr>
                                        <p:cTn id="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anim calcmode="lin" valueType="num">
                                      <p:cBhvr>
                                        <p:cTn id="21" dur="1000" fill="hold"/>
                                        <p:tgtEl>
                                          <p:spTgt spid="50"/>
                                        </p:tgtEl>
                                        <p:attrNameLst>
                                          <p:attrName>ppt_x</p:attrName>
                                        </p:attrNameLst>
                                      </p:cBhvr>
                                      <p:tavLst>
                                        <p:tav tm="0">
                                          <p:val>
                                            <p:strVal val="#ppt_x"/>
                                          </p:val>
                                        </p:tav>
                                        <p:tav tm="100000">
                                          <p:val>
                                            <p:strVal val="#ppt_x"/>
                                          </p:val>
                                        </p:tav>
                                      </p:tavLst>
                                    </p:anim>
                                    <p:anim calcmode="lin" valueType="num">
                                      <p:cBhvr>
                                        <p:cTn id="22" dur="1000" fill="hold"/>
                                        <p:tgtEl>
                                          <p:spTgt spid="5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1000"/>
                                        <p:tgtEl>
                                          <p:spTgt spid="60"/>
                                        </p:tgtEl>
                                      </p:cBhvr>
                                    </p:animEffect>
                                    <p:anim calcmode="lin" valueType="num">
                                      <p:cBhvr>
                                        <p:cTn id="27" dur="1000" fill="hold"/>
                                        <p:tgtEl>
                                          <p:spTgt spid="60"/>
                                        </p:tgtEl>
                                        <p:attrNameLst>
                                          <p:attrName>ppt_x</p:attrName>
                                        </p:attrNameLst>
                                      </p:cBhvr>
                                      <p:tavLst>
                                        <p:tav tm="0">
                                          <p:val>
                                            <p:strVal val="#ppt_x"/>
                                          </p:val>
                                        </p:tav>
                                        <p:tav tm="100000">
                                          <p:val>
                                            <p:strVal val="#ppt_x"/>
                                          </p:val>
                                        </p:tav>
                                      </p:tavLst>
                                    </p:anim>
                                    <p:anim calcmode="lin" valueType="num">
                                      <p:cBhvr>
                                        <p:cTn id="2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293BE2-BC78-105F-97B9-A109BA9469E0}"/>
              </a:ext>
            </a:extLst>
          </p:cNvPr>
          <p:cNvSpPr txBox="1"/>
          <p:nvPr/>
        </p:nvSpPr>
        <p:spPr>
          <a:xfrm>
            <a:off x="270095" y="1895756"/>
            <a:ext cx="4882930" cy="2826306"/>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a:solidFill>
                  <a:srgbClr val="002060"/>
                </a:solidFill>
                <a:latin typeface="Sitka Banner" pitchFamily="2" charset="0"/>
                <a:cs typeface="Times New Roman" panose="02020603050405020304" pitchFamily="18" charset="0"/>
              </a:rPr>
              <a:t>Em </a:t>
            </a:r>
            <a:r>
              <a:rPr lang="en-US" sz="3200" b="1" dirty="0" err="1">
                <a:solidFill>
                  <a:srgbClr val="002060"/>
                </a:solidFill>
                <a:latin typeface="Sitka Banner" pitchFamily="2" charset="0"/>
                <a:cs typeface="Times New Roman" panose="02020603050405020304" pitchFamily="18" charset="0"/>
              </a:rPr>
              <a:t>hãy</a:t>
            </a:r>
            <a:r>
              <a:rPr lang="en-US" sz="3200" b="1" dirty="0">
                <a:solidFill>
                  <a:srgbClr val="002060"/>
                </a:solidFill>
                <a:latin typeface="Sitka Banner" pitchFamily="2" charset="0"/>
                <a:cs typeface="Times New Roman" panose="02020603050405020304" pitchFamily="18" charset="0"/>
              </a:rPr>
              <a:t> </a:t>
            </a:r>
            <a:r>
              <a:rPr lang="en-US" sz="3200" b="1" dirty="0" err="1">
                <a:solidFill>
                  <a:srgbClr val="002060"/>
                </a:solidFill>
                <a:latin typeface="Sitka Banner" pitchFamily="2" charset="0"/>
                <a:cs typeface="Times New Roman" panose="02020603050405020304" pitchFamily="18" charset="0"/>
              </a:rPr>
              <a:t>đọc</a:t>
            </a:r>
            <a:r>
              <a:rPr lang="en-US" sz="3200" b="1" dirty="0">
                <a:solidFill>
                  <a:srgbClr val="002060"/>
                </a:solidFill>
                <a:latin typeface="Sitka Banner" pitchFamily="2" charset="0"/>
                <a:cs typeface="Times New Roman" panose="02020603050405020304" pitchFamily="18" charset="0"/>
              </a:rPr>
              <a:t> </a:t>
            </a:r>
            <a:r>
              <a:rPr lang="en-US" sz="3200" b="1" dirty="0" err="1">
                <a:solidFill>
                  <a:srgbClr val="002060"/>
                </a:solidFill>
                <a:latin typeface="Sitka Banner" pitchFamily="2" charset="0"/>
                <a:cs typeface="Times New Roman" panose="02020603050405020304" pitchFamily="18" charset="0"/>
              </a:rPr>
              <a:t>tư</a:t>
            </a:r>
            <a:r>
              <a:rPr lang="en-US" sz="3200" b="1" dirty="0">
                <a:solidFill>
                  <a:srgbClr val="002060"/>
                </a:solidFill>
                <a:latin typeface="Sitka Banner" pitchFamily="2" charset="0"/>
                <a:cs typeface="Times New Roman" panose="02020603050405020304" pitchFamily="18" charset="0"/>
              </a:rPr>
              <a:t> </a:t>
            </a:r>
            <a:r>
              <a:rPr lang="en-US" sz="3200" b="1" dirty="0" err="1">
                <a:solidFill>
                  <a:srgbClr val="002060"/>
                </a:solidFill>
                <a:latin typeface="Sitka Banner" pitchFamily="2" charset="0"/>
                <a:cs typeface="Times New Roman" panose="02020603050405020304" pitchFamily="18" charset="0"/>
              </a:rPr>
              <a:t>liệu</a:t>
            </a:r>
            <a:r>
              <a:rPr lang="en-US" sz="3200" b="1" dirty="0">
                <a:solidFill>
                  <a:srgbClr val="002060"/>
                </a:solidFill>
                <a:latin typeface="Sitka Banner" pitchFamily="2" charset="0"/>
                <a:cs typeface="Times New Roman" panose="02020603050405020304" pitchFamily="18" charset="0"/>
              </a:rPr>
              <a:t> SGK </a:t>
            </a:r>
            <a:r>
              <a:rPr lang="en-US" sz="3200" b="1">
                <a:solidFill>
                  <a:srgbClr val="002060"/>
                </a:solidFill>
                <a:latin typeface="Sitka Banner" pitchFamily="2" charset="0"/>
                <a:cs typeface="Times New Roman" panose="02020603050405020304" pitchFamily="18" charset="0"/>
              </a:rPr>
              <a:t>tr.41, nêu dẫn chứng thể hiện sự phát triển của thủ công nghiệp Đại Việt trong các thế kỉ XVI-XVIII</a:t>
            </a:r>
            <a:endParaRPr lang="en-US" sz="3200" b="1" dirty="0">
              <a:solidFill>
                <a:srgbClr val="002060"/>
              </a:solidFill>
              <a:latin typeface="Sitka Banner" pitchFamily="2" charset="0"/>
              <a:cs typeface="Times New Roman" panose="02020603050405020304" pitchFamily="18" charset="0"/>
            </a:endParaRPr>
          </a:p>
        </p:txBody>
      </p:sp>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Tình hình kinh tế trong các thế kỉ XVI - XVIII</a:t>
            </a:r>
            <a:endParaRPr kumimoji="0" lang="en-US" sz="3200" b="1"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1419FD0A-68BA-08BC-875D-72C286D148CC}"/>
              </a:ext>
            </a:extLst>
          </p:cNvPr>
          <p:cNvPicPr>
            <a:picLocks noChangeAspect="1"/>
          </p:cNvPicPr>
          <p:nvPr/>
        </p:nvPicPr>
        <p:blipFill>
          <a:blip r:embed="rId3"/>
          <a:stretch>
            <a:fillRect/>
          </a:stretch>
        </p:blipFill>
        <p:spPr>
          <a:xfrm>
            <a:off x="-498050" y="4940513"/>
            <a:ext cx="3003314" cy="1911137"/>
          </a:xfrm>
          <a:prstGeom prst="rect">
            <a:avLst/>
          </a:prstGeom>
        </p:spPr>
      </p:pic>
      <p:sp>
        <p:nvSpPr>
          <p:cNvPr id="7" name="TextBox 6">
            <a:extLst>
              <a:ext uri="{FF2B5EF4-FFF2-40B4-BE49-F238E27FC236}">
                <a16:creationId xmlns:a16="http://schemas.microsoft.com/office/drawing/2014/main" id="{D4C572FF-9E47-FC0D-F3B2-465C24E45C6F}"/>
              </a:ext>
            </a:extLst>
          </p:cNvPr>
          <p:cNvSpPr txBox="1"/>
          <p:nvPr/>
        </p:nvSpPr>
        <p:spPr>
          <a:xfrm>
            <a:off x="270095" y="1098665"/>
            <a:ext cx="4784790" cy="492443"/>
          </a:xfrm>
          <a:prstGeom prst="rect">
            <a:avLst/>
          </a:prstGeom>
          <a:noFill/>
        </p:spPr>
        <p:txBody>
          <a:bodyPr wrap="square" lIns="0" tIns="0" rIns="0" bIns="0"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 Thủ công nghiệp</a:t>
            </a:r>
            <a:endParaRPr kumimoji="0" lang="en-US" sz="3200" b="1"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94FC998-7A87-4A89-93F6-9BEDE6872581}"/>
              </a:ext>
            </a:extLst>
          </p:cNvPr>
          <p:cNvPicPr>
            <a:picLocks noChangeAspect="1"/>
          </p:cNvPicPr>
          <p:nvPr/>
        </p:nvPicPr>
        <p:blipFill>
          <a:blip r:embed="rId4"/>
          <a:stretch>
            <a:fillRect/>
          </a:stretch>
        </p:blipFill>
        <p:spPr>
          <a:xfrm>
            <a:off x="5338208" y="1473573"/>
            <a:ext cx="3171141" cy="3584474"/>
          </a:xfrm>
          <a:prstGeom prst="rect">
            <a:avLst/>
          </a:prstGeom>
        </p:spPr>
      </p:pic>
      <p:pic>
        <p:nvPicPr>
          <p:cNvPr id="14" name="Picture 13">
            <a:extLst>
              <a:ext uri="{FF2B5EF4-FFF2-40B4-BE49-F238E27FC236}">
                <a16:creationId xmlns:a16="http://schemas.microsoft.com/office/drawing/2014/main" id="{4DE13ACC-E306-41B5-BB11-5DD22714B9E9}"/>
              </a:ext>
            </a:extLst>
          </p:cNvPr>
          <p:cNvPicPr>
            <a:picLocks noChangeAspect="1"/>
          </p:cNvPicPr>
          <p:nvPr/>
        </p:nvPicPr>
        <p:blipFill>
          <a:blip r:embed="rId5"/>
          <a:stretch>
            <a:fillRect/>
          </a:stretch>
        </p:blipFill>
        <p:spPr>
          <a:xfrm>
            <a:off x="8245708" y="1302565"/>
            <a:ext cx="3676197" cy="3926491"/>
          </a:xfrm>
          <a:prstGeom prst="rect">
            <a:avLst/>
          </a:prstGeom>
        </p:spPr>
      </p:pic>
    </p:spTree>
    <p:extLst>
      <p:ext uri="{BB962C8B-B14F-4D97-AF65-F5344CB8AC3E}">
        <p14:creationId xmlns:p14="http://schemas.microsoft.com/office/powerpoint/2010/main" val="31672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51A9D5CC-72B0-9542-EC9C-B388F96CC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350"/>
            <a:ext cx="1221740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2B2E1D-1F65-71DE-2B02-9E243587D065}"/>
              </a:ext>
            </a:extLst>
          </p:cNvPr>
          <p:cNvSpPr txBox="1"/>
          <p:nvPr/>
        </p:nvSpPr>
        <p:spPr>
          <a:xfrm>
            <a:off x="1003607" y="196944"/>
            <a:ext cx="8669203" cy="492443"/>
          </a:xfrm>
          <a:prstGeom prst="rect">
            <a:avLst/>
          </a:prstGeom>
          <a:noFill/>
        </p:spPr>
        <p:txBody>
          <a:bodyPr wrap="square" lIns="0" tIns="0" rIns="0" b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Tình hình kinh tế trong các thế kỉ XVI - XVIII</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4C572FF-9E47-FC0D-F3B2-465C24E45C6F}"/>
              </a:ext>
            </a:extLst>
          </p:cNvPr>
          <p:cNvSpPr txBox="1"/>
          <p:nvPr/>
        </p:nvSpPr>
        <p:spPr>
          <a:xfrm>
            <a:off x="270095" y="1098665"/>
            <a:ext cx="3088925" cy="492443"/>
          </a:xfrm>
          <a:prstGeom prst="rect">
            <a:avLst/>
          </a:prstGeom>
          <a:noFill/>
        </p:spPr>
        <p:txBody>
          <a:bodyPr wrap="square" lIns="0" tIns="0" rIns="0" bIns="0"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 Thủ công nghiệp</a:t>
            </a:r>
            <a:endParaRPr kumimoji="0" lang="en-US" sz="32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9" name="Title 1">
            <a:extLst>
              <a:ext uri="{FF2B5EF4-FFF2-40B4-BE49-F238E27FC236}">
                <a16:creationId xmlns:a16="http://schemas.microsoft.com/office/drawing/2014/main" id="{7F82C370-3701-492B-B609-4A643A922C6E}"/>
              </a:ext>
            </a:extLst>
          </p:cNvPr>
          <p:cNvSpPr txBox="1">
            <a:spLocks/>
          </p:cNvSpPr>
          <p:nvPr/>
        </p:nvSpPr>
        <p:spPr>
          <a:xfrm>
            <a:off x="858849" y="1957233"/>
            <a:ext cx="3952933" cy="602445"/>
          </a:xfrm>
          <a:prstGeom prst="rect">
            <a:avLst/>
          </a:prstGeom>
          <a:ln w="38100">
            <a:solidFill>
              <a:srgbClr val="FF000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800" b="1">
                <a:solidFill>
                  <a:srgbClr val="FF0000"/>
                </a:solidFill>
                <a:cs typeface="Calibri" pitchFamily="34" charset="0"/>
              </a:rPr>
              <a:t>NHÀ NƯỚC</a:t>
            </a:r>
          </a:p>
        </p:txBody>
      </p:sp>
      <p:sp>
        <p:nvSpPr>
          <p:cNvPr id="20" name="Title 1">
            <a:extLst>
              <a:ext uri="{FF2B5EF4-FFF2-40B4-BE49-F238E27FC236}">
                <a16:creationId xmlns:a16="http://schemas.microsoft.com/office/drawing/2014/main" id="{C8E770B1-332F-40B2-B8CF-F25D96785BF0}"/>
              </a:ext>
            </a:extLst>
          </p:cNvPr>
          <p:cNvSpPr txBox="1">
            <a:spLocks/>
          </p:cNvSpPr>
          <p:nvPr/>
        </p:nvSpPr>
        <p:spPr>
          <a:xfrm>
            <a:off x="6706334" y="1978548"/>
            <a:ext cx="3952933" cy="602445"/>
          </a:xfrm>
          <a:prstGeom prst="rect">
            <a:avLst/>
          </a:prstGeom>
          <a:ln w="38100">
            <a:solidFill>
              <a:srgbClr val="00B0F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800" b="1">
                <a:solidFill>
                  <a:srgbClr val="00B0F0"/>
                </a:solidFill>
                <a:cs typeface="Calibri" pitchFamily="34" charset="0"/>
              </a:rPr>
              <a:t>NHÂN DÂN</a:t>
            </a:r>
          </a:p>
        </p:txBody>
      </p:sp>
      <p:sp>
        <p:nvSpPr>
          <p:cNvPr id="22" name="Title 1">
            <a:extLst>
              <a:ext uri="{FF2B5EF4-FFF2-40B4-BE49-F238E27FC236}">
                <a16:creationId xmlns:a16="http://schemas.microsoft.com/office/drawing/2014/main" id="{5CFFFB43-D39C-4F87-AD31-796FF190CC37}"/>
              </a:ext>
            </a:extLst>
          </p:cNvPr>
          <p:cNvSpPr txBox="1">
            <a:spLocks/>
          </p:cNvSpPr>
          <p:nvPr/>
        </p:nvSpPr>
        <p:spPr>
          <a:xfrm>
            <a:off x="205740" y="3453489"/>
            <a:ext cx="4397804" cy="1156611"/>
          </a:xfrm>
          <a:prstGeom prst="rect">
            <a:avLst/>
          </a:prstGeom>
          <a:ln w="38100">
            <a:solidFill>
              <a:srgbClr val="FF000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vi-VN" sz="2400">
                <a:solidFill>
                  <a:prstClr val="black"/>
                </a:solidFill>
                <a:cs typeface="Calibri" pitchFamily="34" charset="0"/>
              </a:rPr>
              <a:t>Các chính quyền Đàng Trong và Đàng Ngoài vẫn duy trì hoạt động của các quan xưởng</a:t>
            </a:r>
          </a:p>
        </p:txBody>
      </p:sp>
      <p:sp>
        <p:nvSpPr>
          <p:cNvPr id="23" name="Title 1">
            <a:extLst>
              <a:ext uri="{FF2B5EF4-FFF2-40B4-BE49-F238E27FC236}">
                <a16:creationId xmlns:a16="http://schemas.microsoft.com/office/drawing/2014/main" id="{D1A57A8C-3DFF-47E1-B0CA-70E95CC5B042}"/>
              </a:ext>
            </a:extLst>
          </p:cNvPr>
          <p:cNvSpPr txBox="1">
            <a:spLocks/>
          </p:cNvSpPr>
          <p:nvPr/>
        </p:nvSpPr>
        <p:spPr>
          <a:xfrm>
            <a:off x="8549723" y="3453488"/>
            <a:ext cx="3537502" cy="3137812"/>
          </a:xfrm>
          <a:prstGeom prst="rect">
            <a:avLst/>
          </a:prstGeom>
          <a:ln w="38100">
            <a:solidFill>
              <a:srgbClr val="00B0F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vi-VN" sz="2400">
                <a:solidFill>
                  <a:prstClr val="black"/>
                </a:solidFill>
                <a:cs typeface="Calibri" pitchFamily="34" charset="0"/>
              </a:rPr>
              <a:t>Nhiều làng nghề thủ công nổi tiếng như: làng gốm Thổ Hà (Bắc Giang), Bát Tràng (Hà Nội); làng dệt La Khê (Hà Nội); các làng rèn sắt ở Nho Lâm (Nghệ An), Hiền Lương, Phú Bài (Huế); làng làm đường mía ở Quảng Nam;...</a:t>
            </a:r>
          </a:p>
        </p:txBody>
      </p:sp>
      <p:sp>
        <p:nvSpPr>
          <p:cNvPr id="24" name="Title 1">
            <a:extLst>
              <a:ext uri="{FF2B5EF4-FFF2-40B4-BE49-F238E27FC236}">
                <a16:creationId xmlns:a16="http://schemas.microsoft.com/office/drawing/2014/main" id="{F31E706A-9785-4AB5-BF7C-F2EFFF14A733}"/>
              </a:ext>
            </a:extLst>
          </p:cNvPr>
          <p:cNvSpPr txBox="1">
            <a:spLocks/>
          </p:cNvSpPr>
          <p:nvPr/>
        </p:nvSpPr>
        <p:spPr>
          <a:xfrm>
            <a:off x="4829434" y="3453489"/>
            <a:ext cx="3512573" cy="1766212"/>
          </a:xfrm>
          <a:prstGeom prst="rect">
            <a:avLst/>
          </a:prstGeom>
          <a:ln w="38100">
            <a:solidFill>
              <a:srgbClr val="00B0F0"/>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vi-VN" sz="2400">
                <a:solidFill>
                  <a:prstClr val="black"/>
                </a:solidFill>
                <a:cs typeface="Calibri" pitchFamily="34" charset="0"/>
              </a:rPr>
              <a:t>Các nghề thủ công phát triển mạnh mẽ hơn như: dệt vải lụa, đồ gốm, rèn sắt, đúc đồng, dệt chiếu, làm giấy,... </a:t>
            </a:r>
          </a:p>
        </p:txBody>
      </p:sp>
      <p:cxnSp>
        <p:nvCxnSpPr>
          <p:cNvPr id="25" name="Connector: Elbow 24">
            <a:extLst>
              <a:ext uri="{FF2B5EF4-FFF2-40B4-BE49-F238E27FC236}">
                <a16:creationId xmlns:a16="http://schemas.microsoft.com/office/drawing/2014/main" id="{1981332A-5BC4-4896-A607-CECBBDFA25A6}"/>
              </a:ext>
            </a:extLst>
          </p:cNvPr>
          <p:cNvCxnSpPr>
            <a:cxnSpLocks/>
            <a:stCxn id="19" idx="2"/>
            <a:endCxn id="22" idx="0"/>
          </p:cNvCxnSpPr>
          <p:nvPr/>
        </p:nvCxnSpPr>
        <p:spPr>
          <a:xfrm rot="5400000">
            <a:off x="2173074" y="2791246"/>
            <a:ext cx="893811" cy="430674"/>
          </a:xfrm>
          <a:prstGeom prst="bentConnector3">
            <a:avLst/>
          </a:prstGeom>
          <a:noFill/>
          <a:ln w="38100" cap="flat" cmpd="sng" algn="ctr">
            <a:solidFill>
              <a:srgbClr val="FF0000"/>
            </a:solidFill>
            <a:prstDash val="dash"/>
            <a:miter lim="800000"/>
            <a:tailEnd type="triangle"/>
          </a:ln>
          <a:effectLst/>
        </p:spPr>
      </p:cxnSp>
      <p:cxnSp>
        <p:nvCxnSpPr>
          <p:cNvPr id="26" name="Connector: Elbow 25">
            <a:extLst>
              <a:ext uri="{FF2B5EF4-FFF2-40B4-BE49-F238E27FC236}">
                <a16:creationId xmlns:a16="http://schemas.microsoft.com/office/drawing/2014/main" id="{EBFFBF6F-E0B5-4B8F-8522-C14427CFA962}"/>
              </a:ext>
            </a:extLst>
          </p:cNvPr>
          <p:cNvCxnSpPr>
            <a:cxnSpLocks/>
            <a:stCxn id="20" idx="2"/>
            <a:endCxn id="24" idx="0"/>
          </p:cNvCxnSpPr>
          <p:nvPr/>
        </p:nvCxnSpPr>
        <p:spPr>
          <a:xfrm rot="5400000">
            <a:off x="7198013" y="1968701"/>
            <a:ext cx="872496" cy="2097080"/>
          </a:xfrm>
          <a:prstGeom prst="bentConnector3">
            <a:avLst/>
          </a:prstGeom>
          <a:noFill/>
          <a:ln w="38100" cap="flat" cmpd="sng" algn="ctr">
            <a:solidFill>
              <a:srgbClr val="00B0F0"/>
            </a:solidFill>
            <a:prstDash val="dash"/>
            <a:miter lim="800000"/>
            <a:tailEnd type="triangle"/>
          </a:ln>
          <a:effectLst/>
        </p:spPr>
      </p:cxnSp>
      <p:cxnSp>
        <p:nvCxnSpPr>
          <p:cNvPr id="27" name="Connector: Elbow 26">
            <a:extLst>
              <a:ext uri="{FF2B5EF4-FFF2-40B4-BE49-F238E27FC236}">
                <a16:creationId xmlns:a16="http://schemas.microsoft.com/office/drawing/2014/main" id="{014D541F-CB83-4059-85D1-4C6326740017}"/>
              </a:ext>
            </a:extLst>
          </p:cNvPr>
          <p:cNvCxnSpPr>
            <a:cxnSpLocks/>
            <a:stCxn id="20" idx="2"/>
            <a:endCxn id="23" idx="0"/>
          </p:cNvCxnSpPr>
          <p:nvPr/>
        </p:nvCxnSpPr>
        <p:spPr>
          <a:xfrm rot="16200000" flipH="1">
            <a:off x="9064390" y="2199403"/>
            <a:ext cx="872495" cy="1635673"/>
          </a:xfrm>
          <a:prstGeom prst="bentConnector3">
            <a:avLst/>
          </a:prstGeom>
          <a:noFill/>
          <a:ln w="38100" cap="flat" cmpd="sng" algn="ctr">
            <a:solidFill>
              <a:srgbClr val="00B0F0"/>
            </a:solidFill>
            <a:prstDash val="dash"/>
            <a:miter lim="800000"/>
            <a:tailEnd type="triangle"/>
          </a:ln>
          <a:effectLst/>
        </p:spPr>
      </p:cxnSp>
    </p:spTree>
    <p:extLst>
      <p:ext uri="{BB962C8B-B14F-4D97-AF65-F5344CB8AC3E}">
        <p14:creationId xmlns:p14="http://schemas.microsoft.com/office/powerpoint/2010/main" val="114318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
                                        <p:tgtEl>
                                          <p:spTgt spid="19"/>
                                        </p:tgtEl>
                                      </p:cBhvr>
                                    </p:animEffect>
                                    <p:anim calcmode="lin" valueType="num">
                                      <p:cBhvr>
                                        <p:cTn id="8" dur="600" fill="hold"/>
                                        <p:tgtEl>
                                          <p:spTgt spid="19"/>
                                        </p:tgtEl>
                                        <p:attrNameLst>
                                          <p:attrName>ppt_x</p:attrName>
                                        </p:attrNameLst>
                                      </p:cBhvr>
                                      <p:tavLst>
                                        <p:tav tm="0">
                                          <p:val>
                                            <p:strVal val="#ppt_x"/>
                                          </p:val>
                                        </p:tav>
                                        <p:tav tm="100000">
                                          <p:val>
                                            <p:strVal val="#ppt_x"/>
                                          </p:val>
                                        </p:tav>
                                      </p:tavLst>
                                    </p:anim>
                                    <p:anim calcmode="lin" valueType="num">
                                      <p:cBhvr>
                                        <p:cTn id="9" dur="6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600"/>
                                        <p:tgtEl>
                                          <p:spTgt spid="20"/>
                                        </p:tgtEl>
                                      </p:cBhvr>
                                    </p:animEffect>
                                    <p:anim calcmode="lin" valueType="num">
                                      <p:cBhvr>
                                        <p:cTn id="14" dur="600" fill="hold"/>
                                        <p:tgtEl>
                                          <p:spTgt spid="20"/>
                                        </p:tgtEl>
                                        <p:attrNameLst>
                                          <p:attrName>ppt_x</p:attrName>
                                        </p:attrNameLst>
                                      </p:cBhvr>
                                      <p:tavLst>
                                        <p:tav tm="0">
                                          <p:val>
                                            <p:strVal val="#ppt_x"/>
                                          </p:val>
                                        </p:tav>
                                        <p:tav tm="100000">
                                          <p:val>
                                            <p:strVal val="#ppt_x"/>
                                          </p:val>
                                        </p:tav>
                                      </p:tavLst>
                                    </p:anim>
                                    <p:anim calcmode="lin" valueType="num">
                                      <p:cBhvr>
                                        <p:cTn id="15" dur="6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600"/>
                                        <p:tgtEl>
                                          <p:spTgt spid="22"/>
                                        </p:tgtEl>
                                      </p:cBhvr>
                                    </p:animEffect>
                                    <p:anim calcmode="lin" valueType="num">
                                      <p:cBhvr>
                                        <p:cTn id="25" dur="600" fill="hold"/>
                                        <p:tgtEl>
                                          <p:spTgt spid="22"/>
                                        </p:tgtEl>
                                        <p:attrNameLst>
                                          <p:attrName>ppt_x</p:attrName>
                                        </p:attrNameLst>
                                      </p:cBhvr>
                                      <p:tavLst>
                                        <p:tav tm="0">
                                          <p:val>
                                            <p:strVal val="#ppt_x"/>
                                          </p:val>
                                        </p:tav>
                                        <p:tav tm="100000">
                                          <p:val>
                                            <p:strVal val="#ppt_x"/>
                                          </p:val>
                                        </p:tav>
                                      </p:tavLst>
                                    </p:anim>
                                    <p:anim calcmode="lin" valueType="num">
                                      <p:cBhvr>
                                        <p:cTn id="26" dur="6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600"/>
                                        <p:tgtEl>
                                          <p:spTgt spid="24"/>
                                        </p:tgtEl>
                                      </p:cBhvr>
                                    </p:animEffect>
                                    <p:anim calcmode="lin" valueType="num">
                                      <p:cBhvr>
                                        <p:cTn id="36" dur="600" fill="hold"/>
                                        <p:tgtEl>
                                          <p:spTgt spid="24"/>
                                        </p:tgtEl>
                                        <p:attrNameLst>
                                          <p:attrName>ppt_x</p:attrName>
                                        </p:attrNameLst>
                                      </p:cBhvr>
                                      <p:tavLst>
                                        <p:tav tm="0">
                                          <p:val>
                                            <p:strVal val="#ppt_x"/>
                                          </p:val>
                                        </p:tav>
                                        <p:tav tm="100000">
                                          <p:val>
                                            <p:strVal val="#ppt_x"/>
                                          </p:val>
                                        </p:tav>
                                      </p:tavLst>
                                    </p:anim>
                                    <p:anim calcmode="lin" valueType="num">
                                      <p:cBhvr>
                                        <p:cTn id="37" dur="6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500"/>
                                        <p:tgtEl>
                                          <p:spTgt spid="27"/>
                                        </p:tgtEl>
                                      </p:cBhvr>
                                    </p:animEffect>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600"/>
                                        <p:tgtEl>
                                          <p:spTgt spid="23"/>
                                        </p:tgtEl>
                                      </p:cBhvr>
                                    </p:animEffect>
                                    <p:anim calcmode="lin" valueType="num">
                                      <p:cBhvr>
                                        <p:cTn id="47" dur="600" fill="hold"/>
                                        <p:tgtEl>
                                          <p:spTgt spid="23"/>
                                        </p:tgtEl>
                                        <p:attrNameLst>
                                          <p:attrName>ppt_x</p:attrName>
                                        </p:attrNameLst>
                                      </p:cBhvr>
                                      <p:tavLst>
                                        <p:tav tm="0">
                                          <p:val>
                                            <p:strVal val="#ppt_x"/>
                                          </p:val>
                                        </p:tav>
                                        <p:tav tm="100000">
                                          <p:val>
                                            <p:strVal val="#ppt_x"/>
                                          </p:val>
                                        </p:tav>
                                      </p:tavLst>
                                    </p:anim>
                                    <p:anim calcmode="lin" valueType="num">
                                      <p:cBhvr>
                                        <p:cTn id="48" dur="6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9050</TotalTime>
  <Words>2556</Words>
  <Application>Microsoft Office PowerPoint</Application>
  <PresentationFormat>Widescreen</PresentationFormat>
  <Paragraphs>267</Paragraphs>
  <Slides>35</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Arial</vt:lpstr>
      <vt:lpstr>Avenir Next Regular</vt:lpstr>
      <vt:lpstr>Calibri</vt:lpstr>
      <vt:lpstr>Calibri Light</vt:lpstr>
      <vt:lpstr>Century Gothic</vt:lpstr>
      <vt:lpstr>Impact</vt:lpstr>
      <vt:lpstr>Roboto</vt:lpstr>
      <vt:lpstr>Sitka Banner</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hoa pham</cp:lastModifiedBy>
  <cp:revision>115</cp:revision>
  <dcterms:created xsi:type="dcterms:W3CDTF">2023-04-06T06:08:28Z</dcterms:created>
  <dcterms:modified xsi:type="dcterms:W3CDTF">2025-01-20T04:51:57Z</dcterms:modified>
</cp:coreProperties>
</file>