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0" r:id="rId2"/>
    <p:sldMasterId id="2147483692" r:id="rId3"/>
  </p:sldMasterIdLst>
  <p:notesMasterIdLst>
    <p:notesMasterId r:id="rId35"/>
  </p:notesMasterIdLst>
  <p:sldIdLst>
    <p:sldId id="257" r:id="rId4"/>
    <p:sldId id="298" r:id="rId5"/>
    <p:sldId id="299" r:id="rId6"/>
    <p:sldId id="300" r:id="rId7"/>
    <p:sldId id="301" r:id="rId8"/>
    <p:sldId id="302" r:id="rId9"/>
    <p:sldId id="303" r:id="rId10"/>
    <p:sldId id="262" r:id="rId11"/>
    <p:sldId id="290" r:id="rId12"/>
    <p:sldId id="260" r:id="rId13"/>
    <p:sldId id="259" r:id="rId14"/>
    <p:sldId id="285" r:id="rId15"/>
    <p:sldId id="263" r:id="rId16"/>
    <p:sldId id="286" r:id="rId17"/>
    <p:sldId id="272" r:id="rId18"/>
    <p:sldId id="287" r:id="rId19"/>
    <p:sldId id="273" r:id="rId20"/>
    <p:sldId id="274" r:id="rId21"/>
    <p:sldId id="275" r:id="rId22"/>
    <p:sldId id="288" r:id="rId23"/>
    <p:sldId id="289" r:id="rId24"/>
    <p:sldId id="279" r:id="rId25"/>
    <p:sldId id="304" r:id="rId26"/>
    <p:sldId id="291" r:id="rId27"/>
    <p:sldId id="292" r:id="rId28"/>
    <p:sldId id="293" r:id="rId29"/>
    <p:sldId id="294" r:id="rId30"/>
    <p:sldId id="295" r:id="rId31"/>
    <p:sldId id="305" r:id="rId32"/>
    <p:sldId id="283" r:id="rId33"/>
    <p:sldId id="284" r:id="rId34"/>
  </p:sldIdLst>
  <p:sldSz cx="12192000" cy="6858000"/>
  <p:notesSz cx="6858000" cy="9144000"/>
  <p:embeddedFontLst>
    <p:embeddedFont>
      <p:font typeface="#9Slide07 HoneyCream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3 Comfortaa Light" panose="020B0604020202020204" charset="0"/>
      <p:regular r:id="rId41"/>
    </p:embeddedFont>
    <p:embeddedFont>
      <p:font typeface="#9Slide03 Cabin Bold" panose="020B0604020202020204" charset="0"/>
      <p:bold r:id="rId42"/>
    </p:embeddedFont>
    <p:embeddedFont>
      <p:font typeface="DengXian" panose="020B0604020202020204" charset="-122"/>
      <p:regular r:id="rId43"/>
      <p:bold r:id="rId44"/>
    </p:embeddedFont>
    <p:embeddedFont>
      <p:font typeface="MV Boli" panose="02000500030200090000" pitchFamily="2" charset="0"/>
      <p:regular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Snap ITC" panose="04040A07060A02020202" pitchFamily="82" charset="0"/>
      <p:regular r:id="rId50"/>
    </p:embeddedFont>
    <p:embeddedFont>
      <p:font typeface="宋体" panose="02010600030101010101" pitchFamily="2" charset="-122"/>
      <p:regular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74" autoAdjust="0"/>
  </p:normalViewPr>
  <p:slideViewPr>
    <p:cSldViewPr snapToGrid="0">
      <p:cViewPr varScale="1">
        <p:scale>
          <a:sx n="104" d="100"/>
          <a:sy n="104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08EC0-972C-4D28-A435-6B51E8ADAB8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E4D8C-EC55-44A7-8A82-25B11EFD3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9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0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39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8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47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18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71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74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46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65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9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9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07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0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79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68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93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54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51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519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57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3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0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7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07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8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5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7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0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19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89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2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9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43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93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98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66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42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0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7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5" y="0"/>
            <a:ext cx="122124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214943" y="693953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79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3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6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2629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43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9.wdp"/><Relationship Id="rId5" Type="http://schemas.openxmlformats.org/officeDocument/2006/relationships/image" Target="../media/image52.png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2.wdp"/><Relationship Id="rId5" Type="http://schemas.openxmlformats.org/officeDocument/2006/relationships/image" Target="../media/image55.png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5.wdp"/><Relationship Id="rId5" Type="http://schemas.openxmlformats.org/officeDocument/2006/relationships/image" Target="../media/image58.png"/><Relationship Id="rId4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927648" y="4370085"/>
            <a:ext cx="9339552" cy="25152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487488" y="227772"/>
            <a:ext cx="5715728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2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32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1" y="0"/>
            <a:ext cx="807685" cy="80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2" y="6010500"/>
            <a:ext cx="452558" cy="466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841192" y="527466"/>
            <a:ext cx="11070122" cy="3935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607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74308" y="1527157"/>
            <a:ext cx="2662826" cy="2378224"/>
            <a:chOff x="3133692" y="1611748"/>
            <a:chExt cx="2662826" cy="2378224"/>
          </a:xfrm>
        </p:grpSpPr>
        <p:grpSp>
          <p:nvGrpSpPr>
            <p:cNvPr id="10" name="Group 9"/>
            <p:cNvGrpSpPr/>
            <p:nvPr/>
          </p:nvGrpSpPr>
          <p:grpSpPr>
            <a:xfrm>
              <a:off x="3620655" y="2059709"/>
              <a:ext cx="1995054" cy="1435505"/>
              <a:chOff x="3620655" y="2059709"/>
              <a:chExt cx="1995054" cy="1435505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620655" y="3495213"/>
                <a:ext cx="199505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3620655" y="2059709"/>
                <a:ext cx="1379614" cy="143550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133692" y="3293080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O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73170" y="161174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A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83155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B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2650" y="1095842"/>
            <a:ext cx="3045193" cy="2855194"/>
            <a:chOff x="6076799" y="1134778"/>
            <a:chExt cx="3045193" cy="2855194"/>
          </a:xfrm>
        </p:grpSpPr>
        <p:grpSp>
          <p:nvGrpSpPr>
            <p:cNvPr id="40" name="Group 39"/>
            <p:cNvGrpSpPr/>
            <p:nvPr/>
          </p:nvGrpSpPr>
          <p:grpSpPr>
            <a:xfrm>
              <a:off x="6390690" y="1608024"/>
              <a:ext cx="2479573" cy="1887191"/>
              <a:chOff x="3620655" y="1608024"/>
              <a:chExt cx="2479573" cy="188719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620655" y="3495213"/>
                <a:ext cx="24795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20655" y="1608024"/>
                <a:ext cx="1876945" cy="188719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6076799" y="3427816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P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4272" y="113477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M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08629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N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76" b="100000" l="17062" r="36546">
                        <a14:backgroundMark x1="32543" y1="64645" x2="32543" y2="64645"/>
                        <a14:backgroundMark x1="27909" y1="47368" x2="27909" y2="47368"/>
                        <a14:backgroundMark x1="23275" y1="96911" x2="23275" y2="969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6472" r="63782"/>
          <a:stretch/>
        </p:blipFill>
        <p:spPr>
          <a:xfrm>
            <a:off x="925368" y="2866412"/>
            <a:ext cx="2309390" cy="3262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67" b="71481" l="52292" r="60365">
                        <a14:foregroundMark x1="55729" y1="42778" x2="55729" y2="42778"/>
                        <a14:foregroundMark x1="55625" y1="42963" x2="55625" y2="42963"/>
                        <a14:foregroundMark x1="53594" y1="50556" x2="53594" y2="505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2411" t="39362" r="39823" b="28108"/>
          <a:stretch/>
        </p:blipFill>
        <p:spPr>
          <a:xfrm>
            <a:off x="8745301" y="2775428"/>
            <a:ext cx="1461925" cy="3444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8" b="71111" l="59844" r="69427">
                        <a14:foregroundMark x1="64948" y1="51296" x2="64948" y2="51296"/>
                        <a14:foregroundMark x1="63073" y1="50926" x2="63073" y2="5092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71" t="45603" r="30461" b="29433"/>
          <a:stretch/>
        </p:blipFill>
        <p:spPr>
          <a:xfrm>
            <a:off x="5660779" y="4059416"/>
            <a:ext cx="1731524" cy="256810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4605" y="800622"/>
            <a:ext cx="3048265" cy="2254580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góc đỉnh O; cạnh OA, OB bé hơn góc đỉnh P; cạnh PM, PN,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4480817" y="1788767"/>
            <a:ext cx="3443773" cy="2197828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dùng thước đo góc để đo mỗi góc bằng bao nhiêu độ rồi mới so sánh thì mới biết được!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9051161" y="939989"/>
            <a:ext cx="2680527" cy="1572694"/>
          </a:xfrm>
          <a:prstGeom prst="wedgeEllipseCallout">
            <a:avLst>
              <a:gd name="adj1" fmla="val -28674"/>
              <a:gd name="adj2" fmla="val 74526"/>
            </a:avLst>
          </a:prstGeom>
          <a:solidFill>
            <a:srgbClr val="FFFF00">
              <a:alpha val="82000"/>
            </a:srgb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hai góc này bằng nhau.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255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6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0" y="34791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40" y="2466122"/>
            <a:ext cx="807790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3D14FC-7E66-4A2B-87F4-E9546638A666}"/>
                  </a:ext>
                </a:extLst>
              </p:cNvPr>
              <p:cNvSpPr/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noFill/>
            </p:spPr>
            <p:txBody>
              <a:bodyPr wrap="square" lIns="91439" tIns="45719" rIns="91439" bIns="45719" rtlCol="0">
                <a:spAutoFit/>
              </a:bodyPr>
              <a:lstStyle/>
              <a:p>
                <a:pPr algn="just" defTabSz="914354"/>
                <a:r>
                  <a:rPr lang="en-US" altLang="zh-CN" sz="4800" b="1" kern="800" smtClean="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Góc đỉnh O; cạnh OA, OB bằng ba mươi độ. Ba mươi độ viết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  <m:t>𝟑𝟎</m:t>
                        </m:r>
                      </m:e>
                      <m:sup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endParaRPr lang="zh-CN" altLang="en-US" sz="4800" b="1" kern="800" dirty="0">
                  <a:ln w="2222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3D14FC-7E66-4A2B-87F4-E9546638A6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blipFill>
                <a:blip r:embed="rId8"/>
                <a:stretch>
                  <a:fillRect l="-3862" t="-6824" r="-4437" b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6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489197" y="2166543"/>
            <a:ext cx="5096503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733" b="1" kern="800" dirty="0" smtClean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 đo góc</a:t>
            </a:r>
            <a:endParaRPr lang="zh-CN" altLang="en-US" sz="3733" b="1" kern="800" dirty="0">
              <a:ln w="2222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0875" y="253352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7" y="1256851"/>
            <a:ext cx="8071663" cy="4875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0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54248" y="2406213"/>
            <a:ext cx="4306052" cy="3364878"/>
            <a:chOff x="304800" y="2790784"/>
            <a:chExt cx="4306052" cy="3364878"/>
          </a:xfrm>
        </p:grpSpPr>
        <p:grpSp>
          <p:nvGrpSpPr>
            <p:cNvPr id="6" name="Group 5"/>
            <p:cNvGrpSpPr/>
            <p:nvPr/>
          </p:nvGrpSpPr>
          <p:grpSpPr>
            <a:xfrm>
              <a:off x="873323" y="3270061"/>
              <a:ext cx="3123816" cy="2312249"/>
              <a:chOff x="2411760" y="909573"/>
              <a:chExt cx="2342862" cy="173418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2411760" y="909573"/>
                <a:ext cx="1014587" cy="173418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411761" y="2638501"/>
                <a:ext cx="2342861" cy="525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549714" y="2790784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0745" y="5488876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5248915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O</a:t>
              </a:r>
            </a:p>
          </p:txBody>
        </p:sp>
      </p:grp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-588572" y="1225661"/>
            <a:ext cx="865036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Đo g</a:t>
            </a:r>
            <a:r>
              <a:rPr lang="en-US" altLang="zh-CN" sz="3200" b="1" kern="800" dirty="0" err="1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óc</a:t>
            </a:r>
            <a:r>
              <a:rPr lang="en-US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đỉnh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O;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OA, </a:t>
            </a:r>
            <a:r>
              <a:rPr lang="en-US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OB</a:t>
            </a:r>
            <a:r>
              <a:rPr lang="vi-VN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:</a:t>
            </a:r>
            <a:endParaRPr lang="zh-CN" altLang="en-US" sz="3200" b="1" kern="800" dirty="0">
              <a:ln w="22225">
                <a:noFill/>
              </a:ln>
              <a:solidFill>
                <a:srgbClr val="C0000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8000" y="203523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11967640" y="2666414"/>
            <a:ext cx="5038663" cy="2533614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22834" y="2067986"/>
            <a:ext cx="7611681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200" b="1" kern="800" dirty="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Đặt thước đo góc sao cho tâm của thước trùng với đỉnh O của góc; cạnh OB nằm trên đường kính </a:t>
            </a:r>
            <a:r>
              <a:rPr lang="vi-VN" altLang="zh-CN" sz="3200" b="1" kern="80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 </a:t>
            </a:r>
            <a:r>
              <a:rPr lang="en-US" altLang="zh-CN" sz="3200" b="1" kern="80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nửa </a:t>
            </a:r>
            <a:r>
              <a:rPr lang="vi-VN" altLang="zh-CN" sz="3200" b="1" kern="80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hình </a:t>
            </a:r>
            <a:r>
              <a:rPr lang="vi-VN" altLang="zh-CN" sz="3200" b="1" kern="800" dirty="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tròn của thước.</a:t>
            </a:r>
            <a:endParaRPr lang="zh-CN" altLang="en-US" sz="3200" b="1" kern="800" dirty="0">
              <a:ln w="22225">
                <a:noFill/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6441" y="3933221"/>
            <a:ext cx="6224957" cy="2062101"/>
            <a:chOff x="8788399" y="4663188"/>
            <a:chExt cx="7411467" cy="2062101"/>
          </a:xfrm>
        </p:grpSpPr>
        <p:sp>
          <p:nvSpPr>
            <p:cNvPr id="17" name="矩形 8">
              <a:extLst>
                <a:ext uri="{FF2B5EF4-FFF2-40B4-BE49-F238E27FC236}">
                  <a16:creationId xmlns:a16="http://schemas.microsoft.com/office/drawing/2014/main" id="{143D14FC-7E66-4A2B-87F4-E9546638A666}"/>
                </a:ext>
              </a:extLst>
            </p:cNvPr>
            <p:cNvSpPr/>
            <p:nvPr/>
          </p:nvSpPr>
          <p:spPr>
            <a:xfrm>
              <a:off x="8788399" y="4663188"/>
              <a:ext cx="7411467" cy="2062101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just" defTabSz="914354"/>
              <a:r>
                <a:rPr lang="vi-VN" altLang="zh-CN" sz="3200" b="1" kern="800" dirty="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Cạnh OA đi qua một vạch trên nửa đường tròn của thước, chẳng hạn vạch ghi 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 </a:t>
              </a:r>
              <a:r>
                <a:rPr lang="en-US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3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</a:t>
              </a:r>
              <a:r>
                <a:rPr lang="vi-VN" altLang="zh-CN" sz="3200" b="1" kern="800" dirty="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, ta 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được </a:t>
              </a:r>
              <a:r>
                <a:rPr lang="en-US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 đo 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góc </a:t>
              </a:r>
              <a:r>
                <a:rPr lang="vi-VN" altLang="zh-CN" sz="3200" b="1" kern="800" dirty="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đỉnh O; cạnh OA, OB 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bằng </a:t>
              </a:r>
              <a:r>
                <a:rPr lang="en-US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3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 </a:t>
              </a:r>
              <a:endParaRPr lang="zh-CN" altLang="en-US" sz="32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623963" y="6028733"/>
              <a:ext cx="17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400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91563" y="2070735"/>
            <a:ext cx="1423899" cy="1750157"/>
            <a:chOff x="9701302" y="1815327"/>
            <a:chExt cx="1423899" cy="1750157"/>
          </a:xfrm>
        </p:grpSpPr>
        <p:sp>
          <p:nvSpPr>
            <p:cNvPr id="24" name="Chord 23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smtClean="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3</a:t>
                </a:r>
                <a:r>
                  <a:rPr lang="vi-VN" sz="3200" smtClean="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0</a:t>
                </a:r>
                <a:endParaRPr lang="en-US" sz="3200" dirty="0">
                  <a:solidFill>
                    <a:schemeClr val="bg1"/>
                  </a:solidFill>
                  <a:latin typeface="#9Slide03 Comfortaa Light" panose="000004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kern="800" dirty="0">
                    <a:ln w="22225">
                      <a:noFill/>
                    </a:ln>
                    <a:solidFill>
                      <a:schemeClr val="bg1"/>
                    </a:solidFill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</a:rPr>
                  <a:t>o</a:t>
                </a:r>
                <a:endParaRPr lang="en-US" sz="2000" kern="800" dirty="0">
                  <a:ln w="22225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endParaRPr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26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46224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0875" y="253352"/>
            <a:ext cx="11099800" cy="1664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1: Quan sát thước đo góc rồi nêu số đo của mỗi góc (theo mẫu)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26" name="Picture 2" descr="Toán lớp 4 trang 24 - Bài 7: Đo góc, đơn vị đo góc - SGK Kết nối tri thức |  SGK Toán 4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4"/>
          <a:stretch/>
        </p:blipFill>
        <p:spPr bwMode="auto">
          <a:xfrm>
            <a:off x="2902895" y="2397904"/>
            <a:ext cx="6335314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13412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5755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vi-VN" sz="44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6955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vi-VN" sz="4400" b="1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267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2772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0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72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1564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000" b="1" baseline="300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267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80" y="395579"/>
            <a:ext cx="2504585" cy="22295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254569"/>
            <a:ext cx="2122844" cy="1640379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050" name="Picture 2" descr="https://img.loigiaihay.com/picture/2023/0310/19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4"/>
          <a:stretch/>
        </p:blipFill>
        <p:spPr bwMode="auto">
          <a:xfrm>
            <a:off x="3288213" y="263595"/>
            <a:ext cx="4557504" cy="3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937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7973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044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4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984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566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400" b="1" baseline="30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445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vi-VN" sz="4400" b="1" baseline="300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613757" y="-683280"/>
            <a:ext cx="4087383" cy="2852936"/>
          </a:xfrm>
          <a:prstGeom prst="rect">
            <a:avLst/>
          </a:prstGeom>
        </p:spPr>
      </p:pic>
      <p:pic>
        <p:nvPicPr>
          <p:cNvPr id="4098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95"/>
          <a:stretch/>
        </p:blipFill>
        <p:spPr bwMode="auto">
          <a:xfrm>
            <a:off x="4845519" y="474514"/>
            <a:ext cx="4755233" cy="29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688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429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 smtClean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r>
              <a:rPr lang="vi-VN" sz="4400" b="1" dirty="0" smtClean="0">
                <a:solidFill>
                  <a:srgbClr val="FF0000"/>
                </a:solidFill>
              </a:rPr>
              <a:t>180</a:t>
            </a:r>
            <a:r>
              <a:rPr lang="vi-VN" sz="4400" b="1" baseline="30000" dirty="0" smtClean="0">
                <a:solidFill>
                  <a:srgbClr val="FF0000"/>
                </a:solidFill>
              </a:rPr>
              <a:t>o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pPr algn="ctr" defTabSz="1219170"/>
            <a:endParaRPr lang="en-US" sz="80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6369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vi-VN" sz="4400" b="1" baseline="30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951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rgbClr val="7030A0"/>
                </a:solidFill>
              </a:rPr>
              <a:t>110</a:t>
            </a:r>
            <a:r>
              <a:rPr lang="vi-VN" sz="4000" b="1" baseline="30000" dirty="0" smtClean="0">
                <a:solidFill>
                  <a:srgbClr val="7030A0"/>
                </a:solidFill>
              </a:rPr>
              <a:t>o</a:t>
            </a:r>
            <a:endParaRPr lang="en-US" sz="4000" b="1" dirty="0" smtClean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830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4"/>
                </a:solidFill>
              </a:rPr>
              <a:t>120</a:t>
            </a:r>
            <a:r>
              <a:rPr lang="vi-VN" sz="4000" b="1" baseline="30000" dirty="0" smtClean="0">
                <a:solidFill>
                  <a:schemeClr val="accent4"/>
                </a:solidFill>
              </a:rPr>
              <a:t>o</a:t>
            </a:r>
            <a:endParaRPr lang="en-US" sz="4400" b="1" dirty="0"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8515391" y="-38421"/>
            <a:ext cx="2447163" cy="2123272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  <p:pic>
        <p:nvPicPr>
          <p:cNvPr id="5122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8"/>
          <a:stretch/>
        </p:blipFill>
        <p:spPr bwMode="auto">
          <a:xfrm>
            <a:off x="2929173" y="248529"/>
            <a:ext cx="4913650" cy="31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62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800" b="1" i="0" u="none" strike="noStrike" kern="800" cap="none" spc="0" normalizeH="0" baseline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</a:t>
            </a:r>
            <a:r>
              <a:rPr kumimoji="0" lang="vi-VN" altLang="zh-CN" sz="12800" b="1" i="0" u="none" strike="noStrike" kern="800" cap="none" spc="0" normalizeH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ĐỘNG</a:t>
            </a:r>
            <a:endParaRPr kumimoji="0" lang="zh-CN" altLang="en-US" sz="128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0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" r="65898"/>
          <a:stretch/>
        </p:blipFill>
        <p:spPr bwMode="auto">
          <a:xfrm>
            <a:off x="1437745" y="1468334"/>
            <a:ext cx="3432638" cy="43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4" y="148203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N; cạnh NM, NH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3" y="358589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H; cạnh HM, HN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94870" y="2107832"/>
            <a:ext cx="1116530" cy="1020979"/>
            <a:chOff x="12281836" y="1482030"/>
            <a:chExt cx="1116530" cy="1020979"/>
          </a:xfrm>
        </p:grpSpPr>
        <p:sp>
          <p:nvSpPr>
            <p:cNvPr id="7" name="TextBox 6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60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07311" y="4208655"/>
            <a:ext cx="1116530" cy="1020979"/>
            <a:chOff x="12281836" y="1482030"/>
            <a:chExt cx="1116530" cy="1020979"/>
          </a:xfrm>
        </p:grpSpPr>
        <p:sp>
          <p:nvSpPr>
            <p:cNvPr id="12" name="TextBox 11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90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1"/>
          <a:stretch/>
        </p:blipFill>
        <p:spPr bwMode="auto">
          <a:xfrm>
            <a:off x="407619" y="1631966"/>
            <a:ext cx="5724323" cy="35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27545" y="1482030"/>
            <a:ext cx="5832910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C; cạnh CA, CB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43048" y="3585890"/>
            <a:ext cx="571740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D; cạnh DA, DB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29148" y="2179321"/>
            <a:ext cx="1116530" cy="928646"/>
            <a:chOff x="12281836" y="1482030"/>
            <a:chExt cx="1116530" cy="928646"/>
          </a:xfrm>
        </p:grpSpPr>
        <p:sp>
          <p:nvSpPr>
            <p:cNvPr id="8" name="TextBox 7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35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00918" y="4249746"/>
            <a:ext cx="1116530" cy="928646"/>
            <a:chOff x="12281836" y="1482030"/>
            <a:chExt cx="1116530" cy="928646"/>
          </a:xfrm>
        </p:grpSpPr>
        <p:sp>
          <p:nvSpPr>
            <p:cNvPr id="11" name="TextBox 10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45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5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605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133808" y="1243488"/>
            <a:ext cx="8585200" cy="415498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800" cap="none" spc="0" normalizeH="0" baseline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 quan sát xung quanh các em, những đồ vật nào có thể tạo thành góc?</a:t>
            </a:r>
            <a:endParaRPr kumimoji="0" lang="zh-CN" altLang="en-US" sz="6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07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71516" y="561743"/>
            <a:ext cx="1094355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đứng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lên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tạo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 smtClean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bằng</a:t>
            </a:r>
            <a:r>
              <a:rPr kumimoji="0" lang="en-US" altLang="zh-CN" sz="54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tay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nhé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!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C00000"/>
              </a:solidFill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11" y="2243985"/>
            <a:ext cx="4185189" cy="4185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" y="2316067"/>
            <a:ext cx="3989953" cy="43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075277"/>
            <a:ext cx="4439235" cy="43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29" y="1197406"/>
            <a:ext cx="4159197" cy="4517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80" y="2445544"/>
            <a:ext cx="4174620" cy="3140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2" y="1444631"/>
            <a:ext cx="3810000" cy="429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783028" y="67026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760319" y="59992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06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88" y="2067610"/>
            <a:ext cx="4855265" cy="3707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1" y="1476951"/>
            <a:ext cx="4674096" cy="4323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87" y="1373564"/>
            <a:ext cx="5169816" cy="44265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47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</a:t>
            </a:r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biết được đơn vị đo góc: độ (°), thước đo góc và cách đo góc</a:t>
            </a:r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en-US" altLang="zh-CN" sz="3733" kern="800" smtClean="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</a:t>
            </a:r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36438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950976" y="282237"/>
            <a:ext cx="10378440" cy="6336704"/>
          </a:xfrm>
          <a:prstGeom prst="roundRect">
            <a:avLst>
              <a:gd name="adj" fmla="val 324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590622" y="468435"/>
            <a:ext cx="7010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Tích tắc, tích tắc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43" y="5683918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20849" y="1611097"/>
            <a:ext cx="3548021" cy="4129525"/>
            <a:chOff x="2184049" y="1645202"/>
            <a:chExt cx="3548021" cy="4129525"/>
          </a:xfrm>
        </p:grpSpPr>
        <p:sp>
          <p:nvSpPr>
            <p:cNvPr id="61" name="Rounded Rectangle 60"/>
            <p:cNvSpPr/>
            <p:nvPr/>
          </p:nvSpPr>
          <p:spPr>
            <a:xfrm>
              <a:off x="3882123" y="2078357"/>
              <a:ext cx="151879" cy="51311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Flowchart: Delay 61"/>
            <p:cNvSpPr/>
            <p:nvPr/>
          </p:nvSpPr>
          <p:spPr>
            <a:xfrm rot="16200000">
              <a:off x="3841780" y="2174474"/>
              <a:ext cx="232566" cy="403418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184049" y="1645202"/>
              <a:ext cx="3548021" cy="4129525"/>
              <a:chOff x="755574" y="836712"/>
              <a:chExt cx="4032448" cy="4710980"/>
            </a:xfrm>
          </p:grpSpPr>
          <p:sp>
            <p:nvSpPr>
              <p:cNvPr id="13" name="Block Arc 12"/>
              <p:cNvSpPr/>
              <p:nvPr/>
            </p:nvSpPr>
            <p:spPr>
              <a:xfrm>
                <a:off x="1420269" y="836712"/>
                <a:ext cx="2703062" cy="2016224"/>
              </a:xfrm>
              <a:prstGeom prst="blockArc">
                <a:avLst>
                  <a:gd name="adj1" fmla="val 10800000"/>
                  <a:gd name="adj2" fmla="val 21336649"/>
                  <a:gd name="adj3" fmla="val 1316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 rot="20078790">
                <a:off x="1588516" y="1118481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 rot="1619937">
                <a:off x="1420725" y="417954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 rot="20078790">
                <a:off x="3606741" y="417737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 rot="1720834">
                <a:off x="3507369" y="1127224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lowchart: Delay 10"/>
              <p:cNvSpPr/>
              <p:nvPr/>
            </p:nvSpPr>
            <p:spPr>
              <a:xfrm rot="14850161">
                <a:off x="1414983" y="1103326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lowchart: Delay 11"/>
              <p:cNvSpPr/>
              <p:nvPr/>
            </p:nvSpPr>
            <p:spPr>
              <a:xfrm rot="17664833">
                <a:off x="3583101" y="1103327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55574" y="1769717"/>
                <a:ext cx="4032448" cy="3744416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04511" y="1739354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12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5262" y="1926132"/>
                <a:ext cx="70564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11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35686" y="4786899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6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88075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67274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5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11458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4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45621" y="2497732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6440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9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615094" y="19261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309696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3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121728" y="24977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2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0636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8</a:t>
                </a:r>
              </a:p>
            </p:txBody>
          </p:sp>
        </p:grpSp>
        <p:sp>
          <p:nvSpPr>
            <p:cNvPr id="63" name="Rounded Rectangle 62"/>
            <p:cNvSpPr/>
            <p:nvPr/>
          </p:nvSpPr>
          <p:spPr>
            <a:xfrm>
              <a:off x="3767991" y="1990221"/>
              <a:ext cx="380145" cy="194087"/>
            </a:xfrm>
            <a:prstGeom prst="roundRect">
              <a:avLst>
                <a:gd name="adj" fmla="val 4030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14306" y="3946474"/>
              <a:ext cx="329371" cy="268994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183" y="3077016"/>
              <a:ext cx="1508572" cy="921664"/>
            </a:xfrm>
            <a:prstGeom prst="rect">
              <a:avLst/>
            </a:prstGeom>
          </p:spPr>
        </p:pic>
        <p:pic>
          <p:nvPicPr>
            <p:cNvPr id="4100" name="Picture 4" descr="http://esl-kids.com/img/fcs/bodyparts/mout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2000" l="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637" y="4292623"/>
              <a:ext cx="918646" cy="918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38597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905"/>
            <a:ext cx="6288021" cy="3346415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4751851" y="1028734"/>
            <a:ext cx="6624736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ts val="7500"/>
              </a:lnSpc>
            </a:pPr>
            <a:r>
              <a:rPr lang="en-US" altLang="zh-CN" sz="11733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11733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8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54868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9" y="1490268"/>
            <a:ext cx="4214205" cy="2745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33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14984" y="260648"/>
            <a:ext cx="10543032" cy="6336704"/>
          </a:xfrm>
          <a:prstGeom prst="roundRect">
            <a:avLst>
              <a:gd name="adj" fmla="val 339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7993933" y="861701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178367" y="1103120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3 giờ 45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775239" y="307244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959673" y="331386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giờ 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6025756" y="2452569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900114" y="2682094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giờ </a:t>
            </a:r>
          </a:p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420568">
            <a:off x="4004271" y="3949580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flipH="1">
            <a:off x="2632073" y="3897253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0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143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9390" y="5745309"/>
            <a:ext cx="1574899" cy="110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877824" y="260648"/>
            <a:ext cx="10451592" cy="6336704"/>
          </a:xfrm>
          <a:prstGeom prst="roundRect">
            <a:avLst>
              <a:gd name="adj" fmla="val 3968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594782" y="323920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9216" y="348062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2 giờ 30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226026" y="147849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410460" y="171991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giờ 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561317" y="10401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35675" y="1269665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giờ </a:t>
            </a:r>
          </a:p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20259035">
            <a:off x="4017614" y="367984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16200000" flipH="1">
            <a:off x="3312336" y="4461411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1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074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5326" y="5698424"/>
            <a:ext cx="1792069" cy="12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97280" y="260648"/>
            <a:ext cx="10168128" cy="6336704"/>
          </a:xfrm>
          <a:prstGeom prst="roundRect">
            <a:avLst>
              <a:gd name="adj" fmla="val 36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289104" y="29987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473538" y="3240159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13 giờ kém 20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7821043" y="111078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005477" y="135220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146836" y="93967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021194" y="1286021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16200000">
            <a:off x="3521289" y="340558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20224390" flipH="1">
            <a:off x="2662493" y="4186487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20704" y="5129919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0611" y="5698424"/>
            <a:ext cx="1656783" cy="11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26" grpId="0"/>
      <p:bldP spid="134" grpId="0"/>
      <p:bldP spid="1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668215" y="282237"/>
            <a:ext cx="10981593" cy="6336704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60" y="5674392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83" y="3077016"/>
            <a:ext cx="1508572" cy="921664"/>
          </a:xfrm>
          <a:prstGeom prst="rect">
            <a:avLst/>
          </a:prstGeom>
        </p:spPr>
      </p:pic>
      <p:pic>
        <p:nvPicPr>
          <p:cNvPr id="4100" name="Picture 4" descr="http://esl-kids.com/img/fcs/bodyparts/mouth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2000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7" y="4292623"/>
            <a:ext cx="918646" cy="9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AppData\Local\Microsoft\Windows\Temporary Internet Files\Content.IE5\JZ3JN60V\MC900432675[1]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68" y="5674392"/>
            <a:ext cx="1405141" cy="14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36290" y="866274"/>
            <a:ext cx="5329282" cy="3271316"/>
            <a:chOff x="4932040" y="2447276"/>
            <a:chExt cx="3152674" cy="223873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932040" y="2447276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88701" y="2600794"/>
              <a:ext cx="3096013" cy="20852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48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MV Boli" pitchFamily="2" charset="0"/>
                </a:rPr>
                <a:t>Đố các bạn phát hiện ra điều kì lạ ở đồng hồ?</a:t>
              </a:r>
              <a:endPara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5" y="259882"/>
            <a:ext cx="9559357" cy="59624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2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</a:t>
            </a:r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biết được đơn vị đo góc: độ (°), thước đo góc và cách đo góc</a:t>
            </a:r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en-US" altLang="zh-CN" sz="3733" kern="800" smtClean="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</a:t>
            </a:r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41822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623</Words>
  <Application>Microsoft Office PowerPoint</Application>
  <PresentationFormat>Widescreen</PresentationFormat>
  <Paragraphs>220</Paragraphs>
  <Slides>31</Slides>
  <Notes>31</Notes>
  <HiddenSlides>0</HiddenSlides>
  <MMClips>13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#9Slide07 HoneyCream</vt:lpstr>
      <vt:lpstr>UTM Avo</vt:lpstr>
      <vt:lpstr>UTM Seagull</vt:lpstr>
      <vt:lpstr>Arial</vt:lpstr>
      <vt:lpstr>Clarendon Blk BT</vt:lpstr>
      <vt:lpstr>方正少儿简体</vt:lpstr>
      <vt:lpstr>Calibri</vt:lpstr>
      <vt:lpstr>#9Slide03 Comfortaa Light</vt:lpstr>
      <vt:lpstr>UTM Showcard</vt:lpstr>
      <vt:lpstr>华康方圆体W7</vt:lpstr>
      <vt:lpstr>#9Slide03 Cabin Bold</vt:lpstr>
      <vt:lpstr>DengXian</vt:lpstr>
      <vt:lpstr>UTM NguyenHa 01</vt:lpstr>
      <vt:lpstr>MV Boli</vt:lpstr>
      <vt:lpstr>Cambria</vt:lpstr>
      <vt:lpstr>UTM Alberta Heavy</vt:lpstr>
      <vt:lpstr>Snap ITC</vt:lpstr>
      <vt:lpstr>宋体</vt:lpstr>
      <vt:lpstr>Cambria Math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Nam</cp:lastModifiedBy>
  <cp:revision>32</cp:revision>
  <dcterms:created xsi:type="dcterms:W3CDTF">2023-07-05T01:13:12Z</dcterms:created>
  <dcterms:modified xsi:type="dcterms:W3CDTF">2023-08-20T15:19:44Z</dcterms:modified>
</cp:coreProperties>
</file>