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2"/>
  </p:sldMasterIdLst>
  <p:notesMasterIdLst>
    <p:notesMasterId r:id="rId16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8" r:id="rId15"/>
  </p:sldIdLst>
  <p:sldSz cx="12192000" cy="6858000"/>
  <p:notesSz cx="6858000" cy="9144000"/>
  <p:embeddedFontLst>
    <p:embeddedFont>
      <p:font typeface="Microsoft Yahei" panose="020B0503020204020204" pitchFamily="34" charset="-122"/>
      <p:regular r:id="rId17"/>
      <p:bold r:id="rId18"/>
    </p:embeddedFont>
    <p:embeddedFont>
      <p:font typeface="Arial Black" panose="020B0A04020102020204" pitchFamily="34" charset="0"/>
      <p:regular r:id="rId19"/>
      <p:bold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Bungee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y0rZoYTtb9/Ts/0V1gA6BAHx+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0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customschemas.google.com/relationships/presentationmetadata" Target="meta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+ SubTitle_Footer">
  <p:cSld name="Main Title+ SubTitle_Foot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 Black"/>
              <a:buNone/>
              <a:defRPr sz="3200" b="1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867"/>
              <a:buNone/>
              <a:defRPr sz="1867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87" name="Google Shape;87;p26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88" name="Google Shape;88;p26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89" name="Google Shape;89;p26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6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" name="Google Shape;92;p26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93" name="Google Shape;93;p26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6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rgbClr val="3E69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6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" name="Google Shape;97;p26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3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3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3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3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3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3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3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3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3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空白">
  <p:cSld name="3_空白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空白">
  <p:cSld name="4_空白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空白">
  <p:cSld name="5_空白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空白">
  <p:cSld name="6_空白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空白">
  <p:cSld name="7_空白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B878"/>
              </a:buClr>
              <a:buSzPts val="3200"/>
              <a:buFont typeface="Noto Sans Symbols"/>
              <a:buChar char="✔"/>
              <a:defRPr sz="3200" b="1">
                <a:solidFill>
                  <a:srgbClr val="77B8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"/>
          <p:cNvSpPr/>
          <p:nvPr/>
        </p:nvSpPr>
        <p:spPr>
          <a:xfrm>
            <a:off x="572121" y="414758"/>
            <a:ext cx="11047751" cy="6028484"/>
          </a:xfrm>
          <a:prstGeom prst="roundRect">
            <a:avLst>
              <a:gd name="adj" fmla="val 16667"/>
            </a:avLst>
          </a:prstGeom>
          <a:solidFill>
            <a:schemeClr val="lt1">
              <a:alpha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1"/>
          <p:cNvGrpSpPr/>
          <p:nvPr/>
        </p:nvGrpSpPr>
        <p:grpSpPr>
          <a:xfrm>
            <a:off x="3404699" y="815522"/>
            <a:ext cx="5382601" cy="1712989"/>
            <a:chOff x="7038412" y="5298115"/>
            <a:chExt cx="3099874" cy="517828"/>
          </a:xfrm>
        </p:grpSpPr>
        <p:grpSp>
          <p:nvGrpSpPr>
            <p:cNvPr id="142" name="Google Shape;142;p1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143" name="Google Shape;143;p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FDC97"/>
              </a:solidFill>
              <a:ln w="22225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5829672" y="5747165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rgbClr val="FFDC97"/>
              </a:solidFill>
              <a:ln w="22225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sp>
          <p:nvSpPr>
            <p:cNvPr id="145" name="Google Shape;145;p1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solidFill>
              <a:srgbClr val="FFDC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46" name="Google Shape;146;p1"/>
          <p:cNvSpPr/>
          <p:nvPr/>
        </p:nvSpPr>
        <p:spPr>
          <a:xfrm>
            <a:off x="4257192" y="1671101"/>
            <a:ext cx="3677610" cy="9233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538C2E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latin typeface="Arial"/>
              </a:rPr>
              <a:t>Khởi động</a:t>
            </a:r>
          </a:p>
        </p:txBody>
      </p:sp>
      <p:sp>
        <p:nvSpPr>
          <p:cNvPr id="147" name="Google Shape;147;p1"/>
          <p:cNvSpPr/>
          <p:nvPr/>
        </p:nvSpPr>
        <p:spPr>
          <a:xfrm>
            <a:off x="1872787" y="3169390"/>
            <a:ext cx="9494741" cy="205192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Trò chơi “ Truyền điện”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1"/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11" descr="C:\Users\TUAN\Downloads\Luyện tập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58" y="0"/>
            <a:ext cx="2351314" cy="90730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1"/>
          <p:cNvSpPr/>
          <p:nvPr/>
        </p:nvSpPr>
        <p:spPr>
          <a:xfrm>
            <a:off x="601044" y="996713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 sz="36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6" name="Google Shape;366;p11"/>
          <p:cNvSpPr txBox="1"/>
          <p:nvPr/>
        </p:nvSpPr>
        <p:spPr>
          <a:xfrm>
            <a:off x="1101786" y="1025847"/>
            <a:ext cx="108984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Vẽ hình (theo mẫu) </a:t>
            </a:r>
            <a:endParaRPr/>
          </a:p>
        </p:txBody>
      </p:sp>
      <p:pic>
        <p:nvPicPr>
          <p:cNvPr id="367" name="Google Shape;36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4962" y="1813262"/>
            <a:ext cx="5992061" cy="426779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1"/>
          <p:cNvSpPr/>
          <p:nvPr/>
        </p:nvSpPr>
        <p:spPr>
          <a:xfrm>
            <a:off x="5017547" y="1813263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5501283" y="1813263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5492663" y="2512034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5044889" y="2873279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615912" y="3245592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6449859" y="1866281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8301236" y="3190900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8301236" y="5906731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4615912" y="5989354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5102430" y="5041088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6004519" y="5037436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1"/>
          <p:cNvSpPr/>
          <p:nvPr/>
        </p:nvSpPr>
        <p:spPr>
          <a:xfrm>
            <a:off x="5966744" y="4116704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1"/>
          <p:cNvSpPr/>
          <p:nvPr/>
        </p:nvSpPr>
        <p:spPr>
          <a:xfrm>
            <a:off x="5102430" y="4116704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1"/>
          <p:cNvSpPr/>
          <p:nvPr/>
        </p:nvSpPr>
        <p:spPr>
          <a:xfrm>
            <a:off x="6449859" y="4116704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1"/>
          <p:cNvSpPr/>
          <p:nvPr/>
        </p:nvSpPr>
        <p:spPr>
          <a:xfrm>
            <a:off x="7815479" y="4116704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1"/>
          <p:cNvSpPr/>
          <p:nvPr/>
        </p:nvSpPr>
        <p:spPr>
          <a:xfrm>
            <a:off x="7854083" y="5897650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1"/>
          <p:cNvSpPr/>
          <p:nvPr/>
        </p:nvSpPr>
        <p:spPr>
          <a:xfrm>
            <a:off x="6459511" y="5897650"/>
            <a:ext cx="182962" cy="18340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Cloud Callout 57">
            <a:extLst>
              <a:ext uri="{FF2B5EF4-FFF2-40B4-BE49-F238E27FC236}">
                <a16:creationId xmlns:a16="http://schemas.microsoft.com/office/drawing/2014/main" id="{38205085-FA38-7D12-D9E4-4422B5AE8299}"/>
              </a:ext>
            </a:extLst>
          </p:cNvPr>
          <p:cNvSpPr/>
          <p:nvPr/>
        </p:nvSpPr>
        <p:spPr>
          <a:xfrm>
            <a:off x="8807117" y="383831"/>
            <a:ext cx="3025662" cy="1122946"/>
          </a:xfrm>
          <a:prstGeom prst="cloudCallout">
            <a:avLst>
              <a:gd name="adj1" fmla="val -67919"/>
              <a:gd name="adj2" fmla="val 51415"/>
            </a:avLst>
          </a:prstGeom>
          <a:solidFill>
            <a:srgbClr val="1F497D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800" kern="0" dirty="0" err="1">
                <a:solidFill>
                  <a:srgbClr val="FFFF00"/>
                </a:solidFill>
              </a:rPr>
              <a:t>Làm</a:t>
            </a:r>
            <a:r>
              <a:rPr lang="en-US" sz="2800" kern="0" dirty="0">
                <a:solidFill>
                  <a:srgbClr val="FFFF00"/>
                </a:solidFill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</a:rPr>
              <a:t>bài</a:t>
            </a:r>
            <a:r>
              <a:rPr lang="en-US" sz="2800" kern="0" dirty="0">
                <a:solidFill>
                  <a:srgbClr val="FFFF00"/>
                </a:solidFill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</a:rPr>
              <a:t>vào</a:t>
            </a:r>
            <a:r>
              <a:rPr lang="en-US" sz="2800" kern="0" dirty="0">
                <a:solidFill>
                  <a:srgbClr val="FFFF00"/>
                </a:solidFill>
              </a:rPr>
              <a:t> </a:t>
            </a:r>
            <a:r>
              <a:rPr lang="en-US" sz="2800" kern="0" dirty="0" err="1" smtClean="0">
                <a:solidFill>
                  <a:srgbClr val="FFFF00"/>
                </a:solidFill>
              </a:rPr>
              <a:t>nháp</a:t>
            </a:r>
            <a:endParaRPr lang="en-US" sz="280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2"/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2"/>
          <p:cNvSpPr/>
          <p:nvPr/>
        </p:nvSpPr>
        <p:spPr>
          <a:xfrm>
            <a:off x="1101786" y="3031580"/>
            <a:ext cx="579120" cy="49175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12" descr="C:\Users\TUAN\Downloads\Luyện tập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58" y="0"/>
            <a:ext cx="2351314" cy="90730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2"/>
          <p:cNvSpPr/>
          <p:nvPr/>
        </p:nvSpPr>
        <p:spPr>
          <a:xfrm>
            <a:off x="601044" y="1012214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endParaRPr sz="36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8" name="Google Shape;398;p12"/>
          <p:cNvSpPr/>
          <p:nvPr/>
        </p:nvSpPr>
        <p:spPr>
          <a:xfrm>
            <a:off x="7528560" y="2834639"/>
            <a:ext cx="3647440" cy="2246769"/>
          </a:xfrm>
          <a:prstGeom prst="trapezoid">
            <a:avLst>
              <a:gd name="adj" fmla="val 49871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2"/>
          <p:cNvSpPr txBox="1"/>
          <p:nvPr/>
        </p:nvSpPr>
        <p:spPr>
          <a:xfrm>
            <a:off x="1101786" y="1019274"/>
            <a:ext cx="10898414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Chọn câu trả lời đúng</a:t>
            </a:r>
            <a:endParaRPr sz="3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Trong hình bên có bao nhiêu hình tứ giác?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33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3399"/>
                </a:solidFill>
                <a:latin typeface="Cambria"/>
                <a:ea typeface="Cambria"/>
                <a:cs typeface="Cambria"/>
                <a:sym typeface="Cambria"/>
              </a:rPr>
              <a:t>A.   </a:t>
            </a: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 hình                      </a:t>
            </a:r>
            <a:r>
              <a:rPr lang="en-US" sz="3200">
                <a:solidFill>
                  <a:srgbClr val="FF3399"/>
                </a:solidFill>
                <a:latin typeface="Cambria"/>
                <a:ea typeface="Cambria"/>
                <a:cs typeface="Cambria"/>
                <a:sym typeface="Cambria"/>
              </a:rPr>
              <a:t>B.   </a:t>
            </a: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 hình</a:t>
            </a: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3399"/>
                </a:solidFill>
                <a:latin typeface="Cambria"/>
                <a:ea typeface="Cambria"/>
                <a:cs typeface="Cambria"/>
                <a:sym typeface="Cambria"/>
              </a:rPr>
              <a:t>C.   </a:t>
            </a: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 hình                      </a:t>
            </a:r>
            <a:r>
              <a:rPr lang="en-US" sz="3200">
                <a:solidFill>
                  <a:srgbClr val="FF3399"/>
                </a:solidFill>
                <a:latin typeface="Cambria"/>
                <a:ea typeface="Cambria"/>
                <a:cs typeface="Cambria"/>
                <a:sym typeface="Cambria"/>
              </a:rPr>
              <a:t>D.   </a:t>
            </a: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 hình</a:t>
            </a: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00" name="Google Shape;400;p12"/>
          <p:cNvCxnSpPr>
            <a:endCxn id="398" idx="3"/>
          </p:cNvCxnSpPr>
          <p:nvPr/>
        </p:nvCxnSpPr>
        <p:spPr>
          <a:xfrm>
            <a:off x="8062757" y="3958024"/>
            <a:ext cx="2553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12"/>
          <p:cNvCxnSpPr>
            <a:endCxn id="398" idx="2"/>
          </p:cNvCxnSpPr>
          <p:nvPr/>
        </p:nvCxnSpPr>
        <p:spPr>
          <a:xfrm>
            <a:off x="9352280" y="3972608"/>
            <a:ext cx="0" cy="110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2" name="Google Shape;402;p12"/>
          <p:cNvSpPr txBox="1"/>
          <p:nvPr/>
        </p:nvSpPr>
        <p:spPr>
          <a:xfrm>
            <a:off x="9007812" y="2850805"/>
            <a:ext cx="11965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03" name="Google Shape;403;p12"/>
          <p:cNvSpPr txBox="1"/>
          <p:nvPr/>
        </p:nvSpPr>
        <p:spPr>
          <a:xfrm>
            <a:off x="8307420" y="4049581"/>
            <a:ext cx="11965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04" name="Google Shape;404;p12"/>
          <p:cNvSpPr txBox="1"/>
          <p:nvPr/>
        </p:nvSpPr>
        <p:spPr>
          <a:xfrm>
            <a:off x="9751434" y="4019152"/>
            <a:ext cx="11965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05" name="Google Shape;405;p12"/>
          <p:cNvSpPr/>
          <p:nvPr/>
        </p:nvSpPr>
        <p:spPr>
          <a:xfrm>
            <a:off x="7742352" y="3992829"/>
            <a:ext cx="3219855" cy="105377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2"/>
          <p:cNvSpPr txBox="1"/>
          <p:nvPr/>
        </p:nvSpPr>
        <p:spPr>
          <a:xfrm flipH="1">
            <a:off x="9113252" y="4111484"/>
            <a:ext cx="517131" cy="83099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07" name="Google Shape;407;p12"/>
          <p:cNvSpPr/>
          <p:nvPr/>
        </p:nvSpPr>
        <p:spPr>
          <a:xfrm>
            <a:off x="7178148" y="2714017"/>
            <a:ext cx="4212941" cy="302530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2"/>
          <p:cNvSpPr txBox="1"/>
          <p:nvPr/>
        </p:nvSpPr>
        <p:spPr>
          <a:xfrm flipH="1">
            <a:off x="10964926" y="2409065"/>
            <a:ext cx="591405" cy="83099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409" name="Google Shape;409;p12"/>
          <p:cNvCxnSpPr/>
          <p:nvPr/>
        </p:nvCxnSpPr>
        <p:spPr>
          <a:xfrm>
            <a:off x="6227180" y="2060294"/>
            <a:ext cx="208024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3" name="Google Shape;413;p12"/>
          <p:cNvCxnSpPr/>
          <p:nvPr/>
        </p:nvCxnSpPr>
        <p:spPr>
          <a:xfrm>
            <a:off x="1140236" y="2070454"/>
            <a:ext cx="2771364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Cloud Callout 57">
            <a:extLst>
              <a:ext uri="{FF2B5EF4-FFF2-40B4-BE49-F238E27FC236}">
                <a16:creationId xmlns:a16="http://schemas.microsoft.com/office/drawing/2014/main" id="{38205085-FA38-7D12-D9E4-4422B5AE8299}"/>
              </a:ext>
            </a:extLst>
          </p:cNvPr>
          <p:cNvSpPr/>
          <p:nvPr/>
        </p:nvSpPr>
        <p:spPr>
          <a:xfrm>
            <a:off x="8807117" y="383831"/>
            <a:ext cx="3025662" cy="1122946"/>
          </a:xfrm>
          <a:prstGeom prst="cloudCallout">
            <a:avLst>
              <a:gd name="adj1" fmla="val -89392"/>
              <a:gd name="adj2" fmla="val 32129"/>
            </a:avLst>
          </a:prstGeom>
          <a:solidFill>
            <a:srgbClr val="1F497D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800" kern="0" dirty="0" err="1">
                <a:solidFill>
                  <a:srgbClr val="FFFF00"/>
                </a:solidFill>
              </a:rPr>
              <a:t>Làm</a:t>
            </a:r>
            <a:r>
              <a:rPr lang="en-US" sz="2800" kern="0" dirty="0">
                <a:solidFill>
                  <a:srgbClr val="FFFF00"/>
                </a:solidFill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</a:rPr>
              <a:t>bài</a:t>
            </a:r>
            <a:r>
              <a:rPr lang="en-US" sz="2800" kern="0" dirty="0">
                <a:solidFill>
                  <a:srgbClr val="FFFF00"/>
                </a:solidFill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</a:rPr>
              <a:t>vào</a:t>
            </a:r>
            <a:r>
              <a:rPr lang="en-US" sz="2800" kern="0" dirty="0">
                <a:solidFill>
                  <a:srgbClr val="FFFF00"/>
                </a:solidFill>
              </a:rPr>
              <a:t> </a:t>
            </a:r>
            <a:r>
              <a:rPr lang="en-US" sz="2800" kern="0" dirty="0" err="1" smtClean="0">
                <a:solidFill>
                  <a:srgbClr val="FFFF00"/>
                </a:solidFill>
              </a:rPr>
              <a:t>sách</a:t>
            </a:r>
            <a:endParaRPr lang="en-US" sz="280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p13"/>
          <p:cNvGrpSpPr/>
          <p:nvPr/>
        </p:nvGrpSpPr>
        <p:grpSpPr>
          <a:xfrm>
            <a:off x="385131" y="313096"/>
            <a:ext cx="11806869" cy="6231808"/>
            <a:chOff x="0" y="0"/>
            <a:chExt cx="25004616" cy="13216691"/>
          </a:xfrm>
        </p:grpSpPr>
        <p:pic>
          <p:nvPicPr>
            <p:cNvPr id="421" name="Google Shape;421;p13"/>
            <p:cNvPicPr preferRelativeResize="0"/>
            <p:nvPr/>
          </p:nvPicPr>
          <p:blipFill rotWithShape="1">
            <a:blip r:embed="rId4">
              <a:alphaModFix/>
            </a:blip>
            <a:srcRect l="477" t="5963" b="5962"/>
            <a:stretch/>
          </p:blipFill>
          <p:spPr>
            <a:xfrm>
              <a:off x="0" y="612549"/>
              <a:ext cx="25004616" cy="12604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17023" y="0"/>
              <a:ext cx="5175671" cy="3472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25508" y="2191522"/>
              <a:ext cx="9753600" cy="220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4" name="Google Shape;424;p13"/>
          <p:cNvSpPr txBox="1"/>
          <p:nvPr/>
        </p:nvSpPr>
        <p:spPr>
          <a:xfrm rot="-61915">
            <a:off x="2216444" y="1740130"/>
            <a:ext cx="7759111" cy="11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27" dirty="0" err="1">
                <a:solidFill>
                  <a:srgbClr val="31859B"/>
                </a:solidFill>
                <a:latin typeface="Bungee"/>
                <a:ea typeface="Bungee"/>
                <a:cs typeface="Bungee"/>
                <a:sym typeface="Bungee"/>
              </a:rPr>
              <a:t>Hoạt</a:t>
            </a:r>
            <a:r>
              <a:rPr lang="en-US" sz="5427" dirty="0">
                <a:solidFill>
                  <a:srgbClr val="31859B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5427" dirty="0" err="1">
                <a:solidFill>
                  <a:srgbClr val="31859B"/>
                </a:solidFill>
                <a:latin typeface="Bungee"/>
                <a:ea typeface="Bungee"/>
                <a:cs typeface="Bungee"/>
                <a:sym typeface="Bungee"/>
              </a:rPr>
              <a:t>động</a:t>
            </a:r>
            <a:r>
              <a:rPr lang="en-US" sz="5427" dirty="0">
                <a:solidFill>
                  <a:srgbClr val="31859B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5427" dirty="0" err="1">
                <a:solidFill>
                  <a:srgbClr val="31859B"/>
                </a:solidFill>
                <a:latin typeface="Bungee"/>
                <a:ea typeface="Bungee"/>
                <a:cs typeface="Bungee"/>
                <a:sym typeface="Bungee"/>
              </a:rPr>
              <a:t>tiếp</a:t>
            </a:r>
            <a:r>
              <a:rPr lang="en-US" sz="5427" dirty="0">
                <a:solidFill>
                  <a:srgbClr val="31859B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5427" dirty="0" err="1">
                <a:solidFill>
                  <a:srgbClr val="31859B"/>
                </a:solidFill>
                <a:latin typeface="Bungee"/>
                <a:ea typeface="Bungee"/>
                <a:cs typeface="Bungee"/>
                <a:sym typeface="Bungee"/>
              </a:rPr>
              <a:t>nối</a:t>
            </a:r>
            <a:endParaRPr sz="5427" dirty="0">
              <a:solidFill>
                <a:srgbClr val="31859B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425" name="Google Shape;425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393519" y="3218343"/>
            <a:ext cx="4241578" cy="4241576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3"/>
          <p:cNvSpPr txBox="1"/>
          <p:nvPr/>
        </p:nvSpPr>
        <p:spPr>
          <a:xfrm>
            <a:off x="2734608" y="3058870"/>
            <a:ext cx="52854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Chuẩn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253521" y="8535090"/>
            <a:ext cx="2137536" cy="253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53289" y="8535090"/>
            <a:ext cx="2046178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"/>
          <p:cNvSpPr/>
          <p:nvPr/>
        </p:nvSpPr>
        <p:spPr>
          <a:xfrm>
            <a:off x="-121920" y="-141710"/>
            <a:ext cx="12740640" cy="7305040"/>
          </a:xfrm>
          <a:prstGeom prst="rect">
            <a:avLst/>
          </a:prstGeom>
          <a:solidFill>
            <a:srgbClr val="CCFFFF">
              <a:alpha val="44705"/>
            </a:srgbClr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394708" y="49211"/>
            <a:ext cx="6113186" cy="839148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3"/>
          <p:cNvGrpSpPr/>
          <p:nvPr/>
        </p:nvGrpSpPr>
        <p:grpSpPr>
          <a:xfrm>
            <a:off x="1362154" y="1076289"/>
            <a:ext cx="9875841" cy="2740735"/>
            <a:chOff x="0" y="-217114"/>
            <a:chExt cx="9875842" cy="2740735"/>
          </a:xfrm>
        </p:grpSpPr>
        <p:sp>
          <p:nvSpPr>
            <p:cNvPr id="178" name="Google Shape;178;p3"/>
            <p:cNvSpPr/>
            <p:nvPr/>
          </p:nvSpPr>
          <p:spPr>
            <a:xfrm rot="5400000">
              <a:off x="-739223" y="522110"/>
              <a:ext cx="2740735" cy="1262287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 w="12700" cap="flat" cmpd="sng">
              <a:solidFill>
                <a:srgbClr val="508C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 txBox="1"/>
            <p:nvPr/>
          </p:nvSpPr>
          <p:spPr>
            <a:xfrm>
              <a:off x="0" y="414031"/>
              <a:ext cx="1262287" cy="1478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 Black"/>
                <a:buNone/>
              </a:pPr>
              <a:r>
                <a:rPr lang="en-US" sz="28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1</a:t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rot="5400000">
              <a:off x="4514435" y="-3446281"/>
              <a:ext cx="2088709" cy="863410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08C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 txBox="1"/>
            <p:nvPr/>
          </p:nvSpPr>
          <p:spPr>
            <a:xfrm>
              <a:off x="1241738" y="-71622"/>
              <a:ext cx="8532142" cy="1884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7775" rIns="17775" bIns="177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800"/>
                <a:buFont typeface="Cambria"/>
                <a:buChar char="•"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Nhận biết được khối lập phương, khối hộp chữ nhật khối trụ, khối cầu. Nhận biết được ba điểm thẳng hàng, hình tứ giác.</a:t>
              </a:r>
              <a:endParaRPr sz="2800" b="1" i="0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2" name="Google Shape;182;p3"/>
          <p:cNvGrpSpPr/>
          <p:nvPr/>
        </p:nvGrpSpPr>
        <p:grpSpPr>
          <a:xfrm>
            <a:off x="1383977" y="3510810"/>
            <a:ext cx="9878644" cy="1655896"/>
            <a:chOff x="1" y="-1"/>
            <a:chExt cx="9878644" cy="1655896"/>
          </a:xfrm>
        </p:grpSpPr>
        <p:sp>
          <p:nvSpPr>
            <p:cNvPr id="183" name="Google Shape;183;p3"/>
            <p:cNvSpPr/>
            <p:nvPr/>
          </p:nvSpPr>
          <p:spPr>
            <a:xfrm rot="5400000">
              <a:off x="-190662" y="190662"/>
              <a:ext cx="1655896" cy="1274571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 txBox="1"/>
            <p:nvPr/>
          </p:nvSpPr>
          <p:spPr>
            <a:xfrm>
              <a:off x="1" y="637286"/>
              <a:ext cx="1274571" cy="38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 Black"/>
                <a:buNone/>
              </a:pPr>
              <a:r>
                <a:rPr lang="en-US" sz="32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2</a:t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 rot="5400000">
              <a:off x="5105627" y="-3754221"/>
              <a:ext cx="958579" cy="858745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08C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1291189" y="107011"/>
              <a:ext cx="8540661" cy="864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7775" rIns="17775" bIns="177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800"/>
                <a:buFont typeface="Cambria"/>
                <a:buChar char="•"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Tính được độ dài đường gấp khúc.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564809" y="4971566"/>
            <a:ext cx="9707586" cy="1653178"/>
            <a:chOff x="1" y="-1"/>
            <a:chExt cx="9707586" cy="1653178"/>
          </a:xfrm>
        </p:grpSpPr>
        <p:sp>
          <p:nvSpPr>
            <p:cNvPr id="188" name="Google Shape;188;p3"/>
            <p:cNvSpPr/>
            <p:nvPr/>
          </p:nvSpPr>
          <p:spPr>
            <a:xfrm rot="5400000">
              <a:off x="-247976" y="247976"/>
              <a:ext cx="1653178" cy="1157224"/>
            </a:xfrm>
            <a:prstGeom prst="chevron">
              <a:avLst>
                <a:gd name="adj" fmla="val 50000"/>
              </a:avLst>
            </a:prstGeom>
            <a:solidFill>
              <a:srgbClr val="6C9E35"/>
            </a:solidFill>
            <a:ln w="12700" cap="flat" cmpd="sng">
              <a:solidFill>
                <a:srgbClr val="6C9E3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1" y="578611"/>
              <a:ext cx="1157224" cy="495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 Black"/>
                <a:buNone/>
              </a:pPr>
              <a:r>
                <a:rPr lang="en-US" sz="32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3</a:t>
              </a:r>
              <a:endParaRPr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 rot="5400000">
              <a:off x="4894840" y="-3735999"/>
              <a:ext cx="1075131" cy="855036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6C9E3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 txBox="1"/>
            <p:nvPr/>
          </p:nvSpPr>
          <p:spPr>
            <a:xfrm>
              <a:off x="1157224" y="54101"/>
              <a:ext cx="8497879" cy="970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7775" rIns="17775" bIns="177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800"/>
                <a:buFont typeface="Cambria"/>
                <a:buChar char="•"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Vận dụng vào giải được bài toán thực tế liên quan đến số đo độ dài, khối lượng, dung tích.</a:t>
              </a:r>
              <a:endParaRPr sz="2800" b="1" i="0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92" name="Google Shape;19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4708" y="151725"/>
            <a:ext cx="5960654" cy="736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9225" y="2254569"/>
            <a:ext cx="5172026" cy="517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0009" y="-4627485"/>
            <a:ext cx="6062027" cy="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 txBox="1"/>
          <p:nvPr/>
        </p:nvSpPr>
        <p:spPr>
          <a:xfrm>
            <a:off x="2265529" y="-5078096"/>
            <a:ext cx="62282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CHỦ ĐỀ 1: ÔN TẬP VÀ BỔ SUNG</a:t>
            </a:r>
            <a:endParaRPr/>
          </a:p>
        </p:txBody>
      </p:sp>
      <p:pic>
        <p:nvPicPr>
          <p:cNvPr id="156" name="Google Shape;15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2"/>
          <p:cNvGrpSpPr/>
          <p:nvPr/>
        </p:nvGrpSpPr>
        <p:grpSpPr>
          <a:xfrm>
            <a:off x="1808444" y="1002075"/>
            <a:ext cx="8527772" cy="4357509"/>
            <a:chOff x="1669775" y="1446143"/>
            <a:chExt cx="8527772" cy="3861352"/>
          </a:xfrm>
        </p:grpSpPr>
        <p:sp>
          <p:nvSpPr>
            <p:cNvPr id="158" name="Google Shape;158;p2"/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5715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0" name="Google Shape;16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49608">
            <a:off x="-1561214" y="-479276"/>
            <a:ext cx="6453244" cy="166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70988" y="234297"/>
            <a:ext cx="435674" cy="44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452472" y="354793"/>
            <a:ext cx="415872" cy="42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953" y="42492"/>
            <a:ext cx="623883" cy="635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546243" y="2874296"/>
            <a:ext cx="3320816" cy="47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986459" y="3885538"/>
            <a:ext cx="5561990" cy="312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9637724" y="1887853"/>
            <a:ext cx="2855686" cy="51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96437" y="-223463"/>
            <a:ext cx="3106315" cy="35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97794" y="1189894"/>
            <a:ext cx="2619863" cy="85258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"/>
          <p:cNvSpPr txBox="1"/>
          <p:nvPr/>
        </p:nvSpPr>
        <p:spPr>
          <a:xfrm>
            <a:off x="-1629220" y="2744915"/>
            <a:ext cx="1499062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3F5922"/>
                </a:solidFill>
                <a:latin typeface="Arial"/>
                <a:ea typeface="Arial"/>
                <a:cs typeface="Arial"/>
                <a:sym typeface="Arial"/>
              </a:rPr>
              <a:t>BÀI 7: ÔN TẬP HÌNH </a:t>
            </a:r>
            <a:r>
              <a:rPr lang="en-US" sz="4400" b="1" dirty="0" smtClean="0">
                <a:solidFill>
                  <a:srgbClr val="3F5922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endParaRPr sz="4400" b="1" dirty="0">
              <a:solidFill>
                <a:srgbClr val="3F59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4"/>
          <p:cNvGrpSpPr/>
          <p:nvPr/>
        </p:nvGrpSpPr>
        <p:grpSpPr>
          <a:xfrm>
            <a:off x="2552204" y="1209040"/>
            <a:ext cx="7087592" cy="3616960"/>
            <a:chOff x="7038412" y="5298115"/>
            <a:chExt cx="3099874" cy="517828"/>
          </a:xfrm>
        </p:grpSpPr>
        <p:grpSp>
          <p:nvGrpSpPr>
            <p:cNvPr id="200" name="Google Shape;200;p4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201" name="Google Shape;201;p4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 w="22225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rgbClr val="009999"/>
              </a:solidFill>
              <a:ln w="22225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sp>
          <p:nvSpPr>
            <p:cNvPr id="203" name="Google Shape;203;p4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04" name="Google Shape;204;p4"/>
          <p:cNvSpPr txBox="1"/>
          <p:nvPr/>
        </p:nvSpPr>
        <p:spPr>
          <a:xfrm>
            <a:off x="2947287" y="2153953"/>
            <a:ext cx="629742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Luyện tập</a:t>
            </a:r>
            <a:endParaRPr sz="9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5"/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0.5 秒延迟符，无</a:t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意义，可删除.</a:t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5" descr="C:\Users\TUAN\Downloads\Luyện tập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58" y="0"/>
            <a:ext cx="2351314" cy="90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"/>
          <p:cNvSpPr/>
          <p:nvPr/>
        </p:nvSpPr>
        <p:spPr>
          <a:xfrm>
            <a:off x="514554" y="1071351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 sz="36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5" name="Google Shape;215;p5"/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a, Mỗi đồ vật dưới đây có dạng hình khối gì? </a:t>
            </a:r>
            <a:endParaRPr/>
          </a:p>
        </p:txBody>
      </p:sp>
      <p:sp>
        <p:nvSpPr>
          <p:cNvPr id="216" name="Google Shape;216;p5"/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17629"/>
                </a:solidFill>
                <a:latin typeface="Cambria"/>
                <a:ea typeface="Cambria"/>
                <a:cs typeface="Cambria"/>
                <a:sym typeface="Cambria"/>
              </a:rPr>
              <a:t>Ôn tập về hình học</a:t>
            </a:r>
            <a:endParaRPr/>
          </a:p>
        </p:txBody>
      </p:sp>
      <p:sp>
        <p:nvSpPr>
          <p:cNvPr id="217" name="Google Shape;217;p5"/>
          <p:cNvSpPr txBox="1"/>
          <p:nvPr/>
        </p:nvSpPr>
        <p:spPr>
          <a:xfrm>
            <a:off x="2875559" y="3468446"/>
            <a:ext cx="2303758" cy="461665"/>
          </a:xfrm>
          <a:prstGeom prst="rect">
            <a:avLst/>
          </a:prstGeom>
          <a:solidFill>
            <a:srgbClr val="74CC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Rô – bốt hút bụi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" name="Google Shape;218;p5"/>
          <p:cNvSpPr txBox="1"/>
          <p:nvPr/>
        </p:nvSpPr>
        <p:spPr>
          <a:xfrm>
            <a:off x="1375993" y="5919517"/>
            <a:ext cx="1987005" cy="461665"/>
          </a:xfrm>
          <a:prstGeom prst="rect">
            <a:avLst/>
          </a:prstGeom>
          <a:solidFill>
            <a:srgbClr val="74CC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Khối ru - bích</a:t>
            </a:r>
            <a:endParaRPr/>
          </a:p>
        </p:txBody>
      </p:sp>
      <p:sp>
        <p:nvSpPr>
          <p:cNvPr id="219" name="Google Shape;219;p5"/>
          <p:cNvSpPr txBox="1"/>
          <p:nvPr/>
        </p:nvSpPr>
        <p:spPr>
          <a:xfrm>
            <a:off x="7939057" y="3994399"/>
            <a:ext cx="1489165" cy="461665"/>
          </a:xfrm>
          <a:prstGeom prst="rect">
            <a:avLst/>
          </a:prstGeom>
          <a:solidFill>
            <a:srgbClr val="74CC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Bể cá</a:t>
            </a:r>
            <a:endParaRPr/>
          </a:p>
        </p:txBody>
      </p:sp>
      <p:sp>
        <p:nvSpPr>
          <p:cNvPr id="220" name="Google Shape;220;p5"/>
          <p:cNvSpPr txBox="1"/>
          <p:nvPr/>
        </p:nvSpPr>
        <p:spPr>
          <a:xfrm>
            <a:off x="5445561" y="5978574"/>
            <a:ext cx="1987005" cy="461665"/>
          </a:xfrm>
          <a:prstGeom prst="rect">
            <a:avLst/>
          </a:prstGeom>
          <a:solidFill>
            <a:srgbClr val="74CC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Quả địa cầu</a:t>
            </a:r>
            <a:endParaRPr/>
          </a:p>
        </p:txBody>
      </p:sp>
      <p:cxnSp>
        <p:nvCxnSpPr>
          <p:cNvPr id="221" name="Google Shape;221;p5"/>
          <p:cNvCxnSpPr/>
          <p:nvPr/>
        </p:nvCxnSpPr>
        <p:spPr>
          <a:xfrm>
            <a:off x="4312417" y="1540229"/>
            <a:ext cx="2342383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2" name="Google Shape;22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6567" y="1752189"/>
            <a:ext cx="2502750" cy="160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47464" y="3995334"/>
            <a:ext cx="1810046" cy="160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14001" y="3837734"/>
            <a:ext cx="1650126" cy="186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98811" y="2048134"/>
            <a:ext cx="2484530" cy="1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loud Callout 57">
            <a:extLst>
              <a:ext uri="{FF2B5EF4-FFF2-40B4-BE49-F238E27FC236}">
                <a16:creationId xmlns:a16="http://schemas.microsoft.com/office/drawing/2014/main" id="{38205085-FA38-7D12-D9E4-4422B5AE8299}"/>
              </a:ext>
            </a:extLst>
          </p:cNvPr>
          <p:cNvSpPr/>
          <p:nvPr/>
        </p:nvSpPr>
        <p:spPr>
          <a:xfrm>
            <a:off x="8807117" y="383831"/>
            <a:ext cx="3025662" cy="1122946"/>
          </a:xfrm>
          <a:prstGeom prst="cloudCallout">
            <a:avLst>
              <a:gd name="adj1" fmla="val -67919"/>
              <a:gd name="adj2" fmla="val 51415"/>
            </a:avLst>
          </a:prstGeom>
          <a:solidFill>
            <a:srgbClr val="1F497D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800" kern="0" dirty="0" err="1">
                <a:solidFill>
                  <a:srgbClr val="FFFF00"/>
                </a:solidFill>
              </a:rPr>
              <a:t>Làm</a:t>
            </a:r>
            <a:r>
              <a:rPr lang="en-US" sz="2800" kern="0" dirty="0">
                <a:solidFill>
                  <a:srgbClr val="FFFF00"/>
                </a:solidFill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</a:rPr>
              <a:t>bài</a:t>
            </a:r>
            <a:r>
              <a:rPr lang="en-US" sz="2800" kern="0" dirty="0">
                <a:solidFill>
                  <a:srgbClr val="FFFF00"/>
                </a:solidFill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</a:rPr>
              <a:t>vào</a:t>
            </a:r>
            <a:r>
              <a:rPr lang="en-US" sz="2800" kern="0" dirty="0">
                <a:solidFill>
                  <a:srgbClr val="FFFF00"/>
                </a:solidFill>
              </a:rPr>
              <a:t> </a:t>
            </a:r>
            <a:r>
              <a:rPr lang="en-US" sz="2800" kern="0" dirty="0" err="1" smtClean="0">
                <a:solidFill>
                  <a:srgbClr val="FFFF00"/>
                </a:solidFill>
              </a:rPr>
              <a:t>sách</a:t>
            </a:r>
            <a:endParaRPr lang="en-US" sz="280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6"/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6" descr="C:\Users\TUAN\Downloads\Luyện tập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58" y="0"/>
            <a:ext cx="2351314" cy="90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"/>
          <p:cNvSpPr/>
          <p:nvPr/>
        </p:nvSpPr>
        <p:spPr>
          <a:xfrm>
            <a:off x="5867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 sz="36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1164045" y="1117287"/>
            <a:ext cx="10646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a, Mỗi đồ vật dưới đây có dạng hình khối gì? </a:t>
            </a:r>
            <a:endParaRPr/>
          </a:p>
        </p:txBody>
      </p:sp>
      <p:cxnSp>
        <p:nvCxnSpPr>
          <p:cNvPr id="239" name="Google Shape;239;p6"/>
          <p:cNvCxnSpPr/>
          <p:nvPr/>
        </p:nvCxnSpPr>
        <p:spPr>
          <a:xfrm>
            <a:off x="4541017" y="1540229"/>
            <a:ext cx="2342383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0" name="Google Shape;240;p6"/>
          <p:cNvSpPr txBox="1"/>
          <p:nvPr/>
        </p:nvSpPr>
        <p:spPr>
          <a:xfrm>
            <a:off x="837112" y="4292434"/>
            <a:ext cx="16140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Khối trụ</a:t>
            </a:r>
            <a:endParaRPr sz="2800" b="1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9412405" y="4358230"/>
            <a:ext cx="176241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Khối hộp chữ nhật</a:t>
            </a:r>
            <a:endParaRPr/>
          </a:p>
        </p:txBody>
      </p:sp>
      <p:sp>
        <p:nvSpPr>
          <p:cNvPr id="242" name="Google Shape;242;p6"/>
          <p:cNvSpPr txBox="1"/>
          <p:nvPr/>
        </p:nvSpPr>
        <p:spPr>
          <a:xfrm>
            <a:off x="3278004" y="4292434"/>
            <a:ext cx="163464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Khối lập phương</a:t>
            </a:r>
            <a:endParaRPr sz="2800" b="1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3" name="Google Shape;243;p6"/>
          <p:cNvSpPr txBox="1"/>
          <p:nvPr/>
        </p:nvSpPr>
        <p:spPr>
          <a:xfrm>
            <a:off x="6208427" y="4312063"/>
            <a:ext cx="16346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Khối cầu</a:t>
            </a:r>
            <a:endParaRPr sz="2800" b="1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4" name="Google Shape;24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141" y="2264679"/>
            <a:ext cx="2502750" cy="160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78641" y="2411349"/>
            <a:ext cx="1810046" cy="160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92941" y="2239752"/>
            <a:ext cx="1650126" cy="186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47321" y="2318368"/>
            <a:ext cx="2484530" cy="17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7"/>
          <p:cNvSpPr/>
          <p:nvPr/>
        </p:nvSpPr>
        <p:spPr>
          <a:xfrm>
            <a:off x="-137160" y="337930"/>
            <a:ext cx="12481560" cy="6318500"/>
          </a:xfrm>
          <a:prstGeom prst="rect">
            <a:avLst/>
          </a:prstGeom>
          <a:solidFill>
            <a:schemeClr val="lt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7" descr="C:\Users\TUAN\Downloads\Luyện tập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58" y="0"/>
            <a:ext cx="2351314" cy="90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7"/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 sz="36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b, Chọn hình thích hợp đặt vào dấu “?” </a:t>
            </a:r>
            <a:endParaRPr/>
          </a:p>
        </p:txBody>
      </p:sp>
      <p:cxnSp>
        <p:nvCxnSpPr>
          <p:cNvPr id="258" name="Google Shape;258;p7"/>
          <p:cNvCxnSpPr/>
          <p:nvPr/>
        </p:nvCxnSpPr>
        <p:spPr>
          <a:xfrm>
            <a:off x="1350333" y="1552713"/>
            <a:ext cx="1307805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9" name="Google Shape;259;p7"/>
          <p:cNvCxnSpPr/>
          <p:nvPr/>
        </p:nvCxnSpPr>
        <p:spPr>
          <a:xfrm>
            <a:off x="4019105" y="1531807"/>
            <a:ext cx="1956391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0" name="Google Shape;26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184" y="2164662"/>
            <a:ext cx="797510" cy="119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0372" y="2567348"/>
            <a:ext cx="797511" cy="771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37523" y="2539926"/>
            <a:ext cx="799518" cy="7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7"/>
          <p:cNvSpPr/>
          <p:nvPr/>
        </p:nvSpPr>
        <p:spPr>
          <a:xfrm>
            <a:off x="3077722" y="2506756"/>
            <a:ext cx="949546" cy="886864"/>
          </a:xfrm>
          <a:prstGeom prst="ellipse">
            <a:avLst/>
          </a:prstGeom>
          <a:solidFill>
            <a:srgbClr val="6BCDF4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67951" y="2190478"/>
            <a:ext cx="797510" cy="119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77985" y="2592693"/>
            <a:ext cx="797511" cy="771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16506" y="2553838"/>
            <a:ext cx="799518" cy="7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7"/>
          <p:cNvSpPr/>
          <p:nvPr/>
        </p:nvSpPr>
        <p:spPr>
          <a:xfrm>
            <a:off x="7168664" y="2484383"/>
            <a:ext cx="949546" cy="886864"/>
          </a:xfrm>
          <a:prstGeom prst="ellipse">
            <a:avLst/>
          </a:prstGeom>
          <a:solidFill>
            <a:srgbClr val="6BCDF4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2164" y="2219662"/>
            <a:ext cx="797510" cy="119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45996" y="2621877"/>
            <a:ext cx="797511" cy="7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7"/>
          <p:cNvSpPr/>
          <p:nvPr/>
        </p:nvSpPr>
        <p:spPr>
          <a:xfrm>
            <a:off x="11106902" y="2539926"/>
            <a:ext cx="949546" cy="886864"/>
          </a:xfrm>
          <a:prstGeom prst="ellipse">
            <a:avLst/>
          </a:prstGeom>
          <a:solidFill>
            <a:srgbClr val="6BCDF4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10401382" y="2414491"/>
            <a:ext cx="145357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/>
          </a:p>
        </p:txBody>
      </p:sp>
      <p:pic>
        <p:nvPicPr>
          <p:cNvPr id="272" name="Google Shape;27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3542" y="4300065"/>
            <a:ext cx="797510" cy="119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8818" y="4828151"/>
            <a:ext cx="797511" cy="771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68905" y="4672591"/>
            <a:ext cx="799518" cy="77174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7"/>
          <p:cNvSpPr/>
          <p:nvPr/>
        </p:nvSpPr>
        <p:spPr>
          <a:xfrm>
            <a:off x="9395336" y="4690453"/>
            <a:ext cx="949546" cy="886864"/>
          </a:xfrm>
          <a:prstGeom prst="ellipse">
            <a:avLst/>
          </a:prstGeom>
          <a:solidFill>
            <a:srgbClr val="6BCDF4"/>
          </a:solidFill>
          <a:ln w="12700" cap="flat" cmpd="sng">
            <a:solidFill>
              <a:srgbClr val="3C6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695492" y="5203951"/>
            <a:ext cx="1051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A.</a:t>
            </a:r>
            <a:endParaRPr/>
          </a:p>
        </p:txBody>
      </p:sp>
      <p:sp>
        <p:nvSpPr>
          <p:cNvPr id="277" name="Google Shape;277;p7"/>
          <p:cNvSpPr txBox="1"/>
          <p:nvPr/>
        </p:nvSpPr>
        <p:spPr>
          <a:xfrm>
            <a:off x="3365974" y="5169509"/>
            <a:ext cx="1051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B.</a:t>
            </a:r>
            <a:endParaRPr/>
          </a:p>
        </p:txBody>
      </p:sp>
      <p:sp>
        <p:nvSpPr>
          <p:cNvPr id="278" name="Google Shape;278;p7"/>
          <p:cNvSpPr txBox="1"/>
          <p:nvPr/>
        </p:nvSpPr>
        <p:spPr>
          <a:xfrm>
            <a:off x="8792274" y="5028404"/>
            <a:ext cx="1051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D.</a:t>
            </a:r>
            <a:endParaRPr/>
          </a:p>
        </p:txBody>
      </p:sp>
      <p:sp>
        <p:nvSpPr>
          <p:cNvPr id="279" name="Google Shape;279;p7"/>
          <p:cNvSpPr/>
          <p:nvPr/>
        </p:nvSpPr>
        <p:spPr>
          <a:xfrm>
            <a:off x="6036456" y="5140038"/>
            <a:ext cx="649969" cy="600676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 txBox="1"/>
          <p:nvPr/>
        </p:nvSpPr>
        <p:spPr>
          <a:xfrm>
            <a:off x="6135845" y="5140038"/>
            <a:ext cx="1051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C.</a:t>
            </a:r>
            <a:endParaRPr/>
          </a:p>
        </p:txBody>
      </p:sp>
      <p:sp>
        <p:nvSpPr>
          <p:cNvPr id="281" name="Google Shape;281;p7"/>
          <p:cNvSpPr/>
          <p:nvPr/>
        </p:nvSpPr>
        <p:spPr>
          <a:xfrm>
            <a:off x="390576" y="3259338"/>
            <a:ext cx="3716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82" name="Google Shape;282;p7"/>
          <p:cNvSpPr/>
          <p:nvPr/>
        </p:nvSpPr>
        <p:spPr>
          <a:xfrm>
            <a:off x="1420271" y="3243693"/>
            <a:ext cx="3716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4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2351445" y="3259337"/>
            <a:ext cx="3716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4" name="Google Shape;284;p7"/>
          <p:cNvSpPr/>
          <p:nvPr/>
        </p:nvSpPr>
        <p:spPr>
          <a:xfrm>
            <a:off x="3330603" y="3259337"/>
            <a:ext cx="3716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4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7"/>
          <p:cNvSpPr/>
          <p:nvPr/>
        </p:nvSpPr>
        <p:spPr>
          <a:xfrm>
            <a:off x="4317681" y="3290275"/>
            <a:ext cx="3716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86" name="Google Shape;286;p7"/>
          <p:cNvSpPr/>
          <p:nvPr/>
        </p:nvSpPr>
        <p:spPr>
          <a:xfrm>
            <a:off x="5347376" y="3274630"/>
            <a:ext cx="3716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4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6400486" y="3312879"/>
            <a:ext cx="3716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8" name="Google Shape;288;p7"/>
          <p:cNvSpPr/>
          <p:nvPr/>
        </p:nvSpPr>
        <p:spPr>
          <a:xfrm>
            <a:off x="7453435" y="3290274"/>
            <a:ext cx="3716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4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>
            <a:off x="8376085" y="3253449"/>
            <a:ext cx="3716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90" name="Google Shape;290;p7"/>
          <p:cNvSpPr/>
          <p:nvPr/>
        </p:nvSpPr>
        <p:spPr>
          <a:xfrm>
            <a:off x="9405780" y="3237804"/>
            <a:ext cx="3716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4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>
            <a:off x="10458890" y="3276053"/>
            <a:ext cx="3716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92" name="Google Shape;292;p7"/>
          <p:cNvSpPr/>
          <p:nvPr/>
        </p:nvSpPr>
        <p:spPr>
          <a:xfrm>
            <a:off x="11395838" y="3324115"/>
            <a:ext cx="37167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4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Cloud Callout 57">
            <a:extLst>
              <a:ext uri="{FF2B5EF4-FFF2-40B4-BE49-F238E27FC236}">
                <a16:creationId xmlns:a16="http://schemas.microsoft.com/office/drawing/2014/main" id="{38205085-FA38-7D12-D9E4-4422B5AE8299}"/>
              </a:ext>
            </a:extLst>
          </p:cNvPr>
          <p:cNvSpPr/>
          <p:nvPr/>
        </p:nvSpPr>
        <p:spPr>
          <a:xfrm>
            <a:off x="7871234" y="689215"/>
            <a:ext cx="4125329" cy="1089288"/>
          </a:xfrm>
          <a:prstGeom prst="cloudCallout">
            <a:avLst>
              <a:gd name="adj1" fmla="val -67919"/>
              <a:gd name="adj2" fmla="val 51415"/>
            </a:avLst>
          </a:prstGeom>
          <a:solidFill>
            <a:srgbClr val="1F497D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400" kern="0" dirty="0" err="1">
                <a:solidFill>
                  <a:srgbClr val="FFFF00"/>
                </a:solidFill>
              </a:rPr>
              <a:t>Làm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</a:rPr>
              <a:t>bài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</a:rPr>
              <a:t>vào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n-US" sz="2400" kern="0" dirty="0" err="1" smtClean="0">
                <a:solidFill>
                  <a:srgbClr val="FFFF00"/>
                </a:solidFill>
              </a:rPr>
              <a:t>sách</a:t>
            </a:r>
            <a:endParaRPr lang="en-US" sz="240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8"/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8" descr="C:\Users\TUAN\Downloads\Luyện tập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58" y="0"/>
            <a:ext cx="2351314" cy="90730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8"/>
          <p:cNvSpPr/>
          <p:nvPr/>
        </p:nvSpPr>
        <p:spPr>
          <a:xfrm>
            <a:off x="478631" y="1196256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sz="36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2" name="Google Shape;302;p8"/>
          <p:cNvSpPr txBox="1"/>
          <p:nvPr/>
        </p:nvSpPr>
        <p:spPr>
          <a:xfrm>
            <a:off x="1030416" y="1131292"/>
            <a:ext cx="106462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Nêu tên ba điểm thẳng hàng có trong hình vẽ bên.</a:t>
            </a:r>
            <a:endParaRPr/>
          </a:p>
        </p:txBody>
      </p:sp>
      <p:sp>
        <p:nvSpPr>
          <p:cNvPr id="303" name="Google Shape;303;p8"/>
          <p:cNvSpPr/>
          <p:nvPr/>
        </p:nvSpPr>
        <p:spPr>
          <a:xfrm>
            <a:off x="6096000" y="2243058"/>
            <a:ext cx="3561907" cy="306217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8"/>
          <p:cNvCxnSpPr>
            <a:stCxn id="303" idx="1"/>
            <a:endCxn id="303" idx="4"/>
          </p:cNvCxnSpPr>
          <p:nvPr/>
        </p:nvCxnSpPr>
        <p:spPr>
          <a:xfrm>
            <a:off x="6986477" y="3774147"/>
            <a:ext cx="2671500" cy="153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8"/>
          <p:cNvCxnSpPr>
            <a:endCxn id="303" idx="2"/>
          </p:cNvCxnSpPr>
          <p:nvPr/>
        </p:nvCxnSpPr>
        <p:spPr>
          <a:xfrm flipH="1">
            <a:off x="6096000" y="3774035"/>
            <a:ext cx="2671500" cy="153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8"/>
          <p:cNvSpPr txBox="1"/>
          <p:nvPr/>
        </p:nvSpPr>
        <p:spPr>
          <a:xfrm>
            <a:off x="7680251" y="1802239"/>
            <a:ext cx="8160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endParaRPr/>
          </a:p>
        </p:txBody>
      </p:sp>
      <p:sp>
        <p:nvSpPr>
          <p:cNvPr id="307" name="Google Shape;307;p8"/>
          <p:cNvSpPr txBox="1"/>
          <p:nvPr/>
        </p:nvSpPr>
        <p:spPr>
          <a:xfrm>
            <a:off x="6549211" y="3460623"/>
            <a:ext cx="8160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endParaRPr/>
          </a:p>
        </p:txBody>
      </p:sp>
      <p:sp>
        <p:nvSpPr>
          <p:cNvPr id="308" name="Google Shape;308;p8"/>
          <p:cNvSpPr txBox="1"/>
          <p:nvPr/>
        </p:nvSpPr>
        <p:spPr>
          <a:xfrm>
            <a:off x="5725191" y="5157162"/>
            <a:ext cx="8160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  <a:endParaRPr/>
          </a:p>
        </p:txBody>
      </p:sp>
      <p:sp>
        <p:nvSpPr>
          <p:cNvPr id="309" name="Google Shape;309;p8"/>
          <p:cNvSpPr txBox="1"/>
          <p:nvPr/>
        </p:nvSpPr>
        <p:spPr>
          <a:xfrm>
            <a:off x="7668952" y="3773662"/>
            <a:ext cx="8160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endParaRPr/>
          </a:p>
        </p:txBody>
      </p:sp>
      <p:sp>
        <p:nvSpPr>
          <p:cNvPr id="310" name="Google Shape;310;p8"/>
          <p:cNvSpPr txBox="1"/>
          <p:nvPr/>
        </p:nvSpPr>
        <p:spPr>
          <a:xfrm>
            <a:off x="9671357" y="5110807"/>
            <a:ext cx="8160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endParaRPr/>
          </a:p>
        </p:txBody>
      </p:sp>
      <p:sp>
        <p:nvSpPr>
          <p:cNvPr id="311" name="Google Shape;311;p8"/>
          <p:cNvSpPr txBox="1"/>
          <p:nvPr/>
        </p:nvSpPr>
        <p:spPr>
          <a:xfrm>
            <a:off x="8820594" y="3481889"/>
            <a:ext cx="8160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</a:t>
            </a:r>
            <a:endParaRPr/>
          </a:p>
        </p:txBody>
      </p:sp>
      <p:cxnSp>
        <p:nvCxnSpPr>
          <p:cNvPr id="312" name="Google Shape;312;p8"/>
          <p:cNvCxnSpPr/>
          <p:nvPr/>
        </p:nvCxnSpPr>
        <p:spPr>
          <a:xfrm>
            <a:off x="1208429" y="1623336"/>
            <a:ext cx="4128393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8"/>
          <p:cNvSpPr txBox="1"/>
          <p:nvPr/>
        </p:nvSpPr>
        <p:spPr>
          <a:xfrm>
            <a:off x="858883" y="2243058"/>
            <a:ext cx="546369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Ba điểm thẳng hàng có trong hình vẽ bên là:</a:t>
            </a:r>
            <a:endParaRPr/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A, N, B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A, M, C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N, O, C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M, O, B</a:t>
            </a:r>
            <a:endParaRPr/>
          </a:p>
        </p:txBody>
      </p:sp>
      <p:cxnSp>
        <p:nvCxnSpPr>
          <p:cNvPr id="317" name="Google Shape;317;p8"/>
          <p:cNvCxnSpPr/>
          <p:nvPr/>
        </p:nvCxnSpPr>
        <p:spPr>
          <a:xfrm>
            <a:off x="5892189" y="1610912"/>
            <a:ext cx="2042771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Cloud Callout 57">
            <a:extLst>
              <a:ext uri="{FF2B5EF4-FFF2-40B4-BE49-F238E27FC236}">
                <a16:creationId xmlns:a16="http://schemas.microsoft.com/office/drawing/2014/main" id="{38205085-FA38-7D12-D9E4-4422B5AE8299}"/>
              </a:ext>
            </a:extLst>
          </p:cNvPr>
          <p:cNvSpPr/>
          <p:nvPr/>
        </p:nvSpPr>
        <p:spPr>
          <a:xfrm>
            <a:off x="8322227" y="1173603"/>
            <a:ext cx="3919699" cy="1298826"/>
          </a:xfrm>
          <a:prstGeom prst="cloudCallout">
            <a:avLst>
              <a:gd name="adj1" fmla="val -53473"/>
              <a:gd name="adj2" fmla="val 58439"/>
            </a:avLst>
          </a:prstGeom>
          <a:solidFill>
            <a:srgbClr val="1F497D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000" kern="0" dirty="0" err="1" smtClean="0">
                <a:solidFill>
                  <a:srgbClr val="FFFF00"/>
                </a:solidFill>
              </a:rPr>
              <a:t>Thảo</a:t>
            </a:r>
            <a:r>
              <a:rPr lang="en-US" sz="2000" kern="0" dirty="0" smtClean="0">
                <a:solidFill>
                  <a:srgbClr val="FFFF00"/>
                </a:solidFill>
              </a:rPr>
              <a:t> </a:t>
            </a:r>
            <a:r>
              <a:rPr lang="en-US" sz="2000" kern="0" dirty="0" err="1" smtClean="0">
                <a:solidFill>
                  <a:srgbClr val="FFFF00"/>
                </a:solidFill>
              </a:rPr>
              <a:t>luận</a:t>
            </a:r>
            <a:r>
              <a:rPr lang="en-US" sz="2000" kern="0" dirty="0" smtClean="0">
                <a:solidFill>
                  <a:srgbClr val="FFFF00"/>
                </a:solidFill>
              </a:rPr>
              <a:t> </a:t>
            </a:r>
            <a:r>
              <a:rPr lang="en-US" sz="2000" kern="0" dirty="0" err="1" smtClean="0">
                <a:solidFill>
                  <a:srgbClr val="FFFF00"/>
                </a:solidFill>
              </a:rPr>
              <a:t>nhóm</a:t>
            </a:r>
            <a:r>
              <a:rPr lang="en-US" sz="2000" kern="0" dirty="0" smtClean="0">
                <a:solidFill>
                  <a:srgbClr val="FFFF00"/>
                </a:solidFill>
              </a:rPr>
              <a:t> </a:t>
            </a:r>
            <a:r>
              <a:rPr lang="en-US" sz="2000" kern="0" dirty="0" err="1" smtClean="0">
                <a:solidFill>
                  <a:srgbClr val="FFFF00"/>
                </a:solidFill>
              </a:rPr>
              <a:t>đôi</a:t>
            </a:r>
            <a:r>
              <a:rPr lang="en-US" sz="2000" kern="0" dirty="0" smtClean="0">
                <a:solidFill>
                  <a:srgbClr val="FFFF00"/>
                </a:solidFill>
              </a:rPr>
              <a:t>  </a:t>
            </a:r>
            <a:r>
              <a:rPr lang="en-US" sz="2000" kern="0" dirty="0" err="1" smtClean="0">
                <a:solidFill>
                  <a:srgbClr val="FFFF00"/>
                </a:solidFill>
              </a:rPr>
              <a:t>Làm</a:t>
            </a:r>
            <a:r>
              <a:rPr lang="en-US" sz="2000" kern="0" dirty="0" smtClean="0">
                <a:solidFill>
                  <a:srgbClr val="FFFF00"/>
                </a:solidFill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</a:rPr>
              <a:t>bài</a:t>
            </a:r>
            <a:r>
              <a:rPr lang="en-US" sz="2000" kern="0" dirty="0">
                <a:solidFill>
                  <a:srgbClr val="FFFF00"/>
                </a:solidFill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</a:rPr>
              <a:t>vào</a:t>
            </a:r>
            <a:r>
              <a:rPr lang="en-US" sz="2000" kern="0" dirty="0">
                <a:solidFill>
                  <a:srgbClr val="FFFF00"/>
                </a:solidFill>
              </a:rPr>
              <a:t> </a:t>
            </a:r>
            <a:r>
              <a:rPr lang="en-US" sz="2000" kern="0" dirty="0" err="1" smtClean="0">
                <a:solidFill>
                  <a:srgbClr val="FFFF00"/>
                </a:solidFill>
              </a:rPr>
              <a:t>sách</a:t>
            </a:r>
            <a:endParaRPr lang="en-US" sz="200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9"/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9" descr="C:\Users\TUAN\Downloads\Luyện tập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58" y="0"/>
            <a:ext cx="2351314" cy="90730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9"/>
          <p:cNvSpPr/>
          <p:nvPr/>
        </p:nvSpPr>
        <p:spPr>
          <a:xfrm>
            <a:off x="519764" y="995099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 sz="36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7" name="Google Shape;327;p9"/>
          <p:cNvSpPr txBox="1"/>
          <p:nvPr/>
        </p:nvSpPr>
        <p:spPr>
          <a:xfrm>
            <a:off x="1020506" y="819575"/>
            <a:ext cx="10898414" cy="130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Con ốc sên bò đến cây chuối theo đường gấp khúc ABCD.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Tính độ dài quãng đường ốc sên phải bò? </a:t>
            </a:r>
            <a:endParaRPr/>
          </a:p>
        </p:txBody>
      </p:sp>
      <p:cxnSp>
        <p:nvCxnSpPr>
          <p:cNvPr id="328" name="Google Shape;328;p9"/>
          <p:cNvCxnSpPr/>
          <p:nvPr/>
        </p:nvCxnSpPr>
        <p:spPr>
          <a:xfrm>
            <a:off x="1854116" y="1435492"/>
            <a:ext cx="1360967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9" name="Google Shape;329;p9"/>
          <p:cNvCxnSpPr/>
          <p:nvPr/>
        </p:nvCxnSpPr>
        <p:spPr>
          <a:xfrm>
            <a:off x="3980627" y="1440292"/>
            <a:ext cx="1360967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0" name="Google Shape;330;p9"/>
          <p:cNvCxnSpPr/>
          <p:nvPr/>
        </p:nvCxnSpPr>
        <p:spPr>
          <a:xfrm>
            <a:off x="6224096" y="1424960"/>
            <a:ext cx="331330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" name="Google Shape;331;p9"/>
          <p:cNvCxnSpPr/>
          <p:nvPr/>
        </p:nvCxnSpPr>
        <p:spPr>
          <a:xfrm>
            <a:off x="1940560" y="2049825"/>
            <a:ext cx="524256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" name="Google Shape;332;p9"/>
          <p:cNvCxnSpPr/>
          <p:nvPr/>
        </p:nvCxnSpPr>
        <p:spPr>
          <a:xfrm>
            <a:off x="1940560" y="2124612"/>
            <a:ext cx="524256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3" name="Google Shape;33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00743" y="2158098"/>
            <a:ext cx="11903053" cy="3704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9"/>
          <p:cNvPicPr preferRelativeResize="0"/>
          <p:nvPr/>
        </p:nvPicPr>
        <p:blipFill rotWithShape="1">
          <a:blip r:embed="rId6">
            <a:alphaModFix/>
          </a:blip>
          <a:srcRect b="2855"/>
          <a:stretch/>
        </p:blipFill>
        <p:spPr>
          <a:xfrm>
            <a:off x="1854116" y="2424187"/>
            <a:ext cx="8361508" cy="3340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"/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10" descr="C:\Users\TUAN\Downloads\Luyện tập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58" y="0"/>
            <a:ext cx="2351314" cy="90730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0"/>
          <p:cNvSpPr/>
          <p:nvPr/>
        </p:nvSpPr>
        <p:spPr>
          <a:xfrm>
            <a:off x="551985" y="870402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 sz="36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44" name="Google Shape;34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480" y="1076441"/>
            <a:ext cx="9168868" cy="28537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0"/>
          <p:cNvCxnSpPr/>
          <p:nvPr/>
        </p:nvCxnSpPr>
        <p:spPr>
          <a:xfrm>
            <a:off x="1779688" y="1171332"/>
            <a:ext cx="1360967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6" name="Google Shape;346;p10"/>
          <p:cNvCxnSpPr/>
          <p:nvPr/>
        </p:nvCxnSpPr>
        <p:spPr>
          <a:xfrm>
            <a:off x="4000947" y="1171332"/>
            <a:ext cx="1360967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7" name="Google Shape;347;p10"/>
          <p:cNvCxnSpPr/>
          <p:nvPr/>
        </p:nvCxnSpPr>
        <p:spPr>
          <a:xfrm>
            <a:off x="6213936" y="1171332"/>
            <a:ext cx="331330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8" name="Google Shape;348;p10"/>
          <p:cNvCxnSpPr/>
          <p:nvPr/>
        </p:nvCxnSpPr>
        <p:spPr>
          <a:xfrm>
            <a:off x="1842597" y="1682242"/>
            <a:ext cx="5462443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" name="Google Shape;349;p10"/>
          <p:cNvCxnSpPr/>
          <p:nvPr/>
        </p:nvCxnSpPr>
        <p:spPr>
          <a:xfrm>
            <a:off x="1842597" y="1596292"/>
            <a:ext cx="5462443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0" name="Google Shape;350;p10"/>
          <p:cNvSpPr txBox="1"/>
          <p:nvPr/>
        </p:nvSpPr>
        <p:spPr>
          <a:xfrm>
            <a:off x="4724924" y="3967890"/>
            <a:ext cx="16716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giải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51" name="Google Shape;351;p10"/>
          <p:cNvSpPr txBox="1"/>
          <p:nvPr/>
        </p:nvSpPr>
        <p:spPr>
          <a:xfrm>
            <a:off x="2298679" y="4528766"/>
            <a:ext cx="834206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Quãng</a:t>
            </a: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ốc</a:t>
            </a: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sên</a:t>
            </a: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bò</a:t>
            </a: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                     125 + 380 + 300 = 805 (cm)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</a:t>
            </a:r>
            <a:r>
              <a:rPr lang="en-US" sz="28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: 805 cm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52" name="Google Shape;352;p10"/>
          <p:cNvSpPr txBox="1"/>
          <p:nvPr/>
        </p:nvSpPr>
        <p:spPr>
          <a:xfrm>
            <a:off x="1020506" y="728135"/>
            <a:ext cx="1089841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Con ốc sên bò đến cây chuối theo đường gấp khúc ABCD.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Tính độ dài quãng đường ốc sên phải bò? </a:t>
            </a:r>
            <a:endParaRPr/>
          </a:p>
        </p:txBody>
      </p:sp>
      <p:sp>
        <p:nvSpPr>
          <p:cNvPr id="19" name="Cloud Callout 57">
            <a:extLst>
              <a:ext uri="{FF2B5EF4-FFF2-40B4-BE49-F238E27FC236}">
                <a16:creationId xmlns:a16="http://schemas.microsoft.com/office/drawing/2014/main" id="{38205085-FA38-7D12-D9E4-4422B5AE8299}"/>
              </a:ext>
            </a:extLst>
          </p:cNvPr>
          <p:cNvSpPr/>
          <p:nvPr/>
        </p:nvSpPr>
        <p:spPr>
          <a:xfrm>
            <a:off x="9136284" y="1553620"/>
            <a:ext cx="3025662" cy="1122946"/>
          </a:xfrm>
          <a:prstGeom prst="cloudCallout">
            <a:avLst>
              <a:gd name="adj1" fmla="val -67919"/>
              <a:gd name="adj2" fmla="val 51415"/>
            </a:avLst>
          </a:prstGeom>
          <a:solidFill>
            <a:srgbClr val="1F497D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800" kern="0" dirty="0" err="1">
                <a:solidFill>
                  <a:srgbClr val="FFFF00"/>
                </a:solidFill>
              </a:rPr>
              <a:t>Làm</a:t>
            </a:r>
            <a:r>
              <a:rPr lang="en-US" sz="2800" kern="0" dirty="0">
                <a:solidFill>
                  <a:srgbClr val="FFFF00"/>
                </a:solidFill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</a:rPr>
              <a:t>bài</a:t>
            </a:r>
            <a:r>
              <a:rPr lang="en-US" sz="2800" kern="0" dirty="0">
                <a:solidFill>
                  <a:srgbClr val="FFFF00"/>
                </a:solidFill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</a:rPr>
              <a:t>vào</a:t>
            </a:r>
            <a:r>
              <a:rPr lang="en-US" sz="2800" kern="0" dirty="0">
                <a:solidFill>
                  <a:srgbClr val="FFFF00"/>
                </a:solidFill>
              </a:rPr>
              <a:t> </a:t>
            </a:r>
            <a:r>
              <a:rPr lang="en-US" sz="2800" kern="0" dirty="0" err="1" smtClean="0">
                <a:solidFill>
                  <a:srgbClr val="FFFF00"/>
                </a:solidFill>
              </a:rPr>
              <a:t>vở</a:t>
            </a:r>
            <a:endParaRPr lang="en-US" sz="280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自定义 2">
      <a:dk1>
        <a:srgbClr val="000000"/>
      </a:dk1>
      <a:lt1>
        <a:srgbClr val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410</Words>
  <Application>Microsoft Office PowerPoint</Application>
  <PresentationFormat>Widescreen</PresentationFormat>
  <Paragraphs>101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Microsoft Yahei</vt:lpstr>
      <vt:lpstr>Arial</vt:lpstr>
      <vt:lpstr>Arial Black</vt:lpstr>
      <vt:lpstr>Cambria</vt:lpstr>
      <vt:lpstr>Noto Sans Symbols</vt:lpstr>
      <vt:lpstr>Bungee</vt:lpstr>
      <vt:lpstr>Calibri</vt:lpstr>
      <vt:lpstr>Office 主题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Hp</cp:lastModifiedBy>
  <cp:revision>6</cp:revision>
  <dcterms:created xsi:type="dcterms:W3CDTF">2015-05-05T08:02:14Z</dcterms:created>
  <dcterms:modified xsi:type="dcterms:W3CDTF">2025-09-18T05:08:14Z</dcterms:modified>
</cp:coreProperties>
</file>