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6858000" cx="12192000"/>
  <p:notesSz cx="6858000" cy="9144000"/>
  <p:embeddedFontLst>
    <p:embeddedFont>
      <p:font typeface="Cookie"/>
      <p:regular r:id="rId33"/>
    </p:embeddedFont>
    <p:embeddedFont>
      <p:font typeface="Play"/>
      <p:regular r:id="rId34"/>
      <p:bold r:id="rId35"/>
    </p:embeddedFont>
    <p:embeddedFont>
      <p:font typeface="Oi"/>
      <p:regular r:id="rId36"/>
    </p:embeddedFont>
    <p:embeddedFont>
      <p:font typeface="Coiny"/>
      <p:regular r:id="rId37"/>
    </p:embeddedFont>
    <p:embeddedFont>
      <p:font typeface="Nunito Black"/>
      <p:bold r:id="rId38"/>
      <p:boldItalic r:id="rId39"/>
    </p:embeddedFont>
    <p:embeddedFont>
      <p:font typeface="Sigmar One"/>
      <p:regular r:id="rId40"/>
    </p:embeddedFont>
    <p:embeddedFont>
      <p:font typeface="Open Sans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5" roundtripDataSignature="AMtx7mijsOmT79uIKus7AMFIJMBeUo4/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A9A91D7-3CB3-4B21-B277-DC853B3D27D5}">
  <a:tblStyle styleId="{3A9A91D7-3CB3-4B21-B277-DC853B3D27D5}" styleName="Table_0">
    <a:wholeTbl>
      <a:tcTxStyle b="off" i="off">
        <a:font>
          <a:latin typeface="Aptos"/>
          <a:ea typeface="Aptos"/>
          <a:cs typeface="Aptos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E9EC"/>
          </a:solidFill>
        </a:fill>
      </a:tcStyle>
    </a:wholeTbl>
    <a:band1H>
      <a:tcTxStyle/>
      <a:tcStyle>
        <a:fill>
          <a:solidFill>
            <a:srgbClr val="CAD1D8"/>
          </a:solidFill>
        </a:fill>
      </a:tcStyle>
    </a:band1H>
    <a:band2H>
      <a:tcTxStyle/>
    </a:band2H>
    <a:band1V>
      <a:tcTxStyle/>
      <a:tcStyle>
        <a:fill>
          <a:solidFill>
            <a:srgbClr val="CAD1D8"/>
          </a:solidFill>
        </a:fill>
      </a:tcStyle>
    </a:band1V>
    <a:band2V>
      <a:tcTxStyle/>
    </a:band2V>
    <a:lastCol>
      <a:tcTxStyle b="on" i="off">
        <a:font>
          <a:latin typeface="Aptos"/>
          <a:ea typeface="Aptos"/>
          <a:cs typeface="Aptos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ptos"/>
          <a:ea typeface="Aptos"/>
          <a:cs typeface="Aptos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SigmarOne-regular.fntdata"/><Relationship Id="rId20" Type="http://schemas.openxmlformats.org/officeDocument/2006/relationships/slide" Target="slides/slide15.xml"/><Relationship Id="rId42" Type="http://schemas.openxmlformats.org/officeDocument/2006/relationships/font" Target="fonts/OpenSans-bold.fntdata"/><Relationship Id="rId41" Type="http://schemas.openxmlformats.org/officeDocument/2006/relationships/font" Target="fonts/OpenSans-regular.fntdata"/><Relationship Id="rId22" Type="http://schemas.openxmlformats.org/officeDocument/2006/relationships/slide" Target="slides/slide17.xml"/><Relationship Id="rId44" Type="http://schemas.openxmlformats.org/officeDocument/2006/relationships/font" Target="fonts/OpenSans-boldItalic.fntdata"/><Relationship Id="rId21" Type="http://schemas.openxmlformats.org/officeDocument/2006/relationships/slide" Target="slides/slide16.xml"/><Relationship Id="rId43" Type="http://schemas.openxmlformats.org/officeDocument/2006/relationships/font" Target="fonts/OpenSans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Cookie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Play-bold.fntdata"/><Relationship Id="rId12" Type="http://schemas.openxmlformats.org/officeDocument/2006/relationships/slide" Target="slides/slide7.xml"/><Relationship Id="rId34" Type="http://schemas.openxmlformats.org/officeDocument/2006/relationships/font" Target="fonts/Play-regular.fntdata"/><Relationship Id="rId15" Type="http://schemas.openxmlformats.org/officeDocument/2006/relationships/slide" Target="slides/slide10.xml"/><Relationship Id="rId37" Type="http://schemas.openxmlformats.org/officeDocument/2006/relationships/font" Target="fonts/Coiny-regular.fntdata"/><Relationship Id="rId14" Type="http://schemas.openxmlformats.org/officeDocument/2006/relationships/slide" Target="slides/slide9.xml"/><Relationship Id="rId36" Type="http://schemas.openxmlformats.org/officeDocument/2006/relationships/font" Target="fonts/Oi-regular.fntdata"/><Relationship Id="rId17" Type="http://schemas.openxmlformats.org/officeDocument/2006/relationships/slide" Target="slides/slide12.xml"/><Relationship Id="rId39" Type="http://schemas.openxmlformats.org/officeDocument/2006/relationships/font" Target="fonts/NunitoBlack-boldItalic.fntdata"/><Relationship Id="rId16" Type="http://schemas.openxmlformats.org/officeDocument/2006/relationships/slide" Target="slides/slide11.xml"/><Relationship Id="rId38" Type="http://schemas.openxmlformats.org/officeDocument/2006/relationships/font" Target="fonts/NunitoBlack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7" name="Google Shape;607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3" name="Google Shape;673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37c577e394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4" name="Google Shape;694;g37c577e394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g37c577e3941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3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6" name="Google Shape;76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4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28" name="Google Shape;28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1"/>
          <p:cNvSpPr txBox="1"/>
          <p:nvPr>
            <p:ph idx="1" type="body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Twentieth Century"/>
              <a:buNone/>
              <a:defRPr b="0" i="0" sz="1000" u="none" cap="none" strike="noStrik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Twentieth Century"/>
              <a:buNone/>
              <a:defRPr b="0" i="0" sz="1000" u="none" cap="none" strike="noStrik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Twentieth Century"/>
              <a:buNone/>
              <a:defRPr b="0" i="0" sz="1000" u="none" cap="none" strike="noStrik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Twentieth Century"/>
              <a:buNone/>
              <a:defRPr b="0" i="0" sz="1000" u="none" cap="none" strike="noStrik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Twentieth Century"/>
              <a:buNone/>
              <a:defRPr b="0" i="0" sz="1000" u="none" cap="none" strike="noStrik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Twentieth Century"/>
              <a:buNone/>
              <a:defRPr b="0" i="0" sz="1000" u="none" cap="none" strike="noStrik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Twentieth Century"/>
              <a:buNone/>
              <a:defRPr b="0" i="0" sz="1000" u="none" cap="none" strike="noStrik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Twentieth Century"/>
              <a:buNone/>
              <a:defRPr b="0" i="0" sz="1000" u="none" cap="none" strike="noStrik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Twentieth Century"/>
              <a:buNone/>
              <a:defRPr b="0" i="0" sz="1000" u="none" cap="none" strike="noStrik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46" name="Google Shape;46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3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3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3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3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8" name="Google Shape;68;p3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.png"/><Relationship Id="rId10" Type="http://schemas.openxmlformats.org/officeDocument/2006/relationships/image" Target="../media/image38.png"/><Relationship Id="rId13" Type="http://schemas.openxmlformats.org/officeDocument/2006/relationships/image" Target="../media/image43.png"/><Relationship Id="rId1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Relationship Id="rId15" Type="http://schemas.openxmlformats.org/officeDocument/2006/relationships/image" Target="../media/image20.png"/><Relationship Id="rId14" Type="http://schemas.openxmlformats.org/officeDocument/2006/relationships/image" Target="../media/image47.png"/><Relationship Id="rId17" Type="http://schemas.openxmlformats.org/officeDocument/2006/relationships/image" Target="../media/image55.gif"/><Relationship Id="rId16" Type="http://schemas.openxmlformats.org/officeDocument/2006/relationships/image" Target="../media/image30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40.png"/><Relationship Id="rId8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56.png"/><Relationship Id="rId10" Type="http://schemas.openxmlformats.org/officeDocument/2006/relationships/image" Target="../media/image51.png"/><Relationship Id="rId13" Type="http://schemas.openxmlformats.org/officeDocument/2006/relationships/image" Target="../media/image59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9" Type="http://schemas.openxmlformats.org/officeDocument/2006/relationships/image" Target="../media/image62.png"/><Relationship Id="rId14" Type="http://schemas.openxmlformats.org/officeDocument/2006/relationships/image" Target="../media/image72.png"/><Relationship Id="rId5" Type="http://schemas.openxmlformats.org/officeDocument/2006/relationships/image" Target="../media/image50.png"/><Relationship Id="rId6" Type="http://schemas.openxmlformats.org/officeDocument/2006/relationships/image" Target="../media/image46.png"/><Relationship Id="rId7" Type="http://schemas.openxmlformats.org/officeDocument/2006/relationships/image" Target="../media/image48.png"/><Relationship Id="rId8" Type="http://schemas.openxmlformats.org/officeDocument/2006/relationships/image" Target="../media/image45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73.png"/><Relationship Id="rId10" Type="http://schemas.openxmlformats.org/officeDocument/2006/relationships/image" Target="../media/image62.png"/><Relationship Id="rId13" Type="http://schemas.openxmlformats.org/officeDocument/2006/relationships/image" Target="../media/image56.png"/><Relationship Id="rId1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9" Type="http://schemas.openxmlformats.org/officeDocument/2006/relationships/image" Target="../media/image65.png"/><Relationship Id="rId15" Type="http://schemas.openxmlformats.org/officeDocument/2006/relationships/image" Target="../media/image70.png"/><Relationship Id="rId14" Type="http://schemas.openxmlformats.org/officeDocument/2006/relationships/image" Target="../media/image117.png"/><Relationship Id="rId5" Type="http://schemas.openxmlformats.org/officeDocument/2006/relationships/image" Target="../media/image58.png"/><Relationship Id="rId6" Type="http://schemas.openxmlformats.org/officeDocument/2006/relationships/image" Target="../media/image46.png"/><Relationship Id="rId7" Type="http://schemas.openxmlformats.org/officeDocument/2006/relationships/image" Target="../media/image48.png"/><Relationship Id="rId8" Type="http://schemas.openxmlformats.org/officeDocument/2006/relationships/image" Target="../media/image4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7.png"/><Relationship Id="rId4" Type="http://schemas.openxmlformats.org/officeDocument/2006/relationships/image" Target="../media/image7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0.gif"/><Relationship Id="rId4" Type="http://schemas.openxmlformats.org/officeDocument/2006/relationships/image" Target="../media/image84.png"/><Relationship Id="rId5" Type="http://schemas.openxmlformats.org/officeDocument/2006/relationships/image" Target="../media/image7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3.png"/><Relationship Id="rId4" Type="http://schemas.openxmlformats.org/officeDocument/2006/relationships/image" Target="../media/image80.gif"/><Relationship Id="rId5" Type="http://schemas.openxmlformats.org/officeDocument/2006/relationships/image" Target="../media/image7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0.gif"/><Relationship Id="rId4" Type="http://schemas.openxmlformats.org/officeDocument/2006/relationships/image" Target="../media/image71.png"/><Relationship Id="rId5" Type="http://schemas.openxmlformats.org/officeDocument/2006/relationships/image" Target="../media/image8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0.gif"/><Relationship Id="rId4" Type="http://schemas.openxmlformats.org/officeDocument/2006/relationships/image" Target="../media/image71.png"/><Relationship Id="rId5" Type="http://schemas.openxmlformats.org/officeDocument/2006/relationships/image" Target="../media/image8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8.png"/><Relationship Id="rId4" Type="http://schemas.openxmlformats.org/officeDocument/2006/relationships/image" Target="../media/image103.png"/><Relationship Id="rId5" Type="http://schemas.openxmlformats.org/officeDocument/2006/relationships/image" Target="../media/image99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9.png"/><Relationship Id="rId10" Type="http://schemas.openxmlformats.org/officeDocument/2006/relationships/image" Target="../media/image4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5" Type="http://schemas.openxmlformats.org/officeDocument/2006/relationships/image" Target="../media/image8.png"/><Relationship Id="rId6" Type="http://schemas.openxmlformats.org/officeDocument/2006/relationships/image" Target="../media/image13.png"/><Relationship Id="rId7" Type="http://schemas.openxmlformats.org/officeDocument/2006/relationships/image" Target="../media/image36.png"/><Relationship Id="rId8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0.png"/><Relationship Id="rId4" Type="http://schemas.openxmlformats.org/officeDocument/2006/relationships/image" Target="../media/image89.png"/><Relationship Id="rId5" Type="http://schemas.openxmlformats.org/officeDocument/2006/relationships/image" Target="../media/image85.png"/><Relationship Id="rId6" Type="http://schemas.openxmlformats.org/officeDocument/2006/relationships/image" Target="../media/image10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2.png"/></Relationships>
</file>

<file path=ppt/slides/_rels/slide25.xml.rels><?xml version="1.0" encoding="UTF-8" standalone="yes"?><Relationships xmlns="http://schemas.openxmlformats.org/package/2006/relationships"><Relationship Id="rId11" Type="http://schemas.openxmlformats.org/officeDocument/2006/relationships/image" Target="../media/image96.png"/><Relationship Id="rId10" Type="http://schemas.openxmlformats.org/officeDocument/2006/relationships/image" Target="../media/image102.png"/><Relationship Id="rId12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9" Type="http://schemas.openxmlformats.org/officeDocument/2006/relationships/image" Target="../media/image93.png"/><Relationship Id="rId5" Type="http://schemas.openxmlformats.org/officeDocument/2006/relationships/image" Target="../media/image106.png"/><Relationship Id="rId6" Type="http://schemas.openxmlformats.org/officeDocument/2006/relationships/image" Target="../media/image116.png"/><Relationship Id="rId7" Type="http://schemas.openxmlformats.org/officeDocument/2006/relationships/image" Target="../media/image119.png"/><Relationship Id="rId8" Type="http://schemas.openxmlformats.org/officeDocument/2006/relationships/image" Target="../media/image101.png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image" Target="../media/image73.png"/><Relationship Id="rId10" Type="http://schemas.openxmlformats.org/officeDocument/2006/relationships/image" Target="../media/image62.png"/><Relationship Id="rId13" Type="http://schemas.openxmlformats.org/officeDocument/2006/relationships/image" Target="../media/image56.png"/><Relationship Id="rId1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9" Type="http://schemas.openxmlformats.org/officeDocument/2006/relationships/image" Target="../media/image65.png"/><Relationship Id="rId15" Type="http://schemas.openxmlformats.org/officeDocument/2006/relationships/image" Target="../media/image117.png"/><Relationship Id="rId14" Type="http://schemas.openxmlformats.org/officeDocument/2006/relationships/image" Target="../media/image113.png"/><Relationship Id="rId17" Type="http://schemas.openxmlformats.org/officeDocument/2006/relationships/image" Target="../media/image114.png"/><Relationship Id="rId16" Type="http://schemas.openxmlformats.org/officeDocument/2006/relationships/image" Target="../media/image70.png"/><Relationship Id="rId5" Type="http://schemas.openxmlformats.org/officeDocument/2006/relationships/image" Target="../media/image58.png"/><Relationship Id="rId6" Type="http://schemas.openxmlformats.org/officeDocument/2006/relationships/image" Target="../media/image46.png"/><Relationship Id="rId7" Type="http://schemas.openxmlformats.org/officeDocument/2006/relationships/image" Target="../media/image48.png"/><Relationship Id="rId8" Type="http://schemas.openxmlformats.org/officeDocument/2006/relationships/image" Target="../media/image45.png"/></Relationships>
</file>

<file path=ppt/slides/_rels/slide2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6.png"/><Relationship Id="rId10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5.png"/><Relationship Id="rId4" Type="http://schemas.openxmlformats.org/officeDocument/2006/relationships/image" Target="../media/image111.png"/><Relationship Id="rId9" Type="http://schemas.openxmlformats.org/officeDocument/2006/relationships/image" Target="../media/image115.png"/><Relationship Id="rId5" Type="http://schemas.openxmlformats.org/officeDocument/2006/relationships/image" Target="../media/image107.png"/><Relationship Id="rId6" Type="http://schemas.openxmlformats.org/officeDocument/2006/relationships/image" Target="../media/image120.png"/><Relationship Id="rId7" Type="http://schemas.openxmlformats.org/officeDocument/2006/relationships/image" Target="../media/image110.png"/><Relationship Id="rId8" Type="http://schemas.openxmlformats.org/officeDocument/2006/relationships/image" Target="../media/image10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png"/><Relationship Id="rId10" Type="http://schemas.openxmlformats.org/officeDocument/2006/relationships/image" Target="../media/image17.png"/><Relationship Id="rId13" Type="http://schemas.openxmlformats.org/officeDocument/2006/relationships/image" Target="../media/image47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38.png"/><Relationship Id="rId15" Type="http://schemas.openxmlformats.org/officeDocument/2006/relationships/image" Target="../media/image30.png"/><Relationship Id="rId14" Type="http://schemas.openxmlformats.org/officeDocument/2006/relationships/image" Target="../media/image20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40.png"/><Relationship Id="rId8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4.png"/><Relationship Id="rId4" Type="http://schemas.openxmlformats.org/officeDocument/2006/relationships/image" Target="../media/image47.png"/><Relationship Id="rId5" Type="http://schemas.openxmlformats.org/officeDocument/2006/relationships/image" Target="../media/image2.png"/><Relationship Id="rId6" Type="http://schemas.openxmlformats.org/officeDocument/2006/relationships/image" Target="../media/image16.png"/><Relationship Id="rId7" Type="http://schemas.openxmlformats.org/officeDocument/2006/relationships/image" Target="../media/image28.png"/><Relationship Id="rId8" Type="http://schemas.openxmlformats.org/officeDocument/2006/relationships/image" Target="../media/image33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.png"/><Relationship Id="rId10" Type="http://schemas.openxmlformats.org/officeDocument/2006/relationships/image" Target="../media/image38.png"/><Relationship Id="rId13" Type="http://schemas.openxmlformats.org/officeDocument/2006/relationships/image" Target="../media/image43.png"/><Relationship Id="rId1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Relationship Id="rId15" Type="http://schemas.openxmlformats.org/officeDocument/2006/relationships/image" Target="../media/image20.png"/><Relationship Id="rId14" Type="http://schemas.openxmlformats.org/officeDocument/2006/relationships/image" Target="../media/image47.png"/><Relationship Id="rId16" Type="http://schemas.openxmlformats.org/officeDocument/2006/relationships/image" Target="../media/image30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40.png"/><Relationship Id="rId8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4.png"/><Relationship Id="rId4" Type="http://schemas.openxmlformats.org/officeDocument/2006/relationships/image" Target="../media/image47.png"/><Relationship Id="rId5" Type="http://schemas.openxmlformats.org/officeDocument/2006/relationships/image" Target="../media/image2.png"/><Relationship Id="rId6" Type="http://schemas.openxmlformats.org/officeDocument/2006/relationships/image" Target="../media/image16.png"/><Relationship Id="rId7" Type="http://schemas.openxmlformats.org/officeDocument/2006/relationships/image" Target="../media/image28.png"/><Relationship Id="rId8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.png"/><Relationship Id="rId10" Type="http://schemas.openxmlformats.org/officeDocument/2006/relationships/image" Target="../media/image38.png"/><Relationship Id="rId13" Type="http://schemas.openxmlformats.org/officeDocument/2006/relationships/image" Target="../media/image43.png"/><Relationship Id="rId1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Relationship Id="rId15" Type="http://schemas.openxmlformats.org/officeDocument/2006/relationships/image" Target="../media/image20.png"/><Relationship Id="rId14" Type="http://schemas.openxmlformats.org/officeDocument/2006/relationships/image" Target="../media/image47.png"/><Relationship Id="rId16" Type="http://schemas.openxmlformats.org/officeDocument/2006/relationships/image" Target="../media/image30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40.png"/><Relationship Id="rId8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4.png"/><Relationship Id="rId4" Type="http://schemas.openxmlformats.org/officeDocument/2006/relationships/image" Target="../media/image47.png"/><Relationship Id="rId5" Type="http://schemas.openxmlformats.org/officeDocument/2006/relationships/image" Target="../media/image2.png"/><Relationship Id="rId6" Type="http://schemas.openxmlformats.org/officeDocument/2006/relationships/image" Target="../media/image16.png"/><Relationship Id="rId7" Type="http://schemas.openxmlformats.org/officeDocument/2006/relationships/image" Target="../media/image28.png"/><Relationship Id="rId8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379" y="-1"/>
            <a:ext cx="1221275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/>
          <p:nvPr/>
        </p:nvSpPr>
        <p:spPr>
          <a:xfrm>
            <a:off x="1507612" y="1436715"/>
            <a:ext cx="9819149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CHÀO MỪNG CÁC EM 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ĐẾN VỚI TIẾT HỌC HÔM NAY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"/>
                                        <p:tgtEl>
                                          <p:spTgt spid="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"/>
                                        <p:tgtEl>
                                          <p:spTgt spid="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0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8588" y="5601177"/>
            <a:ext cx="1099517" cy="114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0"/>
          <p:cNvPicPr preferRelativeResize="0"/>
          <p:nvPr/>
        </p:nvPicPr>
        <p:blipFill rotWithShape="1">
          <a:blip r:embed="rId5">
            <a:alphaModFix/>
          </a:blip>
          <a:srcRect b="22193" l="30813" r="27112" t="59747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0"/>
          <p:cNvPicPr preferRelativeResize="0"/>
          <p:nvPr/>
        </p:nvPicPr>
        <p:blipFill rotWithShape="1">
          <a:blip r:embed="rId6">
            <a:alphaModFix/>
          </a:blip>
          <a:srcRect b="22193" l="30813" r="27112" t="59747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0"/>
          <p:cNvPicPr preferRelativeResize="0"/>
          <p:nvPr/>
        </p:nvPicPr>
        <p:blipFill rotWithShape="1">
          <a:blip r:embed="rId7">
            <a:alphaModFix/>
          </a:blip>
          <a:srcRect b="22193" l="30813" r="27112" t="59747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448606" y="-111614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323351" y="-15556"/>
            <a:ext cx="2667000" cy="186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0"/>
          <p:cNvPicPr preferRelativeResize="0"/>
          <p:nvPr/>
        </p:nvPicPr>
        <p:blipFill rotWithShape="1">
          <a:blip r:embed="rId10">
            <a:alphaModFix/>
          </a:blip>
          <a:srcRect b="0" l="-1" r="32502" t="45732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0"/>
          <p:cNvPicPr preferRelativeResize="0"/>
          <p:nvPr/>
        </p:nvPicPr>
        <p:blipFill rotWithShape="1">
          <a:blip r:embed="rId11">
            <a:alphaModFix/>
          </a:blip>
          <a:srcRect b="-4305" l="58990" r="18668" t="78808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0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0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0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0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999403" y="1858998"/>
            <a:ext cx="1810598" cy="79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0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0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0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234103" y="1947958"/>
            <a:ext cx="1182567" cy="107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 rot="-1121342">
            <a:off x="7370434" y="5492337"/>
            <a:ext cx="1472379" cy="13664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ết quả hình ảnh cho FIREWORK GIF" id="306" name="Google Shape;306;p1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582129" y="426321"/>
            <a:ext cx="2939313" cy="28511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ết quả hình ảnh cho FIREWORK GIF" id="307" name="Google Shape;307;p1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224154" y="53888"/>
            <a:ext cx="2939313" cy="28511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ết quả hình ảnh cho FIREWORK GIF" id="308" name="Google Shape;308;p1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9290927" y="-54647"/>
            <a:ext cx="2939313" cy="28511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ết quả hình ảnh cho FIREWORK GIF" id="309" name="Google Shape;309;p1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187146" y="1974816"/>
            <a:ext cx="2939313" cy="285113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0"/>
          <p:cNvSpPr/>
          <p:nvPr/>
        </p:nvSpPr>
        <p:spPr>
          <a:xfrm>
            <a:off x="2890531" y="1153023"/>
            <a:ext cx="602921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7876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rgbClr val="FC7876"/>
                </a:solidFill>
                <a:latin typeface="Arial"/>
                <a:ea typeface="Arial"/>
                <a:cs typeface="Arial"/>
                <a:sym typeface="Arial"/>
              </a:rPr>
              <a:t>CHÚC MỪNG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1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1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2690"/>
            <a:ext cx="12215465" cy="687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2691"/>
            <a:ext cx="12215464" cy="687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29315" y="64859"/>
            <a:ext cx="9966960" cy="6793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937798">
            <a:off x="2516249" y="1379448"/>
            <a:ext cx="787224" cy="467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38096" y="-49981"/>
            <a:ext cx="7131981" cy="542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49148" y="3266558"/>
            <a:ext cx="762091" cy="855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296275" y="165187"/>
            <a:ext cx="916711" cy="1148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1" y="5039804"/>
            <a:ext cx="12212988" cy="182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3614" y="1482119"/>
            <a:ext cx="2017147" cy="1651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88068" y="717691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ậu Bé Học Bài, Cậu Bé Đọc Sách 5 - KhoThietKe.Net" id="326" name="Google Shape;326;p1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255227" y="4285731"/>
            <a:ext cx="4385012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ậu Bé Học Bài, Cậu Bé Đọc Sách 5 - KhoThietKe.Net" id="327" name="Google Shape;327;p1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-355373" y="4212834"/>
            <a:ext cx="4385012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1"/>
          <p:cNvSpPr txBox="1"/>
          <p:nvPr/>
        </p:nvSpPr>
        <p:spPr>
          <a:xfrm>
            <a:off x="3888094" y="2114346"/>
            <a:ext cx="679431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BẢNG NHÂN 3</a:t>
            </a:r>
            <a:endParaRPr/>
          </a:p>
        </p:txBody>
      </p:sp>
      <p:pic>
        <p:nvPicPr>
          <p:cNvPr id="329" name="Google Shape;329;p1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rot="-943378">
            <a:off x="1749338" y="1189526"/>
            <a:ext cx="1862908" cy="170143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1"/>
          <p:cNvSpPr txBox="1"/>
          <p:nvPr/>
        </p:nvSpPr>
        <p:spPr>
          <a:xfrm>
            <a:off x="2239636" y="1982851"/>
            <a:ext cx="132397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5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2690"/>
            <a:ext cx="12215465" cy="687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2691"/>
            <a:ext cx="12215464" cy="687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76760" y="-1"/>
            <a:ext cx="8075929" cy="5504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937798">
            <a:off x="7712349" y="637820"/>
            <a:ext cx="787224" cy="467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38096" y="-49981"/>
            <a:ext cx="7131981" cy="542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49148" y="3266558"/>
            <a:ext cx="762091" cy="855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430816" y="2334638"/>
            <a:ext cx="1777771" cy="309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296275" y="165187"/>
            <a:ext cx="916711" cy="11486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4" name="Google Shape;344;p13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345" name="Google Shape;345;p1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6" name="Google Shape;346;p13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-1" y="5039804"/>
              <a:ext cx="12212988" cy="18287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7" name="Google Shape;347;p1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-11931" y="5033630"/>
            <a:ext cx="2017147" cy="1651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020281" y="3308884"/>
            <a:ext cx="1185801" cy="82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547983" y="3171861"/>
            <a:ext cx="1003254" cy="1540711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3"/>
          <p:cNvSpPr/>
          <p:nvPr/>
        </p:nvSpPr>
        <p:spPr>
          <a:xfrm>
            <a:off x="2276758" y="1086678"/>
            <a:ext cx="8351485" cy="2875721"/>
          </a:xfrm>
          <a:prstGeom prst="cloud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 PHÁ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55;p14"/>
          <p:cNvGrpSpPr/>
          <p:nvPr/>
        </p:nvGrpSpPr>
        <p:grpSpPr>
          <a:xfrm>
            <a:off x="586154" y="279337"/>
            <a:ext cx="5474678" cy="1933105"/>
            <a:chOff x="4636578" y="3024848"/>
            <a:chExt cx="3962400" cy="1933105"/>
          </a:xfrm>
        </p:grpSpPr>
        <p:sp>
          <p:nvSpPr>
            <p:cNvPr id="356" name="Google Shape;356;p14"/>
            <p:cNvSpPr/>
            <p:nvPr/>
          </p:nvSpPr>
          <p:spPr>
            <a:xfrm>
              <a:off x="4636578" y="3024848"/>
              <a:ext cx="3962400" cy="1933105"/>
            </a:xfrm>
            <a:prstGeom prst="wedgeRoundRectCallout">
              <a:avLst>
                <a:gd fmla="val -40302" name="adj1"/>
                <a:gd fmla="val 66604" name="adj2"/>
                <a:gd fmla="val 16667" name="adj3"/>
              </a:avLst>
            </a:prstGeom>
            <a:solidFill>
              <a:schemeClr val="lt1"/>
            </a:solidFill>
            <a:ln cap="flat" cmpd="sng" w="76200">
              <a:solidFill>
                <a:srgbClr val="FCA8DA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357" name="Google Shape;357;p14"/>
            <p:cNvSpPr txBox="1"/>
            <p:nvPr/>
          </p:nvSpPr>
          <p:spPr>
            <a:xfrm>
              <a:off x="4706652" y="3294192"/>
              <a:ext cx="3475573" cy="14773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Mỗi xe xích lô có 3 bánh xe. Hỏi 4 xe xích lô có bao nhiêu bánh xe?</a:t>
              </a:r>
              <a:endParaRPr/>
            </a:p>
          </p:txBody>
        </p:sp>
      </p:grpSp>
      <p:sp>
        <p:nvSpPr>
          <p:cNvPr id="358" name="Google Shape;358;p14"/>
          <p:cNvSpPr/>
          <p:nvPr/>
        </p:nvSpPr>
        <p:spPr>
          <a:xfrm>
            <a:off x="5624021" y="2895698"/>
            <a:ext cx="3343274" cy="806895"/>
          </a:xfrm>
          <a:prstGeom prst="roundRect">
            <a:avLst>
              <a:gd fmla="val 16667" name="adj"/>
            </a:avLst>
          </a:prstGeom>
          <a:solidFill>
            <a:srgbClr val="E254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wentieth Century"/>
              <a:buNone/>
            </a:pPr>
            <a:r>
              <a:rPr b="0" i="0" lang="en-US" sz="4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 x </a:t>
            </a:r>
            <a:r>
              <a:rPr lang="en-US" sz="4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4</a:t>
            </a:r>
            <a:r>
              <a:rPr b="0" i="0" lang="en-US" sz="4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=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9" name="Google Shape;359;p14"/>
          <p:cNvSpPr/>
          <p:nvPr/>
        </p:nvSpPr>
        <p:spPr>
          <a:xfrm>
            <a:off x="4241848" y="3838138"/>
            <a:ext cx="7705375" cy="1095422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2649D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Twentieth Century"/>
              <a:buNone/>
            </a:pPr>
            <a:r>
              <a:rPr b="0" i="0" lang="en-US" sz="4800" u="none" cap="none" strike="noStrike">
                <a:solidFill>
                  <a:srgbClr val="00206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 + 3 + 3 + 3 = 12</a:t>
            </a:r>
            <a:endParaRPr/>
          </a:p>
        </p:txBody>
      </p:sp>
      <p:sp>
        <p:nvSpPr>
          <p:cNvPr id="360" name="Google Shape;360;p14"/>
          <p:cNvSpPr/>
          <p:nvPr/>
        </p:nvSpPr>
        <p:spPr>
          <a:xfrm>
            <a:off x="5624021" y="5127624"/>
            <a:ext cx="3918564" cy="939801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2649D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Twentieth Century"/>
              <a:buNone/>
            </a:pPr>
            <a:r>
              <a:rPr b="0" i="0" lang="en-US" sz="4800" u="none" cap="none" strike="noStrike">
                <a:solidFill>
                  <a:srgbClr val="00206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 x 4 = 12</a:t>
            </a:r>
            <a:endParaRPr/>
          </a:p>
        </p:txBody>
      </p:sp>
      <p:pic>
        <p:nvPicPr>
          <p:cNvPr descr="A child standing in front of a chalkboard&#10;&#10;Description automatically generated with medium confidence" id="361" name="Google Shape;361;p14"/>
          <p:cNvPicPr preferRelativeResize="0"/>
          <p:nvPr/>
        </p:nvPicPr>
        <p:blipFill rotWithShape="1">
          <a:blip r:embed="rId3">
            <a:alphaModFix/>
          </a:blip>
          <a:srcRect b="1618" l="65823" r="2046" t="34076"/>
          <a:stretch/>
        </p:blipFill>
        <p:spPr>
          <a:xfrm flipH="1">
            <a:off x="499737" y="3702593"/>
            <a:ext cx="2149678" cy="3062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09095" y="240931"/>
            <a:ext cx="4482905" cy="2313139"/>
          </a:xfrm>
          <a:prstGeom prst="cloud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mpound adjectives | Baamboozle" id="367" name="Google Shape;36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560" y="228600"/>
            <a:ext cx="1134139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15"/>
          <p:cNvSpPr txBox="1"/>
          <p:nvPr/>
        </p:nvSpPr>
        <p:spPr>
          <a:xfrm>
            <a:off x="1309571" y="0"/>
            <a:ext cx="729545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727"/>
              </a:buClr>
              <a:buSzPts val="4400"/>
              <a:buFont typeface="Cookie"/>
              <a:buNone/>
            </a:pPr>
            <a:r>
              <a:rPr b="0" i="0" lang="en-US" sz="4400" u="none" cap="none" strike="noStrike">
                <a:solidFill>
                  <a:srgbClr val="FF2727"/>
                </a:solidFill>
                <a:latin typeface="Cookie"/>
                <a:ea typeface="Cookie"/>
                <a:cs typeface="Cookie"/>
                <a:sym typeface="Cookie"/>
              </a:rPr>
              <a:t>Hoàn thành bảng nhân 3</a:t>
            </a:r>
            <a:endParaRPr/>
          </a:p>
        </p:txBody>
      </p:sp>
      <p:sp>
        <p:nvSpPr>
          <p:cNvPr id="369" name="Google Shape;369;p15"/>
          <p:cNvSpPr/>
          <p:nvPr/>
        </p:nvSpPr>
        <p:spPr>
          <a:xfrm>
            <a:off x="187737" y="2009997"/>
            <a:ext cx="3229170" cy="4324261"/>
          </a:xfrm>
          <a:custGeom>
            <a:rect b="b" l="l" r="r" t="t"/>
            <a:pathLst>
              <a:path extrusionOk="0" fill="none" h="4324261" w="322917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extrusionOk="0" h="4324261" w="322917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cap="flat" cmpd="sng" w="2857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E98"/>
              </a:buClr>
              <a:buSzPts val="5500"/>
              <a:buFont typeface="Calibri"/>
              <a:buNone/>
            </a:pPr>
            <a:r>
              <a:rPr b="1" lang="en-US" sz="5500">
                <a:solidFill>
                  <a:srgbClr val="135E98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i="0" lang="en-US" sz="5500" u="none" cap="none" strike="noStrike">
                <a:solidFill>
                  <a:srgbClr val="135E98"/>
                </a:solidFill>
                <a:latin typeface="Calibri"/>
                <a:ea typeface="Calibri"/>
                <a:cs typeface="Calibri"/>
                <a:sym typeface="Calibri"/>
              </a:rPr>
              <a:t> x 1 = </a:t>
            </a:r>
            <a:endParaRPr b="1" i="0" sz="5500" u="none" cap="none" strike="noStrike">
              <a:solidFill>
                <a:srgbClr val="135E9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E98"/>
              </a:buClr>
              <a:buSzPts val="5500"/>
              <a:buFont typeface="Calibri"/>
              <a:buNone/>
            </a:pPr>
            <a:r>
              <a:rPr b="1" i="0" lang="en-US" sz="5500" u="none" cap="none" strike="noStrike">
                <a:solidFill>
                  <a:srgbClr val="135E98"/>
                </a:solidFill>
                <a:latin typeface="Calibri"/>
                <a:ea typeface="Calibri"/>
                <a:cs typeface="Calibri"/>
                <a:sym typeface="Calibri"/>
              </a:rPr>
              <a:t>3 x 2 = </a:t>
            </a:r>
            <a:endParaRPr b="1" i="0" sz="5500" u="none" cap="none" strike="noStrike">
              <a:solidFill>
                <a:srgbClr val="135E9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E98"/>
              </a:buClr>
              <a:buSzPts val="5500"/>
              <a:buFont typeface="Calibri"/>
              <a:buNone/>
            </a:pPr>
            <a:r>
              <a:rPr b="1" i="0" lang="en-US" sz="5500" u="none" cap="none" strike="noStrike">
                <a:solidFill>
                  <a:srgbClr val="135E98"/>
                </a:solidFill>
                <a:latin typeface="Calibri"/>
                <a:ea typeface="Calibri"/>
                <a:cs typeface="Calibri"/>
                <a:sym typeface="Calibri"/>
              </a:rPr>
              <a:t>3 x 3 = 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E98"/>
              </a:buClr>
              <a:buSzPts val="5500"/>
              <a:buFont typeface="Calibri"/>
              <a:buNone/>
            </a:pPr>
            <a:r>
              <a:rPr b="1" i="0" lang="en-US" sz="5500" u="none" cap="none" strike="noStrike">
                <a:solidFill>
                  <a:srgbClr val="135E98"/>
                </a:solidFill>
                <a:latin typeface="Calibri"/>
                <a:ea typeface="Calibri"/>
                <a:cs typeface="Calibri"/>
                <a:sym typeface="Calibri"/>
              </a:rPr>
              <a:t>3 x 4 = 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E98"/>
              </a:buClr>
              <a:buSzPts val="5500"/>
              <a:buFont typeface="Calibri"/>
              <a:buNone/>
            </a:pPr>
            <a:r>
              <a:rPr b="1" i="0" lang="en-US" sz="5500" u="none" cap="none" strike="noStrike">
                <a:solidFill>
                  <a:srgbClr val="135E98"/>
                </a:solidFill>
                <a:latin typeface="Calibri"/>
                <a:ea typeface="Calibri"/>
                <a:cs typeface="Calibri"/>
                <a:sym typeface="Calibri"/>
              </a:rPr>
              <a:t>3 x 5 = ?</a:t>
            </a:r>
            <a:endParaRPr/>
          </a:p>
        </p:txBody>
      </p:sp>
      <p:sp>
        <p:nvSpPr>
          <p:cNvPr id="370" name="Google Shape;370;p15"/>
          <p:cNvSpPr/>
          <p:nvPr/>
        </p:nvSpPr>
        <p:spPr>
          <a:xfrm>
            <a:off x="3678870" y="2009996"/>
            <a:ext cx="3642972" cy="4324261"/>
          </a:xfrm>
          <a:custGeom>
            <a:rect b="b" l="l" r="r" t="t"/>
            <a:pathLst>
              <a:path extrusionOk="0" fill="none" h="4324261" w="3642972">
                <a:moveTo>
                  <a:pt x="0" y="0"/>
                </a:moveTo>
                <a:cubicBezTo>
                  <a:pt x="983341" y="149518"/>
                  <a:pt x="1979244" y="-90350"/>
                  <a:pt x="3642972" y="0"/>
                </a:cubicBezTo>
                <a:cubicBezTo>
                  <a:pt x="3812335" y="1935743"/>
                  <a:pt x="3669505" y="2924747"/>
                  <a:pt x="3642972" y="4324261"/>
                </a:cubicBezTo>
                <a:cubicBezTo>
                  <a:pt x="1889029" y="4480547"/>
                  <a:pt x="641067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extrusionOk="0" h="4324261" w="3642972">
                <a:moveTo>
                  <a:pt x="0" y="0"/>
                </a:moveTo>
                <a:cubicBezTo>
                  <a:pt x="428402" y="-125902"/>
                  <a:pt x="2840853" y="163031"/>
                  <a:pt x="3642972" y="0"/>
                </a:cubicBezTo>
                <a:cubicBezTo>
                  <a:pt x="3579285" y="592936"/>
                  <a:pt x="3728028" y="3569767"/>
                  <a:pt x="3642972" y="4324261"/>
                </a:cubicBezTo>
                <a:cubicBezTo>
                  <a:pt x="2617301" y="4370131"/>
                  <a:pt x="454167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cap="flat" cmpd="sng" w="2857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E98"/>
              </a:buClr>
              <a:buSzPts val="5500"/>
              <a:buFont typeface="Twentieth Century"/>
              <a:buNone/>
            </a:pPr>
            <a:r>
              <a:rPr b="1" i="0" lang="en-US" sz="5500" u="none" cap="none" strike="noStrike">
                <a:solidFill>
                  <a:srgbClr val="135E9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 x 6 = 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E98"/>
              </a:buClr>
              <a:buSzPts val="5500"/>
              <a:buFont typeface="Twentieth Century"/>
              <a:buNone/>
            </a:pPr>
            <a:r>
              <a:rPr b="1" i="0" lang="en-US" sz="5500" u="none" cap="none" strike="noStrike">
                <a:solidFill>
                  <a:srgbClr val="135E9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 x 7 = 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E98"/>
              </a:buClr>
              <a:buSzPts val="5500"/>
              <a:buFont typeface="Twentieth Century"/>
              <a:buNone/>
            </a:pPr>
            <a:r>
              <a:rPr b="1" i="0" lang="en-US" sz="5500" u="none" cap="none" strike="noStrike">
                <a:solidFill>
                  <a:srgbClr val="135E9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 x 8 = 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E98"/>
              </a:buClr>
              <a:buSzPts val="5500"/>
              <a:buFont typeface="Twentieth Century"/>
              <a:buNone/>
            </a:pPr>
            <a:r>
              <a:rPr b="1" i="0" lang="en-US" sz="5500" u="none" cap="none" strike="noStrike">
                <a:solidFill>
                  <a:srgbClr val="135E9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 x 9 = 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E98"/>
              </a:buClr>
              <a:buSzPts val="5500"/>
              <a:buFont typeface="Twentieth Century"/>
              <a:buNone/>
            </a:pPr>
            <a:r>
              <a:rPr b="1" i="0" lang="en-US" sz="5500" u="none" cap="none" strike="noStrike">
                <a:solidFill>
                  <a:srgbClr val="135E9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 x 10 = 30</a:t>
            </a:r>
            <a:endParaRPr/>
          </a:p>
        </p:txBody>
      </p:sp>
      <p:grpSp>
        <p:nvGrpSpPr>
          <p:cNvPr id="371" name="Google Shape;371;p15"/>
          <p:cNvGrpSpPr/>
          <p:nvPr/>
        </p:nvGrpSpPr>
        <p:grpSpPr>
          <a:xfrm>
            <a:off x="7895804" y="-221276"/>
            <a:ext cx="4884320" cy="4389120"/>
            <a:chOff x="8010425" y="-416560"/>
            <a:chExt cx="4389120" cy="4389120"/>
          </a:xfrm>
        </p:grpSpPr>
        <p:pic>
          <p:nvPicPr>
            <p:cNvPr descr="A picture containing light&#10;&#10;Description automatically generated" id="372" name="Google Shape;372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3" name="Google Shape;373;p15"/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BD57"/>
                </a:buClr>
                <a:buSzPts val="2800"/>
                <a:buFont typeface="Calibri"/>
                <a:buNone/>
              </a:pPr>
              <a:r>
                <a:rPr b="1" i="0" lang="en-US" sz="2800" u="none" cap="none" strike="noStrike">
                  <a:solidFill>
                    <a:srgbClr val="01BD57"/>
                  </a:solidFill>
                  <a:latin typeface="Calibri"/>
                  <a:ea typeface="Calibri"/>
                  <a:cs typeface="Calibri"/>
                  <a:sym typeface="Calibri"/>
                </a:rPr>
                <a:t>Thêm 3 vào kết quả của 3 x 2 ta được kết quả của 3 x 3</a:t>
              </a:r>
              <a:endParaRPr/>
            </a:p>
          </p:txBody>
        </p:sp>
      </p:grpSp>
      <p:sp>
        <p:nvSpPr>
          <p:cNvPr id="374" name="Google Shape;374;p15"/>
          <p:cNvSpPr txBox="1"/>
          <p:nvPr/>
        </p:nvSpPr>
        <p:spPr>
          <a:xfrm>
            <a:off x="600354" y="913894"/>
            <a:ext cx="729545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Coiny"/>
              <a:buNone/>
            </a:pPr>
            <a:r>
              <a:rPr b="0" i="0" lang="en-US" sz="4400" u="none" cap="none" strike="noStrike">
                <a:solidFill>
                  <a:srgbClr val="002060"/>
                </a:solidFill>
                <a:latin typeface="Coiny"/>
                <a:ea typeface="Coiny"/>
                <a:cs typeface="Coiny"/>
                <a:sym typeface="Coiny"/>
              </a:rPr>
              <a:t>Bảng nhân 3</a:t>
            </a:r>
            <a:endParaRPr/>
          </a:p>
        </p:txBody>
      </p:sp>
      <p:pic>
        <p:nvPicPr>
          <p:cNvPr descr="A child standing in front of a chalkboard&#10;&#10;Description automatically generated with medium confidence" id="375" name="Google Shape;375;p15"/>
          <p:cNvPicPr preferRelativeResize="0"/>
          <p:nvPr/>
        </p:nvPicPr>
        <p:blipFill rotWithShape="1">
          <a:blip r:embed="rId5">
            <a:alphaModFix/>
          </a:blip>
          <a:srcRect b="1618" l="65823" r="2046" t="34076"/>
          <a:stretch/>
        </p:blipFill>
        <p:spPr>
          <a:xfrm flipH="1">
            <a:off x="7583805" y="3527474"/>
            <a:ext cx="2149678" cy="306251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5"/>
          <p:cNvSpPr txBox="1"/>
          <p:nvPr/>
        </p:nvSpPr>
        <p:spPr>
          <a:xfrm>
            <a:off x="2253017" y="1969103"/>
            <a:ext cx="580264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500" u="none" cap="none" strike="noStrike">
                <a:solidFill>
                  <a:srgbClr val="135E98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5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15"/>
          <p:cNvSpPr txBox="1"/>
          <p:nvPr/>
        </p:nvSpPr>
        <p:spPr>
          <a:xfrm>
            <a:off x="2253017" y="2850053"/>
            <a:ext cx="580264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500" u="none" cap="none" strike="noStrike">
                <a:solidFill>
                  <a:srgbClr val="135E98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5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6"/>
          <p:cNvSpPr txBox="1"/>
          <p:nvPr/>
        </p:nvSpPr>
        <p:spPr>
          <a:xfrm>
            <a:off x="6185131" y="436832"/>
            <a:ext cx="3858057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727"/>
              </a:buClr>
              <a:buSzPts val="4400"/>
              <a:buFont typeface="Cookie"/>
              <a:buNone/>
            </a:pPr>
            <a:r>
              <a:rPr b="0" i="0" lang="en-US" sz="4400" u="none" cap="none" strike="noStrike">
                <a:solidFill>
                  <a:srgbClr val="FF2727"/>
                </a:solidFill>
                <a:latin typeface="Cookie"/>
                <a:ea typeface="Cookie"/>
                <a:cs typeface="Cookie"/>
                <a:sym typeface="Cookie"/>
              </a:rPr>
              <a:t>Bảng nhân 3</a:t>
            </a:r>
            <a:endParaRPr/>
          </a:p>
        </p:txBody>
      </p:sp>
      <p:sp>
        <p:nvSpPr>
          <p:cNvPr id="383" name="Google Shape;383;p16"/>
          <p:cNvSpPr/>
          <p:nvPr/>
        </p:nvSpPr>
        <p:spPr>
          <a:xfrm>
            <a:off x="4201703" y="1392880"/>
            <a:ext cx="3229170" cy="4324261"/>
          </a:xfrm>
          <a:custGeom>
            <a:rect b="b" l="l" r="r" t="t"/>
            <a:pathLst>
              <a:path extrusionOk="0" fill="none" h="4324261" w="322917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extrusionOk="0" h="4324261" w="322917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cap="flat" cmpd="sng" w="2857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E98"/>
              </a:buClr>
              <a:buSzPts val="5500"/>
              <a:buFont typeface="Calibri"/>
              <a:buNone/>
            </a:pPr>
            <a:r>
              <a:rPr b="1" lang="en-US" sz="5500">
                <a:solidFill>
                  <a:srgbClr val="135E98"/>
                </a:solidFill>
                <a:latin typeface="Calibri"/>
                <a:ea typeface="Calibri"/>
                <a:cs typeface="Calibri"/>
                <a:sym typeface="Calibri"/>
              </a:rPr>
              <a:t>3 </a:t>
            </a:r>
            <a:r>
              <a:rPr b="1" i="0" lang="en-US" sz="5500" u="none" cap="none" strike="noStrike">
                <a:solidFill>
                  <a:srgbClr val="135E98"/>
                </a:solidFill>
                <a:latin typeface="Calibri"/>
                <a:ea typeface="Calibri"/>
                <a:cs typeface="Calibri"/>
                <a:sym typeface="Calibri"/>
              </a:rPr>
              <a:t>x 1 =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E98"/>
              </a:buClr>
              <a:buSzPts val="5500"/>
              <a:buFont typeface="Calibri"/>
              <a:buNone/>
            </a:pPr>
            <a:r>
              <a:rPr b="1" lang="en-US" sz="5500">
                <a:solidFill>
                  <a:srgbClr val="135E98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i="0" lang="en-US" sz="5500" u="none" cap="none" strike="noStrike">
                <a:solidFill>
                  <a:srgbClr val="135E98"/>
                </a:solidFill>
                <a:latin typeface="Calibri"/>
                <a:ea typeface="Calibri"/>
                <a:cs typeface="Calibri"/>
                <a:sym typeface="Calibri"/>
              </a:rPr>
              <a:t> x 2 =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E98"/>
              </a:buClr>
              <a:buSzPts val="5500"/>
              <a:buFont typeface="Calibri"/>
              <a:buNone/>
            </a:pPr>
            <a:r>
              <a:rPr b="1" lang="en-US" sz="5500">
                <a:solidFill>
                  <a:srgbClr val="135E98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i="0" lang="en-US" sz="5500" u="none" cap="none" strike="noStrike">
                <a:solidFill>
                  <a:srgbClr val="135E98"/>
                </a:solidFill>
                <a:latin typeface="Calibri"/>
                <a:ea typeface="Calibri"/>
                <a:cs typeface="Calibri"/>
                <a:sym typeface="Calibri"/>
              </a:rPr>
              <a:t> x 3 =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E98"/>
              </a:buClr>
              <a:buSzPts val="5500"/>
              <a:buFont typeface="Calibri"/>
              <a:buNone/>
            </a:pPr>
            <a:r>
              <a:rPr b="1" lang="en-US" sz="5500">
                <a:solidFill>
                  <a:srgbClr val="135E98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i="0" lang="en-US" sz="5500" u="none" cap="none" strike="noStrike">
                <a:solidFill>
                  <a:srgbClr val="135E98"/>
                </a:solidFill>
                <a:latin typeface="Calibri"/>
                <a:ea typeface="Calibri"/>
                <a:cs typeface="Calibri"/>
                <a:sym typeface="Calibri"/>
              </a:rPr>
              <a:t> x 4 =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E98"/>
              </a:buClr>
              <a:buSzPts val="5500"/>
              <a:buFont typeface="Calibri"/>
              <a:buNone/>
            </a:pPr>
            <a:r>
              <a:rPr b="1" lang="en-US" sz="5500">
                <a:solidFill>
                  <a:srgbClr val="135E98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i="0" lang="en-US" sz="5500" u="none" cap="none" strike="noStrike">
                <a:solidFill>
                  <a:srgbClr val="135E98"/>
                </a:solidFill>
                <a:latin typeface="Calibri"/>
                <a:ea typeface="Calibri"/>
                <a:cs typeface="Calibri"/>
                <a:sym typeface="Calibri"/>
              </a:rPr>
              <a:t> x 5 =</a:t>
            </a:r>
            <a:endParaRPr/>
          </a:p>
        </p:txBody>
      </p:sp>
      <p:sp>
        <p:nvSpPr>
          <p:cNvPr id="384" name="Google Shape;384;p16"/>
          <p:cNvSpPr/>
          <p:nvPr/>
        </p:nvSpPr>
        <p:spPr>
          <a:xfrm>
            <a:off x="7741686" y="1392880"/>
            <a:ext cx="3229170" cy="4324261"/>
          </a:xfrm>
          <a:custGeom>
            <a:rect b="b" l="l" r="r" t="t"/>
            <a:pathLst>
              <a:path extrusionOk="0" fill="none" h="4324261" w="322917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extrusionOk="0" h="4324261" w="322917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cap="flat" cmpd="sng" w="2857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E98"/>
              </a:buClr>
              <a:buSzPts val="5500"/>
              <a:buFont typeface="Calibri"/>
              <a:buNone/>
            </a:pPr>
            <a:r>
              <a:rPr b="1" lang="en-US" sz="5500">
                <a:solidFill>
                  <a:srgbClr val="135E98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i="0" lang="en-US" sz="5500" u="none" cap="none" strike="noStrike">
                <a:solidFill>
                  <a:srgbClr val="135E98"/>
                </a:solidFill>
                <a:latin typeface="Calibri"/>
                <a:ea typeface="Calibri"/>
                <a:cs typeface="Calibri"/>
                <a:sym typeface="Calibri"/>
              </a:rPr>
              <a:t> x 6 =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E98"/>
              </a:buClr>
              <a:buSzPts val="5500"/>
              <a:buFont typeface="Calibri"/>
              <a:buNone/>
            </a:pPr>
            <a:r>
              <a:rPr b="1" lang="en-US" sz="5500">
                <a:solidFill>
                  <a:srgbClr val="135E98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i="0" lang="en-US" sz="5500" u="none" cap="none" strike="noStrike">
                <a:solidFill>
                  <a:srgbClr val="135E98"/>
                </a:solidFill>
                <a:latin typeface="Calibri"/>
                <a:ea typeface="Calibri"/>
                <a:cs typeface="Calibri"/>
                <a:sym typeface="Calibri"/>
              </a:rPr>
              <a:t> x 7 =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E98"/>
              </a:buClr>
              <a:buSzPts val="5500"/>
              <a:buFont typeface="Calibri"/>
              <a:buNone/>
            </a:pPr>
            <a:r>
              <a:rPr b="1" lang="en-US" sz="5500">
                <a:solidFill>
                  <a:srgbClr val="135E98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i="0" lang="en-US" sz="5500" u="none" cap="none" strike="noStrike">
                <a:solidFill>
                  <a:srgbClr val="135E98"/>
                </a:solidFill>
                <a:latin typeface="Calibri"/>
                <a:ea typeface="Calibri"/>
                <a:cs typeface="Calibri"/>
                <a:sym typeface="Calibri"/>
              </a:rPr>
              <a:t> x 8 =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E98"/>
              </a:buClr>
              <a:buSzPts val="5500"/>
              <a:buFont typeface="Calibri"/>
              <a:buNone/>
            </a:pPr>
            <a:r>
              <a:rPr b="1" lang="en-US" sz="5500">
                <a:solidFill>
                  <a:srgbClr val="135E98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i="0" lang="en-US" sz="5500" u="none" cap="none" strike="noStrike">
                <a:solidFill>
                  <a:srgbClr val="135E98"/>
                </a:solidFill>
                <a:latin typeface="Calibri"/>
                <a:ea typeface="Calibri"/>
                <a:cs typeface="Calibri"/>
                <a:sym typeface="Calibri"/>
              </a:rPr>
              <a:t> x 9 =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E98"/>
              </a:buClr>
              <a:buSzPts val="5500"/>
              <a:buFont typeface="Calibri"/>
              <a:buNone/>
            </a:pPr>
            <a:r>
              <a:rPr b="1" lang="en-US" sz="5500">
                <a:solidFill>
                  <a:srgbClr val="135E98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i="0" lang="en-US" sz="5500" u="none" cap="none" strike="noStrike">
                <a:solidFill>
                  <a:srgbClr val="135E98"/>
                </a:solidFill>
                <a:latin typeface="Calibri"/>
                <a:ea typeface="Calibri"/>
                <a:cs typeface="Calibri"/>
                <a:sym typeface="Calibri"/>
              </a:rPr>
              <a:t> x10 =</a:t>
            </a:r>
            <a:endParaRPr/>
          </a:p>
        </p:txBody>
      </p:sp>
      <p:sp>
        <p:nvSpPr>
          <p:cNvPr id="385" name="Google Shape;385;p16"/>
          <p:cNvSpPr txBox="1"/>
          <p:nvPr/>
        </p:nvSpPr>
        <p:spPr>
          <a:xfrm>
            <a:off x="6211052" y="1399207"/>
            <a:ext cx="522515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500"/>
              <a:buFont typeface="Calibri"/>
              <a:buNone/>
            </a:pPr>
            <a:r>
              <a:rPr b="1" lang="en-US" sz="5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0" i="0" sz="55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16"/>
          <p:cNvSpPr txBox="1"/>
          <p:nvPr/>
        </p:nvSpPr>
        <p:spPr>
          <a:xfrm>
            <a:off x="6182645" y="2208757"/>
            <a:ext cx="522515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500"/>
              <a:buFont typeface="Calibri"/>
              <a:buNone/>
            </a:pPr>
            <a:r>
              <a:rPr b="1" lang="en-US" sz="5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b="0" i="0" sz="55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16"/>
          <p:cNvSpPr txBox="1"/>
          <p:nvPr/>
        </p:nvSpPr>
        <p:spPr>
          <a:xfrm>
            <a:off x="6195645" y="3063381"/>
            <a:ext cx="1235228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500"/>
              <a:buFont typeface="Calibri"/>
              <a:buNone/>
            </a:pPr>
            <a:r>
              <a:rPr b="1" lang="en-US" sz="5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b="0" i="0" sz="55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6"/>
          <p:cNvSpPr txBox="1"/>
          <p:nvPr/>
        </p:nvSpPr>
        <p:spPr>
          <a:xfrm>
            <a:off x="6182645" y="3905301"/>
            <a:ext cx="1269481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500"/>
              <a:buFont typeface="Calibri"/>
              <a:buNone/>
            </a:pPr>
            <a:r>
              <a:rPr b="1" i="0" lang="en-US" sz="55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b="0" i="0" sz="55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16"/>
          <p:cNvSpPr txBox="1"/>
          <p:nvPr/>
        </p:nvSpPr>
        <p:spPr>
          <a:xfrm>
            <a:off x="6195646" y="4735877"/>
            <a:ext cx="1256480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500"/>
              <a:buFont typeface="Calibri"/>
              <a:buNone/>
            </a:pPr>
            <a:r>
              <a:rPr b="1" lang="en-US" sz="5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 b="0" i="0" sz="55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16"/>
          <p:cNvSpPr txBox="1"/>
          <p:nvPr/>
        </p:nvSpPr>
        <p:spPr>
          <a:xfrm>
            <a:off x="9797061" y="1382706"/>
            <a:ext cx="1063268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500"/>
              <a:buFont typeface="Calibri"/>
              <a:buNone/>
            </a:pPr>
            <a:r>
              <a:rPr b="1" lang="en-US" sz="5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endParaRPr b="0" i="0" sz="55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16"/>
          <p:cNvSpPr txBox="1"/>
          <p:nvPr/>
        </p:nvSpPr>
        <p:spPr>
          <a:xfrm>
            <a:off x="9792580" y="2225993"/>
            <a:ext cx="1063268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500"/>
              <a:buFont typeface="Calibri"/>
              <a:buNone/>
            </a:pPr>
            <a:r>
              <a:rPr b="1" i="0" lang="en-US" sz="55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endParaRPr b="0" i="0" sz="55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16"/>
          <p:cNvSpPr txBox="1"/>
          <p:nvPr/>
        </p:nvSpPr>
        <p:spPr>
          <a:xfrm>
            <a:off x="9792580" y="3058024"/>
            <a:ext cx="1063267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500"/>
              <a:buFont typeface="Calibri"/>
              <a:buNone/>
            </a:pPr>
            <a:r>
              <a:rPr b="1" lang="en-US" sz="5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r>
            <a:endParaRPr b="0" i="0" sz="55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16"/>
          <p:cNvSpPr txBox="1"/>
          <p:nvPr/>
        </p:nvSpPr>
        <p:spPr>
          <a:xfrm>
            <a:off x="9797060" y="3877177"/>
            <a:ext cx="1270146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500"/>
              <a:buFont typeface="Calibri"/>
              <a:buNone/>
            </a:pPr>
            <a:r>
              <a:rPr b="1" lang="en-US" sz="5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r>
            <a:endParaRPr b="0" i="0" sz="55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16"/>
          <p:cNvSpPr txBox="1"/>
          <p:nvPr/>
        </p:nvSpPr>
        <p:spPr>
          <a:xfrm>
            <a:off x="9997721" y="4720464"/>
            <a:ext cx="928911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500"/>
              <a:buFont typeface="Calibri"/>
              <a:buNone/>
            </a:pPr>
            <a:r>
              <a:rPr b="1" lang="en-US" sz="5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30</a:t>
            </a:r>
            <a:endParaRPr b="0" i="0" sz="55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hild standing in front of a chalkboard&#10;&#10;Description automatically generated with medium confidence" id="395" name="Google Shape;395;p16"/>
          <p:cNvPicPr preferRelativeResize="0"/>
          <p:nvPr/>
        </p:nvPicPr>
        <p:blipFill rotWithShape="1">
          <a:blip r:embed="rId3">
            <a:alphaModFix/>
          </a:blip>
          <a:srcRect b="1618" l="65823" r="2046" t="34076"/>
          <a:stretch/>
        </p:blipFill>
        <p:spPr>
          <a:xfrm flipH="1">
            <a:off x="1504082" y="3877177"/>
            <a:ext cx="2149678" cy="3062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room, doll, gambling house&#10;&#10;Description automatically generated" id="400" name="Google Shape;40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-64591" y="1728216"/>
            <a:ext cx="7759070" cy="484632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17"/>
          <p:cNvSpPr txBox="1"/>
          <p:nvPr/>
        </p:nvSpPr>
        <p:spPr>
          <a:xfrm>
            <a:off x="2513028" y="3907879"/>
            <a:ext cx="4919021" cy="1191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36195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5D31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rgbClr val="045D31"/>
                </a:solidFill>
                <a:latin typeface="Calibri"/>
                <a:ea typeface="Calibri"/>
                <a:cs typeface="Calibri"/>
                <a:sym typeface="Calibri"/>
              </a:rPr>
              <a:t>- Tích </a:t>
            </a:r>
            <a:r>
              <a:rPr b="1" i="0" lang="en-US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là các số thêm 3, từ 3 đến 30</a:t>
            </a:r>
            <a:endParaRPr/>
          </a:p>
        </p:txBody>
      </p:sp>
      <p:sp>
        <p:nvSpPr>
          <p:cNvPr id="402" name="Google Shape;402;p17"/>
          <p:cNvSpPr txBox="1"/>
          <p:nvPr/>
        </p:nvSpPr>
        <p:spPr>
          <a:xfrm>
            <a:off x="2424203" y="2788809"/>
            <a:ext cx="4919021" cy="1191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36195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5B2F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rgbClr val="025B2F"/>
                </a:solidFill>
                <a:latin typeface="Calibri"/>
                <a:ea typeface="Calibri"/>
                <a:cs typeface="Calibri"/>
                <a:sym typeface="Calibri"/>
              </a:rPr>
              <a:t>- Thừa số thứ 2 </a:t>
            </a:r>
            <a:r>
              <a:rPr b="1" i="0" lang="en-US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là các số từ 1 đến 10</a:t>
            </a:r>
            <a:endParaRPr b="1" i="0" sz="32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17"/>
          <p:cNvSpPr txBox="1"/>
          <p:nvPr/>
        </p:nvSpPr>
        <p:spPr>
          <a:xfrm>
            <a:off x="2513029" y="2222500"/>
            <a:ext cx="4919021" cy="624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36195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329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rgbClr val="005329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b="1" i="0" lang="en-US" sz="3200" u="none" cap="none" strike="noStrike">
                <a:solidFill>
                  <a:srgbClr val="01582B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Thừa số thứ nhất </a:t>
            </a:r>
            <a:r>
              <a:rPr b="1" i="0" lang="en-US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đều là 3</a:t>
            </a:r>
            <a:endParaRPr b="1" i="0" sz="32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ompound adjectives | Baamboozle" id="404" name="Google Shape;40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33096" y="0"/>
            <a:ext cx="1134139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17"/>
          <p:cNvSpPr txBox="1"/>
          <p:nvPr/>
        </p:nvSpPr>
        <p:spPr>
          <a:xfrm>
            <a:off x="36932" y="761127"/>
            <a:ext cx="3111725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727"/>
              </a:buClr>
              <a:buSzPts val="4400"/>
              <a:buFont typeface="Cookie"/>
              <a:buNone/>
            </a:pPr>
            <a:r>
              <a:rPr b="0" i="0" lang="en-US" sz="4400" u="none" cap="none" strike="noStrike">
                <a:solidFill>
                  <a:srgbClr val="FF2727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 b="0" i="0" sz="4400" u="none" cap="none" strike="noStrike">
              <a:solidFill>
                <a:srgbClr val="FF2727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406" name="Google Shape;406;p17"/>
          <p:cNvSpPr/>
          <p:nvPr/>
        </p:nvSpPr>
        <p:spPr>
          <a:xfrm>
            <a:off x="7717480" y="228600"/>
            <a:ext cx="2953292" cy="5632311"/>
          </a:xfrm>
          <a:custGeom>
            <a:rect b="b" l="l" r="r" t="t"/>
            <a:pathLst>
              <a:path extrusionOk="0" fill="none" h="5632311" w="2953292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extrusionOk="0" h="5632311" w="2953292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cap="flat" cmpd="sng" w="28575">
            <a:solidFill>
              <a:srgbClr val="FF5E6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Oi"/>
              <a:buNone/>
            </a:pPr>
            <a:r>
              <a:rPr b="1" i="0" lang="en-US" sz="3600" u="none" cap="none" strike="noStrike">
                <a:solidFill>
                  <a:srgbClr val="017A45"/>
                </a:solidFill>
                <a:latin typeface="Oi"/>
                <a:ea typeface="Oi"/>
                <a:cs typeface="Oi"/>
                <a:sym typeface="Oi"/>
              </a:rPr>
              <a:t>  3 x 1 = 3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Oi"/>
              <a:buNone/>
            </a:pPr>
            <a:r>
              <a:rPr b="1" i="0" lang="en-US" sz="3600" u="none" cap="none" strike="noStrike">
                <a:solidFill>
                  <a:srgbClr val="017A45"/>
                </a:solidFill>
                <a:latin typeface="Oi"/>
                <a:ea typeface="Oi"/>
                <a:cs typeface="Oi"/>
                <a:sym typeface="Oi"/>
              </a:rPr>
              <a:t>  3 x 2 = 6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Oi"/>
              <a:buNone/>
            </a:pPr>
            <a:r>
              <a:rPr b="1" i="0" lang="en-US" sz="3600" u="none" cap="none" strike="noStrike">
                <a:solidFill>
                  <a:srgbClr val="017A45"/>
                </a:solidFill>
                <a:latin typeface="Oi"/>
                <a:ea typeface="Oi"/>
                <a:cs typeface="Oi"/>
                <a:sym typeface="Oi"/>
              </a:rPr>
              <a:t>  3 x 3 = 9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Oi"/>
              <a:buNone/>
            </a:pPr>
            <a:r>
              <a:rPr b="1" i="0" lang="en-US" sz="3600" u="none" cap="none" strike="noStrike">
                <a:solidFill>
                  <a:srgbClr val="017A45"/>
                </a:solidFill>
                <a:latin typeface="Oi"/>
                <a:ea typeface="Oi"/>
                <a:cs typeface="Oi"/>
                <a:sym typeface="Oi"/>
              </a:rPr>
              <a:t>  3 x 4 = 12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Oi"/>
              <a:buNone/>
            </a:pPr>
            <a:r>
              <a:rPr b="1" i="0" lang="en-US" sz="3600" u="none" cap="none" strike="noStrike">
                <a:solidFill>
                  <a:srgbClr val="017A45"/>
                </a:solidFill>
                <a:latin typeface="Oi"/>
                <a:ea typeface="Oi"/>
                <a:cs typeface="Oi"/>
                <a:sym typeface="Oi"/>
              </a:rPr>
              <a:t>  3 x 5 = </a:t>
            </a:r>
            <a:r>
              <a:rPr b="1" lang="en-US" sz="3600">
                <a:solidFill>
                  <a:srgbClr val="017A45"/>
                </a:solidFill>
                <a:latin typeface="Oi"/>
                <a:ea typeface="Oi"/>
                <a:cs typeface="Oi"/>
                <a:sym typeface="Oi"/>
              </a:rPr>
              <a:t>15</a:t>
            </a:r>
            <a:endParaRPr b="1" i="0" sz="3600" u="none" cap="none" strike="noStrike">
              <a:solidFill>
                <a:srgbClr val="017A45"/>
              </a:solidFill>
              <a:latin typeface="Oi"/>
              <a:ea typeface="Oi"/>
              <a:cs typeface="Oi"/>
              <a:sym typeface="O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Oi"/>
              <a:buNone/>
            </a:pPr>
            <a:r>
              <a:rPr b="1" i="0" lang="en-US" sz="3600" u="none" cap="none" strike="noStrike">
                <a:solidFill>
                  <a:srgbClr val="017A45"/>
                </a:solidFill>
                <a:latin typeface="Oi"/>
                <a:ea typeface="Oi"/>
                <a:cs typeface="Oi"/>
                <a:sym typeface="Oi"/>
              </a:rPr>
              <a:t>  3 x 6 = </a:t>
            </a:r>
            <a:r>
              <a:rPr b="1" lang="en-US" sz="3600">
                <a:solidFill>
                  <a:srgbClr val="017A45"/>
                </a:solidFill>
                <a:latin typeface="Oi"/>
                <a:ea typeface="Oi"/>
                <a:cs typeface="Oi"/>
                <a:sym typeface="Oi"/>
              </a:rPr>
              <a:t>18</a:t>
            </a:r>
            <a:endParaRPr b="1" i="0" sz="3600" u="none" cap="none" strike="noStrike">
              <a:solidFill>
                <a:srgbClr val="017A45"/>
              </a:solidFill>
              <a:latin typeface="Oi"/>
              <a:ea typeface="Oi"/>
              <a:cs typeface="Oi"/>
              <a:sym typeface="O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Oi"/>
              <a:buNone/>
            </a:pPr>
            <a:r>
              <a:rPr b="1" i="0" lang="en-US" sz="3600" u="none" cap="none" strike="noStrike">
                <a:solidFill>
                  <a:srgbClr val="017A45"/>
                </a:solidFill>
                <a:latin typeface="Oi"/>
                <a:ea typeface="Oi"/>
                <a:cs typeface="Oi"/>
                <a:sym typeface="Oi"/>
              </a:rPr>
              <a:t>  3 x 7 = </a:t>
            </a:r>
            <a:r>
              <a:rPr b="1" lang="en-US" sz="3600">
                <a:solidFill>
                  <a:srgbClr val="017A45"/>
                </a:solidFill>
                <a:latin typeface="Oi"/>
                <a:ea typeface="Oi"/>
                <a:cs typeface="Oi"/>
                <a:sym typeface="Oi"/>
              </a:rPr>
              <a:t>21</a:t>
            </a:r>
            <a:endParaRPr b="1" i="0" sz="3600" u="none" cap="none" strike="noStrike">
              <a:solidFill>
                <a:srgbClr val="017A45"/>
              </a:solidFill>
              <a:latin typeface="Oi"/>
              <a:ea typeface="Oi"/>
              <a:cs typeface="Oi"/>
              <a:sym typeface="O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Oi"/>
              <a:buNone/>
            </a:pPr>
            <a:r>
              <a:rPr b="1" i="0" lang="en-US" sz="3600" u="none" cap="none" strike="noStrike">
                <a:solidFill>
                  <a:srgbClr val="017A45"/>
                </a:solidFill>
                <a:latin typeface="Oi"/>
                <a:ea typeface="Oi"/>
                <a:cs typeface="Oi"/>
                <a:sym typeface="Oi"/>
              </a:rPr>
              <a:t>  3 x 8 = </a:t>
            </a:r>
            <a:r>
              <a:rPr b="1" lang="en-US" sz="3600">
                <a:solidFill>
                  <a:srgbClr val="017A45"/>
                </a:solidFill>
                <a:latin typeface="Oi"/>
                <a:ea typeface="Oi"/>
                <a:cs typeface="Oi"/>
                <a:sym typeface="Oi"/>
              </a:rPr>
              <a:t>24</a:t>
            </a:r>
            <a:endParaRPr b="1" i="0" sz="3600" u="none" cap="none" strike="noStrike">
              <a:solidFill>
                <a:srgbClr val="017A45"/>
              </a:solidFill>
              <a:latin typeface="Oi"/>
              <a:ea typeface="Oi"/>
              <a:cs typeface="Oi"/>
              <a:sym typeface="O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Oi"/>
              <a:buNone/>
            </a:pPr>
            <a:r>
              <a:rPr b="1" i="0" lang="en-US" sz="3600" u="none" cap="none" strike="noStrike">
                <a:solidFill>
                  <a:srgbClr val="017A45"/>
                </a:solidFill>
                <a:latin typeface="Oi"/>
                <a:ea typeface="Oi"/>
                <a:cs typeface="Oi"/>
                <a:sym typeface="Oi"/>
              </a:rPr>
              <a:t>  3 x 9 = </a:t>
            </a:r>
            <a:r>
              <a:rPr b="1" lang="en-US" sz="3600">
                <a:solidFill>
                  <a:srgbClr val="017A45"/>
                </a:solidFill>
                <a:latin typeface="Oi"/>
                <a:ea typeface="Oi"/>
                <a:cs typeface="Oi"/>
                <a:sym typeface="Oi"/>
              </a:rPr>
              <a:t>27</a:t>
            </a:r>
            <a:endParaRPr b="1" i="0" sz="3600" u="none" cap="none" strike="noStrike">
              <a:solidFill>
                <a:srgbClr val="017A45"/>
              </a:solidFill>
              <a:latin typeface="Oi"/>
              <a:ea typeface="Oi"/>
              <a:cs typeface="Oi"/>
              <a:sym typeface="O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Oi"/>
              <a:buNone/>
            </a:pPr>
            <a:r>
              <a:rPr b="1" i="0" lang="en-US" sz="3600" u="none" cap="none" strike="noStrike">
                <a:solidFill>
                  <a:srgbClr val="017A45"/>
                </a:solidFill>
                <a:latin typeface="Oi"/>
                <a:ea typeface="Oi"/>
                <a:cs typeface="Oi"/>
                <a:sym typeface="Oi"/>
              </a:rPr>
              <a:t>  3x 10= </a:t>
            </a:r>
            <a:r>
              <a:rPr b="1" lang="en-US" sz="3600">
                <a:solidFill>
                  <a:srgbClr val="017A45"/>
                </a:solidFill>
                <a:latin typeface="Oi"/>
                <a:ea typeface="Oi"/>
                <a:cs typeface="Oi"/>
                <a:sym typeface="Oi"/>
              </a:rPr>
              <a:t>30</a:t>
            </a:r>
            <a:endParaRPr b="1" i="0" sz="3600" u="none" cap="none" strike="noStrike">
              <a:solidFill>
                <a:srgbClr val="017A45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descr="A picture containing toy&#10;&#10;Description automatically generated" id="407" name="Google Shape;407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95156" y="4469166"/>
            <a:ext cx="2881086" cy="2881086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17"/>
          <p:cNvSpPr txBox="1"/>
          <p:nvPr/>
        </p:nvSpPr>
        <p:spPr>
          <a:xfrm>
            <a:off x="2513028" y="3914652"/>
            <a:ext cx="2019076" cy="6254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36195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 Tích</a:t>
            </a:r>
            <a:endParaRPr b="1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17"/>
          <p:cNvSpPr/>
          <p:nvPr/>
        </p:nvSpPr>
        <p:spPr>
          <a:xfrm>
            <a:off x="7999454" y="280806"/>
            <a:ext cx="371186" cy="5527898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00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17"/>
          <p:cNvSpPr/>
          <p:nvPr/>
        </p:nvSpPr>
        <p:spPr>
          <a:xfrm>
            <a:off x="8768046" y="280806"/>
            <a:ext cx="478598" cy="5527898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3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17"/>
          <p:cNvSpPr/>
          <p:nvPr/>
        </p:nvSpPr>
        <p:spPr>
          <a:xfrm>
            <a:off x="9620900" y="251470"/>
            <a:ext cx="675616" cy="558657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17"/>
          <p:cNvSpPr txBox="1"/>
          <p:nvPr/>
        </p:nvSpPr>
        <p:spPr>
          <a:xfrm>
            <a:off x="2527268" y="2209933"/>
            <a:ext cx="3499307" cy="624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36195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b="1" i="0" lang="en-US" sz="32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Thừa số thứ nhất </a:t>
            </a:r>
            <a:endParaRPr/>
          </a:p>
        </p:txBody>
      </p:sp>
      <p:sp>
        <p:nvSpPr>
          <p:cNvPr id="413" name="Google Shape;413;p17"/>
          <p:cNvSpPr txBox="1"/>
          <p:nvPr/>
        </p:nvSpPr>
        <p:spPr>
          <a:xfrm>
            <a:off x="2513027" y="2786879"/>
            <a:ext cx="4919021" cy="6254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36195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 Thừa số thứ 2</a:t>
            </a:r>
            <a:endParaRPr/>
          </a:p>
        </p:txBody>
      </p: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8"/>
          <p:cNvSpPr/>
          <p:nvPr/>
        </p:nvSpPr>
        <p:spPr>
          <a:xfrm>
            <a:off x="7975500" y="612844"/>
            <a:ext cx="3009023" cy="5632311"/>
          </a:xfrm>
          <a:custGeom>
            <a:rect b="b" l="l" r="r" t="t"/>
            <a:pathLst>
              <a:path extrusionOk="0" fill="none" h="5632311" w="3009023">
                <a:moveTo>
                  <a:pt x="0" y="0"/>
                </a:moveTo>
                <a:cubicBezTo>
                  <a:pt x="609226" y="149518"/>
                  <a:pt x="2187294" y="-90350"/>
                  <a:pt x="3009023" y="0"/>
                </a:cubicBezTo>
                <a:cubicBezTo>
                  <a:pt x="3178386" y="1857622"/>
                  <a:pt x="3035556" y="4188855"/>
                  <a:pt x="3009023" y="5632311"/>
                </a:cubicBezTo>
                <a:cubicBezTo>
                  <a:pt x="1668482" y="5788597"/>
                  <a:pt x="1459839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extrusionOk="0" h="5632311" w="3009023">
                <a:moveTo>
                  <a:pt x="0" y="0"/>
                </a:moveTo>
                <a:cubicBezTo>
                  <a:pt x="1257896" y="-125902"/>
                  <a:pt x="2513166" y="163031"/>
                  <a:pt x="3009023" y="0"/>
                </a:cubicBezTo>
                <a:cubicBezTo>
                  <a:pt x="2945336" y="2595404"/>
                  <a:pt x="3094079" y="3596178"/>
                  <a:pt x="3009023" y="5632311"/>
                </a:cubicBezTo>
                <a:cubicBezTo>
                  <a:pt x="2161036" y="5678181"/>
                  <a:pt x="105507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cap="flat" cmpd="sng" w="28575">
            <a:solidFill>
              <a:srgbClr val="FF5E6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Twentieth Century"/>
              <a:buNone/>
            </a:pP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</a:t>
            </a:r>
            <a:r>
              <a:rPr b="1" i="0" lang="en-US" sz="3600" u="none" cap="none" strike="noStrike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x 1 = 3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Twentieth Century"/>
              <a:buNone/>
            </a:pPr>
            <a:r>
              <a:rPr b="1" i="0" lang="en-US" sz="3600" u="none" cap="none" strike="noStrike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 x 2 = 6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Twentieth Century"/>
              <a:buNone/>
            </a:pP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</a:t>
            </a:r>
            <a:r>
              <a:rPr b="1" i="0" lang="en-US" sz="3600" u="none" cap="none" strike="noStrike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x 3 = 9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Twentieth Century"/>
              <a:buNone/>
            </a:pP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</a:t>
            </a:r>
            <a:r>
              <a:rPr b="1" i="0" lang="en-US" sz="3600" u="none" cap="none" strike="noStrike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x 4 = 12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Twentieth Century"/>
              <a:buNone/>
            </a:pP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</a:t>
            </a:r>
            <a:r>
              <a:rPr b="1" i="0" lang="en-US" sz="3600" u="none" cap="none" strike="noStrike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x 5 = </a:t>
            </a: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15</a:t>
            </a:r>
            <a:endParaRPr b="1" i="0" sz="3600" u="none" cap="none" strike="noStrike">
              <a:solidFill>
                <a:srgbClr val="017A45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Twentieth Century"/>
              <a:buNone/>
            </a:pP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</a:t>
            </a:r>
            <a:r>
              <a:rPr b="1" i="0" lang="en-US" sz="3600" u="none" cap="none" strike="noStrike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x 6 = </a:t>
            </a: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18</a:t>
            </a:r>
            <a:endParaRPr b="1" i="0" sz="3600" u="none" cap="none" strike="noStrike">
              <a:solidFill>
                <a:srgbClr val="017A45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Twentieth Century"/>
              <a:buNone/>
            </a:pP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</a:t>
            </a:r>
            <a:r>
              <a:rPr b="1" i="0" lang="en-US" sz="3600" u="none" cap="none" strike="noStrike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x 7 = </a:t>
            </a: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21</a:t>
            </a:r>
            <a:endParaRPr b="1" i="0" sz="3600" u="none" cap="none" strike="noStrike">
              <a:solidFill>
                <a:srgbClr val="017A45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Twentieth Century"/>
              <a:buNone/>
            </a:pP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</a:t>
            </a:r>
            <a:r>
              <a:rPr b="1" i="0" lang="en-US" sz="3600" u="none" cap="none" strike="noStrike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x 8 = </a:t>
            </a: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24</a:t>
            </a:r>
            <a:endParaRPr b="1" i="0" sz="3600" u="none" cap="none" strike="noStrike">
              <a:solidFill>
                <a:srgbClr val="017A45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Twentieth Century"/>
              <a:buNone/>
            </a:pP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</a:t>
            </a:r>
            <a:r>
              <a:rPr b="1" i="0" lang="en-US" sz="3600" u="none" cap="none" strike="noStrike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x 9 = </a:t>
            </a: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27</a:t>
            </a:r>
            <a:endParaRPr b="1" i="0" sz="3600" u="none" cap="none" strike="noStrike">
              <a:solidFill>
                <a:srgbClr val="017A45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Twentieth Century"/>
              <a:buNone/>
            </a:pP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</a:t>
            </a:r>
            <a:r>
              <a:rPr b="1" i="0" lang="en-US" sz="3600" u="none" cap="none" strike="noStrike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x 10= </a:t>
            </a: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30</a:t>
            </a:r>
            <a:endParaRPr b="1" i="0" sz="3600" u="none" cap="none" strike="noStrike">
              <a:solidFill>
                <a:srgbClr val="017A45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Compound adjectives | Baamboozle" id="419" name="Google Shape;41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6200" y="0"/>
            <a:ext cx="1134139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8"/>
          <p:cNvSpPr txBox="1"/>
          <p:nvPr/>
        </p:nvSpPr>
        <p:spPr>
          <a:xfrm>
            <a:off x="116107" y="751920"/>
            <a:ext cx="3258029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727"/>
              </a:buClr>
              <a:buSzPts val="4400"/>
              <a:buFont typeface="Cookie"/>
              <a:buNone/>
            </a:pPr>
            <a:r>
              <a:rPr b="0" i="0" lang="en-US" sz="4400" u="none" cap="none" strike="noStrike">
                <a:solidFill>
                  <a:srgbClr val="FF2727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 b="0" i="0" sz="4400" u="none" cap="none" strike="noStrike">
              <a:solidFill>
                <a:srgbClr val="FF2727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pic>
        <p:nvPicPr>
          <p:cNvPr descr="Graphical user interface&#10;&#10;Description automatically generated" id="421" name="Google Shape;42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755012" y="1317408"/>
            <a:ext cx="7318842" cy="667512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18"/>
          <p:cNvSpPr txBox="1"/>
          <p:nvPr/>
        </p:nvSpPr>
        <p:spPr>
          <a:xfrm>
            <a:off x="3560319" y="2273683"/>
            <a:ext cx="3009023" cy="14665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3619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ts val="4000"/>
              <a:buFont typeface="Calibri"/>
              <a:buNone/>
            </a:pPr>
            <a:r>
              <a:rPr b="0" i="0" lang="en-US" sz="4000" u="none" cap="none" strike="noStrike">
                <a:solidFill>
                  <a:srgbClr val="FFFF66"/>
                </a:solidFill>
                <a:latin typeface="Calibri"/>
                <a:ea typeface="Calibri"/>
                <a:cs typeface="Calibri"/>
                <a:sym typeface="Calibri"/>
              </a:rPr>
              <a:t>Nhẩm</a:t>
            </a:r>
            <a:r>
              <a:rPr b="0" i="0" lang="en-US" sz="4000" u="none" cap="none" strike="noStrike">
                <a:solidFill>
                  <a:srgbClr val="FFFF66"/>
                </a:solidFill>
                <a:latin typeface="Calibri"/>
                <a:ea typeface="Calibri"/>
                <a:cs typeface="Calibri"/>
                <a:sym typeface="Calibri"/>
              </a:rPr>
              <a:t> thuộc</a:t>
            </a:r>
            <a:endParaRPr/>
          </a:p>
          <a:p>
            <a:pPr indent="0" lvl="0" marL="0" marR="3619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ts val="4000"/>
              <a:buFont typeface="Calibri"/>
              <a:buNone/>
            </a:pPr>
            <a:r>
              <a:rPr b="0" i="0" lang="en-US" sz="4000" u="none" cap="none" strike="noStrike">
                <a:solidFill>
                  <a:srgbClr val="FFFF66"/>
                </a:solidFill>
                <a:latin typeface="Calibri"/>
                <a:ea typeface="Calibri"/>
                <a:cs typeface="Calibri"/>
                <a:sym typeface="Calibri"/>
              </a:rPr>
              <a:t> bảng nhân 3</a:t>
            </a:r>
            <a:endParaRPr/>
          </a:p>
        </p:txBody>
      </p:sp>
      <p:pic>
        <p:nvPicPr>
          <p:cNvPr descr="Cartoon bee with pointer" id="423" name="Google Shape;42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27088" y="1136640"/>
            <a:ext cx="468067" cy="5278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bee with pointer" id="424" name="Google Shape;424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3498" y="2326040"/>
            <a:ext cx="468067" cy="5278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bee with pointer" id="425" name="Google Shape;425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89297" y="3319767"/>
            <a:ext cx="593586" cy="6694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bee with pointer" id="426" name="Google Shape;426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40738" y="4320259"/>
            <a:ext cx="593586" cy="6694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bee with pointer" id="427" name="Google Shape;427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36286" y="5474740"/>
            <a:ext cx="614372" cy="6928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9"/>
          <p:cNvSpPr/>
          <p:nvPr/>
        </p:nvSpPr>
        <p:spPr>
          <a:xfrm>
            <a:off x="7975500" y="612844"/>
            <a:ext cx="3009023" cy="5632311"/>
          </a:xfrm>
          <a:custGeom>
            <a:rect b="b" l="l" r="r" t="t"/>
            <a:pathLst>
              <a:path extrusionOk="0" fill="none" h="5632311" w="3009023">
                <a:moveTo>
                  <a:pt x="0" y="0"/>
                </a:moveTo>
                <a:cubicBezTo>
                  <a:pt x="609226" y="149518"/>
                  <a:pt x="2187294" y="-90350"/>
                  <a:pt x="3009023" y="0"/>
                </a:cubicBezTo>
                <a:cubicBezTo>
                  <a:pt x="3178386" y="1857622"/>
                  <a:pt x="3035556" y="4188855"/>
                  <a:pt x="3009023" y="5632311"/>
                </a:cubicBezTo>
                <a:cubicBezTo>
                  <a:pt x="1668482" y="5788597"/>
                  <a:pt x="1459839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extrusionOk="0" h="5632311" w="3009023">
                <a:moveTo>
                  <a:pt x="0" y="0"/>
                </a:moveTo>
                <a:cubicBezTo>
                  <a:pt x="1257896" y="-125902"/>
                  <a:pt x="2513166" y="163031"/>
                  <a:pt x="3009023" y="0"/>
                </a:cubicBezTo>
                <a:cubicBezTo>
                  <a:pt x="2945336" y="2595404"/>
                  <a:pt x="3094079" y="3596178"/>
                  <a:pt x="3009023" y="5632311"/>
                </a:cubicBezTo>
                <a:cubicBezTo>
                  <a:pt x="2161036" y="5678181"/>
                  <a:pt x="105507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cap="flat" cmpd="sng" w="28575">
            <a:solidFill>
              <a:srgbClr val="FF5E6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Twentieth Century"/>
              <a:buNone/>
            </a:pP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</a:t>
            </a:r>
            <a:r>
              <a:rPr b="1" i="0" lang="en-US" sz="3600" u="none" cap="none" strike="noStrike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x 1 = 3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Twentieth Century"/>
              <a:buNone/>
            </a:pPr>
            <a:r>
              <a:rPr b="1" i="0" lang="en-US" sz="3600" u="none" cap="none" strike="noStrike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 x 2 = 6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Twentieth Century"/>
              <a:buNone/>
            </a:pP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</a:t>
            </a:r>
            <a:r>
              <a:rPr b="1" i="0" lang="en-US" sz="3600" u="none" cap="none" strike="noStrike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x 3 = 9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Twentieth Century"/>
              <a:buNone/>
            </a:pP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</a:t>
            </a:r>
            <a:r>
              <a:rPr b="1" i="0" lang="en-US" sz="3600" u="none" cap="none" strike="noStrike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x 4 = 12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Twentieth Century"/>
              <a:buNone/>
            </a:pP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</a:t>
            </a:r>
            <a:r>
              <a:rPr b="1" i="0" lang="en-US" sz="3600" u="none" cap="none" strike="noStrike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x 5 = </a:t>
            </a: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15</a:t>
            </a:r>
            <a:endParaRPr b="1" i="0" sz="3600" u="none" cap="none" strike="noStrike">
              <a:solidFill>
                <a:srgbClr val="017A45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Twentieth Century"/>
              <a:buNone/>
            </a:pP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</a:t>
            </a:r>
            <a:r>
              <a:rPr b="1" i="0" lang="en-US" sz="3600" u="none" cap="none" strike="noStrike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x 6 = </a:t>
            </a: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18</a:t>
            </a:r>
            <a:endParaRPr b="1" i="0" sz="3600" u="none" cap="none" strike="noStrike">
              <a:solidFill>
                <a:srgbClr val="017A45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Twentieth Century"/>
              <a:buNone/>
            </a:pP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</a:t>
            </a:r>
            <a:r>
              <a:rPr b="1" i="0" lang="en-US" sz="3600" u="none" cap="none" strike="noStrike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x 7 = </a:t>
            </a: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21</a:t>
            </a:r>
            <a:endParaRPr b="1" i="0" sz="3600" u="none" cap="none" strike="noStrike">
              <a:solidFill>
                <a:srgbClr val="017A45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Twentieth Century"/>
              <a:buNone/>
            </a:pP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</a:t>
            </a:r>
            <a:r>
              <a:rPr b="1" i="0" lang="en-US" sz="3600" u="none" cap="none" strike="noStrike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x 8 = </a:t>
            </a: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24</a:t>
            </a:r>
            <a:endParaRPr b="1" i="0" sz="3600" u="none" cap="none" strike="noStrike">
              <a:solidFill>
                <a:srgbClr val="017A45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Twentieth Century"/>
              <a:buNone/>
            </a:pP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</a:t>
            </a:r>
            <a:r>
              <a:rPr b="1" i="0" lang="en-US" sz="3600" u="none" cap="none" strike="noStrike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x 9 = </a:t>
            </a: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27</a:t>
            </a:r>
            <a:endParaRPr b="1" i="0" sz="3600" u="none" cap="none" strike="noStrike">
              <a:solidFill>
                <a:srgbClr val="017A45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45"/>
              </a:buClr>
              <a:buSzPts val="3600"/>
              <a:buFont typeface="Twentieth Century"/>
              <a:buNone/>
            </a:pP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</a:t>
            </a:r>
            <a:r>
              <a:rPr b="1" i="0" lang="en-US" sz="3600" u="none" cap="none" strike="noStrike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x 10= </a:t>
            </a:r>
            <a:r>
              <a:rPr b="1" lang="en-US" sz="3600">
                <a:solidFill>
                  <a:srgbClr val="017A4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30</a:t>
            </a:r>
            <a:endParaRPr b="1" i="0" sz="3600" u="none" cap="none" strike="noStrike">
              <a:solidFill>
                <a:srgbClr val="017A45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Compound adjectives | Baamboozle" id="433" name="Google Shape;43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6200" y="0"/>
            <a:ext cx="1134139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19"/>
          <p:cNvSpPr txBox="1"/>
          <p:nvPr/>
        </p:nvSpPr>
        <p:spPr>
          <a:xfrm>
            <a:off x="116107" y="751920"/>
            <a:ext cx="3258029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727"/>
              </a:buClr>
              <a:buSzPts val="4400"/>
              <a:buFont typeface="Cookie"/>
              <a:buNone/>
            </a:pPr>
            <a:r>
              <a:rPr b="0" i="0" lang="en-US" sz="4400" u="none" cap="none" strike="noStrike">
                <a:solidFill>
                  <a:srgbClr val="FF2727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 b="0" i="0" sz="4400" u="none" cap="none" strike="noStrike">
              <a:solidFill>
                <a:srgbClr val="FF2727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pic>
        <p:nvPicPr>
          <p:cNvPr descr="Graphical user interface&#10;&#10;Description automatically generated" id="435" name="Google Shape;43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755012" y="1317408"/>
            <a:ext cx="7318842" cy="667512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19"/>
          <p:cNvSpPr txBox="1"/>
          <p:nvPr/>
        </p:nvSpPr>
        <p:spPr>
          <a:xfrm>
            <a:off x="3560319" y="2273683"/>
            <a:ext cx="3009023" cy="14665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3619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ts val="4000"/>
              <a:buFont typeface="Calibri"/>
              <a:buNone/>
            </a:pPr>
            <a:r>
              <a:rPr b="0" i="0" lang="en-US" sz="4000" u="none" cap="none" strike="noStrike">
                <a:solidFill>
                  <a:srgbClr val="FFFF66"/>
                </a:solidFill>
                <a:latin typeface="Calibri"/>
                <a:ea typeface="Calibri"/>
                <a:cs typeface="Calibri"/>
                <a:sym typeface="Calibri"/>
              </a:rPr>
              <a:t>Nhẩm</a:t>
            </a:r>
            <a:r>
              <a:rPr b="0" i="0" lang="en-US" sz="4000" u="none" cap="none" strike="noStrike">
                <a:solidFill>
                  <a:srgbClr val="FFFF66"/>
                </a:solidFill>
                <a:latin typeface="Calibri"/>
                <a:ea typeface="Calibri"/>
                <a:cs typeface="Calibri"/>
                <a:sym typeface="Calibri"/>
              </a:rPr>
              <a:t> thuộc</a:t>
            </a:r>
            <a:endParaRPr/>
          </a:p>
          <a:p>
            <a:pPr indent="0" lvl="0" marL="0" marR="3619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ts val="4000"/>
              <a:buFont typeface="Calibri"/>
              <a:buNone/>
            </a:pPr>
            <a:r>
              <a:rPr b="0" i="0" lang="en-US" sz="4000" u="none" cap="none" strike="noStrike">
                <a:solidFill>
                  <a:srgbClr val="FFFF66"/>
                </a:solidFill>
                <a:latin typeface="Calibri"/>
                <a:ea typeface="Calibri"/>
                <a:cs typeface="Calibri"/>
                <a:sym typeface="Calibri"/>
              </a:rPr>
              <a:t> bảng nhân 3</a:t>
            </a:r>
            <a:endParaRPr/>
          </a:p>
        </p:txBody>
      </p:sp>
      <p:pic>
        <p:nvPicPr>
          <p:cNvPr descr="Cartoon bee with pointer" id="437" name="Google Shape;437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23630" y="650468"/>
            <a:ext cx="468067" cy="5278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bee with pointer" id="438" name="Google Shape;43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23629" y="1788086"/>
            <a:ext cx="468067" cy="5278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bee with pointer" id="439" name="Google Shape;43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63544" y="2736930"/>
            <a:ext cx="654671" cy="7383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bee with pointer" id="440" name="Google Shape;440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90060" y="3722261"/>
            <a:ext cx="703598" cy="7934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bee with pointer" id="441" name="Google Shape;441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36968" y="4811449"/>
            <a:ext cx="751521" cy="8475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bee with pointer" id="442" name="Google Shape;44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27088" y="1136640"/>
            <a:ext cx="468067" cy="5278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bee with pointer" id="443" name="Google Shape;443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3498" y="2326040"/>
            <a:ext cx="468067" cy="5278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bee with pointer" id="444" name="Google Shape;444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89297" y="3319767"/>
            <a:ext cx="593586" cy="6694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bee with pointer" id="445" name="Google Shape;445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40738" y="4320259"/>
            <a:ext cx="593586" cy="6694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bee with pointer" id="446" name="Google Shape;446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36286" y="5474740"/>
            <a:ext cx="614372" cy="6928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bee with pointer" id="447" name="Google Shape;447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23629" y="1248312"/>
            <a:ext cx="468067" cy="5278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bee with pointer" id="448" name="Google Shape;44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42178" y="2147642"/>
            <a:ext cx="651480" cy="7347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bee with pointer" id="449" name="Google Shape;44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47811" y="3232242"/>
            <a:ext cx="655548" cy="7392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bee with pointer" id="450" name="Google Shape;450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06696" y="4426668"/>
            <a:ext cx="703598" cy="6913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bee with pointer" id="451" name="Google Shape;451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24628" y="5385344"/>
            <a:ext cx="751521" cy="847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20"/>
          <p:cNvPicPr preferRelativeResize="0"/>
          <p:nvPr/>
        </p:nvPicPr>
        <p:blipFill rotWithShape="1">
          <a:blip r:embed="rId3">
            <a:alphaModFix/>
          </a:blip>
          <a:srcRect b="0" l="0" r="0"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7" name="Google Shape;457;p20"/>
          <p:cNvGrpSpPr/>
          <p:nvPr/>
        </p:nvGrpSpPr>
        <p:grpSpPr>
          <a:xfrm>
            <a:off x="1225201" y="557017"/>
            <a:ext cx="9973091" cy="5920525"/>
            <a:chOff x="-113416" y="656520"/>
            <a:chExt cx="7468320" cy="4433568"/>
          </a:xfrm>
        </p:grpSpPr>
        <p:pic>
          <p:nvPicPr>
            <p:cNvPr id="458" name="Google Shape;458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" name="Google Shape;459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  <a:noFill/>
            <a:ln>
              <a:noFill/>
            </a:ln>
            <a:effectLst>
              <a:outerShdw blurRad="44450" algn="ctr" dir="5400000" dist="27940">
                <a:srgbClr val="000000">
                  <a:alpha val="31764"/>
                </a:srgbClr>
              </a:outerShdw>
              <a:reflection blurRad="0" dir="0" dist="0" endA="300" endPos="55000" kx="0" rotWithShape="0" algn="bl" stA="50000" stPos="0" sy="-100000" ky="0"/>
            </a:effectLst>
          </p:spPr>
        </p:pic>
      </p:grpSp>
      <p:sp>
        <p:nvSpPr>
          <p:cNvPr id="460" name="Google Shape;460;p20"/>
          <p:cNvSpPr txBox="1"/>
          <p:nvPr/>
        </p:nvSpPr>
        <p:spPr>
          <a:xfrm>
            <a:off x="1676400" y="2514600"/>
            <a:ext cx="9029700" cy="13665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002060"/>
                </a:solidFill>
                <a:latin typeface="Sigmar One"/>
                <a:ea typeface="Sigmar One"/>
                <a:cs typeface="Sigmar One"/>
                <a:sym typeface="Sigmar One"/>
              </a:rPr>
              <a:t>Hoạt động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 b="0" l="11947" r="11947" t="0"/>
          <a:stretch/>
        </p:blipFill>
        <p:spPr>
          <a:xfrm flipH="1" rot="-5400000">
            <a:off x="2666999" y="-2667001"/>
            <a:ext cx="6858002" cy="1219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66534" y="5652461"/>
            <a:ext cx="1180023" cy="1208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6">
            <a:alphaModFix/>
          </a:blip>
          <a:srcRect b="0" l="0" r="68033" t="50365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7">
            <a:alphaModFix/>
          </a:blip>
          <a:srcRect b="67013" l="82887" r="-1812" t="-2375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36534" y="4712733"/>
            <a:ext cx="2903698" cy="2139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151803" y="4914256"/>
            <a:ext cx="3047457" cy="1945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7">
            <a:alphaModFix/>
          </a:blip>
          <a:srcRect b="39287" l="0" r="81075" t="2877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162759" y="584538"/>
            <a:ext cx="5334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11">
            <a:alphaModFix/>
          </a:blip>
          <a:srcRect b="63339" l="0" r="68883" t="8293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2"/>
          <p:cNvGrpSpPr/>
          <p:nvPr/>
        </p:nvGrpSpPr>
        <p:grpSpPr>
          <a:xfrm>
            <a:off x="791056" y="-348806"/>
            <a:ext cx="8784908" cy="3422739"/>
            <a:chOff x="1936266" y="1295400"/>
            <a:chExt cx="2616000" cy="1828800"/>
          </a:xfrm>
        </p:grpSpPr>
        <p:pic>
          <p:nvPicPr>
            <p:cNvPr descr="Shape&#10;&#10;Description automatically generated" id="112" name="Google Shape;112;p2"/>
            <p:cNvPicPr preferRelativeResize="0"/>
            <p:nvPr/>
          </p:nvPicPr>
          <p:blipFill rotWithShape="1">
            <a:blip r:embed="rId12">
              <a:alphaModFix/>
            </a:blip>
            <a:srcRect b="69375" l="5617" r="44333" t="4453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" name="Google Shape;113;p2"/>
            <p:cNvSpPr txBox="1"/>
            <p:nvPr/>
          </p:nvSpPr>
          <p:spPr>
            <a:xfrm>
              <a:off x="2059804" y="1836005"/>
              <a:ext cx="1836052" cy="6413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23AEA"/>
                </a:buClr>
                <a:buSzPts val="7200"/>
                <a:buFont typeface="Calibri"/>
                <a:buNone/>
              </a:pPr>
              <a:r>
                <a:rPr b="1" i="0" lang="en-US" sz="7200" u="none" cap="none" strike="noStrike">
                  <a:solidFill>
                    <a:srgbClr val="A23AEA"/>
                  </a:solidFill>
                  <a:latin typeface="Calibri"/>
                  <a:ea typeface="Calibri"/>
                  <a:cs typeface="Calibri"/>
                  <a:sym typeface="Calibri"/>
                </a:rPr>
                <a:t>Khởi động</a:t>
              </a:r>
              <a:endParaRPr/>
            </a:p>
          </p:txBody>
        </p:sp>
      </p:grpSp>
    </p:spTree>
  </p:cSld>
  <p:clrMapOvr>
    <a:masterClrMapping/>
  </p:clrMapOvr>
  <p:transition spd="slow" p14:dur="125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5" name="Google Shape;465;p21"/>
          <p:cNvGrpSpPr/>
          <p:nvPr/>
        </p:nvGrpSpPr>
        <p:grpSpPr>
          <a:xfrm>
            <a:off x="1237863" y="513471"/>
            <a:ext cx="2327342" cy="1005840"/>
            <a:chOff x="152400" y="1981200"/>
            <a:chExt cx="2781292" cy="1005840"/>
          </a:xfrm>
        </p:grpSpPr>
        <p:sp>
          <p:nvSpPr>
            <p:cNvPr id="466" name="Google Shape;466;p21"/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fmla="val 30328" name="adj"/>
              </a:avLst>
            </a:prstGeom>
            <a:solidFill>
              <a:srgbClr val="FFABC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1"/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fmla="val 30328" name="adj"/>
              </a:avLst>
            </a:prstGeom>
            <a:solidFill>
              <a:srgbClr val="FFABC1"/>
            </a:solidFill>
            <a:ln cap="flat" cmpd="sng" w="381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1"/>
            <p:cNvSpPr txBox="1"/>
            <p:nvPr/>
          </p:nvSpPr>
          <p:spPr>
            <a:xfrm>
              <a:off x="631385" y="2080736"/>
              <a:ext cx="1821802" cy="738664"/>
            </a:xfrm>
            <a:prstGeom prst="rect">
              <a:avLst/>
            </a:prstGeom>
            <a:solidFill>
              <a:srgbClr val="FFABC1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4800"/>
                <a:buFont typeface="Calibri"/>
                <a:buNone/>
              </a:pPr>
              <a:r>
                <a:rPr b="1" i="0" lang="en-US" sz="48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1. Số?</a:t>
              </a:r>
              <a:endParaRPr/>
            </a:p>
          </p:txBody>
        </p:sp>
      </p:grpSp>
      <p:graphicFrame>
        <p:nvGraphicFramePr>
          <p:cNvPr id="469" name="Google Shape;469;p21"/>
          <p:cNvGraphicFramePr/>
          <p:nvPr/>
        </p:nvGraphicFramePr>
        <p:xfrm>
          <a:off x="1121539" y="213961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{3A9A91D7-3CB3-4B21-B277-DC853B3D27D5}</a:tableStyleId>
              </a:tblPr>
              <a:tblGrid>
                <a:gridCol w="1795075"/>
                <a:gridCol w="1433375"/>
                <a:gridCol w="1220950"/>
                <a:gridCol w="1284100"/>
                <a:gridCol w="1353000"/>
                <a:gridCol w="1349650"/>
                <a:gridCol w="1463050"/>
              </a:tblGrid>
              <a:tr h="868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32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Thừa số</a:t>
                      </a:r>
                      <a:endParaRPr b="0" sz="32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9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868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32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Thừa số</a:t>
                      </a:r>
                      <a:endParaRPr b="0" sz="32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9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868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32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Tích</a:t>
                      </a:r>
                      <a:endParaRPr b="0" sz="32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9D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600" u="none" cap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?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?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?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?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?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470" name="Google Shape;470;p21"/>
          <p:cNvSpPr/>
          <p:nvPr/>
        </p:nvSpPr>
        <p:spPr>
          <a:xfrm>
            <a:off x="4443972" y="3984756"/>
            <a:ext cx="1023730" cy="66592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b="1" i="0" sz="3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21"/>
          <p:cNvSpPr/>
          <p:nvPr/>
        </p:nvSpPr>
        <p:spPr>
          <a:xfrm>
            <a:off x="5673303" y="4000328"/>
            <a:ext cx="1023730" cy="66592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b="1" i="0" sz="3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21"/>
          <p:cNvSpPr/>
          <p:nvPr/>
        </p:nvSpPr>
        <p:spPr>
          <a:xfrm>
            <a:off x="7088030" y="4000328"/>
            <a:ext cx="1023730" cy="66592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21</a:t>
            </a:r>
            <a:endParaRPr/>
          </a:p>
        </p:txBody>
      </p:sp>
      <p:sp>
        <p:nvSpPr>
          <p:cNvPr id="473" name="Google Shape;473;p21"/>
          <p:cNvSpPr/>
          <p:nvPr/>
        </p:nvSpPr>
        <p:spPr>
          <a:xfrm>
            <a:off x="8450947" y="4000328"/>
            <a:ext cx="1023730" cy="66592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27</a:t>
            </a:r>
            <a:endParaRPr b="1" i="0" sz="3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21"/>
          <p:cNvSpPr/>
          <p:nvPr/>
        </p:nvSpPr>
        <p:spPr>
          <a:xfrm>
            <a:off x="9813864" y="3993720"/>
            <a:ext cx="1023730" cy="66592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endParaRPr b="1" i="0" sz="3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21"/>
          <p:cNvSpPr/>
          <p:nvPr/>
        </p:nvSpPr>
        <p:spPr>
          <a:xfrm>
            <a:off x="5108894" y="327495"/>
            <a:ext cx="6005732" cy="1191816"/>
          </a:xfrm>
          <a:prstGeom prst="wedgeRoundRectCallout">
            <a:avLst>
              <a:gd fmla="val -43189" name="adj1"/>
              <a:gd fmla="val 67356" name="adj2"/>
              <a:gd fmla="val 16667" name="adj3"/>
            </a:avLst>
          </a:prstGeom>
          <a:solidFill>
            <a:srgbClr val="65DDD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>
                <a:solidFill>
                  <a:srgbClr val="002060"/>
                </a:solidFill>
                <a:latin typeface="Nunito Black"/>
                <a:ea typeface="Nunito Black"/>
                <a:cs typeface="Nunito Black"/>
                <a:sym typeface="Nunito Black"/>
              </a:rPr>
              <a:t>Để tìm tích ta lấy thừa số nhân với thừa số</a:t>
            </a:r>
            <a:endParaRPr sz="3200">
              <a:solidFill>
                <a:srgbClr val="002060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grpSp>
        <p:nvGrpSpPr>
          <p:cNvPr id="476" name="Google Shape;476;p21"/>
          <p:cNvGrpSpPr/>
          <p:nvPr/>
        </p:nvGrpSpPr>
        <p:grpSpPr>
          <a:xfrm>
            <a:off x="6393867" y="196560"/>
            <a:ext cx="3435786" cy="1563461"/>
            <a:chOff x="3722255" y="1490091"/>
            <a:chExt cx="5046772" cy="2074468"/>
          </a:xfrm>
        </p:grpSpPr>
        <p:grpSp>
          <p:nvGrpSpPr>
            <p:cNvPr id="477" name="Google Shape;477;p21"/>
            <p:cNvGrpSpPr/>
            <p:nvPr/>
          </p:nvGrpSpPr>
          <p:grpSpPr>
            <a:xfrm>
              <a:off x="3722255" y="1490091"/>
              <a:ext cx="5046772" cy="2074468"/>
              <a:chOff x="609584" y="2133703"/>
              <a:chExt cx="7161964" cy="3608931"/>
            </a:xfrm>
          </p:grpSpPr>
          <p:sp>
            <p:nvSpPr>
              <p:cNvPr id="478" name="Google Shape;478;p21"/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rect b="b" l="l" r="r" t="t"/>
                <a:pathLst>
                  <a:path extrusionOk="0" h="3087469" w="6404664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49803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79" name="Google Shape;479;p21"/>
              <p:cNvGrpSpPr/>
              <p:nvPr/>
            </p:nvGrpSpPr>
            <p:grpSpPr>
              <a:xfrm>
                <a:off x="609584" y="2133703"/>
                <a:ext cx="7161964" cy="3608931"/>
                <a:chOff x="609584" y="2133703"/>
                <a:chExt cx="7161964" cy="3608931"/>
              </a:xfrm>
            </p:grpSpPr>
            <p:grpSp>
              <p:nvGrpSpPr>
                <p:cNvPr id="480" name="Google Shape;480;p21"/>
                <p:cNvGrpSpPr/>
                <p:nvPr/>
              </p:nvGrpSpPr>
              <p:grpSpPr>
                <a:xfrm>
                  <a:off x="776118" y="2133703"/>
                  <a:ext cx="6995430" cy="3608931"/>
                  <a:chOff x="776118" y="2133703"/>
                  <a:chExt cx="6995430" cy="3608931"/>
                </a:xfrm>
              </p:grpSpPr>
              <p:sp>
                <p:nvSpPr>
                  <p:cNvPr id="481" name="Google Shape;481;p21"/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rect b="b" l="l" r="r" t="t"/>
                    <a:pathLst>
                      <a:path extrusionOk="0" h="2422745" w="5793643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2" name="Google Shape;482;p21"/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rect b="b" l="l" r="r" t="t"/>
                    <a:pathLst>
                      <a:path extrusionOk="0" h="2178874" w="5984075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83" name="Google Shape;483;p21"/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</p:grpSpPr>
              <p:sp>
                <p:nvSpPr>
                  <p:cNvPr id="484" name="Google Shape;484;p21"/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rect b="b" l="l" r="r" t="t"/>
                    <a:pathLst>
                      <a:path extrusionOk="0" h="703431" w="62569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5" name="Google Shape;485;p21"/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rect b="b" l="l" r="r" t="t"/>
                    <a:pathLst>
                      <a:path extrusionOk="0" h="703431" w="62569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86" name="Google Shape;486;p21"/>
                <p:cNvGrpSpPr/>
                <p:nvPr/>
              </p:nvGrpSpPr>
              <p:grpSpPr>
                <a:xfrm>
                  <a:off x="609584" y="2392211"/>
                  <a:ext cx="440366" cy="1012028"/>
                  <a:chOff x="609584" y="2392211"/>
                  <a:chExt cx="440366" cy="1012028"/>
                </a:xfrm>
              </p:grpSpPr>
              <p:sp>
                <p:nvSpPr>
                  <p:cNvPr id="487" name="Google Shape;487;p21"/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rect b="b" l="l" r="r" t="t"/>
                    <a:pathLst>
                      <a:path extrusionOk="0" h="312398" w="341237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8" name="Google Shape;488;p21"/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rect b="b" l="l" r="r" t="t"/>
                    <a:pathLst>
                      <a:path extrusionOk="0" h="229777" w="363560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9" name="Google Shape;489;p21"/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rect b="b" l="l" r="r" t="t"/>
                    <a:pathLst>
                      <a:path extrusionOk="0" h="134576" w="301925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0" name="Google Shape;490;p21"/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rect b="b" l="l" r="r" t="t"/>
                    <a:pathLst>
                      <a:path extrusionOk="0" h="105827" w="259448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491" name="Google Shape;491;p21"/>
            <p:cNvSpPr txBox="1"/>
            <p:nvPr/>
          </p:nvSpPr>
          <p:spPr>
            <a:xfrm>
              <a:off x="5072690" y="1617920"/>
              <a:ext cx="2794565" cy="17968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Làm vào</a:t>
              </a:r>
              <a:endParaRPr sz="4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SGK</a:t>
              </a:r>
              <a:endParaRPr sz="4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2" name="Google Shape;492;p21"/>
          <p:cNvSpPr/>
          <p:nvPr/>
        </p:nvSpPr>
        <p:spPr>
          <a:xfrm>
            <a:off x="3184826" y="3963289"/>
            <a:ext cx="1023730" cy="66592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1" i="0" sz="3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22"/>
          <p:cNvPicPr preferRelativeResize="0"/>
          <p:nvPr/>
        </p:nvPicPr>
        <p:blipFill rotWithShape="1">
          <a:blip r:embed="rId3">
            <a:alphaModFix/>
          </a:blip>
          <a:srcRect b="65953" l="0" r="66876" t="0"/>
          <a:stretch/>
        </p:blipFill>
        <p:spPr>
          <a:xfrm>
            <a:off x="0" y="0"/>
            <a:ext cx="2363153" cy="11058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22"/>
          <p:cNvGrpSpPr/>
          <p:nvPr/>
        </p:nvGrpSpPr>
        <p:grpSpPr>
          <a:xfrm>
            <a:off x="2686654" y="301164"/>
            <a:ext cx="5590448" cy="804689"/>
            <a:chOff x="152400" y="1981200"/>
            <a:chExt cx="7163385" cy="1005840"/>
          </a:xfrm>
        </p:grpSpPr>
        <p:sp>
          <p:nvSpPr>
            <p:cNvPr id="499" name="Google Shape;499;p22"/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fmla="val 30328" name="adj"/>
              </a:avLst>
            </a:prstGeom>
            <a:solidFill>
              <a:srgbClr val="FFABC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2"/>
            <p:cNvSpPr/>
            <p:nvPr/>
          </p:nvSpPr>
          <p:spPr>
            <a:xfrm>
              <a:off x="152400" y="1981200"/>
              <a:ext cx="7163385" cy="929640"/>
            </a:xfrm>
            <a:prstGeom prst="roundRect">
              <a:avLst>
                <a:gd fmla="val 30328" name="adj"/>
              </a:avLst>
            </a:prstGeom>
            <a:solidFill>
              <a:srgbClr val="FFABC1"/>
            </a:solidFill>
            <a:ln cap="flat" cmpd="sng" w="381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2"/>
            <p:cNvSpPr txBox="1"/>
            <p:nvPr/>
          </p:nvSpPr>
          <p:spPr>
            <a:xfrm>
              <a:off x="215895" y="2057400"/>
              <a:ext cx="6377075" cy="615553"/>
            </a:xfrm>
            <a:prstGeom prst="rect">
              <a:avLst/>
            </a:prstGeom>
            <a:solidFill>
              <a:srgbClr val="FFABC1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4000"/>
                <a:buFont typeface="Calibri"/>
                <a:buNone/>
              </a:pPr>
              <a:r>
                <a:rPr b="1" lang="en-US" sz="40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b="1" i="0" lang="en-US" sz="40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. Nêu các số còn thiếu </a:t>
              </a:r>
              <a:endParaRPr/>
            </a:p>
          </p:txBody>
        </p:sp>
      </p:grpSp>
      <p:sp>
        <p:nvSpPr>
          <p:cNvPr id="502" name="Google Shape;502;p22"/>
          <p:cNvSpPr txBox="1"/>
          <p:nvPr/>
        </p:nvSpPr>
        <p:spPr>
          <a:xfrm>
            <a:off x="85353" y="2489327"/>
            <a:ext cx="9144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a)</a:t>
            </a:r>
            <a:endParaRPr/>
          </a:p>
        </p:txBody>
      </p:sp>
      <p:sp>
        <p:nvSpPr>
          <p:cNvPr id="503" name="Google Shape;503;p22"/>
          <p:cNvSpPr/>
          <p:nvPr/>
        </p:nvSpPr>
        <p:spPr>
          <a:xfrm>
            <a:off x="1805049" y="2342327"/>
            <a:ext cx="881605" cy="878774"/>
          </a:xfrm>
          <a:prstGeom prst="ellipse">
            <a:avLst/>
          </a:prstGeom>
          <a:solidFill>
            <a:srgbClr val="FFFF9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504" name="Google Shape;504;p22"/>
          <p:cNvSpPr txBox="1"/>
          <p:nvPr/>
        </p:nvSpPr>
        <p:spPr>
          <a:xfrm>
            <a:off x="85353" y="3831064"/>
            <a:ext cx="9144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grpSp>
        <p:nvGrpSpPr>
          <p:cNvPr id="505" name="Google Shape;505;p22"/>
          <p:cNvGrpSpPr/>
          <p:nvPr/>
        </p:nvGrpSpPr>
        <p:grpSpPr>
          <a:xfrm>
            <a:off x="505586" y="3636899"/>
            <a:ext cx="10471812" cy="1109743"/>
            <a:chOff x="595991" y="3636899"/>
            <a:chExt cx="11192247" cy="1109743"/>
          </a:xfrm>
        </p:grpSpPr>
        <p:sp>
          <p:nvSpPr>
            <p:cNvPr id="506" name="Google Shape;506;p22"/>
            <p:cNvSpPr/>
            <p:nvPr/>
          </p:nvSpPr>
          <p:spPr>
            <a:xfrm>
              <a:off x="595991" y="3636899"/>
              <a:ext cx="1246098" cy="1095154"/>
            </a:xfrm>
            <a:prstGeom prst="flowChartDecision">
              <a:avLst/>
            </a:prstGeom>
            <a:solidFill>
              <a:srgbClr val="0070C0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b="1" i="0" lang="en-US" sz="2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30</a:t>
              </a:r>
              <a:endParaRPr/>
            </a:p>
          </p:txBody>
        </p:sp>
        <p:sp>
          <p:nvSpPr>
            <p:cNvPr id="507" name="Google Shape;507;p22"/>
            <p:cNvSpPr/>
            <p:nvPr/>
          </p:nvSpPr>
          <p:spPr>
            <a:xfrm>
              <a:off x="1842089" y="3640925"/>
              <a:ext cx="1246098" cy="1095154"/>
            </a:xfrm>
            <a:prstGeom prst="flowChartDecision">
              <a:avLst/>
            </a:prstGeom>
            <a:solidFill>
              <a:srgbClr val="0070C0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b="1" i="0" lang="en-US" sz="2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27</a:t>
              </a:r>
              <a:endParaRPr/>
            </a:p>
          </p:txBody>
        </p:sp>
        <p:sp>
          <p:nvSpPr>
            <p:cNvPr id="508" name="Google Shape;508;p22"/>
            <p:cNvSpPr/>
            <p:nvPr/>
          </p:nvSpPr>
          <p:spPr>
            <a:xfrm>
              <a:off x="3088187" y="3644951"/>
              <a:ext cx="1246098" cy="1095154"/>
            </a:xfrm>
            <a:prstGeom prst="flowChartDecision">
              <a:avLst/>
            </a:prstGeom>
            <a:solidFill>
              <a:srgbClr val="0070C0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b="1" i="0" lang="en-US" sz="2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24</a:t>
              </a:r>
              <a:endParaRPr/>
            </a:p>
          </p:txBody>
        </p:sp>
        <p:sp>
          <p:nvSpPr>
            <p:cNvPr id="509" name="Google Shape;509;p22"/>
            <p:cNvSpPr/>
            <p:nvPr/>
          </p:nvSpPr>
          <p:spPr>
            <a:xfrm>
              <a:off x="6826481" y="3644951"/>
              <a:ext cx="1246098" cy="1095154"/>
            </a:xfrm>
            <a:prstGeom prst="flowChartDecision">
              <a:avLst/>
            </a:prstGeom>
            <a:solidFill>
              <a:srgbClr val="0070C0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b="1" i="0" lang="en-US" sz="2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15</a:t>
              </a:r>
              <a:endParaRPr/>
            </a:p>
          </p:txBody>
        </p:sp>
        <p:sp>
          <p:nvSpPr>
            <p:cNvPr id="510" name="Google Shape;510;p22"/>
            <p:cNvSpPr/>
            <p:nvPr/>
          </p:nvSpPr>
          <p:spPr>
            <a:xfrm>
              <a:off x="4334285" y="3636899"/>
              <a:ext cx="1246098" cy="1095154"/>
            </a:xfrm>
            <a:prstGeom prst="diamond">
              <a:avLst/>
            </a:prstGeom>
            <a:solidFill>
              <a:schemeClr val="lt1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511" name="Google Shape;511;p22"/>
            <p:cNvSpPr/>
            <p:nvPr/>
          </p:nvSpPr>
          <p:spPr>
            <a:xfrm>
              <a:off x="5580383" y="3636899"/>
              <a:ext cx="1246098" cy="1095154"/>
            </a:xfrm>
            <a:prstGeom prst="diamond">
              <a:avLst/>
            </a:prstGeom>
            <a:solidFill>
              <a:schemeClr val="lt1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2"/>
            <p:cNvSpPr/>
            <p:nvPr/>
          </p:nvSpPr>
          <p:spPr>
            <a:xfrm>
              <a:off x="8072579" y="3636899"/>
              <a:ext cx="1246098" cy="1095154"/>
            </a:xfrm>
            <a:prstGeom prst="diamond">
              <a:avLst/>
            </a:prstGeom>
            <a:solidFill>
              <a:schemeClr val="lt1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2"/>
            <p:cNvSpPr/>
            <p:nvPr/>
          </p:nvSpPr>
          <p:spPr>
            <a:xfrm>
              <a:off x="10542140" y="3636899"/>
              <a:ext cx="1246098" cy="1095154"/>
            </a:xfrm>
            <a:prstGeom prst="diamond">
              <a:avLst/>
            </a:prstGeom>
            <a:solidFill>
              <a:schemeClr val="lt1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514" name="Google Shape;514;p22"/>
            <p:cNvSpPr/>
            <p:nvPr/>
          </p:nvSpPr>
          <p:spPr>
            <a:xfrm>
              <a:off x="9318677" y="3651488"/>
              <a:ext cx="1246098" cy="1095154"/>
            </a:xfrm>
            <a:prstGeom prst="flowChartDecision">
              <a:avLst/>
            </a:prstGeom>
            <a:solidFill>
              <a:srgbClr val="0070C0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b="1" i="0" lang="en-US" sz="2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  <a:endParaRPr/>
            </a:p>
          </p:txBody>
        </p:sp>
      </p:grpSp>
      <p:sp>
        <p:nvSpPr>
          <p:cNvPr id="515" name="Google Shape;515;p22"/>
          <p:cNvSpPr/>
          <p:nvPr/>
        </p:nvSpPr>
        <p:spPr>
          <a:xfrm>
            <a:off x="10945902" y="3644951"/>
            <a:ext cx="1246098" cy="1095154"/>
          </a:xfrm>
          <a:prstGeom prst="flowChartDecision">
            <a:avLst/>
          </a:prstGeom>
          <a:solidFill>
            <a:srgbClr val="0070C0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516" name="Google Shape;516;p22"/>
          <p:cNvSpPr/>
          <p:nvPr/>
        </p:nvSpPr>
        <p:spPr>
          <a:xfrm>
            <a:off x="647727" y="2342327"/>
            <a:ext cx="881605" cy="878774"/>
          </a:xfrm>
          <a:prstGeom prst="ellipse">
            <a:avLst/>
          </a:prstGeom>
          <a:solidFill>
            <a:srgbClr val="FFFF9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517" name="Google Shape;517;p22"/>
          <p:cNvSpPr/>
          <p:nvPr/>
        </p:nvSpPr>
        <p:spPr>
          <a:xfrm>
            <a:off x="2915114" y="2322764"/>
            <a:ext cx="881605" cy="878774"/>
          </a:xfrm>
          <a:prstGeom prst="ellipse">
            <a:avLst/>
          </a:prstGeom>
          <a:solidFill>
            <a:srgbClr val="FFFF9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</p:txBody>
      </p:sp>
      <p:sp>
        <p:nvSpPr>
          <p:cNvPr id="518" name="Google Shape;518;p22"/>
          <p:cNvSpPr/>
          <p:nvPr/>
        </p:nvSpPr>
        <p:spPr>
          <a:xfrm>
            <a:off x="8575859" y="2327372"/>
            <a:ext cx="881605" cy="878774"/>
          </a:xfrm>
          <a:prstGeom prst="ellipse">
            <a:avLst/>
          </a:prstGeom>
          <a:solidFill>
            <a:srgbClr val="FFFF9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r>
            <a:endParaRPr/>
          </a:p>
        </p:txBody>
      </p:sp>
      <p:sp>
        <p:nvSpPr>
          <p:cNvPr id="519" name="Google Shape;519;p22"/>
          <p:cNvSpPr/>
          <p:nvPr/>
        </p:nvSpPr>
        <p:spPr>
          <a:xfrm>
            <a:off x="10910311" y="2361278"/>
            <a:ext cx="881605" cy="878774"/>
          </a:xfrm>
          <a:prstGeom prst="ellipse">
            <a:avLst/>
          </a:prstGeom>
          <a:solidFill>
            <a:srgbClr val="FFFF9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endParaRPr/>
          </a:p>
        </p:txBody>
      </p:sp>
      <p:sp>
        <p:nvSpPr>
          <p:cNvPr id="520" name="Google Shape;520;p22"/>
          <p:cNvSpPr/>
          <p:nvPr/>
        </p:nvSpPr>
        <p:spPr>
          <a:xfrm>
            <a:off x="6287869" y="2342327"/>
            <a:ext cx="881605" cy="878774"/>
          </a:xfrm>
          <a:prstGeom prst="ellipse">
            <a:avLst/>
          </a:prstGeom>
          <a:solidFill>
            <a:srgbClr val="FFFF9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r>
            <a:endParaRPr/>
          </a:p>
        </p:txBody>
      </p:sp>
      <p:sp>
        <p:nvSpPr>
          <p:cNvPr id="521" name="Google Shape;521;p22"/>
          <p:cNvSpPr/>
          <p:nvPr/>
        </p:nvSpPr>
        <p:spPr>
          <a:xfrm>
            <a:off x="4072436" y="2349403"/>
            <a:ext cx="881605" cy="878774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22"/>
          <p:cNvSpPr/>
          <p:nvPr/>
        </p:nvSpPr>
        <p:spPr>
          <a:xfrm>
            <a:off x="5182501" y="2361278"/>
            <a:ext cx="881605" cy="878774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22"/>
          <p:cNvSpPr/>
          <p:nvPr/>
        </p:nvSpPr>
        <p:spPr>
          <a:xfrm>
            <a:off x="9770451" y="2349644"/>
            <a:ext cx="881605" cy="878774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22"/>
          <p:cNvSpPr/>
          <p:nvPr/>
        </p:nvSpPr>
        <p:spPr>
          <a:xfrm>
            <a:off x="7427729" y="2347654"/>
            <a:ext cx="881605" cy="878774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22"/>
          <p:cNvSpPr txBox="1"/>
          <p:nvPr/>
        </p:nvSpPr>
        <p:spPr>
          <a:xfrm>
            <a:off x="4522435" y="3892088"/>
            <a:ext cx="250800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22"/>
          <p:cNvSpPr txBox="1"/>
          <p:nvPr/>
        </p:nvSpPr>
        <p:spPr>
          <a:xfrm>
            <a:off x="6854211" y="3900140"/>
            <a:ext cx="250800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7" name="Google Shape;527;p22"/>
          <p:cNvGrpSpPr/>
          <p:nvPr/>
        </p:nvGrpSpPr>
        <p:grpSpPr>
          <a:xfrm>
            <a:off x="4187671" y="5276332"/>
            <a:ext cx="3525332" cy="951630"/>
            <a:chOff x="3722255" y="1490091"/>
            <a:chExt cx="5046772" cy="2074468"/>
          </a:xfrm>
        </p:grpSpPr>
        <p:grpSp>
          <p:nvGrpSpPr>
            <p:cNvPr id="528" name="Google Shape;528;p22"/>
            <p:cNvGrpSpPr/>
            <p:nvPr/>
          </p:nvGrpSpPr>
          <p:grpSpPr>
            <a:xfrm>
              <a:off x="3722255" y="1490091"/>
              <a:ext cx="5046772" cy="2074468"/>
              <a:chOff x="609584" y="2133703"/>
              <a:chExt cx="7161964" cy="3608931"/>
            </a:xfrm>
          </p:grpSpPr>
          <p:sp>
            <p:nvSpPr>
              <p:cNvPr id="529" name="Google Shape;529;p22"/>
              <p:cNvSpPr/>
              <p:nvPr/>
            </p:nvSpPr>
            <p:spPr>
              <a:xfrm>
                <a:off x="1072272" y="2392066"/>
                <a:ext cx="6404664" cy="3087468"/>
              </a:xfrm>
              <a:custGeom>
                <a:rect b="b" l="l" r="r" t="t"/>
                <a:pathLst>
                  <a:path extrusionOk="0" h="3087469" w="6404664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49803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30" name="Google Shape;530;p22"/>
              <p:cNvGrpSpPr/>
              <p:nvPr/>
            </p:nvGrpSpPr>
            <p:grpSpPr>
              <a:xfrm>
                <a:off x="609584" y="2133703"/>
                <a:ext cx="7161964" cy="3608931"/>
                <a:chOff x="609584" y="2133703"/>
                <a:chExt cx="7161964" cy="3608931"/>
              </a:xfrm>
            </p:grpSpPr>
            <p:grpSp>
              <p:nvGrpSpPr>
                <p:cNvPr id="531" name="Google Shape;531;p22"/>
                <p:cNvGrpSpPr/>
                <p:nvPr/>
              </p:nvGrpSpPr>
              <p:grpSpPr>
                <a:xfrm>
                  <a:off x="776118" y="2133703"/>
                  <a:ext cx="6995430" cy="3608931"/>
                  <a:chOff x="776118" y="2133703"/>
                  <a:chExt cx="6995430" cy="3608931"/>
                </a:xfrm>
              </p:grpSpPr>
              <p:sp>
                <p:nvSpPr>
                  <p:cNvPr id="532" name="Google Shape;532;p22"/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rect b="b" l="l" r="r" t="t"/>
                    <a:pathLst>
                      <a:path extrusionOk="0" h="2422745" w="5793643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3" name="Google Shape;533;p22"/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rect b="b" l="l" r="r" t="t"/>
                    <a:pathLst>
                      <a:path extrusionOk="0" h="2178874" w="5984075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34" name="Google Shape;534;p22"/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</p:grpSpPr>
              <p:sp>
                <p:nvSpPr>
                  <p:cNvPr id="535" name="Google Shape;535;p22"/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rect b="b" l="l" r="r" t="t"/>
                    <a:pathLst>
                      <a:path extrusionOk="0" h="703431" w="62569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6" name="Google Shape;536;p22"/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rect b="b" l="l" r="r" t="t"/>
                    <a:pathLst>
                      <a:path extrusionOk="0" h="703431" w="62569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37" name="Google Shape;537;p22"/>
                <p:cNvGrpSpPr/>
                <p:nvPr/>
              </p:nvGrpSpPr>
              <p:grpSpPr>
                <a:xfrm>
                  <a:off x="609584" y="2392211"/>
                  <a:ext cx="440366" cy="1012028"/>
                  <a:chOff x="609584" y="2392211"/>
                  <a:chExt cx="440366" cy="1012028"/>
                </a:xfrm>
              </p:grpSpPr>
              <p:sp>
                <p:nvSpPr>
                  <p:cNvPr id="538" name="Google Shape;538;p22"/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rect b="b" l="l" r="r" t="t"/>
                    <a:pathLst>
                      <a:path extrusionOk="0" h="312398" w="341237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9" name="Google Shape;539;p22"/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rect b="b" l="l" r="r" t="t"/>
                    <a:pathLst>
                      <a:path extrusionOk="0" h="229777" w="363560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0" name="Google Shape;540;p22"/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rect b="b" l="l" r="r" t="t"/>
                    <a:pathLst>
                      <a:path extrusionOk="0" h="134576" w="301925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1" name="Google Shape;541;p22"/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rect b="b" l="l" r="r" t="t"/>
                    <a:pathLst>
                      <a:path extrusionOk="0" h="105827" w="259448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42" name="Google Shape;542;p22"/>
            <p:cNvSpPr txBox="1"/>
            <p:nvPr/>
          </p:nvSpPr>
          <p:spPr>
            <a:xfrm>
              <a:off x="4198174" y="1894835"/>
              <a:ext cx="4082568" cy="1207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Làm vào SGK</a:t>
              </a:r>
              <a:endParaRPr sz="36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3" name="Google Shape;543;p22"/>
          <p:cNvSpPr txBox="1"/>
          <p:nvPr/>
        </p:nvSpPr>
        <p:spPr>
          <a:xfrm>
            <a:off x="3285823" y="2489327"/>
            <a:ext cx="250800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22"/>
          <p:cNvSpPr txBox="1"/>
          <p:nvPr/>
        </p:nvSpPr>
        <p:spPr>
          <a:xfrm>
            <a:off x="4400495" y="2555685"/>
            <a:ext cx="250800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22"/>
          <p:cNvSpPr txBox="1"/>
          <p:nvPr/>
        </p:nvSpPr>
        <p:spPr>
          <a:xfrm>
            <a:off x="6591298" y="2511517"/>
            <a:ext cx="250800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22"/>
          <p:cNvSpPr txBox="1"/>
          <p:nvPr/>
        </p:nvSpPr>
        <p:spPr>
          <a:xfrm>
            <a:off x="8957250" y="2474825"/>
            <a:ext cx="250800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23"/>
          <p:cNvPicPr preferRelativeResize="0"/>
          <p:nvPr/>
        </p:nvPicPr>
        <p:blipFill rotWithShape="1">
          <a:blip r:embed="rId3">
            <a:alphaModFix/>
          </a:blip>
          <a:srcRect b="65953" l="0" r="66876" t="0"/>
          <a:stretch/>
        </p:blipFill>
        <p:spPr>
          <a:xfrm>
            <a:off x="0" y="0"/>
            <a:ext cx="2363153" cy="11058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2" name="Google Shape;552;p23"/>
          <p:cNvGrpSpPr/>
          <p:nvPr/>
        </p:nvGrpSpPr>
        <p:grpSpPr>
          <a:xfrm>
            <a:off x="2686654" y="301164"/>
            <a:ext cx="5590448" cy="804689"/>
            <a:chOff x="152400" y="1981200"/>
            <a:chExt cx="7163385" cy="1005840"/>
          </a:xfrm>
        </p:grpSpPr>
        <p:sp>
          <p:nvSpPr>
            <p:cNvPr id="553" name="Google Shape;553;p23"/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fmla="val 30328" name="adj"/>
              </a:avLst>
            </a:prstGeom>
            <a:solidFill>
              <a:srgbClr val="FFABC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3"/>
            <p:cNvSpPr/>
            <p:nvPr/>
          </p:nvSpPr>
          <p:spPr>
            <a:xfrm>
              <a:off x="152400" y="1981200"/>
              <a:ext cx="7163385" cy="929640"/>
            </a:xfrm>
            <a:prstGeom prst="roundRect">
              <a:avLst>
                <a:gd fmla="val 30328" name="adj"/>
              </a:avLst>
            </a:prstGeom>
            <a:solidFill>
              <a:srgbClr val="FFABC1"/>
            </a:solidFill>
            <a:ln cap="flat" cmpd="sng" w="381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3"/>
            <p:cNvSpPr txBox="1"/>
            <p:nvPr/>
          </p:nvSpPr>
          <p:spPr>
            <a:xfrm>
              <a:off x="215895" y="2057400"/>
              <a:ext cx="6377075" cy="615553"/>
            </a:xfrm>
            <a:prstGeom prst="rect">
              <a:avLst/>
            </a:prstGeom>
            <a:solidFill>
              <a:srgbClr val="FFABC1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4000"/>
                <a:buFont typeface="Calibri"/>
                <a:buNone/>
              </a:pPr>
              <a:r>
                <a:rPr b="1" i="0" lang="en-US" sz="40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2. Nêu các số còn thiếu </a:t>
              </a:r>
              <a:endParaRPr/>
            </a:p>
          </p:txBody>
        </p:sp>
      </p:grpSp>
      <p:sp>
        <p:nvSpPr>
          <p:cNvPr id="556" name="Google Shape;556;p23"/>
          <p:cNvSpPr txBox="1"/>
          <p:nvPr/>
        </p:nvSpPr>
        <p:spPr>
          <a:xfrm>
            <a:off x="85353" y="2489327"/>
            <a:ext cx="9144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</a:t>
            </a:r>
            <a:endParaRPr/>
          </a:p>
        </p:txBody>
      </p:sp>
      <p:sp>
        <p:nvSpPr>
          <p:cNvPr id="557" name="Google Shape;557;p23"/>
          <p:cNvSpPr/>
          <p:nvPr/>
        </p:nvSpPr>
        <p:spPr>
          <a:xfrm>
            <a:off x="1805049" y="2342327"/>
            <a:ext cx="881605" cy="878774"/>
          </a:xfrm>
          <a:prstGeom prst="ellipse">
            <a:avLst/>
          </a:prstGeom>
          <a:solidFill>
            <a:srgbClr val="FFFF9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558" name="Google Shape;558;p23"/>
          <p:cNvSpPr txBox="1"/>
          <p:nvPr/>
        </p:nvSpPr>
        <p:spPr>
          <a:xfrm>
            <a:off x="85353" y="3831064"/>
            <a:ext cx="9144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b)</a:t>
            </a:r>
            <a:endParaRPr/>
          </a:p>
        </p:txBody>
      </p:sp>
      <p:grpSp>
        <p:nvGrpSpPr>
          <p:cNvPr id="559" name="Google Shape;559;p23"/>
          <p:cNvGrpSpPr/>
          <p:nvPr/>
        </p:nvGrpSpPr>
        <p:grpSpPr>
          <a:xfrm>
            <a:off x="505586" y="3636899"/>
            <a:ext cx="10471812" cy="1109743"/>
            <a:chOff x="595991" y="3636899"/>
            <a:chExt cx="11192247" cy="1109743"/>
          </a:xfrm>
        </p:grpSpPr>
        <p:sp>
          <p:nvSpPr>
            <p:cNvPr id="560" name="Google Shape;560;p23"/>
            <p:cNvSpPr/>
            <p:nvPr/>
          </p:nvSpPr>
          <p:spPr>
            <a:xfrm>
              <a:off x="595991" y="3636899"/>
              <a:ext cx="1246098" cy="1095154"/>
            </a:xfrm>
            <a:prstGeom prst="flowChartDecision">
              <a:avLst/>
            </a:prstGeom>
            <a:solidFill>
              <a:srgbClr val="0070C0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b="1" i="0" lang="en-US" sz="2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30</a:t>
              </a:r>
              <a:endParaRPr/>
            </a:p>
          </p:txBody>
        </p:sp>
        <p:sp>
          <p:nvSpPr>
            <p:cNvPr id="561" name="Google Shape;561;p23"/>
            <p:cNvSpPr/>
            <p:nvPr/>
          </p:nvSpPr>
          <p:spPr>
            <a:xfrm>
              <a:off x="1842089" y="3640925"/>
              <a:ext cx="1246098" cy="1095154"/>
            </a:xfrm>
            <a:prstGeom prst="flowChartDecision">
              <a:avLst/>
            </a:prstGeom>
            <a:solidFill>
              <a:srgbClr val="0070C0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b="1" i="0" lang="en-US" sz="2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27</a:t>
              </a:r>
              <a:endParaRPr/>
            </a:p>
          </p:txBody>
        </p:sp>
        <p:sp>
          <p:nvSpPr>
            <p:cNvPr id="562" name="Google Shape;562;p23"/>
            <p:cNvSpPr/>
            <p:nvPr/>
          </p:nvSpPr>
          <p:spPr>
            <a:xfrm>
              <a:off x="3088187" y="3644951"/>
              <a:ext cx="1246098" cy="1095154"/>
            </a:xfrm>
            <a:prstGeom prst="flowChartDecision">
              <a:avLst/>
            </a:prstGeom>
            <a:solidFill>
              <a:srgbClr val="0070C0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b="1" i="0" lang="en-US" sz="2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24</a:t>
              </a:r>
              <a:endParaRPr/>
            </a:p>
          </p:txBody>
        </p:sp>
        <p:sp>
          <p:nvSpPr>
            <p:cNvPr id="563" name="Google Shape;563;p23"/>
            <p:cNvSpPr/>
            <p:nvPr/>
          </p:nvSpPr>
          <p:spPr>
            <a:xfrm>
              <a:off x="6826481" y="3644951"/>
              <a:ext cx="1246098" cy="1095154"/>
            </a:xfrm>
            <a:prstGeom prst="flowChartDecision">
              <a:avLst/>
            </a:prstGeom>
            <a:solidFill>
              <a:srgbClr val="0070C0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b="1" i="0" lang="en-US" sz="2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15</a:t>
              </a:r>
              <a:endParaRPr/>
            </a:p>
          </p:txBody>
        </p:sp>
        <p:sp>
          <p:nvSpPr>
            <p:cNvPr id="564" name="Google Shape;564;p23"/>
            <p:cNvSpPr/>
            <p:nvPr/>
          </p:nvSpPr>
          <p:spPr>
            <a:xfrm>
              <a:off x="4334285" y="3636899"/>
              <a:ext cx="1246098" cy="1095154"/>
            </a:xfrm>
            <a:prstGeom prst="diamond">
              <a:avLst/>
            </a:prstGeom>
            <a:solidFill>
              <a:schemeClr val="lt1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n-US" sz="3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565" name="Google Shape;565;p23"/>
            <p:cNvSpPr/>
            <p:nvPr/>
          </p:nvSpPr>
          <p:spPr>
            <a:xfrm>
              <a:off x="5580383" y="3636899"/>
              <a:ext cx="1246098" cy="1095154"/>
            </a:xfrm>
            <a:prstGeom prst="diamond">
              <a:avLst/>
            </a:prstGeom>
            <a:solidFill>
              <a:schemeClr val="lt1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8072579" y="3636899"/>
              <a:ext cx="1246098" cy="1095154"/>
            </a:xfrm>
            <a:prstGeom prst="diamond">
              <a:avLst/>
            </a:prstGeom>
            <a:solidFill>
              <a:schemeClr val="lt1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0542140" y="3636899"/>
              <a:ext cx="1246098" cy="1095154"/>
            </a:xfrm>
            <a:prstGeom prst="diamond">
              <a:avLst/>
            </a:prstGeom>
            <a:solidFill>
              <a:schemeClr val="lt1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n-US" sz="3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9318677" y="3651488"/>
              <a:ext cx="1246098" cy="1095154"/>
            </a:xfrm>
            <a:prstGeom prst="flowChartDecision">
              <a:avLst/>
            </a:prstGeom>
            <a:solidFill>
              <a:srgbClr val="0070C0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b="1" i="0" lang="en-US" sz="2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  <a:endParaRPr/>
            </a:p>
          </p:txBody>
        </p:sp>
      </p:grpSp>
      <p:sp>
        <p:nvSpPr>
          <p:cNvPr id="569" name="Google Shape;569;p23"/>
          <p:cNvSpPr/>
          <p:nvPr/>
        </p:nvSpPr>
        <p:spPr>
          <a:xfrm>
            <a:off x="10945902" y="3644951"/>
            <a:ext cx="1246098" cy="1095154"/>
          </a:xfrm>
          <a:prstGeom prst="flowChartDecision">
            <a:avLst/>
          </a:prstGeom>
          <a:solidFill>
            <a:srgbClr val="0070C0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570" name="Google Shape;570;p23"/>
          <p:cNvSpPr/>
          <p:nvPr/>
        </p:nvSpPr>
        <p:spPr>
          <a:xfrm>
            <a:off x="647727" y="2342327"/>
            <a:ext cx="881605" cy="878774"/>
          </a:xfrm>
          <a:prstGeom prst="ellipse">
            <a:avLst/>
          </a:prstGeom>
          <a:solidFill>
            <a:srgbClr val="FFFF9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571" name="Google Shape;571;p23"/>
          <p:cNvSpPr/>
          <p:nvPr/>
        </p:nvSpPr>
        <p:spPr>
          <a:xfrm>
            <a:off x="2915114" y="2322764"/>
            <a:ext cx="881605" cy="878774"/>
          </a:xfrm>
          <a:prstGeom prst="ellipse">
            <a:avLst/>
          </a:prstGeom>
          <a:solidFill>
            <a:srgbClr val="FFFF9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</p:txBody>
      </p:sp>
      <p:sp>
        <p:nvSpPr>
          <p:cNvPr id="572" name="Google Shape;572;p23"/>
          <p:cNvSpPr/>
          <p:nvPr/>
        </p:nvSpPr>
        <p:spPr>
          <a:xfrm>
            <a:off x="8575859" y="2327372"/>
            <a:ext cx="881605" cy="878774"/>
          </a:xfrm>
          <a:prstGeom prst="ellipse">
            <a:avLst/>
          </a:prstGeom>
          <a:solidFill>
            <a:srgbClr val="FFFF9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r>
            <a:endParaRPr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23"/>
          <p:cNvSpPr/>
          <p:nvPr/>
        </p:nvSpPr>
        <p:spPr>
          <a:xfrm>
            <a:off x="10910311" y="2361278"/>
            <a:ext cx="881605" cy="878774"/>
          </a:xfrm>
          <a:prstGeom prst="ellipse">
            <a:avLst/>
          </a:prstGeom>
          <a:solidFill>
            <a:srgbClr val="FFFF9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endParaRPr/>
          </a:p>
        </p:txBody>
      </p:sp>
      <p:sp>
        <p:nvSpPr>
          <p:cNvPr id="574" name="Google Shape;574;p23"/>
          <p:cNvSpPr/>
          <p:nvPr/>
        </p:nvSpPr>
        <p:spPr>
          <a:xfrm>
            <a:off x="6287869" y="2342327"/>
            <a:ext cx="881605" cy="878774"/>
          </a:xfrm>
          <a:prstGeom prst="ellipse">
            <a:avLst/>
          </a:prstGeom>
          <a:solidFill>
            <a:srgbClr val="FFFF99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r>
            <a:endParaRPr/>
          </a:p>
        </p:txBody>
      </p:sp>
      <p:sp>
        <p:nvSpPr>
          <p:cNvPr id="575" name="Google Shape;575;p23"/>
          <p:cNvSpPr/>
          <p:nvPr/>
        </p:nvSpPr>
        <p:spPr>
          <a:xfrm>
            <a:off x="4072436" y="2349403"/>
            <a:ext cx="881605" cy="878774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5182501" y="2361278"/>
            <a:ext cx="881605" cy="878774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77" name="Google Shape;577;p23"/>
          <p:cNvSpPr/>
          <p:nvPr/>
        </p:nvSpPr>
        <p:spPr>
          <a:xfrm>
            <a:off x="9770451" y="2349644"/>
            <a:ext cx="881605" cy="878774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427729" y="2347654"/>
            <a:ext cx="881605" cy="878774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79" name="Google Shape;579;p23"/>
          <p:cNvSpPr txBox="1"/>
          <p:nvPr/>
        </p:nvSpPr>
        <p:spPr>
          <a:xfrm>
            <a:off x="4522435" y="3892088"/>
            <a:ext cx="250800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1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23"/>
          <p:cNvSpPr txBox="1"/>
          <p:nvPr/>
        </p:nvSpPr>
        <p:spPr>
          <a:xfrm>
            <a:off x="6854211" y="3900140"/>
            <a:ext cx="250800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1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23"/>
          <p:cNvSpPr txBox="1"/>
          <p:nvPr/>
        </p:nvSpPr>
        <p:spPr>
          <a:xfrm>
            <a:off x="1075150" y="1566467"/>
            <a:ext cx="105343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+ 3</a:t>
            </a:r>
            <a:endParaRPr/>
          </a:p>
        </p:txBody>
      </p:sp>
      <p:sp>
        <p:nvSpPr>
          <p:cNvPr id="582" name="Google Shape;582;p23"/>
          <p:cNvSpPr txBox="1"/>
          <p:nvPr/>
        </p:nvSpPr>
        <p:spPr>
          <a:xfrm>
            <a:off x="2348700" y="1558481"/>
            <a:ext cx="105343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+ 3</a:t>
            </a:r>
            <a:endParaRPr/>
          </a:p>
        </p:txBody>
      </p:sp>
      <p:sp>
        <p:nvSpPr>
          <p:cNvPr id="583" name="Google Shape;583;p23"/>
          <p:cNvSpPr txBox="1"/>
          <p:nvPr/>
        </p:nvSpPr>
        <p:spPr>
          <a:xfrm>
            <a:off x="3319500" y="1566467"/>
            <a:ext cx="105343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+ 3</a:t>
            </a:r>
            <a:endParaRPr/>
          </a:p>
        </p:txBody>
      </p:sp>
      <p:sp>
        <p:nvSpPr>
          <p:cNvPr id="584" name="Google Shape;584;p23"/>
          <p:cNvSpPr/>
          <p:nvPr/>
        </p:nvSpPr>
        <p:spPr>
          <a:xfrm>
            <a:off x="1310040" y="2124140"/>
            <a:ext cx="706525" cy="14357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1"/>
          </a:solidFill>
          <a:ln cap="flat" cmpd="sng" w="19050">
            <a:solidFill>
              <a:srgbClr val="0F465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23"/>
          <p:cNvSpPr/>
          <p:nvPr/>
        </p:nvSpPr>
        <p:spPr>
          <a:xfrm>
            <a:off x="2276981" y="2086760"/>
            <a:ext cx="847861" cy="194606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1"/>
          </a:solidFill>
          <a:ln cap="flat" cmpd="sng" w="19050">
            <a:solidFill>
              <a:srgbClr val="0F465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23"/>
          <p:cNvSpPr/>
          <p:nvPr/>
        </p:nvSpPr>
        <p:spPr>
          <a:xfrm>
            <a:off x="3289644" y="2124139"/>
            <a:ext cx="1000656" cy="237139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1"/>
          </a:solidFill>
          <a:ln cap="flat" cmpd="sng" w="19050">
            <a:solidFill>
              <a:srgbClr val="0F465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23"/>
          <p:cNvSpPr txBox="1"/>
          <p:nvPr/>
        </p:nvSpPr>
        <p:spPr>
          <a:xfrm>
            <a:off x="916702" y="4848512"/>
            <a:ext cx="105343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- 3</a:t>
            </a:r>
            <a:endParaRPr/>
          </a:p>
        </p:txBody>
      </p:sp>
      <p:sp>
        <p:nvSpPr>
          <p:cNvPr id="588" name="Google Shape;588;p23"/>
          <p:cNvSpPr txBox="1"/>
          <p:nvPr/>
        </p:nvSpPr>
        <p:spPr>
          <a:xfrm>
            <a:off x="2330072" y="4863401"/>
            <a:ext cx="105343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- 3</a:t>
            </a:r>
            <a:endParaRPr/>
          </a:p>
        </p:txBody>
      </p:sp>
      <p:sp>
        <p:nvSpPr>
          <p:cNvPr id="589" name="Google Shape;589;p23"/>
          <p:cNvSpPr txBox="1"/>
          <p:nvPr/>
        </p:nvSpPr>
        <p:spPr>
          <a:xfrm>
            <a:off x="3319500" y="4952578"/>
            <a:ext cx="105343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 - 3</a:t>
            </a:r>
            <a:endParaRPr/>
          </a:p>
        </p:txBody>
      </p:sp>
      <p:sp>
        <p:nvSpPr>
          <p:cNvPr id="590" name="Google Shape;590;p23"/>
          <p:cNvSpPr/>
          <p:nvPr/>
        </p:nvSpPr>
        <p:spPr>
          <a:xfrm flipH="1" rot="10800000">
            <a:off x="1074593" y="4732053"/>
            <a:ext cx="941972" cy="128006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1"/>
          </a:solidFill>
          <a:ln cap="flat" cmpd="sng" w="19050">
            <a:solidFill>
              <a:srgbClr val="0F465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23"/>
          <p:cNvSpPr/>
          <p:nvPr/>
        </p:nvSpPr>
        <p:spPr>
          <a:xfrm flipH="1" rot="10800000">
            <a:off x="2290308" y="4799102"/>
            <a:ext cx="920332" cy="120545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1"/>
          </a:solidFill>
          <a:ln cap="flat" cmpd="sng" w="19050">
            <a:solidFill>
              <a:srgbClr val="0F465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23"/>
          <p:cNvSpPr/>
          <p:nvPr/>
        </p:nvSpPr>
        <p:spPr>
          <a:xfrm flipH="1" rot="10800000">
            <a:off x="3422976" y="4796056"/>
            <a:ext cx="1038051" cy="14424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1"/>
          </a:solidFill>
          <a:ln cap="flat" cmpd="sng" w="19050">
            <a:solidFill>
              <a:srgbClr val="0F465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23"/>
          <p:cNvSpPr/>
          <p:nvPr/>
        </p:nvSpPr>
        <p:spPr>
          <a:xfrm>
            <a:off x="4014959" y="3664329"/>
            <a:ext cx="1082003" cy="1099725"/>
          </a:xfrm>
          <a:prstGeom prst="diamond">
            <a:avLst/>
          </a:prstGeom>
          <a:solidFill>
            <a:srgbClr val="FFC000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21</a:t>
            </a:r>
            <a:endParaRPr/>
          </a:p>
        </p:txBody>
      </p:sp>
      <p:sp>
        <p:nvSpPr>
          <p:cNvPr id="594" name="Google Shape;594;p23"/>
          <p:cNvSpPr/>
          <p:nvPr/>
        </p:nvSpPr>
        <p:spPr>
          <a:xfrm>
            <a:off x="5180847" y="3665728"/>
            <a:ext cx="1082003" cy="1037493"/>
          </a:xfrm>
          <a:prstGeom prst="diamond">
            <a:avLst/>
          </a:prstGeom>
          <a:solidFill>
            <a:srgbClr val="FFC000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  <a:endParaRPr/>
          </a:p>
        </p:txBody>
      </p:sp>
      <p:sp>
        <p:nvSpPr>
          <p:cNvPr id="595" name="Google Shape;595;p23"/>
          <p:cNvSpPr/>
          <p:nvPr/>
        </p:nvSpPr>
        <p:spPr>
          <a:xfrm>
            <a:off x="7558603" y="3697015"/>
            <a:ext cx="1082003" cy="974917"/>
          </a:xfrm>
          <a:prstGeom prst="diamond">
            <a:avLst/>
          </a:prstGeom>
          <a:solidFill>
            <a:srgbClr val="FFC000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  <a:endParaRPr/>
          </a:p>
        </p:txBody>
      </p:sp>
      <p:sp>
        <p:nvSpPr>
          <p:cNvPr id="596" name="Google Shape;596;p23"/>
          <p:cNvSpPr/>
          <p:nvPr/>
        </p:nvSpPr>
        <p:spPr>
          <a:xfrm>
            <a:off x="9891493" y="3663624"/>
            <a:ext cx="1082003" cy="1009551"/>
          </a:xfrm>
          <a:prstGeom prst="diamond">
            <a:avLst/>
          </a:prstGeom>
          <a:solidFill>
            <a:srgbClr val="FFC000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/>
          </a:p>
        </p:txBody>
      </p:sp>
      <p:sp>
        <p:nvSpPr>
          <p:cNvPr id="597" name="Google Shape;597;p23"/>
          <p:cNvSpPr txBox="1"/>
          <p:nvPr/>
        </p:nvSpPr>
        <p:spPr>
          <a:xfrm>
            <a:off x="3237041" y="2437555"/>
            <a:ext cx="250800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598" name="Google Shape;598;p23"/>
          <p:cNvSpPr txBox="1"/>
          <p:nvPr/>
        </p:nvSpPr>
        <p:spPr>
          <a:xfrm>
            <a:off x="4365127" y="2466384"/>
            <a:ext cx="250800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23"/>
          <p:cNvSpPr txBox="1"/>
          <p:nvPr/>
        </p:nvSpPr>
        <p:spPr>
          <a:xfrm>
            <a:off x="6639736" y="2540909"/>
            <a:ext cx="250800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23"/>
          <p:cNvSpPr txBox="1"/>
          <p:nvPr/>
        </p:nvSpPr>
        <p:spPr>
          <a:xfrm>
            <a:off x="8957250" y="2489896"/>
            <a:ext cx="250800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23"/>
          <p:cNvSpPr/>
          <p:nvPr/>
        </p:nvSpPr>
        <p:spPr>
          <a:xfrm>
            <a:off x="4131886" y="2437555"/>
            <a:ext cx="804908" cy="711437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  <a:endParaRPr/>
          </a:p>
        </p:txBody>
      </p:sp>
      <p:sp>
        <p:nvSpPr>
          <p:cNvPr id="602" name="Google Shape;602;p23"/>
          <p:cNvSpPr/>
          <p:nvPr/>
        </p:nvSpPr>
        <p:spPr>
          <a:xfrm>
            <a:off x="5224706" y="2446175"/>
            <a:ext cx="804908" cy="711437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  <a:endParaRPr/>
          </a:p>
        </p:txBody>
      </p:sp>
      <p:sp>
        <p:nvSpPr>
          <p:cNvPr id="603" name="Google Shape;603;p23"/>
          <p:cNvSpPr/>
          <p:nvPr/>
        </p:nvSpPr>
        <p:spPr>
          <a:xfrm>
            <a:off x="7490731" y="2403052"/>
            <a:ext cx="804908" cy="711437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21</a:t>
            </a:r>
            <a:endParaRPr/>
          </a:p>
        </p:txBody>
      </p:sp>
      <p:sp>
        <p:nvSpPr>
          <p:cNvPr id="604" name="Google Shape;604;p23"/>
          <p:cNvSpPr/>
          <p:nvPr/>
        </p:nvSpPr>
        <p:spPr>
          <a:xfrm>
            <a:off x="9800246" y="2433071"/>
            <a:ext cx="804908" cy="711437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27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0" name="Google Shape;610;p24"/>
          <p:cNvGrpSpPr/>
          <p:nvPr/>
        </p:nvGrpSpPr>
        <p:grpSpPr>
          <a:xfrm>
            <a:off x="7406784" y="2112010"/>
            <a:ext cx="2358390" cy="2633980"/>
            <a:chOff x="70" y="5049"/>
            <a:chExt cx="3714" cy="4148"/>
          </a:xfrm>
        </p:grpSpPr>
        <p:pic>
          <p:nvPicPr>
            <p:cNvPr descr="Cute girl cartoon writing on a book Royalty Free Vector" id="611" name="Google Shape;611;p24"/>
            <p:cNvPicPr preferRelativeResize="0"/>
            <p:nvPr/>
          </p:nvPicPr>
          <p:blipFill rotWithShape="1">
            <a:blip r:embed="rId3">
              <a:alphaModFix/>
            </a:blip>
            <a:srcRect b="3061" l="0" r="0" t="0"/>
            <a:stretch/>
          </p:blipFill>
          <p:spPr>
            <a:xfrm>
              <a:off x="490" y="5049"/>
              <a:ext cx="2651" cy="26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2" name="Google Shape;612;p24"/>
            <p:cNvSpPr/>
            <p:nvPr/>
          </p:nvSpPr>
          <p:spPr>
            <a:xfrm>
              <a:off x="70" y="7685"/>
              <a:ext cx="3714" cy="1512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5FF98"/>
                </a:gs>
                <a:gs pos="50000">
                  <a:srgbClr val="F8FFBE"/>
                </a:gs>
                <a:gs pos="100000">
                  <a:srgbClr val="FBFFDF"/>
                </a:gs>
              </a:gsLst>
              <a:lin ang="81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Các con làm</a:t>
              </a:r>
              <a:r>
                <a:rPr b="0" i="0" lang="en-US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vào vở nhé</a:t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13" name="Google Shape;61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132" y="175298"/>
            <a:ext cx="795054" cy="419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27218" y="293870"/>
            <a:ext cx="1289800" cy="954787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24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24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24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24"/>
          <p:cNvSpPr txBox="1"/>
          <p:nvPr/>
        </p:nvSpPr>
        <p:spPr>
          <a:xfrm>
            <a:off x="1831287" y="183367"/>
            <a:ext cx="9424229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Mỗi</a:t>
            </a: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bàn đấu cờ vua có 3 người. Hỏi 6 bàn đấu cờ vua như vậy có bao nhiêu người?</a:t>
            </a:r>
            <a:endParaRPr b="1" i="0" sz="3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24"/>
          <p:cNvSpPr/>
          <p:nvPr/>
        </p:nvSpPr>
        <p:spPr>
          <a:xfrm>
            <a:off x="1278366" y="260294"/>
            <a:ext cx="552921" cy="552921"/>
          </a:xfrm>
          <a:prstGeom prst="ellipse">
            <a:avLst/>
          </a:prstGeom>
          <a:solidFill>
            <a:srgbClr val="FF0000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3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24"/>
          <p:cNvSpPr/>
          <p:nvPr/>
        </p:nvSpPr>
        <p:spPr>
          <a:xfrm>
            <a:off x="413363" y="1650698"/>
            <a:ext cx="4466491" cy="1577760"/>
          </a:xfrm>
          <a:prstGeom prst="roundRect">
            <a:avLst>
              <a:gd fmla="val 16667" name="adj"/>
            </a:avLst>
          </a:prstGeom>
          <a:solidFill>
            <a:srgbClr val="C7EDFC"/>
          </a:solidFill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b="0" i="0" lang="en-US" sz="3200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Tóm tắt</a:t>
            </a:r>
            <a:endParaRPr b="0" i="0" sz="3200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Mỗi</a:t>
            </a: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bàn</a:t>
            </a: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: 3 người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 bàn      : … người?</a:t>
            </a:r>
            <a:endParaRPr/>
          </a:p>
        </p:txBody>
      </p:sp>
      <p:sp>
        <p:nvSpPr>
          <p:cNvPr id="623" name="Google Shape;623;p24"/>
          <p:cNvSpPr/>
          <p:nvPr/>
        </p:nvSpPr>
        <p:spPr>
          <a:xfrm>
            <a:off x="4879854" y="3136651"/>
            <a:ext cx="7041716" cy="2858864"/>
          </a:xfrm>
          <a:prstGeom prst="roundRect">
            <a:avLst>
              <a:gd fmla="val 16667" name="adj"/>
            </a:avLst>
          </a:prstGeom>
          <a:solidFill>
            <a:srgbClr val="C0E4F5"/>
          </a:solidFill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b="0" i="0" lang="en-US" sz="3200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Bài giải: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 bàn đấu cờ vua như vậy có số người là</a:t>
            </a: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 	                   		</a:t>
            </a: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6 = 18 (người)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Đáp số: 18 người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4" name="Google Shape;624;p24"/>
          <p:cNvCxnSpPr/>
          <p:nvPr/>
        </p:nvCxnSpPr>
        <p:spPr>
          <a:xfrm>
            <a:off x="1974760" y="654355"/>
            <a:ext cx="1450722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25" name="Google Shape;625;p24"/>
          <p:cNvCxnSpPr/>
          <p:nvPr/>
        </p:nvCxnSpPr>
        <p:spPr>
          <a:xfrm>
            <a:off x="6455910" y="654355"/>
            <a:ext cx="1542261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26" name="Google Shape;626;p24"/>
          <p:cNvCxnSpPr/>
          <p:nvPr/>
        </p:nvCxnSpPr>
        <p:spPr>
          <a:xfrm>
            <a:off x="8929399" y="654355"/>
            <a:ext cx="1088507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27" name="Google Shape;627;p24"/>
          <p:cNvCxnSpPr/>
          <p:nvPr/>
        </p:nvCxnSpPr>
        <p:spPr>
          <a:xfrm>
            <a:off x="5764424" y="1156057"/>
            <a:ext cx="3330149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28" name="Google Shape;628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4038" y="4177497"/>
            <a:ext cx="2901444" cy="205961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 cap="flat" cmpd="sng" w="38100">
            <a:solidFill>
              <a:schemeClr val="dk1"/>
            </a:solidFill>
            <a:prstDash val="dashDot"/>
            <a:round/>
            <a:headEnd len="sm" w="sm" type="none"/>
            <a:tailEnd len="sm" w="sm" type="none"/>
          </a:ln>
          <a:effectLst>
            <a:reflection blurRad="0" dir="5400000" dist="5000" endA="0" endPos="28000" kx="0" rotWithShape="0" algn="bl" stA="38000" stPos="0" sy="-100000" ky="0"/>
          </a:effectLst>
        </p:spPr>
      </p:pic>
    </p:spTree>
  </p:cSld>
  <p:clrMapOvr>
    <a:masterClrMapping/>
  </p:clrMapOvr>
  <mc:AlternateContent>
    <mc:Choice Requires="p14">
      <p:transition spd="slow" p14:dur="1500">
        <p14:reveal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" id="633" name="Google Shape;63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645" y="-103188"/>
            <a:ext cx="12075825" cy="6684963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25"/>
          <p:cNvSpPr txBox="1"/>
          <p:nvPr/>
        </p:nvSpPr>
        <p:spPr>
          <a:xfrm>
            <a:off x="7025931" y="2767280"/>
            <a:ext cx="5487539" cy="661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2060"/>
                </a:solidFill>
                <a:latin typeface="Sigmar One"/>
                <a:ea typeface="Sigmar One"/>
                <a:cs typeface="Sigmar One"/>
                <a:sym typeface="Sigmar One"/>
              </a:rPr>
              <a:t>VẬN DỤNG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" name="Google Shape;639;p26"/>
          <p:cNvGrpSpPr/>
          <p:nvPr/>
        </p:nvGrpSpPr>
        <p:grpSpPr>
          <a:xfrm>
            <a:off x="2286000" y="1143000"/>
            <a:ext cx="1538288" cy="838200"/>
            <a:chOff x="480" y="612"/>
            <a:chExt cx="969" cy="684"/>
          </a:xfrm>
        </p:grpSpPr>
        <p:pic>
          <p:nvPicPr>
            <p:cNvPr descr="Picture1" id="640" name="Google Shape;640;p2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80" y="612"/>
              <a:ext cx="969" cy="6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1" name="Google Shape;641;p26"/>
            <p:cNvSpPr/>
            <p:nvPr/>
          </p:nvSpPr>
          <p:spPr>
            <a:xfrm>
              <a:off x="576" y="906"/>
              <a:ext cx="480" cy="294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 21</a:t>
              </a:r>
              <a:endParaRPr/>
            </a:p>
          </p:txBody>
        </p:sp>
      </p:grpSp>
      <p:grpSp>
        <p:nvGrpSpPr>
          <p:cNvPr id="642" name="Google Shape;642;p26"/>
          <p:cNvGrpSpPr/>
          <p:nvPr/>
        </p:nvGrpSpPr>
        <p:grpSpPr>
          <a:xfrm>
            <a:off x="2286000" y="5486400"/>
            <a:ext cx="1371600" cy="838200"/>
            <a:chOff x="480" y="3456"/>
            <a:chExt cx="969" cy="624"/>
          </a:xfrm>
        </p:grpSpPr>
        <p:pic>
          <p:nvPicPr>
            <p:cNvPr descr="Picture1" id="643" name="Google Shape;643;p2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80" y="3456"/>
              <a:ext cx="969" cy="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4" name="Google Shape;644;p26"/>
            <p:cNvSpPr/>
            <p:nvPr/>
          </p:nvSpPr>
          <p:spPr>
            <a:xfrm>
              <a:off x="605" y="3696"/>
              <a:ext cx="451" cy="295"/>
            </a:xfrm>
            <a:prstGeom prst="ellipse">
              <a:avLst/>
            </a:prstGeom>
            <a:solidFill>
              <a:srgbClr val="3366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=15</a:t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6"/>
          <p:cNvGrpSpPr/>
          <p:nvPr/>
        </p:nvGrpSpPr>
        <p:grpSpPr>
          <a:xfrm>
            <a:off x="2286000" y="4425950"/>
            <a:ext cx="1295400" cy="831850"/>
            <a:chOff x="240" y="2788"/>
            <a:chExt cx="969" cy="620"/>
          </a:xfrm>
        </p:grpSpPr>
        <p:pic>
          <p:nvPicPr>
            <p:cNvPr descr="Picture1" id="646" name="Google Shape;646;p2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40" y="2788"/>
              <a:ext cx="969" cy="6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7" name="Google Shape;647;p26"/>
            <p:cNvSpPr/>
            <p:nvPr/>
          </p:nvSpPr>
          <p:spPr>
            <a:xfrm>
              <a:off x="336" y="3024"/>
              <a:ext cx="432" cy="295"/>
            </a:xfrm>
            <a:prstGeom prst="ellipse">
              <a:avLst/>
            </a:prstGeom>
            <a:solidFill>
              <a:srgbClr val="CC00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 3</a:t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6"/>
          <p:cNvGrpSpPr/>
          <p:nvPr/>
        </p:nvGrpSpPr>
        <p:grpSpPr>
          <a:xfrm>
            <a:off x="2286000" y="3276600"/>
            <a:ext cx="1524000" cy="838200"/>
            <a:chOff x="240" y="2064"/>
            <a:chExt cx="1008" cy="672"/>
          </a:xfrm>
        </p:grpSpPr>
        <p:pic>
          <p:nvPicPr>
            <p:cNvPr descr="Picture1" id="649" name="Google Shape;649;p2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40" y="2064"/>
              <a:ext cx="1008" cy="6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0" name="Google Shape;650;p26"/>
            <p:cNvSpPr/>
            <p:nvPr/>
          </p:nvSpPr>
          <p:spPr>
            <a:xfrm>
              <a:off x="336" y="2345"/>
              <a:ext cx="480" cy="29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= 27</a:t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6"/>
          <p:cNvGrpSpPr/>
          <p:nvPr/>
        </p:nvGrpSpPr>
        <p:grpSpPr>
          <a:xfrm>
            <a:off x="2222709" y="2278105"/>
            <a:ext cx="1538288" cy="762000"/>
            <a:chOff x="240" y="1344"/>
            <a:chExt cx="969" cy="624"/>
          </a:xfrm>
        </p:grpSpPr>
        <p:pic>
          <p:nvPicPr>
            <p:cNvPr descr="Picture1" id="652" name="Google Shape;652;p2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40" y="1344"/>
              <a:ext cx="969" cy="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3" name="Google Shape;653;p26"/>
            <p:cNvSpPr/>
            <p:nvPr/>
          </p:nvSpPr>
          <p:spPr>
            <a:xfrm>
              <a:off x="336" y="1584"/>
              <a:ext cx="432" cy="295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 6</a:t>
              </a:r>
              <a:endParaRPr/>
            </a:p>
          </p:txBody>
        </p:sp>
      </p:grpSp>
      <p:sp>
        <p:nvSpPr>
          <p:cNvPr id="654" name="Google Shape;654;p26"/>
          <p:cNvSpPr txBox="1"/>
          <p:nvPr/>
        </p:nvSpPr>
        <p:spPr>
          <a:xfrm>
            <a:off x="5105400" y="140599"/>
            <a:ext cx="2438400" cy="701675"/>
          </a:xfrm>
          <a:prstGeom prst="rect">
            <a:avLst/>
          </a:prstGeom>
          <a:noFill/>
          <a:ln>
            <a:noFill/>
          </a:ln>
          <a:effectLst>
            <a:outerShdw rotWithShape="0" algn="ctr" dir="18900000" dist="107763">
              <a:schemeClr val="lt2">
                <a:alpha val="49803"/>
              </a:scheme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Trò chơi</a:t>
            </a:r>
            <a:endParaRPr b="1" sz="4000">
              <a:solidFill>
                <a:srgbClr val="FF00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5" name="Google Shape;655;p26"/>
          <p:cNvSpPr txBox="1"/>
          <p:nvPr/>
        </p:nvSpPr>
        <p:spPr>
          <a:xfrm>
            <a:off x="3810000" y="1219200"/>
            <a:ext cx="3200400" cy="585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Thỏ về chuồng</a:t>
            </a:r>
            <a:endParaRPr b="1" sz="3200">
              <a:solidFill>
                <a:srgbClr val="FF33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656" name="Google Shape;656;p26"/>
          <p:cNvGrpSpPr/>
          <p:nvPr/>
        </p:nvGrpSpPr>
        <p:grpSpPr>
          <a:xfrm>
            <a:off x="6705600" y="1219200"/>
            <a:ext cx="1828800" cy="1022350"/>
            <a:chOff x="3888" y="816"/>
            <a:chExt cx="1152" cy="644"/>
          </a:xfrm>
        </p:grpSpPr>
        <p:pic>
          <p:nvPicPr>
            <p:cNvPr descr="j0297185" id="657" name="Google Shape;657;p26"/>
            <p:cNvPicPr preferRelativeResize="0"/>
            <p:nvPr/>
          </p:nvPicPr>
          <p:blipFill rotWithShape="1">
            <a:blip r:embed="rId8">
              <a:alphaModFix/>
            </a:blip>
            <a:srcRect b="1146" l="41722" r="18085" t="28546"/>
            <a:stretch/>
          </p:blipFill>
          <p:spPr>
            <a:xfrm>
              <a:off x="3888" y="816"/>
              <a:ext cx="1152" cy="6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8" name="Google Shape;658;p26"/>
            <p:cNvSpPr/>
            <p:nvPr/>
          </p:nvSpPr>
          <p:spPr>
            <a:xfrm>
              <a:off x="3888" y="1184"/>
              <a:ext cx="672" cy="2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 x 2</a:t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9" name="Google Shape;659;p26"/>
          <p:cNvGrpSpPr/>
          <p:nvPr/>
        </p:nvGrpSpPr>
        <p:grpSpPr>
          <a:xfrm>
            <a:off x="6781800" y="2209800"/>
            <a:ext cx="1828800" cy="1016000"/>
            <a:chOff x="3888" y="1465"/>
            <a:chExt cx="1152" cy="640"/>
          </a:xfrm>
        </p:grpSpPr>
        <p:pic>
          <p:nvPicPr>
            <p:cNvPr descr="j0297185" id="660" name="Google Shape;660;p26"/>
            <p:cNvPicPr preferRelativeResize="0"/>
            <p:nvPr/>
          </p:nvPicPr>
          <p:blipFill rotWithShape="1">
            <a:blip r:embed="rId9">
              <a:alphaModFix/>
            </a:blip>
            <a:srcRect b="1146" l="41722" r="18085" t="28546"/>
            <a:stretch/>
          </p:blipFill>
          <p:spPr>
            <a:xfrm>
              <a:off x="3888" y="1465"/>
              <a:ext cx="1152" cy="6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1" name="Google Shape;661;p26"/>
            <p:cNvSpPr/>
            <p:nvPr/>
          </p:nvSpPr>
          <p:spPr>
            <a:xfrm>
              <a:off x="3888" y="1833"/>
              <a:ext cx="672" cy="2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 x 5</a:t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26"/>
          <p:cNvGrpSpPr/>
          <p:nvPr/>
        </p:nvGrpSpPr>
        <p:grpSpPr>
          <a:xfrm>
            <a:off x="6781800" y="3200400"/>
            <a:ext cx="1752600" cy="1168400"/>
            <a:chOff x="3888" y="2105"/>
            <a:chExt cx="1152" cy="736"/>
          </a:xfrm>
        </p:grpSpPr>
        <p:pic>
          <p:nvPicPr>
            <p:cNvPr descr="j0297185" id="663" name="Google Shape;663;p26"/>
            <p:cNvPicPr preferRelativeResize="0"/>
            <p:nvPr/>
          </p:nvPicPr>
          <p:blipFill rotWithShape="1">
            <a:blip r:embed="rId10">
              <a:alphaModFix/>
            </a:blip>
            <a:srcRect b="1146" l="41722" r="18085" t="28546"/>
            <a:stretch/>
          </p:blipFill>
          <p:spPr>
            <a:xfrm>
              <a:off x="3888" y="2105"/>
              <a:ext cx="1152" cy="7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4" name="Google Shape;664;p26"/>
            <p:cNvSpPr/>
            <p:nvPr/>
          </p:nvSpPr>
          <p:spPr>
            <a:xfrm>
              <a:off x="3888" y="2570"/>
              <a:ext cx="672" cy="2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 x 7</a:t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6"/>
          <p:cNvGrpSpPr/>
          <p:nvPr/>
        </p:nvGrpSpPr>
        <p:grpSpPr>
          <a:xfrm>
            <a:off x="6629400" y="4572001"/>
            <a:ext cx="1828800" cy="1096963"/>
            <a:chOff x="3888" y="2887"/>
            <a:chExt cx="1152" cy="691"/>
          </a:xfrm>
        </p:grpSpPr>
        <p:pic>
          <p:nvPicPr>
            <p:cNvPr descr="j0297185" id="666" name="Google Shape;666;p26"/>
            <p:cNvPicPr preferRelativeResize="0"/>
            <p:nvPr/>
          </p:nvPicPr>
          <p:blipFill rotWithShape="1">
            <a:blip r:embed="rId11">
              <a:alphaModFix/>
            </a:blip>
            <a:srcRect b="1146" l="41722" r="18085" t="28546"/>
            <a:stretch/>
          </p:blipFill>
          <p:spPr>
            <a:xfrm>
              <a:off x="3888" y="2887"/>
              <a:ext cx="1152" cy="6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7" name="Google Shape;667;p26"/>
            <p:cNvSpPr/>
            <p:nvPr/>
          </p:nvSpPr>
          <p:spPr>
            <a:xfrm>
              <a:off x="3888" y="3301"/>
              <a:ext cx="672" cy="2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 x 1</a:t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8" name="Google Shape;668;p26"/>
          <p:cNvGrpSpPr/>
          <p:nvPr/>
        </p:nvGrpSpPr>
        <p:grpSpPr>
          <a:xfrm>
            <a:off x="6629400" y="5638801"/>
            <a:ext cx="1828800" cy="949325"/>
            <a:chOff x="3888" y="3578"/>
            <a:chExt cx="1152" cy="598"/>
          </a:xfrm>
        </p:grpSpPr>
        <p:pic>
          <p:nvPicPr>
            <p:cNvPr descr="j0297185" id="669" name="Google Shape;669;p26"/>
            <p:cNvPicPr preferRelativeResize="0"/>
            <p:nvPr/>
          </p:nvPicPr>
          <p:blipFill rotWithShape="1">
            <a:blip r:embed="rId12">
              <a:alphaModFix/>
            </a:blip>
            <a:srcRect b="1146" l="41722" r="18085" t="28546"/>
            <a:stretch/>
          </p:blipFill>
          <p:spPr>
            <a:xfrm>
              <a:off x="3888" y="3578"/>
              <a:ext cx="1152" cy="5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0" name="Google Shape;670;p26"/>
            <p:cNvSpPr/>
            <p:nvPr/>
          </p:nvSpPr>
          <p:spPr>
            <a:xfrm>
              <a:off x="3888" y="3905"/>
              <a:ext cx="672" cy="2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 x 9</a:t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2690"/>
            <a:ext cx="12215465" cy="687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2691"/>
            <a:ext cx="12215464" cy="687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76760" y="-1"/>
            <a:ext cx="8075929" cy="5504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937798">
            <a:off x="7712349" y="637820"/>
            <a:ext cx="787224" cy="467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38096" y="-49981"/>
            <a:ext cx="7131981" cy="542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49148" y="3266558"/>
            <a:ext cx="762091" cy="855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430816" y="2334638"/>
            <a:ext cx="1777771" cy="309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2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296275" y="165187"/>
            <a:ext cx="916711" cy="11486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4" name="Google Shape;684;p27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685" name="Google Shape;685;p2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6" name="Google Shape;686;p27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-1" y="5039804"/>
              <a:ext cx="12212988" cy="18287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87" name="Google Shape;687;p2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-11931" y="5033630"/>
            <a:ext cx="2017147" cy="1651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27"/>
          <p:cNvPicPr preferRelativeResize="0"/>
          <p:nvPr/>
        </p:nvPicPr>
        <p:blipFill rotWithShape="1">
          <a:blip r:embed="rId14">
            <a:alphaModFix/>
          </a:blip>
          <a:srcRect b="0" l="0" r="0" t="21126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2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020281" y="3308884"/>
            <a:ext cx="1185801" cy="82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2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8547983" y="3171861"/>
            <a:ext cx="1003254" cy="1540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2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3430165" y="1100133"/>
            <a:ext cx="5547841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g37c577e3941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1530" y="-455139"/>
            <a:ext cx="6070032" cy="1368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g37c577e3941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35" y="45306"/>
            <a:ext cx="2552370" cy="110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g37c577e3941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2984" y="68980"/>
            <a:ext cx="10166032" cy="5436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g37c577e3941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4868" y="5506037"/>
            <a:ext cx="12196866" cy="1356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g37c577e3941_0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382262" y="4070685"/>
            <a:ext cx="1840054" cy="269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g37c577e3941_0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26354" y="5411263"/>
            <a:ext cx="4328771" cy="1356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g37c577e3941_0_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868108" y="5820713"/>
            <a:ext cx="3585157" cy="94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g37c577e3941_0_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flipH="1">
            <a:off x="0" y="5877618"/>
            <a:ext cx="710753" cy="89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g37c577e3941_0_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-1132418">
            <a:off x="11118135" y="3048988"/>
            <a:ext cx="787224" cy="467414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g37c577e3941_0_0"/>
          <p:cNvSpPr/>
          <p:nvPr/>
        </p:nvSpPr>
        <p:spPr>
          <a:xfrm>
            <a:off x="4133450" y="111671"/>
            <a:ext cx="3348900" cy="6744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9050">
            <a:solidFill>
              <a:srgbClr val="0F465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YÊU CẦU CẦN ĐẠT</a:t>
            </a:r>
            <a:endParaRPr/>
          </a:p>
        </p:txBody>
      </p:sp>
      <p:grpSp>
        <p:nvGrpSpPr>
          <p:cNvPr id="707" name="Google Shape;707;g37c577e3941_0_0"/>
          <p:cNvGrpSpPr/>
          <p:nvPr/>
        </p:nvGrpSpPr>
        <p:grpSpPr>
          <a:xfrm>
            <a:off x="2341282" y="905833"/>
            <a:ext cx="7880495" cy="1843500"/>
            <a:chOff x="1" y="0"/>
            <a:chExt cx="7880495" cy="1843500"/>
          </a:xfrm>
        </p:grpSpPr>
        <p:sp>
          <p:nvSpPr>
            <p:cNvPr id="708" name="Google Shape;708;g37c577e3941_0_0"/>
            <p:cNvSpPr/>
            <p:nvPr/>
          </p:nvSpPr>
          <p:spPr>
            <a:xfrm rot="5400000">
              <a:off x="-276516" y="276600"/>
              <a:ext cx="1843500" cy="1290300"/>
            </a:xfrm>
            <a:prstGeom prst="chevron">
              <a:avLst>
                <a:gd fmla="val 50000" name="adj"/>
              </a:avLst>
            </a:prstGeom>
            <a:solidFill>
              <a:srgbClr val="126082"/>
            </a:solidFill>
            <a:ln cap="flat" cmpd="sng" w="19050">
              <a:solidFill>
                <a:srgbClr val="12608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g37c577e3941_0_0"/>
            <p:cNvSpPr txBox="1"/>
            <p:nvPr/>
          </p:nvSpPr>
          <p:spPr>
            <a:xfrm>
              <a:off x="1" y="645191"/>
              <a:ext cx="1290300" cy="55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17775" spcFirstLastPara="1" rIns="17775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Play"/>
                <a:buNone/>
              </a:pPr>
              <a:r>
                <a:rPr lang="en-US" sz="280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  <a:t>1</a:t>
              </a:r>
              <a:endParaRPr/>
            </a:p>
          </p:txBody>
        </p:sp>
        <p:sp>
          <p:nvSpPr>
            <p:cNvPr id="710" name="Google Shape;710;g37c577e3941_0_0"/>
            <p:cNvSpPr/>
            <p:nvPr/>
          </p:nvSpPr>
          <p:spPr>
            <a:xfrm rot="5400000">
              <a:off x="3986346" y="-2695949"/>
              <a:ext cx="1198200" cy="65901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0"/>
              </a:schemeClr>
            </a:solidFill>
            <a:ln cap="flat" cmpd="sng" w="19050">
              <a:solidFill>
                <a:srgbClr val="12608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g37c577e3941_0_0"/>
            <p:cNvSpPr txBox="1"/>
            <p:nvPr/>
          </p:nvSpPr>
          <p:spPr>
            <a:xfrm>
              <a:off x="1290384" y="58493"/>
              <a:ext cx="6531600" cy="108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25" lIns="170675" spcFirstLastPara="1" rIns="15225" wrap="square" tIns="15225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Hình thành được bảng nhân 3</a:t>
              </a:r>
              <a:endParaRPr/>
            </a:p>
          </p:txBody>
        </p:sp>
      </p:grpSp>
      <p:grpSp>
        <p:nvGrpSpPr>
          <p:cNvPr id="712" name="Google Shape;712;g37c577e3941_0_0"/>
          <p:cNvGrpSpPr/>
          <p:nvPr/>
        </p:nvGrpSpPr>
        <p:grpSpPr>
          <a:xfrm>
            <a:off x="2386241" y="2539707"/>
            <a:ext cx="7790564" cy="1656300"/>
            <a:chOff x="-11" y="-1"/>
            <a:chExt cx="7790564" cy="1656300"/>
          </a:xfrm>
        </p:grpSpPr>
        <p:sp>
          <p:nvSpPr>
            <p:cNvPr id="713" name="Google Shape;713;g37c577e3941_0_0"/>
            <p:cNvSpPr/>
            <p:nvPr/>
          </p:nvSpPr>
          <p:spPr>
            <a:xfrm rot="5400000">
              <a:off x="-248411" y="248399"/>
              <a:ext cx="1656300" cy="1159500"/>
            </a:xfrm>
            <a:prstGeom prst="chevron">
              <a:avLst>
                <a:gd fmla="val 50000" name="adj"/>
              </a:avLst>
            </a:prstGeom>
            <a:solidFill>
              <a:srgbClr val="92D050"/>
            </a:solidFill>
            <a:ln cap="flat" cmpd="sng" w="19050">
              <a:solidFill>
                <a:srgbClr val="12608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g37c577e3941_0_0"/>
            <p:cNvSpPr txBox="1"/>
            <p:nvPr/>
          </p:nvSpPr>
          <p:spPr>
            <a:xfrm>
              <a:off x="1" y="579743"/>
              <a:ext cx="11595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20300" spcFirstLastPara="1" rIns="20300" wrap="square" tIns="20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Play"/>
                <a:buNone/>
              </a:pPr>
              <a:r>
                <a:rPr lang="en-US" sz="320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  <a:t>2</a:t>
              </a:r>
              <a:endParaRPr/>
            </a:p>
          </p:txBody>
        </p:sp>
        <p:sp>
          <p:nvSpPr>
            <p:cNvPr id="715" name="Google Shape;715;g37c577e3941_0_0"/>
            <p:cNvSpPr/>
            <p:nvPr/>
          </p:nvSpPr>
          <p:spPr>
            <a:xfrm rot="5400000">
              <a:off x="3936603" y="-2717301"/>
              <a:ext cx="1076700" cy="66312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0"/>
              </a:schemeClr>
            </a:solidFill>
            <a:ln cap="flat" cmpd="sng" w="19050">
              <a:solidFill>
                <a:srgbClr val="12608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g37c577e3941_0_0"/>
            <p:cNvSpPr txBox="1"/>
            <p:nvPr/>
          </p:nvSpPr>
          <p:spPr>
            <a:xfrm>
              <a:off x="1159489" y="112507"/>
              <a:ext cx="6578400" cy="9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25" lIns="170675" spcFirstLastPara="1" rIns="15225" wrap="square" tIns="15225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Học thuộc bảng nhân 3</a:t>
              </a:r>
              <a:endPara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7" name="Google Shape;717;g37c577e3941_0_0"/>
          <p:cNvGrpSpPr/>
          <p:nvPr/>
        </p:nvGrpSpPr>
        <p:grpSpPr>
          <a:xfrm>
            <a:off x="2403282" y="3996007"/>
            <a:ext cx="7790564" cy="1656300"/>
            <a:chOff x="-11" y="-1"/>
            <a:chExt cx="7790564" cy="1656300"/>
          </a:xfrm>
        </p:grpSpPr>
        <p:sp>
          <p:nvSpPr>
            <p:cNvPr id="718" name="Google Shape;718;g37c577e3941_0_0"/>
            <p:cNvSpPr/>
            <p:nvPr/>
          </p:nvSpPr>
          <p:spPr>
            <a:xfrm rot="5400000">
              <a:off x="-248411" y="248399"/>
              <a:ext cx="1656300" cy="1159500"/>
            </a:xfrm>
            <a:prstGeom prst="chevron">
              <a:avLst>
                <a:gd fmla="val 50000" name="adj"/>
              </a:avLst>
            </a:prstGeom>
            <a:solidFill>
              <a:srgbClr val="E97131"/>
            </a:solidFill>
            <a:ln cap="flat" cmpd="sng" w="19050">
              <a:solidFill>
                <a:srgbClr val="E9713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g37c577e3941_0_0"/>
            <p:cNvSpPr txBox="1"/>
            <p:nvPr/>
          </p:nvSpPr>
          <p:spPr>
            <a:xfrm>
              <a:off x="1" y="579743"/>
              <a:ext cx="11595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20300" spcFirstLastPara="1" rIns="20300" wrap="square" tIns="20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"/>
                <a:buNone/>
              </a:pPr>
              <a:r>
                <a:rPr lang="en-US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g37c577e3941_0_0"/>
            <p:cNvSpPr/>
            <p:nvPr/>
          </p:nvSpPr>
          <p:spPr>
            <a:xfrm rot="5400000">
              <a:off x="3936603" y="-2777249"/>
              <a:ext cx="1076700" cy="66312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0"/>
              </a:schemeClr>
            </a:solidFill>
            <a:ln cap="flat" cmpd="sng" w="19050">
              <a:solidFill>
                <a:srgbClr val="E9713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g37c577e3941_0_0"/>
            <p:cNvSpPr txBox="1"/>
            <p:nvPr/>
          </p:nvSpPr>
          <p:spPr>
            <a:xfrm>
              <a:off x="1159489" y="52559"/>
              <a:ext cx="6578400" cy="9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25" lIns="170675" spcFirstLastPara="1" rIns="15225" wrap="square" tIns="15225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Vận dụng được vào tính nhẩm, giải các bài tập, bài toán thực tế có liên quan.</a:t>
              </a:r>
              <a:endPara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3"/>
          <p:cNvPicPr preferRelativeResize="0"/>
          <p:nvPr/>
        </p:nvPicPr>
        <p:blipFill rotWithShape="1">
          <a:blip r:embed="rId3">
            <a:alphaModFix/>
          </a:blip>
          <a:srcRect b="993" l="5161" r="0" t="992"/>
          <a:stretch/>
        </p:blipFill>
        <p:spPr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/>
          <p:cNvSpPr txBox="1"/>
          <p:nvPr>
            <p:ph type="title"/>
          </p:nvPr>
        </p:nvSpPr>
        <p:spPr>
          <a:xfrm>
            <a:off x="3730170" y="783914"/>
            <a:ext cx="5457373" cy="24527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000"/>
              <a:buFont typeface="Times New Roman"/>
              <a:buNone/>
            </a:pPr>
            <a:r>
              <a:rPr b="1" lang="en-US" sz="60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ẾCH CON HỌC BÀI</a:t>
            </a:r>
            <a:endParaRPr/>
          </a:p>
        </p:txBody>
      </p:sp>
      <p:pic>
        <p:nvPicPr>
          <p:cNvPr id="120" name="Google Shape;12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03100" y="-11811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4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8588" y="5601177"/>
            <a:ext cx="1099517" cy="114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4"/>
          <p:cNvPicPr preferRelativeResize="0"/>
          <p:nvPr/>
        </p:nvPicPr>
        <p:blipFill rotWithShape="1">
          <a:blip r:embed="rId5">
            <a:alphaModFix/>
          </a:blip>
          <a:srcRect b="22193" l="30813" r="27112" t="59747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"/>
          <p:cNvPicPr preferRelativeResize="0"/>
          <p:nvPr/>
        </p:nvPicPr>
        <p:blipFill rotWithShape="1">
          <a:blip r:embed="rId6">
            <a:alphaModFix/>
          </a:blip>
          <a:srcRect b="22193" l="30813" r="27112" t="59747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 rotWithShape="1">
          <a:blip r:embed="rId7">
            <a:alphaModFix/>
          </a:blip>
          <a:srcRect b="22193" l="30813" r="27112" t="59747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323351" y="-15556"/>
            <a:ext cx="2667000" cy="186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"/>
          <p:cNvPicPr preferRelativeResize="0"/>
          <p:nvPr/>
        </p:nvPicPr>
        <p:blipFill rotWithShape="1">
          <a:blip r:embed="rId9">
            <a:alphaModFix/>
          </a:blip>
          <a:srcRect b="0" l="-1" r="32502" t="45732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"/>
          <p:cNvPicPr preferRelativeResize="0"/>
          <p:nvPr/>
        </p:nvPicPr>
        <p:blipFill rotWithShape="1">
          <a:blip r:embed="rId10">
            <a:alphaModFix/>
          </a:blip>
          <a:srcRect b="-4305" l="58990" r="18668" t="78808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4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4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4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999403" y="1858998"/>
            <a:ext cx="1810598" cy="79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4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712166" y="1084112"/>
            <a:ext cx="768775" cy="69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 rot="-1121342">
            <a:off x="7370434" y="5492337"/>
            <a:ext cx="1472379" cy="136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53450" y="-299027"/>
            <a:ext cx="13698899" cy="745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37600" y="1041463"/>
            <a:ext cx="3580020" cy="406091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5"/>
          <p:cNvSpPr txBox="1"/>
          <p:nvPr/>
        </p:nvSpPr>
        <p:spPr>
          <a:xfrm>
            <a:off x="3889828" y="696686"/>
            <a:ext cx="525417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Câu 1</a:t>
            </a:r>
            <a:r>
              <a:rPr b="0" i="0" lang="en-US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Điền số</a:t>
            </a:r>
            <a:endParaRPr sz="4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91201" y="755468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5"/>
          <p:cNvSpPr/>
          <p:nvPr/>
        </p:nvSpPr>
        <p:spPr>
          <a:xfrm>
            <a:off x="3889828" y="2358680"/>
            <a:ext cx="506786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15 : 5 = …</a:t>
            </a:r>
            <a:endParaRPr/>
          </a:p>
        </p:txBody>
      </p:sp>
      <p:sp>
        <p:nvSpPr>
          <p:cNvPr id="154" name="Google Shape;154;p5"/>
          <p:cNvSpPr/>
          <p:nvPr/>
        </p:nvSpPr>
        <p:spPr>
          <a:xfrm>
            <a:off x="3889828" y="1527683"/>
            <a:ext cx="506786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x 3 = …</a:t>
            </a:r>
            <a:endParaRPr/>
          </a:p>
        </p:txBody>
      </p:sp>
      <p:sp>
        <p:nvSpPr>
          <p:cNvPr id="155" name="Google Shape;155;p5"/>
          <p:cNvSpPr/>
          <p:nvPr/>
        </p:nvSpPr>
        <p:spPr>
          <a:xfrm>
            <a:off x="5745722" y="1527683"/>
            <a:ext cx="80021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r>
            <a:endParaRPr/>
          </a:p>
        </p:txBody>
      </p:sp>
      <p:pic>
        <p:nvPicPr>
          <p:cNvPr id="156" name="Google Shape;15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39428" y="7708875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5"/>
          <p:cNvSpPr/>
          <p:nvPr/>
        </p:nvSpPr>
        <p:spPr>
          <a:xfrm>
            <a:off x="6024470" y="2353157"/>
            <a:ext cx="49244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/>
          </a:p>
        </p:txBody>
      </p:sp>
      <p:pic>
        <p:nvPicPr>
          <p:cNvPr id="158" name="Google Shape;158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1898" y="4379769"/>
            <a:ext cx="1979407" cy="206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22810" y="851656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52603" y="3253613"/>
            <a:ext cx="1149817" cy="1396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90119" y="4189741"/>
            <a:ext cx="2694962" cy="244809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5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10</a:t>
            </a:r>
            <a:endParaRPr/>
          </a:p>
        </p:txBody>
      </p:sp>
      <p:sp>
        <p:nvSpPr>
          <p:cNvPr id="163" name="Google Shape;163;p5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09</a:t>
            </a:r>
            <a:endParaRPr/>
          </a:p>
        </p:txBody>
      </p:sp>
      <p:sp>
        <p:nvSpPr>
          <p:cNvPr id="164" name="Google Shape;164;p5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08</a:t>
            </a:r>
            <a:endParaRPr/>
          </a:p>
        </p:txBody>
      </p:sp>
      <p:sp>
        <p:nvSpPr>
          <p:cNvPr id="165" name="Google Shape;165;p5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07</a:t>
            </a:r>
            <a:endParaRPr/>
          </a:p>
        </p:txBody>
      </p:sp>
      <p:sp>
        <p:nvSpPr>
          <p:cNvPr id="166" name="Google Shape;166;p5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06</a:t>
            </a:r>
            <a:endParaRPr/>
          </a:p>
        </p:txBody>
      </p:sp>
      <p:sp>
        <p:nvSpPr>
          <p:cNvPr id="167" name="Google Shape;167;p5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05</a:t>
            </a:r>
            <a:endParaRPr/>
          </a:p>
        </p:txBody>
      </p:sp>
      <p:sp>
        <p:nvSpPr>
          <p:cNvPr id="168" name="Google Shape;168;p5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03</a:t>
            </a:r>
            <a:endParaRPr/>
          </a:p>
        </p:txBody>
      </p:sp>
      <p:sp>
        <p:nvSpPr>
          <p:cNvPr id="169" name="Google Shape;169;p5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03</a:t>
            </a:r>
            <a:endParaRPr/>
          </a:p>
        </p:txBody>
      </p:sp>
      <p:sp>
        <p:nvSpPr>
          <p:cNvPr id="170" name="Google Shape;170;p5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02</a:t>
            </a:r>
            <a:endParaRPr/>
          </a:p>
        </p:txBody>
      </p:sp>
      <p:sp>
        <p:nvSpPr>
          <p:cNvPr id="171" name="Google Shape;171;p5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01</a:t>
            </a:r>
            <a:endParaRPr/>
          </a:p>
        </p:txBody>
      </p:sp>
      <p:sp>
        <p:nvSpPr>
          <p:cNvPr id="172" name="Google Shape;172;p5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00</a:t>
            </a:r>
            <a:endParaRPr/>
          </a:p>
        </p:txBody>
      </p:sp>
      <p:sp>
        <p:nvSpPr>
          <p:cNvPr id="173" name="Google Shape;173;p5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HẾT GIỜ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1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2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3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4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5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6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7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8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9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1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61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739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77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77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6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8588" y="5601177"/>
            <a:ext cx="1099517" cy="114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6"/>
          <p:cNvPicPr preferRelativeResize="0"/>
          <p:nvPr/>
        </p:nvPicPr>
        <p:blipFill rotWithShape="1">
          <a:blip r:embed="rId5">
            <a:alphaModFix/>
          </a:blip>
          <a:srcRect b="22193" l="30813" r="27112" t="59747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6"/>
          <p:cNvPicPr preferRelativeResize="0"/>
          <p:nvPr/>
        </p:nvPicPr>
        <p:blipFill rotWithShape="1">
          <a:blip r:embed="rId6">
            <a:alphaModFix/>
          </a:blip>
          <a:srcRect b="22193" l="30813" r="27112" t="59747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6"/>
          <p:cNvPicPr preferRelativeResize="0"/>
          <p:nvPr/>
        </p:nvPicPr>
        <p:blipFill rotWithShape="1">
          <a:blip r:embed="rId7">
            <a:alphaModFix/>
          </a:blip>
          <a:srcRect b="22193" l="30813" r="27112" t="59747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448606" y="-111614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323351" y="-15556"/>
            <a:ext cx="2667000" cy="186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6"/>
          <p:cNvPicPr preferRelativeResize="0"/>
          <p:nvPr/>
        </p:nvPicPr>
        <p:blipFill rotWithShape="1">
          <a:blip r:embed="rId10">
            <a:alphaModFix/>
          </a:blip>
          <a:srcRect b="0" l="-1" r="32502" t="45732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6"/>
          <p:cNvPicPr preferRelativeResize="0"/>
          <p:nvPr/>
        </p:nvPicPr>
        <p:blipFill rotWithShape="1">
          <a:blip r:embed="rId11">
            <a:alphaModFix/>
          </a:blip>
          <a:srcRect b="-4305" l="58990" r="18668" t="78808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6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6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6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999403" y="1858998"/>
            <a:ext cx="1810598" cy="79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6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6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6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712166" y="1084112"/>
            <a:ext cx="768775" cy="69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 rot="-1121342">
            <a:off x="7370434" y="5492337"/>
            <a:ext cx="1472379" cy="136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1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53450" y="-299027"/>
            <a:ext cx="13698899" cy="745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37600" y="1041463"/>
            <a:ext cx="3580020" cy="4060918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7"/>
          <p:cNvSpPr txBox="1"/>
          <p:nvPr/>
        </p:nvSpPr>
        <p:spPr>
          <a:xfrm>
            <a:off x="3889828" y="696686"/>
            <a:ext cx="525417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Câu 2</a:t>
            </a: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Điền số thích hợp vào dãy số sau:</a:t>
            </a:r>
            <a:endParaRPr/>
          </a:p>
        </p:txBody>
      </p:sp>
      <p:sp>
        <p:nvSpPr>
          <p:cNvPr id="206" name="Google Shape;206;p7"/>
          <p:cNvSpPr/>
          <p:nvPr/>
        </p:nvSpPr>
        <p:spPr>
          <a:xfrm>
            <a:off x="3889828" y="2066467"/>
            <a:ext cx="525417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5; …; 15; 20; …; 30.</a:t>
            </a:r>
            <a:endParaRPr/>
          </a:p>
        </p:txBody>
      </p:sp>
      <p:sp>
        <p:nvSpPr>
          <p:cNvPr id="207" name="Google Shape;207;p7"/>
          <p:cNvSpPr/>
          <p:nvPr/>
        </p:nvSpPr>
        <p:spPr>
          <a:xfrm>
            <a:off x="4416103" y="2047588"/>
            <a:ext cx="69762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pic>
        <p:nvPicPr>
          <p:cNvPr id="208" name="Google Shape;20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81728" y="755468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7"/>
          <p:cNvSpPr/>
          <p:nvPr/>
        </p:nvSpPr>
        <p:spPr>
          <a:xfrm>
            <a:off x="6609511" y="2013709"/>
            <a:ext cx="69762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/>
          </a:p>
        </p:txBody>
      </p:sp>
      <p:pic>
        <p:nvPicPr>
          <p:cNvPr id="210" name="Google Shape;210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12902" y="4379769"/>
            <a:ext cx="1979407" cy="206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91201" y="755468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22810" y="851656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52603" y="3253613"/>
            <a:ext cx="1149817" cy="1396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90119" y="4189741"/>
            <a:ext cx="2694962" cy="244809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7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10</a:t>
            </a:r>
            <a:endParaRPr/>
          </a:p>
        </p:txBody>
      </p:sp>
      <p:sp>
        <p:nvSpPr>
          <p:cNvPr id="216" name="Google Shape;216;p7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09</a:t>
            </a:r>
            <a:endParaRPr/>
          </a:p>
        </p:txBody>
      </p:sp>
      <p:sp>
        <p:nvSpPr>
          <p:cNvPr id="217" name="Google Shape;217;p7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08</a:t>
            </a:r>
            <a:endParaRPr/>
          </a:p>
        </p:txBody>
      </p:sp>
      <p:sp>
        <p:nvSpPr>
          <p:cNvPr id="218" name="Google Shape;218;p7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07</a:t>
            </a:r>
            <a:endParaRPr/>
          </a:p>
        </p:txBody>
      </p:sp>
      <p:sp>
        <p:nvSpPr>
          <p:cNvPr id="219" name="Google Shape;219;p7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06</a:t>
            </a:r>
            <a:endParaRPr/>
          </a:p>
        </p:txBody>
      </p:sp>
      <p:sp>
        <p:nvSpPr>
          <p:cNvPr id="220" name="Google Shape;220;p7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05</a:t>
            </a:r>
            <a:endParaRPr/>
          </a:p>
        </p:txBody>
      </p:sp>
      <p:sp>
        <p:nvSpPr>
          <p:cNvPr id="221" name="Google Shape;221;p7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03</a:t>
            </a:r>
            <a:endParaRPr/>
          </a:p>
        </p:txBody>
      </p:sp>
      <p:sp>
        <p:nvSpPr>
          <p:cNvPr id="222" name="Google Shape;222;p7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03</a:t>
            </a:r>
            <a:endParaRPr/>
          </a:p>
        </p:txBody>
      </p:sp>
      <p:sp>
        <p:nvSpPr>
          <p:cNvPr id="223" name="Google Shape;223;p7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02</a:t>
            </a:r>
            <a:endParaRPr/>
          </a:p>
        </p:txBody>
      </p:sp>
      <p:sp>
        <p:nvSpPr>
          <p:cNvPr id="224" name="Google Shape;224;p7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01</a:t>
            </a:r>
            <a:endParaRPr/>
          </a:p>
        </p:txBody>
      </p:sp>
      <p:sp>
        <p:nvSpPr>
          <p:cNvPr id="225" name="Google Shape;225;p7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00</a:t>
            </a:r>
            <a:endParaRPr/>
          </a:p>
        </p:txBody>
      </p:sp>
      <p:sp>
        <p:nvSpPr>
          <p:cNvPr id="226" name="Google Shape;226;p7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HẾT GIỜ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1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2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3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4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5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6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7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8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9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1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61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739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77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77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77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77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77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8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8588" y="5601177"/>
            <a:ext cx="1099517" cy="114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5">
            <a:alphaModFix/>
          </a:blip>
          <a:srcRect b="22193" l="30813" r="27112" t="59747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6">
            <a:alphaModFix/>
          </a:blip>
          <a:srcRect b="22193" l="30813" r="27112" t="59747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7">
            <a:alphaModFix/>
          </a:blip>
          <a:srcRect b="22193" l="30813" r="27112" t="59747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448606" y="-111614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323351" y="-15556"/>
            <a:ext cx="2667000" cy="186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0">
            <a:alphaModFix/>
          </a:blip>
          <a:srcRect b="0" l="-1" r="32502" t="45732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1">
            <a:alphaModFix/>
          </a:blip>
          <a:srcRect b="-4305" l="58990" r="18668" t="78808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8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8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8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8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999403" y="1858998"/>
            <a:ext cx="1810598" cy="79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8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8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8"/>
          <p:cNvPicPr preferRelativeResize="0"/>
          <p:nvPr/>
        </p:nvPicPr>
        <p:blipFill rotWithShape="1">
          <a:blip r:embed="rId3">
            <a:alphaModFix/>
          </a:blip>
          <a:srcRect b="-4305" l="58990" r="18668" t="78808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653170" y="1397967"/>
            <a:ext cx="930271" cy="845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 rot="-1121342">
            <a:off x="7370434" y="5492337"/>
            <a:ext cx="1472379" cy="136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1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53450" y="-299027"/>
            <a:ext cx="13698899" cy="745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37600" y="1041463"/>
            <a:ext cx="3580020" cy="4060918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9"/>
          <p:cNvSpPr txBox="1"/>
          <p:nvPr/>
        </p:nvSpPr>
        <p:spPr>
          <a:xfrm>
            <a:off x="3889828" y="696686"/>
            <a:ext cx="525417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i="0" lang="en-US" sz="48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Câu 3</a:t>
            </a:r>
            <a:r>
              <a:rPr i="0" lang="en-US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 Điền số</a:t>
            </a:r>
            <a:endParaRPr i="0" sz="4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9"/>
          <p:cNvSpPr/>
          <p:nvPr/>
        </p:nvSpPr>
        <p:spPr>
          <a:xfrm>
            <a:off x="3810410" y="2358680"/>
            <a:ext cx="506786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lang="en-US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i="0" lang="en-US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: 2 = …</a:t>
            </a:r>
            <a:endParaRPr/>
          </a:p>
        </p:txBody>
      </p:sp>
      <p:sp>
        <p:nvSpPr>
          <p:cNvPr id="260" name="Google Shape;260;p9"/>
          <p:cNvSpPr/>
          <p:nvPr/>
        </p:nvSpPr>
        <p:spPr>
          <a:xfrm>
            <a:off x="3889828" y="1527683"/>
            <a:ext cx="506786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i="0" lang="en-US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 x 3 = …</a:t>
            </a:r>
            <a:endParaRPr/>
          </a:p>
        </p:txBody>
      </p:sp>
      <p:sp>
        <p:nvSpPr>
          <p:cNvPr id="261" name="Google Shape;261;p9"/>
          <p:cNvSpPr/>
          <p:nvPr/>
        </p:nvSpPr>
        <p:spPr>
          <a:xfrm>
            <a:off x="5932987" y="1527683"/>
            <a:ext cx="52770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Arial"/>
              <a:buNone/>
            </a:pPr>
            <a:r>
              <a:rPr i="0" lang="en-US" sz="4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pic>
        <p:nvPicPr>
          <p:cNvPr id="262" name="Google Shape;262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39428" y="7708875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9"/>
          <p:cNvSpPr/>
          <p:nvPr/>
        </p:nvSpPr>
        <p:spPr>
          <a:xfrm>
            <a:off x="5745722" y="2353157"/>
            <a:ext cx="77119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Arial"/>
              <a:buNone/>
            </a:pPr>
            <a:r>
              <a:rPr i="0" lang="en-US" sz="4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pic>
        <p:nvPicPr>
          <p:cNvPr id="264" name="Google Shape;264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12902" y="4379769"/>
            <a:ext cx="1979407" cy="206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91201" y="755468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22810" y="851656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52603" y="3253613"/>
            <a:ext cx="1149817" cy="1396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90119" y="4189741"/>
            <a:ext cx="2694962" cy="244809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9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10</a:t>
            </a:r>
            <a:endParaRPr/>
          </a:p>
        </p:txBody>
      </p:sp>
      <p:sp>
        <p:nvSpPr>
          <p:cNvPr id="270" name="Google Shape;270;p9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09</a:t>
            </a:r>
            <a:endParaRPr/>
          </a:p>
        </p:txBody>
      </p:sp>
      <p:sp>
        <p:nvSpPr>
          <p:cNvPr id="271" name="Google Shape;271;p9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08</a:t>
            </a:r>
            <a:endParaRPr/>
          </a:p>
        </p:txBody>
      </p:sp>
      <p:sp>
        <p:nvSpPr>
          <p:cNvPr id="272" name="Google Shape;272;p9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07</a:t>
            </a:r>
            <a:endParaRPr/>
          </a:p>
        </p:txBody>
      </p:sp>
      <p:sp>
        <p:nvSpPr>
          <p:cNvPr id="273" name="Google Shape;273;p9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06</a:t>
            </a:r>
            <a:endParaRPr/>
          </a:p>
        </p:txBody>
      </p:sp>
      <p:sp>
        <p:nvSpPr>
          <p:cNvPr id="274" name="Google Shape;274;p9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05</a:t>
            </a:r>
            <a:endParaRPr/>
          </a:p>
        </p:txBody>
      </p:sp>
      <p:sp>
        <p:nvSpPr>
          <p:cNvPr id="275" name="Google Shape;275;p9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03</a:t>
            </a:r>
            <a:endParaRPr/>
          </a:p>
        </p:txBody>
      </p:sp>
      <p:sp>
        <p:nvSpPr>
          <p:cNvPr id="276" name="Google Shape;276;p9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03</a:t>
            </a:r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02</a:t>
            </a:r>
            <a:endParaRPr/>
          </a:p>
        </p:txBody>
      </p:sp>
      <p:sp>
        <p:nvSpPr>
          <p:cNvPr id="278" name="Google Shape;278;p9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01</a:t>
            </a:r>
            <a:endParaRPr/>
          </a:p>
        </p:txBody>
      </p:sp>
      <p:sp>
        <p:nvSpPr>
          <p:cNvPr id="279" name="Google Shape;279;p9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: 00</a:t>
            </a:r>
            <a:endParaRPr/>
          </a:p>
        </p:txBody>
      </p:sp>
      <p:sp>
        <p:nvSpPr>
          <p:cNvPr id="280" name="Google Shape;280;p9"/>
          <p:cNvSpPr/>
          <p:nvPr/>
        </p:nvSpPr>
        <p:spPr>
          <a:xfrm>
            <a:off x="8916641" y="5149953"/>
            <a:ext cx="3008609" cy="1447783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HẾT GIỜ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1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2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3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4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5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6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7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8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9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1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1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61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739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77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77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2024-09-14T18:48:09Z</dcterms:created>
  <dc:creator>lelinh26895@gmail.com</dc:creator>
</cp:coreProperties>
</file>