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4" r:id="rId2"/>
    <p:sldMasterId id="2147483686" r:id="rId3"/>
    <p:sldMasterId id="2147483698" r:id="rId4"/>
    <p:sldMasterId id="2147483795" r:id="rId5"/>
    <p:sldMasterId id="2147483822" r:id="rId6"/>
    <p:sldMasterId id="2147483901" r:id="rId7"/>
    <p:sldMasterId id="2147483947" r:id="rId8"/>
    <p:sldMasterId id="2147484023" r:id="rId9"/>
  </p:sldMasterIdLst>
  <p:notesMasterIdLst>
    <p:notesMasterId r:id="rId38"/>
  </p:notesMasterIdLst>
  <p:sldIdLst>
    <p:sldId id="538" r:id="rId10"/>
    <p:sldId id="565" r:id="rId11"/>
    <p:sldId id="280" r:id="rId12"/>
    <p:sldId id="281" r:id="rId13"/>
    <p:sldId id="267" r:id="rId14"/>
    <p:sldId id="256" r:id="rId15"/>
    <p:sldId id="543" r:id="rId16"/>
    <p:sldId id="544" r:id="rId17"/>
    <p:sldId id="542" r:id="rId18"/>
    <p:sldId id="545" r:id="rId19"/>
    <p:sldId id="546" r:id="rId20"/>
    <p:sldId id="547" r:id="rId21"/>
    <p:sldId id="549" r:id="rId22"/>
    <p:sldId id="274" r:id="rId23"/>
    <p:sldId id="550" r:id="rId24"/>
    <p:sldId id="551" r:id="rId25"/>
    <p:sldId id="552" r:id="rId26"/>
    <p:sldId id="527" r:id="rId27"/>
    <p:sldId id="553" r:id="rId28"/>
    <p:sldId id="554" r:id="rId29"/>
    <p:sldId id="556" r:id="rId30"/>
    <p:sldId id="557" r:id="rId31"/>
    <p:sldId id="559" r:id="rId32"/>
    <p:sldId id="301" r:id="rId33"/>
    <p:sldId id="564" r:id="rId34"/>
    <p:sldId id="563" r:id="rId35"/>
    <p:sldId id="282" r:id="rId36"/>
    <p:sldId id="537" r:id="rId37"/>
  </p:sldIdLst>
  <p:sldSz cx="12192000" cy="6858000"/>
  <p:notesSz cx="6858000" cy="9144000"/>
  <p:custDataLst>
    <p:tags r:id="rId3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29" autoAdjust="0"/>
    <p:restoredTop sz="94643"/>
  </p:normalViewPr>
  <p:slideViewPr>
    <p:cSldViewPr snapToGrid="0">
      <p:cViewPr varScale="1">
        <p:scale>
          <a:sx n="45" d="100"/>
          <a:sy n="45" d="100"/>
        </p:scale>
        <p:origin x="48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E64E1E-5149-0F46-9533-20F34A983B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21D76E-5C82-FA43-B0B1-CBA4180207B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34F201C-CCE4-5D41-AF58-9A9C656EB166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3EF7FE3-F885-B94E-BEE3-2206A26ACA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AA57796-3918-CB44-AC59-92B546C38E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67099-BE6E-3A44-B74C-99EF354CF61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9C870-53CB-B244-A339-5E2D1C5193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38A72B2-8825-604E-9920-88F609A0D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66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064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090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623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7732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192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513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936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594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386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586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2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pn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5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2134265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599654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56E522B-9DC6-F26A-5BCE-3B05CCF02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49517BA-9B5E-EE5E-C8B9-D9453AEF72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F5EB27-B71F-E38F-2EA8-9F03C3215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34ECAA-1314-00F4-2382-4CB8D673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6AD88D-CCEB-1866-0397-F7EC23934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71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509131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C016F-63BA-4E4E-A03C-1F4061C94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90BD7-A1A0-1C49-8688-1A4598D3A0CE}" type="datetimeFigureOut">
              <a:rPr lang="zh-CN" altLang="en-US"/>
              <a:pPr>
                <a:defRPr/>
              </a:pPr>
              <a:t>2025/9/18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787A1-F4D5-D44F-BF2E-3E76A65DA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BF499-9590-EE42-B8C7-20ED352CE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DF985-ED95-EE45-A2F8-44D921F500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81601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A024D-0BE9-E148-B582-1D2CCCB6E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4C166-CA51-B84A-AE08-2BEB11D2D17D}" type="datetimeFigureOut">
              <a:rPr lang="zh-CN" altLang="en-US"/>
              <a:pPr>
                <a:defRPr/>
              </a:pPr>
              <a:t>2025/9/18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6F2BC-E5F1-1B48-8290-80BDD9B9B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BEB25-10C5-EA41-AED1-4096C6BF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AC930-F5BA-FB47-B099-A1E38D98C7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301516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6DEA9-E5BE-A041-9BBC-A227EC38A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AEF1F-F257-204C-8B37-DC1B6D692938}" type="datetimeFigureOut">
              <a:rPr lang="zh-CN" altLang="en-US"/>
              <a:pPr>
                <a:defRPr/>
              </a:pPr>
              <a:t>2025/9/18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49AFA-6B0D-2142-A765-A196C1BD3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3FC95-472B-3C44-9F73-B70061D59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71DFF-86AA-8B48-AF38-2A05F197E1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886182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E24F3A-75CC-CE49-A40C-41F3E2BF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D259A-9C2A-BB44-A70F-50636B632924}" type="datetimeFigureOut">
              <a:rPr lang="zh-CN" altLang="en-US"/>
              <a:pPr>
                <a:defRPr/>
              </a:pPr>
              <a:t>2025/9/18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3542E0-778A-8447-9E3D-B84CEBAF5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61AE85-1133-A44C-8031-530D82F9B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4CC5D-6D6E-A24A-9066-9DE38E5F8B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340854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25D855E-1373-8B4E-9097-B0386FE9C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B20C5-75D4-7A40-892E-A0085E5D0224}" type="datetimeFigureOut">
              <a:rPr lang="zh-CN" altLang="en-US"/>
              <a:pPr>
                <a:defRPr/>
              </a:pPr>
              <a:t>2025/9/18</a:t>
            </a:fld>
            <a:endParaRPr lang="zh-CN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714A4AD-3A60-2D4F-8A86-0387764F3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F30559-916E-9149-8B15-BC0785DD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F3F22-4587-D24D-9668-738D7B2A9C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73819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E36C2CA-2269-F543-9037-8A9C55A8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81A6-2107-CD4C-B2A9-33F2CE2ED6C5}" type="datetimeFigureOut">
              <a:rPr lang="zh-CN" altLang="en-US"/>
              <a:pPr>
                <a:defRPr/>
              </a:pPr>
              <a:t>2025/9/18</a:t>
            </a:fld>
            <a:endParaRPr lang="zh-CN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05C15B-9F7D-CB48-A911-42CE407FD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A2A9DF-D4EA-2E4D-8E72-BF53345C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82903-4221-FC43-B2C7-818DEA6243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345286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EB27525-4BCA-A64B-B39F-AD04B124B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3F9F3-C061-5743-9293-101A91AC553B}" type="datetimeFigureOut">
              <a:rPr lang="zh-CN" altLang="en-US"/>
              <a:pPr>
                <a:defRPr/>
              </a:pPr>
              <a:t>2025/9/18</a:t>
            </a:fld>
            <a:endParaRPr lang="zh-CN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0671ED-8630-9547-AB6A-874486CEB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B99F98-1E07-B649-AD44-3DBC28143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E102D-712F-554B-B4C4-9EEFE382C3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784294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0A49180-180B-3948-A067-887B79894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224A2-C459-A045-A682-91C387EC867B}" type="datetimeFigureOut">
              <a:rPr lang="zh-CN" altLang="en-US"/>
              <a:pPr>
                <a:defRPr/>
              </a:pPr>
              <a:t>2025/9/18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572899-B103-FE41-BD1F-DB54B2A9B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19A957E-9577-0448-8F25-7E3630E1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FAA25-60FE-0443-A87E-8DAC9C895E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00740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080231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BFDE73-DB40-A245-980B-B56A9BF71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E143B-B9E2-5F4B-BE59-DE5520513613}" type="datetimeFigureOut">
              <a:rPr lang="zh-CN" altLang="en-US"/>
              <a:pPr>
                <a:defRPr/>
              </a:pPr>
              <a:t>2025/9/18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4A1640-9285-9647-B5E9-6479C411D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23A045-142E-B548-9659-9E6820D70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9C534-A250-C74E-9439-7E48AA7C88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589539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73329-0121-C941-88DC-2E9110BE8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78534-6D58-3943-BD09-D3E2BA52628C}" type="datetimeFigureOut">
              <a:rPr lang="zh-CN" altLang="en-US"/>
              <a:pPr>
                <a:defRPr/>
              </a:pPr>
              <a:t>2025/9/18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CA76A-173E-DA42-82B7-788D5D9FB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A23E1-E01E-694C-820C-D8C66F621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9971D-DA12-CE47-99C6-70D42D1D35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090534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48100-0FC4-DC43-AB1E-CFA6F414F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8747A-195A-664A-AAE1-54A5F1C3208C}" type="datetimeFigureOut">
              <a:rPr lang="zh-CN" altLang="en-US"/>
              <a:pPr>
                <a:defRPr/>
              </a:pPr>
              <a:t>2025/9/18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F0C44-50BB-2F4A-B239-CC69FFC1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0A73-7E84-8C49-87FC-CCDC98DA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1F2B9-6AD6-DE49-8353-F6F1B19C7B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25503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9706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8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02159-3B88-3A42-9852-030078566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4310A-FD57-0549-9656-B883DD95A7BB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30FF3-9BC9-0B4F-A826-D7319927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FA09D-110F-7248-8A68-CA594AC2D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8D578-BA14-E048-BAEA-75E6BACAC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25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94CF3-C9DF-1344-8419-56BB4B58D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A7552-D8D1-1F47-BED8-47B76F223465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DEB25-631A-A341-8621-1E4BA9D02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177EC-F270-2A4F-A982-D03D8CC7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82275-192B-354B-8B00-4A1AEFAAB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38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CB353-2730-3147-915E-345396A4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62077-6304-D64E-8241-A8F0F31A1C91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8D761-A9EB-7E4E-9417-DF779E52A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01CD0-0776-5349-A4F3-F04901C6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3B351-F0AC-4843-9154-B9DC129BE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31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251055-0B53-944D-96AC-89D60EA95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55FC0-80D0-EA47-BF98-1E3E236C5BC2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64E51D-E906-534F-A4BE-C4255617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3412D3-52AB-F84F-93F2-69DB421A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F103-88F8-B642-9785-F13BF2C7F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6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620BA7-C4FE-4A4B-B9C6-DA838AB77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C6D3E-C582-0544-AE14-0B54E92206BD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8F194BD-3AAD-B640-BAC5-91E29B09D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888AB5-CA6B-2B47-872B-E4E41C803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B4EAB-2870-3644-AF4E-7532BC016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9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04969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60050A1-87D5-E549-9A37-50EFE737B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8D923-F9A3-134B-8CD8-BF44566D0768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973D297-B510-D54B-91CA-C14058A1C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2E5052-4FEC-DC47-93C5-3B2161245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25CCB-2B82-A840-8B80-DA31871D6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132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70DDC93-6DEE-0648-BD92-8DFE667A6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B4596-A48D-CA44-B34C-2824EBA75E87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69F5C63-C8E1-DE42-995F-E67063590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779BDF5-6EE8-3F45-8753-AC341DC57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D100F-2A12-6742-8B2B-2D563462F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555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04AD60-362D-014F-B883-C983D0B87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6719E-C4EE-8B42-9967-7F2F9FCEE2F9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F8C166-D0B8-9F40-BAC0-ED341A5E9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82837D-250C-7748-80EC-AFC05002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41986-A102-BF43-B45F-16A46A6AB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382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0FE0E9-DB77-CC4C-9413-EAD62A1A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CE901-F01F-A543-BF7C-0FFA2FC7E742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93CF7F-18E8-0543-BFAE-8FC8D966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740C8D-27A0-D943-9C46-F020D2CE8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ADED-9D32-6A4D-A59A-2E5F49309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877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19276-03CA-CC49-8FF9-8A577441F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DD9EB-43E8-0F4E-8E72-04A5E56FE40B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A5F8B-6507-4C42-B950-B8418984C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5CFFD-D2D6-2A45-B01B-88D3AAD84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45D09-685C-7F4A-8FC7-E1FFAEED1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76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1C870-84E8-494E-9E18-4EABF6ED0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0F58A-5E33-4C44-9795-37E87FA4B9B6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1BC19-C629-A24F-8381-05E6D2880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D3BDE-B09C-FE43-89A5-247DEA2F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FF68A-6B60-0F4A-BBB0-18EA1F7BE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856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433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5B9B1-43F6-B94C-9317-A7A2A4743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A2D6F-9107-954F-B1E9-124DF8A3764C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89D80-B421-E449-90DB-71AB25934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6AC3C-6425-7A42-BCC2-251FCD94D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50D9F-14A6-1742-9149-1040FB40C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474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DBCF3-66B9-AF44-832D-96F031E60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0255E-90AC-254D-B847-FFB8D1E45F4C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1795E-03E7-EE4E-A65F-3BC821C6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90BFC-0CAE-4A4A-BD5E-EB24185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9CCF1-E0C1-FC4B-81E5-5E4B9A6C6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87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13537-830A-B249-89A3-BE158040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0F4BA-52D7-064E-8188-70CCB1A77646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48EEB-8ADC-1A44-B530-566CA6D7A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6D8D2-F511-1B41-93B5-C52B5ECF5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064AC-1BA2-774B-9BF8-6B19BDF389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08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99263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C50826-EA82-AD4B-90FD-B5A7CEFD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109B4-9D15-A745-B966-718043097EF6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F81B4D-2F5F-6146-AA16-23B17D4B6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AFBAAF-58FC-5E49-97FE-FE3C56749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BC1E9-91DE-BD4A-88CB-83A51CA8B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46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25C8848-879E-BC4B-8F8D-CFA8A8A63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29B4B-200F-C942-99A0-259823E9EEAA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1A57459-7C90-D145-A8BD-3D9BA7216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A1A171-4E7F-514A-9ECA-70B06A7BA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6D80D-10E0-4F4D-8B50-7132614B3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562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13FD443-DB25-414A-A48F-9D8436B86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8EF3F-1EF6-694F-B205-10F89350F2B7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65DC76E-E370-204A-B449-D0ED65DAD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5E650F-2030-2745-9ADD-58E5E2948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CE1C0-FF2A-2A4A-A8D9-C4A7BD0D3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28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7D234AE-AACB-014D-83DB-1088178D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02C54-7A51-ED40-8CCB-64D48696AC94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5D9EAD6-89D7-BB4C-839F-83C9A0881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67FE78A-6D0C-D446-8ECA-1F35C0E65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9AAE3-5F3F-F74E-B132-76EE27CA3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29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9D1FF7-63A4-9248-9A0E-90C05A6C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EA4EF-5824-7A49-8726-F85840A53EE1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568F79-B299-7240-A03C-1597B6450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888174-BD69-2E4C-99E3-24E9B5B45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550A3-452D-EA44-88E7-CFE63E44E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047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3064CF-5B52-6146-97D5-BA4C770FC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FCA0B-43F0-BC4E-B9C5-B3C53BC2788F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7EE40E-5943-584B-BDA8-C55914C4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774CE4-DF80-BE46-A6ED-1583615A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86798-77B0-BB48-86E5-E631018E6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877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FFBE1-22B8-F840-B61D-A3759BB19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FF581-D961-C74A-97D1-4B5CDC2CB092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EC9E6-ECE4-5E41-BA82-342C8839E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D606-E9C3-EF49-8FA4-82001C230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EDEFF-6FC4-C143-9B96-740A7FD9B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58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5F532-8F4C-164A-92BE-C69F2790B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6A094-4302-D24A-93B5-97F33C1E67D4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FB1E9-A56D-344C-B65C-FC8A3D5F9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C5276-D697-464A-B9EF-258044FB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F58B5-51AD-FA40-9A85-CE6BCEF2E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022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77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0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41883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9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28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15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0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09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26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24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31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33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90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0568280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04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79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64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14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31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84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22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87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18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58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179411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5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4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516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5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13716000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13716000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13716000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3716000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13716000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1371600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3716000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13716000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13716000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13716000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4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805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1521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362032"/>
      </p:ext>
    </p:extLst>
  </p:cSld>
  <p:clrMapOvr>
    <a:masterClrMapping/>
  </p:clrMapOvr>
  <p:transition spd="slow" advTm="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48676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1948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617046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4031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59458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6212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51849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48980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93023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62244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69065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40226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0270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464187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0D5D39-4FD6-9CE1-FF6C-FD828F526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57DA7EB-BCE2-B016-C2FF-95208B015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DA85D9-E073-FA54-115B-75FB8CF5A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716796-FF65-86A7-D41D-5524D081D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32334B-5180-A12D-F739-3A6FC8841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68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445EFE-BC41-BE3F-4AEE-3055E973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72135A-3C1D-F6FC-6A97-52A6DFB91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930BD2-02E2-00B9-3BF3-166354DDF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FE3137-77D7-591E-D6D1-AA2E95491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C950C9-204F-42E9-8381-FDAC4870C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47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4A587F-B33D-ECEB-E971-853D6895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E917B6-0006-20AC-A831-B41F86B1E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CCBE6B-1B76-7864-F2B5-EE7A8EF03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75E64A-13A2-E0BC-CA6B-D6FC70D4D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3D9ED4-CD10-0197-2B18-1ECF34B82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47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26012B-A5A6-052B-BCB0-E07F2E578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B273AB-827C-3403-D401-0C813CC1D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53A682-6D00-5421-2415-A60EF333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B47DD2-3AB8-B284-D2E4-AB29F0816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5B326D-9764-757E-7A13-45106BD7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93456A-C913-9DC9-04B5-F38952E1D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45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AF5404-040F-0398-37C3-9EEAE837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B57B233-25C9-DFB9-91E3-95251A6F0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85BD00-6F1F-ACC9-D8CC-9D58693D9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1079F4D-6DF5-5FF2-2127-EF0A4BDB68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1832747-F20D-62D3-66D2-EBA6F4B4BB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BEE23E-B3D2-181C-59F1-C60FE08E9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4BB9FCD-341B-1E17-54B6-7919D9C15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D9C7BE6-615C-65D4-5950-21BC329CF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28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0EA976-53EF-E89B-180A-16B5DA065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74530F8-4555-ADBF-6058-F43980942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29987D4-971B-602B-07AA-09C788F70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D29767F-8114-7129-B2F2-DF9F918F2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29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5E8034E-9377-BA67-2019-3B2756B66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1736CE-CAA3-700E-E50D-DD04B4686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954B2BC-0D65-ABDD-6F74-904FFD3D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43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E28FD1-2962-13EA-959D-52894887B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8EFE19-0D0F-76DD-D4A9-7E4DDD658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6D13FD-B382-0A64-1115-8F2E219E2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AE282C-3922-2121-9ADC-9A4C84419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AF9380-7191-2B64-6711-034BF120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9E4D7F-E148-3F61-754C-3A25A0E45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37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7E721-E5D7-388F-FA02-E876CBCB6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E9345-159F-FB15-6874-D826EAE76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41464FB-DB18-7DD5-A9AE-E92261940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326FBD-AD9E-BF01-DE68-513FCDCE1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890C45-63B5-8AD8-AB5B-AFDFF7C2E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A56F86-CAAC-1B87-80B6-84D67A2EA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51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AA5A31-E639-BCC0-A33E-B50E71D35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E415990-6B75-D1B0-F54C-BFC63AE835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62D6E8-512A-7C1A-5424-ED7DBBBCA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F350D-CE5D-7F35-1970-337D8E035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E69724-D1AD-8029-C47D-2F8BE4CA1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74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73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>
            <a:extLst>
              <a:ext uri="{FF2B5EF4-FFF2-40B4-BE49-F238E27FC236}">
                <a16:creationId xmlns:a16="http://schemas.microsoft.com/office/drawing/2014/main" id="{AB43CCAE-FF9D-C14A-AF73-05C3A52D2D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F9180A3C-7139-2C49-8354-61A0B1A1B7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87F039F3-DDFD-244D-ABE8-40C200C3C1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D41E0-3E1F-E142-8482-758D372F1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60B20D-33E8-9546-820A-21484E4D5715}" type="datetimeFigureOut">
              <a:rPr lang="zh-CN" altLang="en-US"/>
              <a:pPr>
                <a:defRPr/>
              </a:pPr>
              <a:t>2025/9/18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7FD69-DC41-8B45-8D74-C951304AC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C6D18-3270-AD48-B212-9AF10A0DF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3DB2D88-43D2-C941-A6E9-DEA705FE9E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7" descr="444">
            <a:extLst>
              <a:ext uri="{FF2B5EF4-FFF2-40B4-BE49-F238E27FC236}">
                <a16:creationId xmlns:a16="http://schemas.microsoft.com/office/drawing/2014/main" id="{DD4F2ECC-54D3-DC46-9BBA-77085FA5C3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175"/>
            <a:ext cx="12207876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45" r:id="rId12"/>
    <p:sldLayoutId id="2147484022" r:id="rId13"/>
  </p:sldLayoutIdLst>
  <p:transition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048B2F22-AF46-2F48-AF36-8F38D1AF42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D358A672-C749-0044-A13D-EB0BA1BD0F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729F9-F2E9-5C41-8C14-8C5C4F841E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9ACFB0F-A76A-5F40-A9CC-E0566DFF53E0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44E26-5622-2043-87D4-B0E20BD03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A1B36-1E12-3C4F-9487-AF1D6CC46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E934104-8CEC-0147-AEDE-526F92082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43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0F499D54-553D-1D4F-B8E2-D2F77D3563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A7D4617E-9A57-C94F-94C2-26FD291EE9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F937C-5418-9D4F-ABC1-C8A4A8D24D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0D5571-CFAE-7A48-860A-319947E8660F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757F1-22CF-BA4A-87A6-DBF5A8420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0B02D-A831-214E-8EC0-A6FFF1C1F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4CFAB5-4B08-B548-8355-9CAE02ADC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8198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9" r="5579"/>
          <a:stretch>
            <a:fillRect/>
          </a:stretch>
        </p:blipFill>
        <p:spPr>
          <a:xfrm>
            <a:off x="1270" y="-932"/>
            <a:ext cx="12192000" cy="6858594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48326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44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03B715-ED6F-412A-9B01-14F782563FA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688" y="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20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7" r:id="rId4"/>
    <p:sldLayoutId id="2147483914" r:id="rId5"/>
    <p:sldLayoutId id="2147483915" r:id="rId6"/>
    <p:sldLayoutId id="2147483916" r:id="rId7"/>
    <p:sldLayoutId id="214748394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30126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48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9747C2C-28A0-B648-8374-C7F097E47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FA16A31-9509-3D16-EAA6-4EEBC682B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95F913-5120-E908-C891-7BACC550B4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59EDC-934B-473C-B5D9-E72A93ABC995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CAA51C-D60A-6BE3-7514-89DF1BF93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06326F-9C7D-8E2C-0D37-6C9A6C6A4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614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26" Type="http://schemas.openxmlformats.org/officeDocument/2006/relationships/image" Target="../media/image44.png"/><Relationship Id="rId3" Type="http://schemas.openxmlformats.org/officeDocument/2006/relationships/image" Target="../media/image32.png"/><Relationship Id="rId21" Type="http://schemas.microsoft.com/office/2007/relationships/hdphoto" Target="../media/hdphoto9.wdp"/><Relationship Id="rId7" Type="http://schemas.openxmlformats.org/officeDocument/2006/relationships/image" Target="../media/image34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5" Type="http://schemas.openxmlformats.org/officeDocument/2006/relationships/slide" Target="slide3.xml"/><Relationship Id="rId33" Type="http://schemas.microsoft.com/office/2007/relationships/hdphoto" Target="../media/hdphoto13.wdp"/><Relationship Id="rId2" Type="http://schemas.openxmlformats.org/officeDocument/2006/relationships/image" Target="../media/image31.jpg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90.xml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24" Type="http://schemas.microsoft.com/office/2007/relationships/hdphoto" Target="../media/hdphoto10.wdp"/><Relationship Id="rId32" Type="http://schemas.openxmlformats.org/officeDocument/2006/relationships/image" Target="../media/image46.png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23" Type="http://schemas.openxmlformats.org/officeDocument/2006/relationships/image" Target="../media/image43.png"/><Relationship Id="rId28" Type="http://schemas.openxmlformats.org/officeDocument/2006/relationships/slide" Target="slide4.xml"/><Relationship Id="rId10" Type="http://schemas.microsoft.com/office/2007/relationships/hdphoto" Target="../media/hdphoto4.wdp"/><Relationship Id="rId19" Type="http://schemas.microsoft.com/office/2007/relationships/hdphoto" Target="../media/hdphoto8.wdp"/><Relationship Id="rId31" Type="http://schemas.openxmlformats.org/officeDocument/2006/relationships/slide" Target="slide5.xml"/><Relationship Id="rId4" Type="http://schemas.microsoft.com/office/2007/relationships/hdphoto" Target="../media/hdphoto1.wdp"/><Relationship Id="rId9" Type="http://schemas.openxmlformats.org/officeDocument/2006/relationships/image" Target="../media/image35.png"/><Relationship Id="rId14" Type="http://schemas.microsoft.com/office/2007/relationships/hdphoto" Target="../media/hdphoto6.wdp"/><Relationship Id="rId22" Type="http://schemas.openxmlformats.org/officeDocument/2006/relationships/image" Target="../media/image42.png"/><Relationship Id="rId27" Type="http://schemas.microsoft.com/office/2007/relationships/hdphoto" Target="../media/hdphoto11.wdp"/><Relationship Id="rId30" Type="http://schemas.microsoft.com/office/2007/relationships/hdphoto" Target="../media/hdphoto12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0.xml"/><Relationship Id="rId6" Type="http://schemas.microsoft.com/office/2007/relationships/hdphoto" Target="../media/hdphoto14.wdp"/><Relationship Id="rId5" Type="http://schemas.openxmlformats.org/officeDocument/2006/relationships/image" Target="../media/image48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0.xml"/><Relationship Id="rId6" Type="http://schemas.microsoft.com/office/2007/relationships/hdphoto" Target="../media/hdphoto14.wdp"/><Relationship Id="rId5" Type="http://schemas.openxmlformats.org/officeDocument/2006/relationships/image" Target="../media/image48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0.xml"/><Relationship Id="rId6" Type="http://schemas.microsoft.com/office/2007/relationships/hdphoto" Target="../media/hdphoto14.wdp"/><Relationship Id="rId5" Type="http://schemas.openxmlformats.org/officeDocument/2006/relationships/image" Target="../media/image48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9" r="5579"/>
          <a:stretch>
            <a:fillRect/>
          </a:stretch>
        </p:blipFill>
        <p:spPr>
          <a:xfrm>
            <a:off x="1270" y="-932"/>
            <a:ext cx="12192000" cy="6858594"/>
          </a:xfrm>
          <a:prstGeom prst="rect">
            <a:avLst/>
          </a:prstGeom>
        </p:spPr>
      </p:pic>
      <p:pic>
        <p:nvPicPr>
          <p:cNvPr id="9" name="图片 8" descr="1559c224c4d5100e6cd23e0b878086d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2" name="图片 1" descr="4ef6b7c9486052b6069210c143670dcb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4706620" y="124460"/>
            <a:ext cx="1684020" cy="1878330"/>
          </a:xfrm>
          <a:prstGeom prst="rect">
            <a:avLst/>
          </a:prstGeom>
        </p:spPr>
      </p:pic>
      <p:sp>
        <p:nvSpPr>
          <p:cNvPr id="104" name="矩形: 圆角 8"/>
          <p:cNvSpPr/>
          <p:nvPr/>
        </p:nvSpPr>
        <p:spPr>
          <a:xfrm>
            <a:off x="1418590" y="1895475"/>
            <a:ext cx="9460865" cy="233489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07" name="矩形: 圆角 7"/>
          <p:cNvSpPr/>
          <p:nvPr/>
        </p:nvSpPr>
        <p:spPr>
          <a:xfrm>
            <a:off x="1334770" y="1715770"/>
            <a:ext cx="9629140" cy="2694305"/>
          </a:xfrm>
          <a:prstGeom prst="roundRect">
            <a:avLst/>
          </a:prstGeom>
          <a:noFill/>
          <a:ln w="38100">
            <a:solidFill>
              <a:srgbClr val="11AF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3" name="图片 12" descr="2e2443d50be4edde0f92218bf07fa4e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9700" y="704215"/>
            <a:ext cx="1263015" cy="1191260"/>
          </a:xfrm>
          <a:prstGeom prst="rect">
            <a:avLst/>
          </a:prstGeom>
        </p:spPr>
      </p:pic>
      <p:pic>
        <p:nvPicPr>
          <p:cNvPr id="8" name="图片 7" descr="cf6a03843171e56c4b8f06e4c8cde87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5102" y="2304710"/>
            <a:ext cx="6084335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28255" y="127819"/>
            <a:ext cx="9878841" cy="1907459"/>
            <a:chOff x="1264337" y="285189"/>
            <a:chExt cx="5804119" cy="1279281"/>
          </a:xfrm>
        </p:grpSpPr>
        <p:sp>
          <p:nvSpPr>
            <p:cNvPr id="16" name="Google Shape;1352;p29"/>
            <p:cNvSpPr/>
            <p:nvPr/>
          </p:nvSpPr>
          <p:spPr>
            <a:xfrm>
              <a:off x="1264337" y="285189"/>
              <a:ext cx="5804119" cy="127928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45213" y="324958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algn="l">
                <a:spcBef>
                  <a:spcPts val="300"/>
                </a:spcBef>
                <a:spcAft>
                  <a:spcPts val="300"/>
                </a:spcAft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Odibee Sans"/>
                </a:rPr>
                <a:t>Bài 1</a:t>
              </a: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Odibee Sans"/>
                </a:rPr>
                <a:t>: </a:t>
              </a:r>
              <a:r>
                <a:rPr lang="en-VN" sz="2800" dirty="0">
                  <a:ln w="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Quan sát hình và trả lời câu hỏi?</a:t>
              </a:r>
              <a:endParaRPr lang="vi-VN" sz="2800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spcBef>
                  <a:spcPts val="300"/>
                </a:spcBef>
                <a:spcAft>
                  <a:spcPts val="300"/>
                </a:spcAft>
              </a:pPr>
              <a:r>
                <a:rPr lang="vi-VN" sz="2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+ </a:t>
              </a:r>
              <a:r>
                <a:rPr lang="en-VN" sz="2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 </a:t>
              </a:r>
              <a:r>
                <a:rPr lang="en-US" sz="28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2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2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?</a:t>
              </a:r>
              <a:endParaRPr lang="vi-VN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spcBef>
                  <a:spcPts val="300"/>
                </a:spcBef>
                <a:spcAft>
                  <a:spcPts val="300"/>
                </a:spcAft>
              </a:pPr>
              <a:r>
                <a:rPr lang="vi-VN" altLang="en-VN" sz="2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+ </a:t>
              </a:r>
              <a:r>
                <a:rPr lang="en-US" altLang="en-VN" sz="28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altLang="en-VN" sz="2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VN" sz="28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altLang="en-VN" sz="2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VN" sz="28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altLang="en-VN" sz="2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VN" sz="28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altLang="en-VN" sz="2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VN" sz="28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dẫn</a:t>
              </a:r>
              <a:r>
                <a:rPr lang="en-US" altLang="en-VN" sz="2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VN" sz="28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altLang="en-VN" sz="2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VN" sz="28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cháy</a:t>
              </a:r>
              <a:r>
                <a:rPr lang="en-US" altLang="en-VN" sz="2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VN" sz="28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altLang="en-VN" sz="2800" dirty="0">
                  <a:solidFill>
                    <a:schemeClr val="bg2">
                      <a:lumMod val="10000"/>
                    </a:schemeClr>
                  </a:solidFill>
                </a:rPr>
                <a:t>?</a:t>
              </a:r>
            </a:p>
            <a:p>
              <a:pPr marL="457200" lvl="5" indent="-457200" algn="l" eaLnBrk="0" fontAlgn="base" hangingPunct="0"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endParaRPr lang="vi-VN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lvl="5" indent="-457200" algn="l" eaLnBrk="0" fontAlgn="base" hangingPunct="0">
                <a:buFont typeface="Arial" panose="020B0604020202020204" pitchFamily="34" charset="0"/>
                <a:buChar char="•"/>
              </a:pPr>
              <a:endParaRPr lang="vi-VN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5" algn="l" eaLnBrk="0" fontAlgn="base" hangingPunct="0"/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endParaRPr lang="vi-VN" sz="2800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marL="457200" indent="-457200" algn="l">
                <a:buFont typeface="Arial" panose="020B0604020202020204" pitchFamily="34" charset="0"/>
                <a:buChar char="•"/>
              </a:pPr>
              <a:endParaRPr lang="en-VN" sz="2800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-1640264" y="0"/>
            <a:ext cx="1461155" cy="1485900"/>
          </a:xfrm>
          <a:prstGeom prst="rect">
            <a:avLst/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E89E86-AC81-DA49-B4E3-D609599F5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07" y="2000586"/>
            <a:ext cx="9264202" cy="4857414"/>
          </a:xfrm>
          <a:prstGeom prst="rect">
            <a:avLst/>
          </a:prstGeom>
        </p:spPr>
      </p:pic>
      <p:grpSp>
        <p:nvGrpSpPr>
          <p:cNvPr id="13" name="Google Shape;1023;p13">
            <a:extLst>
              <a:ext uri="{FF2B5EF4-FFF2-40B4-BE49-F238E27FC236}">
                <a16:creationId xmlns:a16="http://schemas.microsoft.com/office/drawing/2014/main" id="{B9658680-EE19-4348-9CFB-A90DE57A21E0}"/>
              </a:ext>
            </a:extLst>
          </p:cNvPr>
          <p:cNvGrpSpPr/>
          <p:nvPr/>
        </p:nvGrpSpPr>
        <p:grpSpPr>
          <a:xfrm>
            <a:off x="8712416" y="3022518"/>
            <a:ext cx="3697950" cy="2128520"/>
            <a:chOff x="5876916" y="975793"/>
            <a:chExt cx="4684259" cy="2641495"/>
          </a:xfrm>
        </p:grpSpPr>
        <p:grpSp>
          <p:nvGrpSpPr>
            <p:cNvPr id="14" name="Google Shape;1024;p13">
              <a:extLst>
                <a:ext uri="{FF2B5EF4-FFF2-40B4-BE49-F238E27FC236}">
                  <a16:creationId xmlns:a16="http://schemas.microsoft.com/office/drawing/2014/main" id="{01FD7ACA-8231-4757-A3CD-E8D26BBF0ADB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1" name="Google Shape;1025;p13" descr="2">
                <a:extLst>
                  <a:ext uri="{FF2B5EF4-FFF2-40B4-BE49-F238E27FC236}">
                    <a16:creationId xmlns:a16="http://schemas.microsoft.com/office/drawing/2014/main" id="{5521770F-D23F-422F-886F-7F5874140482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1026;p13" descr="1">
                <a:extLst>
                  <a:ext uri="{FF2B5EF4-FFF2-40B4-BE49-F238E27FC236}">
                    <a16:creationId xmlns:a16="http://schemas.microsoft.com/office/drawing/2014/main" id="{44D8ADA1-B0A3-403E-BE3B-1DA98BAD1739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1027;p13" descr="3">
                <a:extLst>
                  <a:ext uri="{FF2B5EF4-FFF2-40B4-BE49-F238E27FC236}">
                    <a16:creationId xmlns:a16="http://schemas.microsoft.com/office/drawing/2014/main" id="{C0AF589D-40A5-4015-A427-C9BD4B63EEE3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" name="Google Shape;1028;p13">
              <a:extLst>
                <a:ext uri="{FF2B5EF4-FFF2-40B4-BE49-F238E27FC236}">
                  <a16:creationId xmlns:a16="http://schemas.microsoft.com/office/drawing/2014/main" id="{EB616FA5-ECD6-4EBD-8F37-E97EF10044E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421727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8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Vertical Scroll 17">
            <a:extLst>
              <a:ext uri="{FF2B5EF4-FFF2-40B4-BE49-F238E27FC236}">
                <a16:creationId xmlns:a16="http://schemas.microsoft.com/office/drawing/2014/main" id="{00DAE32E-D808-6149-A4C7-F897D1A9DFD4}"/>
              </a:ext>
            </a:extLst>
          </p:cNvPr>
          <p:cNvSpPr/>
          <p:nvPr/>
        </p:nvSpPr>
        <p:spPr>
          <a:xfrm>
            <a:off x="211138" y="416214"/>
            <a:ext cx="2406933" cy="2239962"/>
          </a:xfrm>
          <a:prstGeom prst="verticalScroll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/>
              <a:t>H1: </a:t>
            </a:r>
            <a:r>
              <a:rPr lang="nl-NL" sz="2400" dirty="0" err="1"/>
              <a:t>Đốt</a:t>
            </a:r>
            <a:r>
              <a:rPr lang="nl-NL" sz="2400" dirty="0"/>
              <a:t>  </a:t>
            </a:r>
            <a:r>
              <a:rPr lang="nl-NL" sz="2400" dirty="0" err="1"/>
              <a:t>rác</a:t>
            </a:r>
            <a:r>
              <a:rPr lang="nl-NL" sz="2400" dirty="0"/>
              <a:t> bén </a:t>
            </a:r>
            <a:r>
              <a:rPr lang="nl-NL" sz="2400" dirty="0" err="1"/>
              <a:t>vào</a:t>
            </a:r>
            <a:r>
              <a:rPr lang="nl-NL" sz="2400" dirty="0"/>
              <a:t> </a:t>
            </a:r>
            <a:r>
              <a:rPr lang="nl-NL" sz="2400" dirty="0" err="1"/>
              <a:t>đống</a:t>
            </a:r>
            <a:r>
              <a:rPr lang="nl-NL" sz="2400" dirty="0"/>
              <a:t> </a:t>
            </a:r>
            <a:r>
              <a:rPr lang="nl-NL" sz="2400" dirty="0" err="1"/>
              <a:t>rơm</a:t>
            </a:r>
            <a:r>
              <a:rPr lang="nl-NL" sz="2400" dirty="0"/>
              <a:t> </a:t>
            </a:r>
            <a:r>
              <a:rPr lang="nl-NL" sz="2400" dirty="0" err="1"/>
              <a:t>gây</a:t>
            </a:r>
            <a:r>
              <a:rPr lang="nl-NL" sz="2400" dirty="0"/>
              <a:t> </a:t>
            </a:r>
            <a:r>
              <a:rPr lang="nl-NL" sz="2400" dirty="0" err="1"/>
              <a:t>cháy</a:t>
            </a:r>
            <a:r>
              <a:rPr lang="nl-NL" sz="2400" dirty="0"/>
              <a:t> </a:t>
            </a:r>
            <a:r>
              <a:rPr lang="nl-NL" sz="2400" err="1"/>
              <a:t>nhà</a:t>
            </a:r>
            <a:r>
              <a:rPr lang="nl-NL" sz="2400"/>
              <a:t> </a:t>
            </a:r>
            <a:endParaRPr lang="en-US" sz="2400" dirty="0"/>
          </a:p>
        </p:txBody>
      </p:sp>
      <p:sp>
        <p:nvSpPr>
          <p:cNvPr id="19" name="Vertical Scroll 18">
            <a:extLst>
              <a:ext uri="{FF2B5EF4-FFF2-40B4-BE49-F238E27FC236}">
                <a16:creationId xmlns:a16="http://schemas.microsoft.com/office/drawing/2014/main" id="{F87FBD7C-444A-3D48-8103-18D1B217A5ED}"/>
              </a:ext>
            </a:extLst>
          </p:cNvPr>
          <p:cNvSpPr/>
          <p:nvPr/>
        </p:nvSpPr>
        <p:spPr>
          <a:xfrm>
            <a:off x="9573929" y="416214"/>
            <a:ext cx="2448027" cy="2239962"/>
          </a:xfrm>
          <a:prstGeom prst="verticalScroll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H2:</a:t>
            </a:r>
            <a:r>
              <a:rPr lang="vi-VN" sz="2800" dirty="0"/>
              <a:t> </a:t>
            </a:r>
            <a:r>
              <a:rPr lang="en-US" sz="2800" dirty="0" err="1"/>
              <a:t>Chập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gây</a:t>
            </a:r>
            <a:r>
              <a:rPr lang="en-US" sz="2800" dirty="0"/>
              <a:t> </a:t>
            </a:r>
            <a:r>
              <a:rPr lang="en-US" sz="2800" dirty="0" err="1"/>
              <a:t>cháy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.</a:t>
            </a:r>
          </a:p>
        </p:txBody>
      </p:sp>
      <p:sp>
        <p:nvSpPr>
          <p:cNvPr id="20" name="Vertical Scroll 19">
            <a:extLst>
              <a:ext uri="{FF2B5EF4-FFF2-40B4-BE49-F238E27FC236}">
                <a16:creationId xmlns:a16="http://schemas.microsoft.com/office/drawing/2014/main" id="{F3B748D7-CFD1-7D4E-8F1C-69B7E9B8AADD}"/>
              </a:ext>
            </a:extLst>
          </p:cNvPr>
          <p:cNvSpPr/>
          <p:nvPr/>
        </p:nvSpPr>
        <p:spPr>
          <a:xfrm>
            <a:off x="211138" y="2792413"/>
            <a:ext cx="2406934" cy="2126096"/>
          </a:xfrm>
          <a:prstGeom prst="verticalScroll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/>
              <a:t>H3:</a:t>
            </a:r>
            <a:r>
              <a:rPr lang="vi-VN" sz="2400" dirty="0"/>
              <a:t> </a:t>
            </a:r>
            <a:r>
              <a:rPr lang="nl-NL" sz="2400" dirty="0"/>
              <a:t>Sạc điện thoại gây cháy nhà.</a:t>
            </a:r>
            <a:endParaRPr lang="en-US" sz="2400" dirty="0"/>
          </a:p>
        </p:txBody>
      </p:sp>
      <p:sp>
        <p:nvSpPr>
          <p:cNvPr id="24" name="Vertical Scroll 8">
            <a:extLst>
              <a:ext uri="{FF2B5EF4-FFF2-40B4-BE49-F238E27FC236}">
                <a16:creationId xmlns:a16="http://schemas.microsoft.com/office/drawing/2014/main" id="{A63E3FE7-CA05-3E4F-B994-694F4F9EE972}"/>
              </a:ext>
            </a:extLst>
          </p:cNvPr>
          <p:cNvSpPr/>
          <p:nvPr/>
        </p:nvSpPr>
        <p:spPr>
          <a:xfrm>
            <a:off x="9573929" y="2788481"/>
            <a:ext cx="2521821" cy="2129489"/>
          </a:xfrm>
          <a:prstGeom prst="verticalScroll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H4: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bén</a:t>
            </a:r>
            <a:r>
              <a:rPr lang="en-US" sz="2400" dirty="0"/>
              <a:t> </a:t>
            </a:r>
            <a:r>
              <a:rPr lang="en-US" sz="2400" dirty="0" err="1"/>
              <a:t>lửa</a:t>
            </a:r>
            <a:r>
              <a:rPr lang="en-US" sz="2400" dirty="0"/>
              <a:t> </a:t>
            </a:r>
            <a:r>
              <a:rPr lang="en-US" sz="2400" dirty="0" err="1"/>
              <a:t>gần</a:t>
            </a:r>
            <a:r>
              <a:rPr lang="en-US" sz="2400" dirty="0"/>
              <a:t> </a:t>
            </a:r>
            <a:r>
              <a:rPr lang="en-US" sz="2400" dirty="0" err="1"/>
              <a:t>bếp</a:t>
            </a:r>
            <a:r>
              <a:rPr lang="en-US" sz="2400" dirty="0"/>
              <a:t> </a:t>
            </a:r>
            <a:r>
              <a:rPr lang="en-US" sz="2400" dirty="0" err="1"/>
              <a:t>củi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đun</a:t>
            </a:r>
            <a:r>
              <a:rPr lang="en-US" sz="2400" dirty="0"/>
              <a:t> </a:t>
            </a:r>
            <a:r>
              <a:rPr lang="en-US" sz="2400" dirty="0" err="1"/>
              <a:t>nấu</a:t>
            </a:r>
            <a:r>
              <a:rPr lang="en-US" sz="2400" dirty="0"/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1EA472-AF2E-CA41-B6CD-644ADB68F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453" y="5077593"/>
            <a:ext cx="83258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2800" b="1" dirty="0" err="1">
                <a:solidFill>
                  <a:srgbClr val="FF0000"/>
                </a:solidFill>
              </a:rPr>
              <a:t>Những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nguyên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nhân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nào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dẫn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đến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cháy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nhà</a:t>
            </a:r>
            <a:r>
              <a:rPr lang="en-US" altLang="en-VN" sz="28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F5E7D5B-FABC-824B-9E90-33B6F20F0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59" y="406069"/>
            <a:ext cx="6811480" cy="458026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620515" y="5692068"/>
            <a:ext cx="9177427" cy="1051988"/>
            <a:chOff x="829642" y="5226176"/>
            <a:chExt cx="5925346" cy="1051988"/>
          </a:xfrm>
        </p:grpSpPr>
        <p:sp>
          <p:nvSpPr>
            <p:cNvPr id="29" name="Google Shape;1352;p29"/>
            <p:cNvSpPr/>
            <p:nvPr/>
          </p:nvSpPr>
          <p:spPr>
            <a:xfrm>
              <a:off x="829642" y="5226176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697;p24"/>
            <p:cNvSpPr txBox="1">
              <a:spLocks/>
            </p:cNvSpPr>
            <p:nvPr/>
          </p:nvSpPr>
          <p:spPr>
            <a:xfrm>
              <a:off x="959240" y="5294005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algn="l"/>
              <a:r>
                <a:rPr lang="en-US" altLang="en-VN" sz="2400" b="1" dirty="0" err="1">
                  <a:solidFill>
                    <a:srgbClr val="002060"/>
                  </a:solidFill>
                </a:rPr>
                <a:t>Đốt</a:t>
              </a:r>
              <a:r>
                <a:rPr lang="en-US" altLang="en-VN" sz="2400" b="1" dirty="0">
                  <a:solidFill>
                    <a:srgbClr val="002060"/>
                  </a:solidFill>
                </a:rPr>
                <a:t> </a:t>
              </a:r>
              <a:r>
                <a:rPr lang="en-US" altLang="en-VN" sz="2400" b="1" dirty="0" err="1">
                  <a:solidFill>
                    <a:srgbClr val="002060"/>
                  </a:solidFill>
                </a:rPr>
                <a:t>rác</a:t>
              </a:r>
              <a:r>
                <a:rPr lang="en-US" altLang="en-VN" sz="2400" b="1" dirty="0">
                  <a:solidFill>
                    <a:srgbClr val="002060"/>
                  </a:solidFill>
                </a:rPr>
                <a:t>, </a:t>
              </a:r>
              <a:r>
                <a:rPr lang="en-US" altLang="en-VN" sz="2400" b="1" dirty="0" err="1">
                  <a:solidFill>
                    <a:srgbClr val="002060"/>
                  </a:solidFill>
                </a:rPr>
                <a:t>rơm</a:t>
              </a:r>
              <a:r>
                <a:rPr lang="en-US" altLang="en-VN" sz="2400" b="1" dirty="0">
                  <a:solidFill>
                    <a:srgbClr val="002060"/>
                  </a:solidFill>
                </a:rPr>
                <a:t> </a:t>
              </a:r>
              <a:r>
                <a:rPr lang="en-US" altLang="en-VN" sz="2400" b="1" dirty="0" err="1">
                  <a:solidFill>
                    <a:srgbClr val="002060"/>
                  </a:solidFill>
                </a:rPr>
                <a:t>rạ</a:t>
              </a:r>
              <a:r>
                <a:rPr lang="en-US" altLang="en-VN" sz="2400" b="1" dirty="0">
                  <a:solidFill>
                    <a:srgbClr val="002060"/>
                  </a:solidFill>
                </a:rPr>
                <a:t> ; </a:t>
              </a:r>
              <a:r>
                <a:rPr lang="en-US" altLang="en-VN" sz="2400" b="1" dirty="0" err="1">
                  <a:solidFill>
                    <a:srgbClr val="002060"/>
                  </a:solidFill>
                </a:rPr>
                <a:t>vừa</a:t>
              </a:r>
              <a:r>
                <a:rPr lang="en-US" altLang="en-VN" sz="2400" b="1" dirty="0">
                  <a:solidFill>
                    <a:srgbClr val="002060"/>
                  </a:solidFill>
                </a:rPr>
                <a:t> </a:t>
              </a:r>
              <a:r>
                <a:rPr lang="en-US" altLang="en-VN" sz="2400" b="1" dirty="0" err="1">
                  <a:solidFill>
                    <a:srgbClr val="002060"/>
                  </a:solidFill>
                </a:rPr>
                <a:t>sạc</a:t>
              </a:r>
              <a:r>
                <a:rPr lang="en-US" altLang="en-VN" sz="2400" b="1" dirty="0">
                  <a:solidFill>
                    <a:srgbClr val="002060"/>
                  </a:solidFill>
                </a:rPr>
                <a:t> </a:t>
              </a:r>
              <a:r>
                <a:rPr lang="en-US" altLang="en-VN" sz="2400" b="1" dirty="0" err="1">
                  <a:solidFill>
                    <a:srgbClr val="002060"/>
                  </a:solidFill>
                </a:rPr>
                <a:t>điện</a:t>
              </a:r>
              <a:r>
                <a:rPr lang="en-US" altLang="en-VN" sz="2400" b="1" dirty="0">
                  <a:solidFill>
                    <a:srgbClr val="002060"/>
                  </a:solidFill>
                </a:rPr>
                <a:t> </a:t>
              </a:r>
              <a:r>
                <a:rPr lang="en-US" altLang="en-VN" sz="2400" b="1" dirty="0" err="1">
                  <a:solidFill>
                    <a:srgbClr val="002060"/>
                  </a:solidFill>
                </a:rPr>
                <a:t>thoại</a:t>
              </a:r>
              <a:r>
                <a:rPr lang="en-US" altLang="en-VN" sz="2400" b="1" dirty="0">
                  <a:solidFill>
                    <a:srgbClr val="002060"/>
                  </a:solidFill>
                </a:rPr>
                <a:t> </a:t>
              </a:r>
              <a:r>
                <a:rPr lang="en-US" altLang="en-VN" sz="2400" b="1" dirty="0" err="1">
                  <a:solidFill>
                    <a:srgbClr val="002060"/>
                  </a:solidFill>
                </a:rPr>
                <a:t>vừa</a:t>
              </a:r>
              <a:r>
                <a:rPr lang="en-US" altLang="en-VN" sz="2400" b="1" dirty="0">
                  <a:solidFill>
                    <a:srgbClr val="002060"/>
                  </a:solidFill>
                </a:rPr>
                <a:t> </a:t>
              </a:r>
              <a:r>
                <a:rPr lang="en-US" altLang="en-VN" sz="2400" b="1" dirty="0" err="1">
                  <a:solidFill>
                    <a:srgbClr val="002060"/>
                  </a:solidFill>
                </a:rPr>
                <a:t>sử</a:t>
              </a:r>
              <a:r>
                <a:rPr lang="en-US" altLang="en-VN" sz="2400" b="1" dirty="0">
                  <a:solidFill>
                    <a:srgbClr val="002060"/>
                  </a:solidFill>
                </a:rPr>
                <a:t> </a:t>
              </a:r>
              <a:r>
                <a:rPr lang="en-US" altLang="en-VN" sz="2400" b="1" dirty="0" err="1">
                  <a:solidFill>
                    <a:srgbClr val="002060"/>
                  </a:solidFill>
                </a:rPr>
                <a:t>dụng</a:t>
              </a:r>
              <a:r>
                <a:rPr lang="en-US" altLang="en-VN" sz="2400" b="1" dirty="0">
                  <a:solidFill>
                    <a:srgbClr val="002060"/>
                  </a:solidFill>
                </a:rPr>
                <a:t>; </a:t>
              </a:r>
              <a:r>
                <a:rPr lang="en-US" altLang="en-VN" sz="2400" b="1" dirty="0" err="1">
                  <a:solidFill>
                    <a:srgbClr val="002060"/>
                  </a:solidFill>
                </a:rPr>
                <a:t>chập</a:t>
              </a:r>
              <a:r>
                <a:rPr lang="en-US" altLang="en-VN" sz="2400" b="1" dirty="0">
                  <a:solidFill>
                    <a:srgbClr val="002060"/>
                  </a:solidFill>
                </a:rPr>
                <a:t> </a:t>
              </a:r>
              <a:r>
                <a:rPr lang="en-US" altLang="en-VN" sz="2400" b="1" dirty="0" err="1">
                  <a:solidFill>
                    <a:srgbClr val="002060"/>
                  </a:solidFill>
                </a:rPr>
                <a:t>điện</a:t>
              </a:r>
              <a:r>
                <a:rPr lang="en-US" altLang="en-VN" sz="2400" b="1" dirty="0">
                  <a:solidFill>
                    <a:srgbClr val="002060"/>
                  </a:solidFill>
                </a:rPr>
                <a:t> ; </a:t>
              </a:r>
              <a:r>
                <a:rPr lang="en-US" altLang="en-VN" sz="2400" b="1" dirty="0" err="1">
                  <a:solidFill>
                    <a:srgbClr val="002060"/>
                  </a:solidFill>
                </a:rPr>
                <a:t>để</a:t>
              </a:r>
              <a:r>
                <a:rPr lang="en-US" altLang="en-VN" sz="2400" b="1" dirty="0">
                  <a:solidFill>
                    <a:srgbClr val="002060"/>
                  </a:solidFill>
                </a:rPr>
                <a:t> </a:t>
              </a:r>
              <a:r>
                <a:rPr lang="en-US" altLang="en-VN" sz="2400" b="1" dirty="0" err="1">
                  <a:solidFill>
                    <a:srgbClr val="002060"/>
                  </a:solidFill>
                </a:rPr>
                <a:t>vật</a:t>
              </a:r>
              <a:r>
                <a:rPr lang="en-US" altLang="en-VN" sz="2400" b="1" dirty="0">
                  <a:solidFill>
                    <a:srgbClr val="002060"/>
                  </a:solidFill>
                </a:rPr>
                <a:t> </a:t>
              </a:r>
              <a:r>
                <a:rPr lang="en-US" altLang="en-VN" sz="2400" b="1" dirty="0" err="1">
                  <a:solidFill>
                    <a:srgbClr val="002060"/>
                  </a:solidFill>
                </a:rPr>
                <a:t>dễ</a:t>
              </a:r>
              <a:r>
                <a:rPr lang="en-US" altLang="en-VN" sz="2400" b="1" dirty="0">
                  <a:solidFill>
                    <a:srgbClr val="002060"/>
                  </a:solidFill>
                </a:rPr>
                <a:t> </a:t>
              </a:r>
              <a:r>
                <a:rPr lang="en-US" altLang="en-VN" sz="2400" b="1" dirty="0" err="1">
                  <a:solidFill>
                    <a:srgbClr val="002060"/>
                  </a:solidFill>
                </a:rPr>
                <a:t>bén</a:t>
              </a:r>
              <a:r>
                <a:rPr lang="en-US" altLang="en-VN" sz="2400" b="1" dirty="0">
                  <a:solidFill>
                    <a:srgbClr val="002060"/>
                  </a:solidFill>
                </a:rPr>
                <a:t> </a:t>
              </a:r>
              <a:r>
                <a:rPr lang="en-US" altLang="en-VN" sz="2400" b="1" dirty="0" err="1">
                  <a:solidFill>
                    <a:srgbClr val="002060"/>
                  </a:solidFill>
                </a:rPr>
                <a:t>lửa</a:t>
              </a:r>
              <a:r>
                <a:rPr lang="en-US" altLang="en-VN" sz="2400" b="1" dirty="0">
                  <a:solidFill>
                    <a:srgbClr val="002060"/>
                  </a:solidFill>
                </a:rPr>
                <a:t> </a:t>
              </a:r>
              <a:r>
                <a:rPr lang="en-US" altLang="en-VN" sz="2400" b="1" dirty="0" err="1">
                  <a:solidFill>
                    <a:srgbClr val="002060"/>
                  </a:solidFill>
                </a:rPr>
                <a:t>gần</a:t>
              </a:r>
              <a:r>
                <a:rPr lang="en-US" altLang="en-VN" sz="2400" b="1" dirty="0">
                  <a:solidFill>
                    <a:srgbClr val="002060"/>
                  </a:solidFill>
                </a:rPr>
                <a:t> </a:t>
              </a:r>
              <a:r>
                <a:rPr lang="en-US" altLang="en-VN" sz="2400" b="1" dirty="0" err="1">
                  <a:solidFill>
                    <a:srgbClr val="002060"/>
                  </a:solidFill>
                </a:rPr>
                <a:t>bếp</a:t>
              </a:r>
              <a:r>
                <a:rPr lang="en-US" altLang="en-VN" sz="2400" b="1" dirty="0">
                  <a:solidFill>
                    <a:srgbClr val="002060"/>
                  </a:solidFill>
                </a:rPr>
                <a:t> </a:t>
              </a:r>
              <a:r>
                <a:rPr lang="en-US" altLang="en-VN" sz="2400" b="1" dirty="0" err="1">
                  <a:solidFill>
                    <a:srgbClr val="002060"/>
                  </a:solidFill>
                </a:rPr>
                <a:t>đun</a:t>
              </a:r>
              <a:r>
                <a:rPr lang="en-US" altLang="en-VN" sz="2400" b="1" dirty="0">
                  <a:solidFill>
                    <a:srgbClr val="002060"/>
                  </a:solidFill>
                </a:rPr>
                <a:t> </a:t>
              </a:r>
              <a:r>
                <a:rPr lang="en-US" altLang="en-VN" sz="2400" b="1" dirty="0" err="1">
                  <a:solidFill>
                    <a:srgbClr val="002060"/>
                  </a:solidFill>
                </a:rPr>
                <a:t>nấu</a:t>
              </a:r>
              <a:r>
                <a:rPr lang="en-US" altLang="en-VN" sz="2400" b="1" dirty="0">
                  <a:solidFill>
                    <a:srgbClr val="002060"/>
                  </a:solidFill>
                </a:rPr>
                <a:t>,….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937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9" r="5579"/>
          <a:stretch>
            <a:fillRect/>
          </a:stretch>
        </p:blipFill>
        <p:spPr>
          <a:xfrm>
            <a:off x="1270" y="-932"/>
            <a:ext cx="12192000" cy="6858594"/>
          </a:xfrm>
          <a:prstGeom prst="rect">
            <a:avLst/>
          </a:prstGeom>
        </p:spPr>
      </p:pic>
      <p:pic>
        <p:nvPicPr>
          <p:cNvPr id="9" name="图片 8" descr="1559c224c4d5100e6cd23e0b878086d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2" name="图片 1" descr="4ef6b7c9486052b6069210c143670dcb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17535" y="62221"/>
            <a:ext cx="1684020" cy="182694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86634" y="881861"/>
            <a:ext cx="10093472" cy="3187944"/>
            <a:chOff x="1334770" y="1715770"/>
            <a:chExt cx="9629140" cy="2694305"/>
          </a:xfrm>
        </p:grpSpPr>
        <p:sp>
          <p:nvSpPr>
            <p:cNvPr id="104" name="矩形: 圆角 8"/>
            <p:cNvSpPr/>
            <p:nvPr/>
          </p:nvSpPr>
          <p:spPr>
            <a:xfrm>
              <a:off x="1503044" y="1843711"/>
              <a:ext cx="9460866" cy="2334894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7" name="矩形: 圆角 7"/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3" name="图片 12" descr="2e2443d50be4edde0f92218bf07fa4e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634" y="1095348"/>
            <a:ext cx="1263015" cy="1191260"/>
          </a:xfrm>
          <a:prstGeom prst="rect">
            <a:avLst/>
          </a:prstGeom>
        </p:spPr>
      </p:pic>
      <p:pic>
        <p:nvPicPr>
          <p:cNvPr id="8" name="图片 7" descr="cf6a03843171e56c4b8f06e4c8cde87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3641" y="1710465"/>
            <a:ext cx="75379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/>
            <a:r>
              <a:rPr kumimoji="0" lang="nl-NL" altLang="en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Body)"/>
                <a:ea typeface="+mn-ea"/>
                <a:cs typeface="Times New Roman" panose="02020603050405020304" pitchFamily="18" charset="0"/>
              </a:rPr>
              <a:t>Hoạt động </a:t>
            </a:r>
            <a:r>
              <a:rPr kumimoji="0" lang="vi-VN" altLang="en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Body)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nl-NL" altLang="en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Body)"/>
                <a:ea typeface="+mn-ea"/>
                <a:cs typeface="Times New Roman" panose="02020603050405020304" pitchFamily="18" charset="0"/>
              </a:rPr>
              <a:t>. </a:t>
            </a:r>
            <a:r>
              <a:rPr lang="nl-NL" altLang="en-VN" sz="4800" b="1" dirty="0">
                <a:solidFill>
                  <a:srgbClr val="00B050"/>
                </a:solidFill>
                <a:latin typeface="Calibri (Body)"/>
                <a:cs typeface="Times New Roman" panose="02020603050405020304" pitchFamily="18" charset="0"/>
              </a:rPr>
              <a:t>Những nguyên nhân </a:t>
            </a:r>
            <a:r>
              <a:rPr lang="nl-NL" altLang="en-VN" sz="4800" b="1">
                <a:solidFill>
                  <a:srgbClr val="00B050"/>
                </a:solidFill>
                <a:latin typeface="Calibri (Body)"/>
                <a:cs typeface="Times New Roman" panose="02020603050405020304" pitchFamily="18" charset="0"/>
              </a:rPr>
              <a:t>khác gây </a:t>
            </a:r>
            <a:r>
              <a:rPr lang="nl-NL" altLang="en-VN" sz="4800" b="1" dirty="0">
                <a:solidFill>
                  <a:srgbClr val="00B050"/>
                </a:solidFill>
                <a:latin typeface="Calibri (Body)"/>
                <a:cs typeface="Times New Roman" panose="02020603050405020304" pitchFamily="18" charset="0"/>
              </a:rPr>
              <a:t>cháy 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 (Body)"/>
              <a:ea typeface="字魂59号-创粗黑"/>
              <a:cs typeface="Times New Roman" panose="02020603050405020304" pitchFamily="18" charset="0"/>
              <a:sym typeface="字魂59号-创粗黑"/>
            </a:endParaRPr>
          </a:p>
        </p:txBody>
      </p:sp>
    </p:spTree>
    <p:extLst>
      <p:ext uri="{BB962C8B-B14F-4D97-AF65-F5344CB8AC3E}">
        <p14:creationId xmlns:p14="http://schemas.microsoft.com/office/powerpoint/2010/main" val="352489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>
            <a:extLst>
              <a:ext uri="{FF2B5EF4-FFF2-40B4-BE49-F238E27FC236}">
                <a16:creationId xmlns:a16="http://schemas.microsoft.com/office/drawing/2014/main" id="{FDC56C60-2C77-274E-A585-C133068A4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8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4AB38A5B-BE97-BA4F-9DF8-1C97307230D6}"/>
              </a:ext>
            </a:extLst>
          </p:cNvPr>
          <p:cNvSpPr/>
          <p:nvPr/>
        </p:nvSpPr>
        <p:spPr>
          <a:xfrm>
            <a:off x="894735" y="422788"/>
            <a:ext cx="8239432" cy="2497394"/>
          </a:xfrm>
          <a:prstGeom prst="wedgeEllipseCallout">
            <a:avLst>
              <a:gd name="adj1" fmla="val 55575"/>
              <a:gd name="adj2" fmla="val 8498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 những nguyên nhân trên còn những nguyên nhân nào khác có thể gây cháy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21D76-2650-4343-824B-B765938E7401}"/>
              </a:ext>
            </a:extLst>
          </p:cNvPr>
          <p:cNvSpPr txBox="1"/>
          <p:nvPr/>
        </p:nvSpPr>
        <p:spPr>
          <a:xfrm>
            <a:off x="1523481" y="2914829"/>
            <a:ext cx="7353702" cy="369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VN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nhân từ việc thờ cúng.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VN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nhân từ thiết bị chiếu sáng.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VN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nhân từ bình xăng xe máy.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VN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nhân tích trữ bom.</a:t>
            </a:r>
          </a:p>
          <a:p>
            <a:pPr>
              <a:lnSpc>
                <a:spcPct val="150000"/>
              </a:lnSpc>
            </a:pPr>
            <a:r>
              <a:rPr lang="en-VN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.......</a:t>
            </a:r>
            <a:endParaRPr lang="en-VN" sz="3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15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9" r="5579"/>
          <a:stretch>
            <a:fillRect/>
          </a:stretch>
        </p:blipFill>
        <p:spPr>
          <a:xfrm>
            <a:off x="1270" y="-932"/>
            <a:ext cx="12192000" cy="6858594"/>
          </a:xfrm>
          <a:prstGeom prst="rect">
            <a:avLst/>
          </a:prstGeom>
        </p:spPr>
      </p:pic>
      <p:pic>
        <p:nvPicPr>
          <p:cNvPr id="9" name="图片 8" descr="1559c224c4d5100e6cd23e0b878086d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2" name="图片 1" descr="4ef6b7c9486052b6069210c143670dcb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17535" y="62221"/>
            <a:ext cx="1684020" cy="182694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86634" y="881861"/>
            <a:ext cx="10093472" cy="3187944"/>
            <a:chOff x="1334770" y="1715770"/>
            <a:chExt cx="9629140" cy="2694305"/>
          </a:xfrm>
        </p:grpSpPr>
        <p:sp>
          <p:nvSpPr>
            <p:cNvPr id="104" name="矩形: 圆角 8"/>
            <p:cNvSpPr/>
            <p:nvPr/>
          </p:nvSpPr>
          <p:spPr>
            <a:xfrm>
              <a:off x="1503044" y="1843711"/>
              <a:ext cx="9460866" cy="2334894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7" name="矩形: 圆角 7"/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3" name="图片 12" descr="2e2443d50be4edde0f92218bf07fa4e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634" y="1095348"/>
            <a:ext cx="1263015" cy="1191260"/>
          </a:xfrm>
          <a:prstGeom prst="rect">
            <a:avLst/>
          </a:prstGeom>
        </p:spPr>
      </p:pic>
      <p:pic>
        <p:nvPicPr>
          <p:cNvPr id="8" name="图片 7" descr="cf6a03843171e56c4b8f06e4c8cde87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00741" y="1690978"/>
            <a:ext cx="85321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kumimoji="0" lang="nl-NL" altLang="en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Body)"/>
                <a:ea typeface="+mn-ea"/>
                <a:cs typeface="Times New Roman" panose="02020603050405020304" pitchFamily="18" charset="0"/>
              </a:rPr>
              <a:t>Hoạt động </a:t>
            </a:r>
            <a:r>
              <a:rPr kumimoji="0" lang="vi-VN" altLang="en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Body)"/>
                <a:ea typeface="+mn-ea"/>
                <a:cs typeface="Times New Roman" panose="02020603050405020304" pitchFamily="18" charset="0"/>
              </a:rPr>
              <a:t>3:</a:t>
            </a:r>
            <a:r>
              <a:rPr kumimoji="0" lang="nl-NL" altLang="en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Body)"/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4800" b="1" dirty="0">
                <a:solidFill>
                  <a:srgbClr val="00B050"/>
                </a:solidFill>
                <a:latin typeface="Calibri (Body)"/>
                <a:cs typeface="Times New Roman" panose="02020603050405020304" pitchFamily="18" charset="0"/>
              </a:rPr>
              <a:t>Những thiệt hại do cháy gây ra và cách phòng tránh.</a:t>
            </a:r>
            <a:endParaRPr lang="zh-CN" altLang="en-US" sz="4800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(Body)"/>
              <a:ea typeface="字魂59号-创粗黑"/>
              <a:cs typeface="Times New Roman" panose="02020603050405020304" pitchFamily="18" charset="0"/>
              <a:sym typeface="字魂59号-创粗黑"/>
            </a:endParaRPr>
          </a:p>
        </p:txBody>
      </p:sp>
    </p:spTree>
    <p:extLst>
      <p:ext uri="{BB962C8B-B14F-4D97-AF65-F5344CB8AC3E}">
        <p14:creationId xmlns:p14="http://schemas.microsoft.com/office/powerpoint/2010/main" val="89317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28255" y="127819"/>
            <a:ext cx="9770687" cy="1442733"/>
            <a:chOff x="1264337" y="285189"/>
            <a:chExt cx="5804119" cy="1279281"/>
          </a:xfrm>
        </p:grpSpPr>
        <p:sp>
          <p:nvSpPr>
            <p:cNvPr id="16" name="Google Shape;1352;p29"/>
            <p:cNvSpPr/>
            <p:nvPr/>
          </p:nvSpPr>
          <p:spPr>
            <a:xfrm>
              <a:off x="1264337" y="285189"/>
              <a:ext cx="5804119" cy="127928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45213" y="324958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Odibee Sans"/>
                </a:rPr>
                <a:t>Bài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Odibee Sans"/>
                </a:rPr>
                <a:t>2</a:t>
              </a: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Odibee Sans"/>
                </a:rPr>
                <a:t>: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Odibee Sans"/>
                </a:rPr>
                <a:t>Nêu những thiệt hại có thể</a:t>
              </a:r>
              <a:r>
                <a:rPr kumimoji="0" lang="vi-VN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Odibee Sans"/>
                </a:rPr>
                <a:t> xảy ra về người và tài sản do hỏa hoạn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  <a:p>
              <a:pPr marL="457200" marR="0" lvl="5" indent="-45720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Arial" panose="020B0604020202020204" pitchFamily="34" charset="0"/>
                <a:buChar char="•"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  <a:p>
              <a:pPr marL="0" marR="0" lvl="5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 w="0"/>
                <a:solidFill>
                  <a:srgbClr val="E7E6E6">
                    <a:lumMod val="10000"/>
                  </a:srgbClr>
                </a:solidFill>
                <a:effectLst>
                  <a:outerShdw blurRad="38100" dist="19050" dir="2700000" algn="tl" rotWithShape="0">
                    <a:srgbClr val="757070">
                      <a:alpha val="40000"/>
                    </a:srgbClr>
                  </a:outerShdw>
                </a:effectLst>
                <a:uLnTx/>
                <a:uFillTx/>
                <a:latin typeface="Odibee Sans"/>
                <a:sym typeface="Odibee Sans"/>
              </a:endParaRPr>
            </a:p>
            <a:p>
              <a:pPr marL="457200" marR="0" lvl="0" indent="-45720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Arial" panose="020B0604020202020204" pitchFamily="34" charset="0"/>
                <a:buChar char="•"/>
                <a:tabLst/>
                <a:defRPr/>
              </a:pPr>
              <a:endParaRPr kumimoji="0" lang="en-VN" sz="2800" b="0" i="0" u="none" strike="noStrike" kern="1200" cap="none" spc="0" normalizeH="0" baseline="0" noProof="0" dirty="0">
                <a:ln w="0"/>
                <a:solidFill>
                  <a:srgbClr val="E7E6E6">
                    <a:lumMod val="10000"/>
                  </a:srgbClr>
                </a:solidFill>
                <a:effectLst>
                  <a:outerShdw blurRad="38100" dist="19050" dir="2700000" algn="tl" rotWithShape="0">
                    <a:srgbClr val="757070">
                      <a:alpha val="40000"/>
                    </a:srgbClr>
                  </a:outerShdw>
                </a:effectLst>
                <a:uLnTx/>
                <a:uFillTx/>
                <a:latin typeface="Odibee Sans"/>
                <a:sym typeface="Odibee San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CD58EBA-408A-6B41-BABF-A494E84BB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2" y="1808587"/>
            <a:ext cx="6563223" cy="44950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B145E4-63E8-49B3-873B-967E87E27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807" y="1965586"/>
            <a:ext cx="3861555" cy="3135518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C3DEC5E-F42A-344C-996F-BB77E6D63BDE}"/>
              </a:ext>
            </a:extLst>
          </p:cNvPr>
          <p:cNvSpPr/>
          <p:nvPr/>
        </p:nvSpPr>
        <p:spPr>
          <a:xfrm>
            <a:off x="6802498" y="2323730"/>
            <a:ext cx="5308479" cy="2258318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ln w="0"/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VN" sz="2800" dirty="0">
                <a:ln w="0"/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 nhà gây ra thiệt hại về người (bị bỏng, tử vong) </a:t>
            </a:r>
            <a:r>
              <a:rPr lang="vi-VN" sz="2800" dirty="0">
                <a:ln w="0"/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VN" sz="2800" dirty="0">
                <a:ln w="0"/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n w="0"/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</a:t>
            </a:r>
            <a:r>
              <a:rPr lang="en-VN" sz="2800" dirty="0">
                <a:ln w="0"/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hiệt hại về tài sản (hư hỏng đồ dùng, nhà cửa ,... )</a:t>
            </a:r>
          </a:p>
        </p:txBody>
      </p:sp>
    </p:spTree>
    <p:extLst>
      <p:ext uri="{BB962C8B-B14F-4D97-AF65-F5344CB8AC3E}">
        <p14:creationId xmlns:p14="http://schemas.microsoft.com/office/powerpoint/2010/main" val="90080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C90C4F-FDDE-FF45-B792-B672004838C5}"/>
              </a:ext>
            </a:extLst>
          </p:cNvPr>
          <p:cNvSpPr/>
          <p:nvPr/>
        </p:nvSpPr>
        <p:spPr>
          <a:xfrm>
            <a:off x="4518992" y="216489"/>
            <a:ext cx="701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9E27F8-EF82-C044-901F-0B4C9A9A96EB}"/>
              </a:ext>
            </a:extLst>
          </p:cNvPr>
          <p:cNvSpPr txBox="1"/>
          <p:nvPr/>
        </p:nvSpPr>
        <p:spPr>
          <a:xfrm>
            <a:off x="3694922" y="9609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13" name="Picture 4" descr="Cách phòng ngừa và xử lý khi có cháy lan rộng">
            <a:extLst>
              <a:ext uri="{FF2B5EF4-FFF2-40B4-BE49-F238E27FC236}">
                <a16:creationId xmlns:a16="http://schemas.microsoft.com/office/drawing/2014/main" id="{FD914FC7-D31A-C642-B0CE-F83E7C6DE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170" y="819414"/>
            <a:ext cx="9693661" cy="603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1801D04-50FD-4D37-AFFC-6EBE5FB30F3B}"/>
              </a:ext>
            </a:extLst>
          </p:cNvPr>
          <p:cNvGrpSpPr/>
          <p:nvPr/>
        </p:nvGrpSpPr>
        <p:grpSpPr>
          <a:xfrm>
            <a:off x="3061144" y="-51141"/>
            <a:ext cx="7368313" cy="948156"/>
            <a:chOff x="1654086" y="805734"/>
            <a:chExt cx="2616000" cy="1828800"/>
          </a:xfrm>
        </p:grpSpPr>
        <p:pic>
          <p:nvPicPr>
            <p:cNvPr id="15" name="Picture 14" descr="Shape&#10;&#10;Description automatically generated">
              <a:extLst>
                <a:ext uri="{FF2B5EF4-FFF2-40B4-BE49-F238E27FC236}">
                  <a16:creationId xmlns:a16="http://schemas.microsoft.com/office/drawing/2014/main" id="{A6BF8C92-7649-40A1-A66E-E26B3D1B0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654086" y="805734"/>
              <a:ext cx="2616000" cy="18288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5786A0-C5AA-4A12-B52E-8624661E20B3}"/>
                </a:ext>
              </a:extLst>
            </p:cNvPr>
            <p:cNvSpPr txBox="1"/>
            <p:nvPr/>
          </p:nvSpPr>
          <p:spPr>
            <a:xfrm>
              <a:off x="1733741" y="1017169"/>
              <a:ext cx="2067784" cy="369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 cách phòng cháy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22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Một số biện pháp an toàn PCCC trong sử dụng điện ở hộ gia đình - Tin Quảng  Bình">
            <a:extLst>
              <a:ext uri="{FF2B5EF4-FFF2-40B4-BE49-F238E27FC236}">
                <a16:creationId xmlns:a16="http://schemas.microsoft.com/office/drawing/2014/main" id="{3BED0289-019C-CA40-A3F5-F531BDA60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665" y="88900"/>
            <a:ext cx="84786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10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9" r="5579"/>
          <a:stretch>
            <a:fillRect/>
          </a:stretch>
        </p:blipFill>
        <p:spPr>
          <a:xfrm>
            <a:off x="1270" y="-932"/>
            <a:ext cx="12192000" cy="6858594"/>
          </a:xfrm>
          <a:prstGeom prst="rect">
            <a:avLst/>
          </a:prstGeom>
        </p:spPr>
      </p:pic>
      <p:pic>
        <p:nvPicPr>
          <p:cNvPr id="9" name="图片 8" descr="1559c224c4d5100e6cd23e0b878086d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2" name="图片 1" descr="4ef6b7c9486052b6069210c143670dcb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9170526" y="4711392"/>
            <a:ext cx="1684020" cy="1878330"/>
          </a:xfrm>
          <a:prstGeom prst="rect">
            <a:avLst/>
          </a:prstGeom>
        </p:spPr>
      </p:pic>
      <p:sp>
        <p:nvSpPr>
          <p:cNvPr id="104" name="矩形: 圆角 8"/>
          <p:cNvSpPr/>
          <p:nvPr/>
        </p:nvSpPr>
        <p:spPr>
          <a:xfrm>
            <a:off x="1158784" y="704215"/>
            <a:ext cx="9720672" cy="352615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07" name="矩形: 圆角 7"/>
          <p:cNvSpPr/>
          <p:nvPr/>
        </p:nvSpPr>
        <p:spPr>
          <a:xfrm>
            <a:off x="1158784" y="704215"/>
            <a:ext cx="9805126" cy="3745885"/>
          </a:xfrm>
          <a:prstGeom prst="roundRect">
            <a:avLst/>
          </a:prstGeom>
          <a:noFill/>
          <a:ln w="38100">
            <a:solidFill>
              <a:srgbClr val="11AF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3" name="图片 12" descr="2e2443d50be4edde0f92218bf07fa4e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029" y="-229696"/>
            <a:ext cx="1263015" cy="1191260"/>
          </a:xfrm>
          <a:prstGeom prst="rect">
            <a:avLst/>
          </a:prstGeom>
        </p:spPr>
      </p:pic>
      <p:pic>
        <p:nvPicPr>
          <p:cNvPr id="8" name="图片 7" descr="cf6a03843171e56c4b8f06e4c8cde87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B95C26-0947-A345-80C0-1EA68B7E731D}"/>
              </a:ext>
            </a:extLst>
          </p:cNvPr>
          <p:cNvSpPr txBox="1"/>
          <p:nvPr/>
        </p:nvSpPr>
        <p:spPr>
          <a:xfrm>
            <a:off x="2478549" y="1399886"/>
            <a:ext cx="815995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Không để vật dễ cháy nơi đun nấu.</a:t>
            </a:r>
          </a:p>
          <a:p>
            <a:pPr marL="285750" indent="-285750">
              <a:buFontTx/>
              <a:buChar char="-"/>
            </a:pPr>
            <a:r>
              <a:rPr lang="en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thống điện phải lắp đặt APTOMAT tự ngắt để đảm bảo an toàn nhà.</a:t>
            </a:r>
          </a:p>
          <a:p>
            <a:pPr marL="285750" indent="-285750">
              <a:buFontTx/>
              <a:buChar char="-"/>
            </a:pPr>
            <a:r>
              <a:rPr lang="en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Đun bếp phải trông coi cẩn thận.</a:t>
            </a:r>
          </a:p>
          <a:p>
            <a:pPr marL="285750" indent="-285750">
              <a:buFontTx/>
              <a:buChar char="-"/>
            </a:pPr>
            <a:r>
              <a:rPr lang="en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48467" y="815111"/>
            <a:ext cx="366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84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86" y="3053717"/>
            <a:ext cx="1282545" cy="13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581" y="3488960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4755182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77" y="3413652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06" y="3936395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1549" y="4241800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893" y="4379550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1813" y="5510103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9835418" y="3452933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504001" y="3594572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135" y="4403494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24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1.21094 0.04815 " pathEditMode="relative" rAng="0" ptsTypes="AA">
                                      <p:cBhvr>
                                        <p:cTn id="75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47" y="240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1.19075 -0.01482 " pathEditMode="relative" rAng="0" ptsTypes="AA">
                                      <p:cBhvr>
                                        <p:cTn id="85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49864" y="1039375"/>
            <a:ext cx="9253136" cy="175871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文本框 18">
            <a:extLst>
              <a:ext uri="{FF2B5EF4-FFF2-40B4-BE49-F238E27FC236}">
                <a16:creationId xmlns:a16="http://schemas.microsoft.com/office/drawing/2014/main" id="{FC58D57D-2022-462C-B907-1C55ACA936B3}"/>
              </a:ext>
            </a:extLst>
          </p:cNvPr>
          <p:cNvSpPr txBox="1"/>
          <p:nvPr/>
        </p:nvSpPr>
        <p:spPr>
          <a:xfrm>
            <a:off x="2748983" y="1043763"/>
            <a:ext cx="7760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nl-NL" altLang="en-VN" sz="5400" b="1" dirty="0">
                <a:solidFill>
                  <a:srgbClr val="FF0000"/>
                </a:solidFill>
                <a:latin typeface="Calibri (Body)"/>
                <a:cs typeface="Times New Roman" panose="02020603050405020304" pitchFamily="18" charset="0"/>
              </a:rPr>
              <a:t>Hoạt động 4:</a:t>
            </a:r>
            <a:r>
              <a:rPr lang="vi-VN" altLang="en-VN" sz="5400" b="1" dirty="0">
                <a:solidFill>
                  <a:srgbClr val="FF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nl-NL" altLang="en-VN" sz="5400" b="1" dirty="0">
                <a:solidFill>
                  <a:schemeClr val="accent6">
                    <a:lumMod val="75000"/>
                  </a:schemeClr>
                </a:solidFill>
                <a:latin typeface="Calibri (Body)"/>
                <a:cs typeface="Times New Roman" panose="02020603050405020304" pitchFamily="18" charset="0"/>
              </a:rPr>
              <a:t>Cách xử lí khi có cháy .</a:t>
            </a:r>
            <a:endParaRPr lang="zh-CN" altLang="en-US" sz="54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(Body)"/>
              <a:ea typeface="字魂59号-创粗黑"/>
              <a:cs typeface="Times New Roman" panose="02020603050405020304" pitchFamily="18" charset="0"/>
              <a:sym typeface="字魂59号-创粗黑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570182" y="0"/>
            <a:ext cx="1440873" cy="135774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3A091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64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9402" y="189788"/>
            <a:ext cx="10408703" cy="1048532"/>
            <a:chOff x="1264337" y="285189"/>
            <a:chExt cx="5804119" cy="1279281"/>
          </a:xfrm>
        </p:grpSpPr>
        <p:sp>
          <p:nvSpPr>
            <p:cNvPr id="16" name="Google Shape;1352;p29"/>
            <p:cNvSpPr/>
            <p:nvPr/>
          </p:nvSpPr>
          <p:spPr>
            <a:xfrm>
              <a:off x="1264337" y="285189"/>
              <a:ext cx="5804119" cy="127928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40289" y="340874"/>
              <a:ext cx="5652214" cy="732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lvl="0">
                <a:spcBef>
                  <a:spcPct val="0"/>
                </a:spcBef>
                <a:spcAft>
                  <a:spcPct val="0"/>
                </a:spcAft>
                <a:buClrTx/>
                <a:buSzTx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Odibee Sans"/>
                </a:rPr>
                <a:t>Bài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Odibee Sans"/>
                </a:rPr>
                <a:t>3</a:t>
              </a: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Odibee Sans"/>
                </a:rPr>
                <a:t>: </a:t>
              </a:r>
              <a:r>
                <a:rPr lang="en-VN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Mọi người trong tình huống d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VN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ới đây làm gì? Nêu nhận xét </a:t>
              </a:r>
              <a:r>
                <a:rPr lang="vi-VN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VN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em về cách ứng xử của mọi người trong hình đó.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 w="0"/>
                <a:solidFill>
                  <a:srgbClr val="E7E6E6">
                    <a:lumMod val="10000"/>
                  </a:srgbClr>
                </a:solidFill>
                <a:effectLst>
                  <a:outerShdw blurRad="38100" dist="19050" dir="2700000" algn="tl" rotWithShape="0">
                    <a:srgbClr val="757070">
                      <a:alpha val="40000"/>
                    </a:srgbClr>
                  </a:outerShdw>
                </a:effectLst>
                <a:uLnTx/>
                <a:uFillTx/>
                <a:latin typeface="Odibee Sans"/>
                <a:sym typeface="Odibee Sans"/>
              </a:endParaRPr>
            </a:p>
            <a:p>
              <a:pPr marL="457200" marR="0" lvl="0" indent="-45720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Arial" panose="020B0604020202020204" pitchFamily="34" charset="0"/>
                <a:buChar char="•"/>
                <a:tabLst/>
                <a:defRPr/>
              </a:pPr>
              <a:endParaRPr kumimoji="0" lang="en-VN" sz="2800" b="0" i="0" u="none" strike="noStrike" kern="1200" cap="none" spc="0" normalizeH="0" baseline="0" noProof="0" dirty="0">
                <a:ln w="0"/>
                <a:solidFill>
                  <a:srgbClr val="E7E6E6">
                    <a:lumMod val="10000"/>
                  </a:srgbClr>
                </a:solidFill>
                <a:effectLst>
                  <a:outerShdw blurRad="38100" dist="19050" dir="2700000" algn="tl" rotWithShape="0">
                    <a:srgbClr val="757070">
                      <a:alpha val="40000"/>
                    </a:srgbClr>
                  </a:outerShdw>
                </a:effectLst>
                <a:uLnTx/>
                <a:uFillTx/>
                <a:latin typeface="Odibee Sans"/>
                <a:sym typeface="Odibee San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9B145E4-63E8-49B3-873B-967E87E27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318" y="1753888"/>
            <a:ext cx="3370944" cy="2737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5251CF-A5C6-4544-888C-ED055894B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86" y="1283961"/>
            <a:ext cx="3824859" cy="28267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83A33D-36EA-6A4D-835A-674CA76B7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75" y="1313099"/>
            <a:ext cx="3984618" cy="27684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E6FD40-58DE-6341-8849-2D9501E963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61" y="4110732"/>
            <a:ext cx="3806384" cy="26758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A28935-0BDF-AE46-B593-4945077603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81" y="4081592"/>
            <a:ext cx="3773369" cy="273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72616" y="-45641"/>
            <a:ext cx="10408703" cy="1312148"/>
            <a:chOff x="1264337" y="285189"/>
            <a:chExt cx="5804119" cy="1279281"/>
          </a:xfrm>
        </p:grpSpPr>
        <p:sp>
          <p:nvSpPr>
            <p:cNvPr id="16" name="Google Shape;1352;p29"/>
            <p:cNvSpPr/>
            <p:nvPr/>
          </p:nvSpPr>
          <p:spPr>
            <a:xfrm>
              <a:off x="1264337" y="285189"/>
              <a:ext cx="5804119" cy="127928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45213" y="507729"/>
              <a:ext cx="5652214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Odibee Sans"/>
                <a:buNone/>
                <a:tabLst/>
                <a:defRPr/>
              </a:pPr>
              <a:r>
                <a:rPr kumimoji="0" lang="nl-NL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Odibee Sans"/>
                </a:rPr>
                <a:t>Bài </a:t>
              </a: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Odibee Sans"/>
                </a:rPr>
                <a:t>3</a:t>
              </a:r>
              <a:r>
                <a:rPr kumimoji="0" lang="nl-NL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Odibee Sans"/>
                </a:rPr>
                <a:t>: </a:t>
              </a:r>
              <a:r>
                <a:rPr kumimoji="0" lang="en-VN" sz="26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Mọi người trong tình huống d</a:t>
              </a:r>
              <a:r>
                <a:rPr lang="en-US" sz="26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kumimoji="0" lang="en-VN" sz="26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ới đây làm gì? Nêu nhận xét </a:t>
              </a:r>
              <a:r>
                <a:rPr kumimoji="0" lang="vi-VN" sz="26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của</a:t>
              </a:r>
              <a:r>
                <a:rPr kumimoji="0" lang="en-VN" sz="26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 em về cách ứng xử của mọi người trong hình đó.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endParaRPr kumimoji="0" lang="vi-VN" sz="2600" b="0" i="0" u="none" strike="noStrike" kern="1200" cap="none" spc="0" normalizeH="0" baseline="0" noProof="0" dirty="0">
                <a:ln w="0"/>
                <a:solidFill>
                  <a:srgbClr val="E7E6E6">
                    <a:lumMod val="10000"/>
                  </a:srgbClr>
                </a:solidFill>
                <a:effectLst>
                  <a:outerShdw blurRad="38100" dist="19050" dir="2700000" algn="tl" rotWithShape="0">
                    <a:srgbClr val="757070">
                      <a:alpha val="40000"/>
                    </a:srgbClr>
                  </a:outerShdw>
                </a:effectLst>
                <a:uLnTx/>
                <a:uFillTx/>
                <a:sym typeface="Odibee Sans"/>
              </a:endParaRPr>
            </a:p>
            <a:p>
              <a:pPr marL="457200" marR="0" lvl="0" indent="-45720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Arial" panose="020B0604020202020204" pitchFamily="34" charset="0"/>
                <a:buChar char="•"/>
                <a:tabLst/>
                <a:defRPr/>
              </a:pPr>
              <a:endParaRPr kumimoji="0" lang="en-VN" sz="2800" b="0" i="0" u="none" strike="noStrike" kern="1200" cap="none" spc="0" normalizeH="0" baseline="0" noProof="0" dirty="0">
                <a:ln w="0"/>
                <a:solidFill>
                  <a:srgbClr val="E7E6E6">
                    <a:lumMod val="10000"/>
                  </a:srgbClr>
                </a:solidFill>
                <a:effectLst>
                  <a:outerShdw blurRad="38100" dist="19050" dir="2700000" algn="tl" rotWithShape="0">
                    <a:srgbClr val="757070">
                      <a:alpha val="40000"/>
                    </a:srgbClr>
                  </a:outerShdw>
                </a:effectLst>
                <a:uLnTx/>
                <a:uFillTx/>
                <a:latin typeface="Odibee Sans"/>
                <a:sym typeface="Odibee San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9B145E4-63E8-49B3-873B-967E87E27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807" y="1752949"/>
            <a:ext cx="3861555" cy="3135518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C3DEC5E-F42A-344C-996F-BB77E6D63BDE}"/>
              </a:ext>
            </a:extLst>
          </p:cNvPr>
          <p:cNvSpPr/>
          <p:nvPr/>
        </p:nvSpPr>
        <p:spPr>
          <a:xfrm>
            <a:off x="6883521" y="2111093"/>
            <a:ext cx="4953437" cy="2258318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 w="0"/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VN" sz="2800" b="0" i="0" u="none" strike="noStrike" kern="1200" cap="none" spc="0" normalizeH="0" baseline="0" noProof="0" dirty="0">
                <a:ln w="0"/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Cháy nhà gây ra thiệt hại về người (bị bỏng, tử vong) </a:t>
            </a:r>
            <a:r>
              <a:rPr kumimoji="0" lang="vi-VN" sz="2800" b="0" i="0" u="none" strike="noStrike" kern="1200" cap="none" spc="0" normalizeH="0" baseline="0" noProof="0" dirty="0">
                <a:ln w="0"/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VN" sz="2800" b="0" i="0" u="none" strike="noStrike" kern="1200" cap="none" spc="0" normalizeH="0" baseline="0" noProof="0" dirty="0">
                <a:ln w="0"/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 w="0"/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T</a:t>
            </a:r>
            <a:r>
              <a:rPr kumimoji="0" lang="en-VN" sz="2800" b="0" i="0" u="none" strike="noStrike" kern="1200" cap="none" spc="0" normalizeH="0" baseline="0" noProof="0" dirty="0">
                <a:ln w="0"/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hiệt hại về tài sản (hư hỏng đồ dùng, nhà cửa ,... 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5251CF-A5C6-4544-888C-ED055894B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8" y="1435429"/>
            <a:ext cx="4977201" cy="3678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83A33D-36EA-6A4D-835A-674CA76B7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70" y="1435429"/>
            <a:ext cx="5228969" cy="3633062"/>
          </a:xfrm>
          <a:prstGeom prst="rect">
            <a:avLst/>
          </a:prstGeom>
        </p:spPr>
      </p:pic>
      <p:sp>
        <p:nvSpPr>
          <p:cNvPr id="13" name="Alternate Process 9">
            <a:extLst>
              <a:ext uri="{FF2B5EF4-FFF2-40B4-BE49-F238E27FC236}">
                <a16:creationId xmlns:a16="http://schemas.microsoft.com/office/drawing/2014/main" id="{FFB49177-2A69-DD41-9707-5CC48BD4D418}"/>
              </a:ext>
            </a:extLst>
          </p:cNvPr>
          <p:cNvSpPr/>
          <p:nvPr/>
        </p:nvSpPr>
        <p:spPr>
          <a:xfrm>
            <a:off x="1172616" y="5204938"/>
            <a:ext cx="4768036" cy="1283726"/>
          </a:xfrm>
          <a:prstGeom prst="flowChartAlternateProcess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Mọi người thoát khỏi đám cháy bằng cách bò thoát bằng cầu thang.</a:t>
            </a:r>
          </a:p>
        </p:txBody>
      </p:sp>
      <p:sp>
        <p:nvSpPr>
          <p:cNvPr id="14" name="Alternate Process 10">
            <a:extLst>
              <a:ext uri="{FF2B5EF4-FFF2-40B4-BE49-F238E27FC236}">
                <a16:creationId xmlns:a16="http://schemas.microsoft.com/office/drawing/2014/main" id="{41FCF9F0-1312-EC4E-B4D3-3BB01F3DD099}"/>
              </a:ext>
            </a:extLst>
          </p:cNvPr>
          <p:cNvSpPr/>
          <p:nvPr/>
        </p:nvSpPr>
        <p:spPr>
          <a:xfrm>
            <a:off x="6883521" y="5246611"/>
            <a:ext cx="4826058" cy="1242051"/>
          </a:xfrm>
          <a:prstGeom prst="flowChartAlternateProcess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Bế em bé chạy ra ngoài đám cháy và kêu cứu.</a:t>
            </a:r>
          </a:p>
        </p:txBody>
      </p:sp>
    </p:spTree>
    <p:extLst>
      <p:ext uri="{BB962C8B-B14F-4D97-AF65-F5344CB8AC3E}">
        <p14:creationId xmlns:p14="http://schemas.microsoft.com/office/powerpoint/2010/main" val="305250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72616" y="-45641"/>
            <a:ext cx="10408703" cy="1312148"/>
            <a:chOff x="1264337" y="285189"/>
            <a:chExt cx="5804119" cy="1279281"/>
          </a:xfrm>
        </p:grpSpPr>
        <p:sp>
          <p:nvSpPr>
            <p:cNvPr id="16" name="Google Shape;1352;p29"/>
            <p:cNvSpPr/>
            <p:nvPr/>
          </p:nvSpPr>
          <p:spPr>
            <a:xfrm>
              <a:off x="1264337" y="285189"/>
              <a:ext cx="5804119" cy="127928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45213" y="507729"/>
              <a:ext cx="5652214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Odibee Sans"/>
                <a:buNone/>
                <a:tabLst/>
                <a:defRPr/>
              </a:pPr>
              <a:r>
                <a:rPr kumimoji="0" lang="nl-NL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Odibee Sans"/>
                </a:rPr>
                <a:t>Bài </a:t>
              </a: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Odibee Sans"/>
                </a:rPr>
                <a:t>3</a:t>
              </a:r>
              <a:r>
                <a:rPr kumimoji="0" lang="nl-NL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Odibee Sans"/>
                </a:rPr>
                <a:t>: </a:t>
              </a:r>
              <a:r>
                <a:rPr kumimoji="0" lang="en-VN" sz="26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Mọi người trong tình huống duới đây làm gì? Nêu nhận xét </a:t>
              </a:r>
              <a:r>
                <a:rPr kumimoji="0" lang="vi-VN" sz="26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của</a:t>
              </a:r>
              <a:r>
                <a:rPr kumimoji="0" lang="en-VN" sz="26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 em về cách ứng xử của mọi người trong hình đó.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endParaRPr kumimoji="0" lang="vi-VN" sz="2600" b="0" i="0" u="none" strike="noStrike" kern="1200" cap="none" spc="0" normalizeH="0" baseline="0" noProof="0" dirty="0">
                <a:ln w="0"/>
                <a:solidFill>
                  <a:srgbClr val="E7E6E6">
                    <a:lumMod val="10000"/>
                  </a:srgbClr>
                </a:solidFill>
                <a:effectLst>
                  <a:outerShdw blurRad="38100" dist="19050" dir="2700000" algn="tl" rotWithShape="0">
                    <a:srgbClr val="757070">
                      <a:alpha val="40000"/>
                    </a:srgbClr>
                  </a:outerShdw>
                </a:effectLst>
                <a:uLnTx/>
                <a:uFillTx/>
                <a:latin typeface="Odibee Sans"/>
                <a:sym typeface="Odibee Sans"/>
              </a:endParaRPr>
            </a:p>
            <a:p>
              <a:pPr marL="457200" marR="0" lvl="0" indent="-45720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Arial" panose="020B0604020202020204" pitchFamily="34" charset="0"/>
                <a:buChar char="•"/>
                <a:tabLst/>
                <a:defRPr/>
              </a:pPr>
              <a:endParaRPr kumimoji="0" lang="en-VN" sz="2800" b="0" i="0" u="none" strike="noStrike" kern="1200" cap="none" spc="0" normalizeH="0" baseline="0" noProof="0" dirty="0">
                <a:ln w="0"/>
                <a:solidFill>
                  <a:srgbClr val="E7E6E6">
                    <a:lumMod val="10000"/>
                  </a:srgbClr>
                </a:solidFill>
                <a:effectLst>
                  <a:outerShdw blurRad="38100" dist="19050" dir="2700000" algn="tl" rotWithShape="0">
                    <a:srgbClr val="757070">
                      <a:alpha val="40000"/>
                    </a:srgbClr>
                  </a:outerShdw>
                </a:effectLst>
                <a:uLnTx/>
                <a:uFillTx/>
                <a:latin typeface="Odibee Sans"/>
                <a:sym typeface="Odibee San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-1561606" y="0"/>
            <a:ext cx="1461155" cy="1485900"/>
          </a:xfrm>
          <a:prstGeom prst="rect">
            <a:avLst/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2E6FD40-58DE-6341-8849-2D9501E96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62" y="1536818"/>
            <a:ext cx="5044913" cy="36183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A28935-0BDF-AE46-B593-494507760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46" y="1494764"/>
            <a:ext cx="5044912" cy="3660388"/>
          </a:xfrm>
          <a:prstGeom prst="rect">
            <a:avLst/>
          </a:prstGeom>
        </p:spPr>
      </p:pic>
      <p:sp>
        <p:nvSpPr>
          <p:cNvPr id="19" name="Alternate Process 9">
            <a:extLst>
              <a:ext uri="{FF2B5EF4-FFF2-40B4-BE49-F238E27FC236}">
                <a16:creationId xmlns:a16="http://schemas.microsoft.com/office/drawing/2014/main" id="{FFB49177-2A69-DD41-9707-5CC48BD4D418}"/>
              </a:ext>
            </a:extLst>
          </p:cNvPr>
          <p:cNvSpPr/>
          <p:nvPr/>
        </p:nvSpPr>
        <p:spPr>
          <a:xfrm>
            <a:off x="1172616" y="5341356"/>
            <a:ext cx="4647682" cy="1009627"/>
          </a:xfrm>
          <a:prstGeom prst="flowChartAlternateProcess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 cứu và g</a:t>
            </a:r>
            <a:r>
              <a:rPr lang="en-VN" sz="2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ọi cứu hoả qua số 114.</a:t>
            </a:r>
          </a:p>
        </p:txBody>
      </p:sp>
      <p:sp>
        <p:nvSpPr>
          <p:cNvPr id="21" name="Alternate Process 10">
            <a:extLst>
              <a:ext uri="{FF2B5EF4-FFF2-40B4-BE49-F238E27FC236}">
                <a16:creationId xmlns:a16="http://schemas.microsoft.com/office/drawing/2014/main" id="{41FCF9F0-1312-EC4E-B4D3-3BB01F3DD099}"/>
              </a:ext>
            </a:extLst>
          </p:cNvPr>
          <p:cNvSpPr/>
          <p:nvPr/>
        </p:nvSpPr>
        <p:spPr>
          <a:xfrm>
            <a:off x="6860240" y="5341355"/>
            <a:ext cx="4647682" cy="1009627"/>
          </a:xfrm>
          <a:prstGeom prst="flowChartAlternateProcess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VN" sz="2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hạy ra xa khỏi đám cháy.</a:t>
            </a:r>
          </a:p>
        </p:txBody>
      </p:sp>
    </p:spTree>
    <p:extLst>
      <p:ext uri="{BB962C8B-B14F-4D97-AF65-F5344CB8AC3E}">
        <p14:creationId xmlns:p14="http://schemas.microsoft.com/office/powerpoint/2010/main" val="388976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Đố bạn cái gì chúng ta được nhận miễn phí 2 lần trong đời">
            <a:extLst>
              <a:ext uri="{FF2B5EF4-FFF2-40B4-BE49-F238E27FC236}">
                <a16:creationId xmlns:a16="http://schemas.microsoft.com/office/drawing/2014/main" id="{41A1230F-CF16-F143-8510-8512FA45E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4" y="2765207"/>
            <a:ext cx="55054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712AC7F8-BD3D-3249-97BA-73A257103BD9}"/>
              </a:ext>
            </a:extLst>
          </p:cNvPr>
          <p:cNvSpPr/>
          <p:nvPr/>
        </p:nvSpPr>
        <p:spPr>
          <a:xfrm>
            <a:off x="1042387" y="189815"/>
            <a:ext cx="10107224" cy="2835275"/>
          </a:xfrm>
          <a:prstGeom prst="cloudCallout">
            <a:avLst>
              <a:gd name="adj1" fmla="val -15848"/>
              <a:gd name="adj2" fmla="val 7829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1748" name="TextBox 1">
            <a:extLst>
              <a:ext uri="{FF2B5EF4-FFF2-40B4-BE49-F238E27FC236}">
                <a16:creationId xmlns:a16="http://schemas.microsoft.com/office/drawing/2014/main" id="{7E6D4888-0942-4143-98C4-9CFB09B61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914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VN" altLang="en-VN"/>
          </a:p>
        </p:txBody>
      </p:sp>
      <p:sp>
        <p:nvSpPr>
          <p:cNvPr id="31749" name="TextBox 2">
            <a:extLst>
              <a:ext uri="{FF2B5EF4-FFF2-40B4-BE49-F238E27FC236}">
                <a16:creationId xmlns:a16="http://schemas.microsoft.com/office/drawing/2014/main" id="{A1E5245E-C5FE-DB47-9EB6-A2ACC1F91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4918" y="1237080"/>
            <a:ext cx="8306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Đâu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là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những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cách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xử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lí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tình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huống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hợp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lí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?</a:t>
            </a:r>
            <a:endParaRPr lang="en-US" altLang="en-VN" sz="3600" dirty="0"/>
          </a:p>
        </p:txBody>
      </p:sp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3897" y="994083"/>
            <a:ext cx="9151536" cy="2707125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1444348" y="779045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文本框 18">
            <a:extLst>
              <a:ext uri="{FF2B5EF4-FFF2-40B4-BE49-F238E27FC236}">
                <a16:creationId xmlns:a16="http://schemas.microsoft.com/office/drawing/2014/main" id="{FC58D57D-2022-462C-B907-1C55ACA936B3}"/>
              </a:ext>
            </a:extLst>
          </p:cNvPr>
          <p:cNvSpPr txBox="1"/>
          <p:nvPr/>
        </p:nvSpPr>
        <p:spPr>
          <a:xfrm>
            <a:off x="2678936" y="1293292"/>
            <a:ext cx="82430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nl-NL" altLang="en-VN" sz="4400" b="1" dirty="0">
                <a:solidFill>
                  <a:srgbClr val="FF0000"/>
                </a:solidFill>
                <a:latin typeface="Calibri (Body)"/>
                <a:cs typeface="Times New Roman" panose="02020603050405020304" pitchFamily="18" charset="0"/>
              </a:rPr>
              <a:t>Hoạt động </a:t>
            </a:r>
            <a:r>
              <a:rPr lang="vi-VN" altLang="en-VN" sz="4400" b="1" dirty="0">
                <a:solidFill>
                  <a:srgbClr val="FF0000"/>
                </a:solidFill>
                <a:latin typeface="Calibri (Body)"/>
                <a:cs typeface="Times New Roman" panose="02020603050405020304" pitchFamily="18" charset="0"/>
              </a:rPr>
              <a:t>5</a:t>
            </a:r>
            <a:r>
              <a:rPr lang="nl-NL" altLang="en-VN" sz="4400" b="1" dirty="0">
                <a:solidFill>
                  <a:srgbClr val="FF0000"/>
                </a:solidFill>
                <a:latin typeface="Calibri (Body)"/>
                <a:cs typeface="Times New Roman" panose="02020603050405020304" pitchFamily="18" charset="0"/>
              </a:rPr>
              <a:t>:</a:t>
            </a:r>
            <a:r>
              <a:rPr lang="vi-VN" altLang="en-VN" sz="4400" b="1" dirty="0">
                <a:solidFill>
                  <a:srgbClr val="FF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nl-NL" sz="4400" b="1" dirty="0">
                <a:solidFill>
                  <a:schemeClr val="accent6">
                    <a:lumMod val="75000"/>
                  </a:schemeClr>
                </a:solidFill>
              </a:rPr>
              <a:t>Thực hành điều tra, phát hiện những thứ có thể gây cháy </a:t>
            </a:r>
            <a:r>
              <a:rPr lang="vi-VN" sz="4400" b="1" dirty="0">
                <a:solidFill>
                  <a:schemeClr val="accent6">
                    <a:lumMod val="75000"/>
                  </a:schemeClr>
                </a:solidFill>
              </a:rPr>
              <a:t>trong </a:t>
            </a:r>
            <a:r>
              <a:rPr lang="nl-NL" sz="4400" b="1" dirty="0">
                <a:solidFill>
                  <a:schemeClr val="accent6">
                    <a:lumMod val="75000"/>
                  </a:schemeClr>
                </a:solidFill>
              </a:rPr>
              <a:t>nhà em </a:t>
            </a:r>
            <a:endParaRPr lang="zh-CN" altLang="en-US" sz="44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(Body)"/>
              <a:ea typeface="字魂59号-创粗黑"/>
              <a:cs typeface="Times New Roman" panose="02020603050405020304" pitchFamily="18" charset="0"/>
              <a:sym typeface="字魂59号-创粗黑"/>
            </a:endParaRPr>
          </a:p>
        </p:txBody>
      </p:sp>
    </p:spTree>
    <p:extLst>
      <p:ext uri="{BB962C8B-B14F-4D97-AF65-F5344CB8AC3E}">
        <p14:creationId xmlns:p14="http://schemas.microsoft.com/office/powerpoint/2010/main" val="249979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72616" y="-45641"/>
            <a:ext cx="10408703" cy="1312148"/>
            <a:chOff x="1264337" y="285189"/>
            <a:chExt cx="5804119" cy="1279281"/>
          </a:xfrm>
        </p:grpSpPr>
        <p:sp>
          <p:nvSpPr>
            <p:cNvPr id="16" name="Google Shape;1352;p29"/>
            <p:cNvSpPr/>
            <p:nvPr/>
          </p:nvSpPr>
          <p:spPr>
            <a:xfrm>
              <a:off x="1264337" y="285189"/>
              <a:ext cx="5804119" cy="127928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45213" y="507729"/>
              <a:ext cx="55538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Odibee Sans"/>
                </a:rPr>
                <a:t>       </a:t>
              </a:r>
              <a:r>
                <a:rPr lang="en-VN" sz="2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 tra, phát hiện những thứ dễ gây cháy trong nhà em theo gợi ý sau :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endParaRPr kumimoji="0" lang="vi-VN" sz="2600" b="0" i="0" u="none" strike="noStrike" kern="1200" cap="none" spc="0" normalizeH="0" baseline="0" noProof="0" dirty="0">
                <a:ln w="0"/>
                <a:solidFill>
                  <a:srgbClr val="E7E6E6">
                    <a:lumMod val="10000"/>
                  </a:srgbClr>
                </a:solidFill>
                <a:effectLst>
                  <a:outerShdw blurRad="38100" dist="19050" dir="2700000" algn="tl" rotWithShape="0">
                    <a:srgbClr val="757070">
                      <a:alpha val="40000"/>
                    </a:srgbClr>
                  </a:outerShdw>
                </a:effectLst>
                <a:uLnTx/>
                <a:uFillTx/>
                <a:latin typeface="Odibee Sans"/>
                <a:sym typeface="Odibee Sans"/>
              </a:endParaRPr>
            </a:p>
            <a:p>
              <a:pPr marL="457200" marR="0" lvl="0" indent="-45720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Arial" panose="020B0604020202020204" pitchFamily="34" charset="0"/>
                <a:buChar char="•"/>
                <a:tabLst/>
                <a:defRPr/>
              </a:pPr>
              <a:endParaRPr kumimoji="0" lang="en-VN" sz="2800" b="0" i="0" u="none" strike="noStrike" kern="1200" cap="none" spc="0" normalizeH="0" baseline="0" noProof="0" dirty="0">
                <a:ln w="0"/>
                <a:solidFill>
                  <a:srgbClr val="E7E6E6">
                    <a:lumMod val="10000"/>
                  </a:srgbClr>
                </a:solidFill>
                <a:effectLst>
                  <a:outerShdw blurRad="38100" dist="19050" dir="2700000" algn="tl" rotWithShape="0">
                    <a:srgbClr val="757070">
                      <a:alpha val="40000"/>
                    </a:srgbClr>
                  </a:outerShdw>
                </a:effectLst>
                <a:uLnTx/>
                <a:uFillTx/>
                <a:latin typeface="Odibee Sans"/>
                <a:sym typeface="Odibee San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-1620600" y="-45641"/>
            <a:ext cx="1461155" cy="1485900"/>
          </a:xfrm>
          <a:prstGeom prst="rect">
            <a:avLst/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97AB1A-CB29-0048-B0D8-6129BF2AD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57" y="1494764"/>
            <a:ext cx="11185849" cy="4833257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CF38F80-BD16-654C-8D94-FD6CCF931C3C}"/>
              </a:ext>
            </a:extLst>
          </p:cNvPr>
          <p:cNvSpPr/>
          <p:nvPr/>
        </p:nvSpPr>
        <p:spPr>
          <a:xfrm>
            <a:off x="1219861" y="3584822"/>
            <a:ext cx="2609462" cy="8024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diêm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C8E744D-2F46-B747-8727-F1D26D5F68F1}"/>
              </a:ext>
            </a:extLst>
          </p:cNvPr>
          <p:cNvSpPr/>
          <p:nvPr/>
        </p:nvSpPr>
        <p:spPr>
          <a:xfrm>
            <a:off x="4555005" y="3584821"/>
            <a:ext cx="2897932" cy="8024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gần bếp gas, bếp lửa.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A4B1C79-8D8E-5F4B-A614-7C723122ED1E}"/>
              </a:ext>
            </a:extLst>
          </p:cNvPr>
          <p:cNvSpPr/>
          <p:nvPr/>
        </p:nvSpPr>
        <p:spPr>
          <a:xfrm>
            <a:off x="8212465" y="3584821"/>
            <a:ext cx="3003153" cy="8024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để gần bếp gas, bếp lửa.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FDF2979-1F16-1E46-B360-A04383A3C736}"/>
              </a:ext>
            </a:extLst>
          </p:cNvPr>
          <p:cNvSpPr/>
          <p:nvPr/>
        </p:nvSpPr>
        <p:spPr>
          <a:xfrm>
            <a:off x="1219861" y="4555204"/>
            <a:ext cx="2609462" cy="8024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B0A5F3F-30E7-8F4C-ACB5-67A9BB61D84A}"/>
              </a:ext>
            </a:extLst>
          </p:cNvPr>
          <p:cNvSpPr/>
          <p:nvPr/>
        </p:nvSpPr>
        <p:spPr>
          <a:xfrm>
            <a:off x="4555004" y="4583194"/>
            <a:ext cx="2897933" cy="8024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gần bếp gas, bếp lửa.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8C20A9A-3C80-7145-A974-537456A4A5B2}"/>
              </a:ext>
            </a:extLst>
          </p:cNvPr>
          <p:cNvSpPr/>
          <p:nvPr/>
        </p:nvSpPr>
        <p:spPr>
          <a:xfrm>
            <a:off x="8212465" y="4583194"/>
            <a:ext cx="3054997" cy="8024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để gần bếp gas, bếp lửa.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DC05B15-AE4E-3446-9CE7-2180A7D91966}"/>
              </a:ext>
            </a:extLst>
          </p:cNvPr>
          <p:cNvSpPr/>
          <p:nvPr/>
        </p:nvSpPr>
        <p:spPr>
          <a:xfrm>
            <a:off x="1219861" y="5525586"/>
            <a:ext cx="2609462" cy="8024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 dầu</a:t>
            </a: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thắp</a:t>
            </a:r>
            <a:endParaRPr lang="en-VN" sz="2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7FFF35D-98CD-7B4C-9A31-760892B9561B}"/>
              </a:ext>
            </a:extLst>
          </p:cNvPr>
          <p:cNvSpPr/>
          <p:nvPr/>
        </p:nvSpPr>
        <p:spPr>
          <a:xfrm>
            <a:off x="4555003" y="5525585"/>
            <a:ext cx="2897933" cy="8024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gần bếp gas, bếp lửa.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8452D05-53F6-8C49-81B3-98D6072E9C1A}"/>
              </a:ext>
            </a:extLst>
          </p:cNvPr>
          <p:cNvSpPr/>
          <p:nvPr/>
        </p:nvSpPr>
        <p:spPr>
          <a:xfrm>
            <a:off x="8212465" y="5510028"/>
            <a:ext cx="3054995" cy="8024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để gần bếp gas, bếp lửa.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8838E46-A158-134A-A626-F0EE1C878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34" y="0"/>
            <a:ext cx="1066929" cy="9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5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>
            <a:extLst>
              <a:ext uri="{FF2B5EF4-FFF2-40B4-BE49-F238E27FC236}">
                <a16:creationId xmlns:a16="http://schemas.microsoft.com/office/drawing/2014/main" id="{E89BFDF3-2719-7F49-88BF-9C5405548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D689467-80B9-D44A-9B85-B3ED9AB6EC8C}"/>
              </a:ext>
            </a:extLst>
          </p:cNvPr>
          <p:cNvSpPr>
            <a:spLocks noGrp="1"/>
          </p:cNvSpPr>
          <p:nvPr/>
        </p:nvSpPr>
        <p:spPr>
          <a:xfrm>
            <a:off x="2242791" y="1815096"/>
            <a:ext cx="7706419" cy="1787525"/>
          </a:xfrm>
          <a:prstGeom prst="rect">
            <a:avLst/>
          </a:prstGeom>
        </p:spPr>
        <p:txBody>
          <a:bodyPr anchor="b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hoả</a:t>
            </a:r>
            <a:r>
              <a:rPr lang="en-US" sz="3600" b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3600" b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khi ở nhà 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9224" y="1"/>
            <a:ext cx="12219444" cy="685799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 r="33277"/>
          <a:stretch/>
        </p:blipFill>
        <p:spPr>
          <a:xfrm>
            <a:off x="4750484" y="-156248"/>
            <a:ext cx="6164211" cy="685799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2" y="1207020"/>
            <a:ext cx="2806582" cy="51653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23622" y="186462"/>
            <a:ext cx="2662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901486" y="780789"/>
            <a:ext cx="1148980" cy="5337362"/>
            <a:chOff x="5356238" y="1272076"/>
            <a:chExt cx="1148980" cy="473503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98419" y="1272076"/>
              <a:ext cx="1088770" cy="852665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416448" y="3288738"/>
              <a:ext cx="1088770" cy="85266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56238" y="5154450"/>
              <a:ext cx="1088770" cy="85266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E335F39-D71C-4E64-9616-333499BECB87}"/>
              </a:ext>
            </a:extLst>
          </p:cNvPr>
          <p:cNvSpPr txBox="1"/>
          <p:nvPr/>
        </p:nvSpPr>
        <p:spPr>
          <a:xfrm>
            <a:off x="4938580" y="550872"/>
            <a:ext cx="58858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+ </a:t>
            </a:r>
            <a:r>
              <a:rPr lang="nl-NL" sz="2400" dirty="0"/>
              <a:t> Nêu được một số nguyên nhân dẫn đến cháy nhà và nêu được những thiệt hại có thể xảy ra (về người, về tài sản,...) do hỏa hoạn. 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EDC3C-A54A-FB24-E7B0-6F49622A1096}"/>
              </a:ext>
            </a:extLst>
          </p:cNvPr>
          <p:cNvSpPr txBox="1"/>
          <p:nvPr/>
        </p:nvSpPr>
        <p:spPr>
          <a:xfrm>
            <a:off x="4889687" y="3023286"/>
            <a:ext cx="588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+ </a:t>
            </a:r>
            <a:r>
              <a:rPr lang="nl-NL" sz="2400" dirty="0"/>
              <a:t> Nêu được cách xử lý khi có cháy.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3E40DC-AD8E-5247-90B6-EECB54F21E60}"/>
              </a:ext>
            </a:extLst>
          </p:cNvPr>
          <p:cNvSpPr txBox="1"/>
          <p:nvPr/>
        </p:nvSpPr>
        <p:spPr>
          <a:xfrm>
            <a:off x="4889686" y="5402684"/>
            <a:ext cx="5885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+ </a:t>
            </a:r>
            <a:r>
              <a:rPr lang="nl-NL" sz="2400" dirty="0"/>
              <a:t> Phát hiện được những vật dễ cháy, nguy cơ gây cháy và đề xuất được cách phòng chống.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0692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1717"/>
    </mc:Choice>
    <mc:Fallback xmlns="">
      <p:transition advTm="21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Đáp án 1-LV1">
            <a:extLst>
              <a:ext uri="{FF2B5EF4-FFF2-40B4-BE49-F238E27FC236}">
                <a16:creationId xmlns:a16="http://schemas.microsoft.com/office/drawing/2014/main" id="{37EC41DB-CFA0-5117-2112-9518F7BADA37}"/>
              </a:ext>
            </a:extLst>
          </p:cNvPr>
          <p:cNvSpPr/>
          <p:nvPr/>
        </p:nvSpPr>
        <p:spPr>
          <a:xfrm>
            <a:off x="2079617" y="3381825"/>
            <a:ext cx="2909854" cy="125126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rgbClr val="005C2A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Dì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C7C1A9-B317-7610-C067-A7310553E561}"/>
              </a:ext>
            </a:extLst>
          </p:cNvPr>
          <p:cNvSpPr txBox="1"/>
          <p:nvPr/>
        </p:nvSpPr>
        <p:spPr>
          <a:xfrm>
            <a:off x="392569" y="1554592"/>
            <a:ext cx="11406861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AD47">
                <a:lumMod val="50000"/>
              </a:srgbClr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bên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Đáp án 3-LV1">
            <a:extLst>
              <a:ext uri="{FF2B5EF4-FFF2-40B4-BE49-F238E27FC236}">
                <a16:creationId xmlns:a16="http://schemas.microsoft.com/office/drawing/2014/main" id="{F36AC5A7-BFE5-DD21-BBD4-33F9A5BFD312}"/>
              </a:ext>
            </a:extLst>
          </p:cNvPr>
          <p:cNvSpPr/>
          <p:nvPr/>
        </p:nvSpPr>
        <p:spPr>
          <a:xfrm>
            <a:off x="2049434" y="5044423"/>
            <a:ext cx="3309003" cy="12512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rgbClr val="005C2A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ngoại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Đáp án 2-LV1">
            <a:extLst>
              <a:ext uri="{FF2B5EF4-FFF2-40B4-BE49-F238E27FC236}">
                <a16:creationId xmlns:a16="http://schemas.microsoft.com/office/drawing/2014/main" id="{1825E64C-592B-4D78-F2B7-B7910DD42E37}"/>
              </a:ext>
            </a:extLst>
          </p:cNvPr>
          <p:cNvSpPr/>
          <p:nvPr/>
        </p:nvSpPr>
        <p:spPr>
          <a:xfrm>
            <a:off x="6008993" y="3381825"/>
            <a:ext cx="3155510" cy="125126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rgbClr val="005C2A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Cậu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Đáp án 4-LV1">
            <a:extLst>
              <a:ext uri="{FF2B5EF4-FFF2-40B4-BE49-F238E27FC236}">
                <a16:creationId xmlns:a16="http://schemas.microsoft.com/office/drawing/2014/main" id="{3FD998D0-3920-96A9-3ED7-112D1A93569D}"/>
              </a:ext>
            </a:extLst>
          </p:cNvPr>
          <p:cNvSpPr/>
          <p:nvPr/>
        </p:nvSpPr>
        <p:spPr>
          <a:xfrm>
            <a:off x="5815795" y="5034412"/>
            <a:ext cx="3544279" cy="125126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rgbClr val="005C2A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animBg="1"/>
      <p:bldP spid="9" grpId="0" bldLvl="0" animBg="1"/>
      <p:bldP spid="10" grpId="0" bldLvl="0" animBg="1"/>
      <p:bldP spid="11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Đáp án 1-LV1">
            <a:extLst>
              <a:ext uri="{FF2B5EF4-FFF2-40B4-BE49-F238E27FC236}">
                <a16:creationId xmlns:a16="http://schemas.microsoft.com/office/drawing/2014/main" id="{46EC201B-56B6-C10D-B264-A2A6903C1001}"/>
              </a:ext>
            </a:extLst>
          </p:cNvPr>
          <p:cNvSpPr/>
          <p:nvPr/>
        </p:nvSpPr>
        <p:spPr>
          <a:xfrm>
            <a:off x="2766607" y="2929939"/>
            <a:ext cx="2310851" cy="1047701"/>
          </a:xfrm>
          <a:prstGeom prst="roundRect">
            <a:avLst/>
          </a:prstGeom>
          <a:solidFill>
            <a:schemeClr val="bg2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Bác</a:t>
            </a:r>
            <a:endParaRPr lang="en-US" sz="48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Đáp án 3-LV1">
            <a:extLst>
              <a:ext uri="{FF2B5EF4-FFF2-40B4-BE49-F238E27FC236}">
                <a16:creationId xmlns:a16="http://schemas.microsoft.com/office/drawing/2014/main" id="{A8D1F2FE-13CB-F0D9-1CD4-F29311C3081D}"/>
              </a:ext>
            </a:extLst>
          </p:cNvPr>
          <p:cNvSpPr/>
          <p:nvPr/>
        </p:nvSpPr>
        <p:spPr>
          <a:xfrm>
            <a:off x="2766607" y="4523740"/>
            <a:ext cx="2310851" cy="951230"/>
          </a:xfrm>
          <a:prstGeom prst="roundRect">
            <a:avLst/>
          </a:prstGeom>
          <a:solidFill>
            <a:schemeClr val="bg2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Chị</a:t>
            </a:r>
            <a:endParaRPr lang="en-US" sz="48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Đáp án 2-LV1">
            <a:extLst>
              <a:ext uri="{FF2B5EF4-FFF2-40B4-BE49-F238E27FC236}">
                <a16:creationId xmlns:a16="http://schemas.microsoft.com/office/drawing/2014/main" id="{96AE4487-4EE7-BBBF-6851-A28B993D8285}"/>
              </a:ext>
            </a:extLst>
          </p:cNvPr>
          <p:cNvSpPr/>
          <p:nvPr/>
        </p:nvSpPr>
        <p:spPr>
          <a:xfrm>
            <a:off x="6884360" y="2978174"/>
            <a:ext cx="2353303" cy="951230"/>
          </a:xfrm>
          <a:prstGeom prst="roundRect">
            <a:avLst/>
          </a:prstGeom>
          <a:solidFill>
            <a:schemeClr val="bg2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Cô</a:t>
            </a:r>
            <a:endParaRPr lang="en-US" sz="48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4-LV1">
            <a:extLst>
              <a:ext uri="{FF2B5EF4-FFF2-40B4-BE49-F238E27FC236}">
                <a16:creationId xmlns:a16="http://schemas.microsoft.com/office/drawing/2014/main" id="{C436054F-11B5-0D13-4897-EF1EA3875D1C}"/>
              </a:ext>
            </a:extLst>
          </p:cNvPr>
          <p:cNvSpPr/>
          <p:nvPr/>
        </p:nvSpPr>
        <p:spPr>
          <a:xfrm>
            <a:off x="6881547" y="4564062"/>
            <a:ext cx="2402152" cy="951230"/>
          </a:xfrm>
          <a:prstGeom prst="roundRect">
            <a:avLst/>
          </a:prstGeom>
          <a:solidFill>
            <a:schemeClr val="bg2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Dì</a:t>
            </a:r>
            <a:endParaRPr lang="en-US" sz="48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C:\Users\ADMIN\Desktop\Tai nguyen thiet ke tro choi\Bảng gỗ\1a.png">
            <a:hlinkClick r:id="rId4" action="ppaction://hlinksldjump"/>
            <a:extLst>
              <a:ext uri="{FF2B5EF4-FFF2-40B4-BE49-F238E27FC236}">
                <a16:creationId xmlns:a16="http://schemas.microsoft.com/office/drawing/2014/main" id="{D9758842-DE1D-CA2A-C1AE-777328DB9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Đáp án 1-LV1">
            <a:extLst>
              <a:ext uri="{FF2B5EF4-FFF2-40B4-BE49-F238E27FC236}">
                <a16:creationId xmlns:a16="http://schemas.microsoft.com/office/drawing/2014/main" id="{1C2BDFF4-6455-B08F-2EC0-9DE5FEA2089A}"/>
              </a:ext>
            </a:extLst>
          </p:cNvPr>
          <p:cNvSpPr/>
          <p:nvPr/>
        </p:nvSpPr>
        <p:spPr>
          <a:xfrm>
            <a:off x="2771446" y="2929939"/>
            <a:ext cx="2310851" cy="10477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Bác</a:t>
            </a:r>
            <a:endParaRPr lang="en-US" sz="48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EE95DF-D71B-EE1C-1EC2-17248CAC9D2D}"/>
              </a:ext>
            </a:extLst>
          </p:cNvPr>
          <p:cNvSpPr txBox="1"/>
          <p:nvPr/>
        </p:nvSpPr>
        <p:spPr>
          <a:xfrm>
            <a:off x="469956" y="1243947"/>
            <a:ext cx="11252088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54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54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54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54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54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4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4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6" name="Đáp án 3-LV1">
            <a:extLst>
              <a:ext uri="{FF2B5EF4-FFF2-40B4-BE49-F238E27FC236}">
                <a16:creationId xmlns:a16="http://schemas.microsoft.com/office/drawing/2014/main" id="{C200FB02-BE33-4EA8-0656-6DE1DE81BE50}"/>
              </a:ext>
            </a:extLst>
          </p:cNvPr>
          <p:cNvSpPr/>
          <p:nvPr/>
        </p:nvSpPr>
        <p:spPr>
          <a:xfrm>
            <a:off x="2771446" y="4523740"/>
            <a:ext cx="2310851" cy="9512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Chị</a:t>
            </a:r>
            <a:endParaRPr lang="en-US" sz="48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Đáp án 2-LV1">
            <a:extLst>
              <a:ext uri="{FF2B5EF4-FFF2-40B4-BE49-F238E27FC236}">
                <a16:creationId xmlns:a16="http://schemas.microsoft.com/office/drawing/2014/main" id="{085E95AE-6D63-FC9A-C353-B68AE1B97AF2}"/>
              </a:ext>
            </a:extLst>
          </p:cNvPr>
          <p:cNvSpPr/>
          <p:nvPr/>
        </p:nvSpPr>
        <p:spPr>
          <a:xfrm>
            <a:off x="6889199" y="2978174"/>
            <a:ext cx="2353303" cy="9512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Cô</a:t>
            </a:r>
            <a:endParaRPr lang="en-US" sz="48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4-LV1">
            <a:extLst>
              <a:ext uri="{FF2B5EF4-FFF2-40B4-BE49-F238E27FC236}">
                <a16:creationId xmlns:a16="http://schemas.microsoft.com/office/drawing/2014/main" id="{0C5885EC-B8FA-5E8F-8E1F-36D4F9C2C6EE}"/>
              </a:ext>
            </a:extLst>
          </p:cNvPr>
          <p:cNvSpPr/>
          <p:nvPr/>
        </p:nvSpPr>
        <p:spPr>
          <a:xfrm>
            <a:off x="6886386" y="4564062"/>
            <a:ext cx="2402152" cy="9512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Dì</a:t>
            </a:r>
            <a:endParaRPr lang="en-US" sz="48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80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 bldLvl="0" animBg="1"/>
      <p:bldP spid="10" grpId="0" bldLvl="0" animBg="1"/>
      <p:bldP spid="11" grpId="0" bldLvl="0" animBg="1"/>
      <p:bldP spid="12" grpId="0" bldLvl="0" animBg="1"/>
      <p:bldP spid="14" grpId="0" bldLvl="0" animBg="1"/>
      <p:bldP spid="15" grpId="0" animBg="1"/>
      <p:bldP spid="16" grpId="0" bldLvl="0" animBg="1"/>
      <p:bldP spid="17" grpId="0" bldLvl="0" animBg="1"/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Đáp án 3-LV1">
            <a:extLst>
              <a:ext uri="{FF2B5EF4-FFF2-40B4-BE49-F238E27FC236}">
                <a16:creationId xmlns:a16="http://schemas.microsoft.com/office/drawing/2014/main" id="{1ADC6E67-F06E-A592-C025-F48FF3DB5E20}"/>
              </a:ext>
            </a:extLst>
          </p:cNvPr>
          <p:cNvSpPr/>
          <p:nvPr/>
        </p:nvSpPr>
        <p:spPr>
          <a:xfrm>
            <a:off x="2654141" y="5419198"/>
            <a:ext cx="6977689" cy="95715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Đáp án 2-LV1">
            <a:extLst>
              <a:ext uri="{FF2B5EF4-FFF2-40B4-BE49-F238E27FC236}">
                <a16:creationId xmlns:a16="http://schemas.microsoft.com/office/drawing/2014/main" id="{A94FF8C2-4A39-8883-D7D1-7DDD97DD9382}"/>
              </a:ext>
            </a:extLst>
          </p:cNvPr>
          <p:cNvSpPr/>
          <p:nvPr/>
        </p:nvSpPr>
        <p:spPr>
          <a:xfrm>
            <a:off x="2654141" y="2871360"/>
            <a:ext cx="7194128" cy="8760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Đáp án 4-LV1">
            <a:extLst>
              <a:ext uri="{FF2B5EF4-FFF2-40B4-BE49-F238E27FC236}">
                <a16:creationId xmlns:a16="http://schemas.microsoft.com/office/drawing/2014/main" id="{1C0F2851-A3D3-A5F2-302A-E96F0F193A80}"/>
              </a:ext>
            </a:extLst>
          </p:cNvPr>
          <p:cNvSpPr/>
          <p:nvPr/>
        </p:nvSpPr>
        <p:spPr>
          <a:xfrm>
            <a:off x="2678748" y="4145279"/>
            <a:ext cx="7138352" cy="8760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chập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gas,…..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D1CD5A-2031-E038-960C-2D12F36B525D}"/>
              </a:ext>
            </a:extLst>
          </p:cNvPr>
          <p:cNvSpPr txBox="1"/>
          <p:nvPr/>
        </p:nvSpPr>
        <p:spPr>
          <a:xfrm>
            <a:off x="1353344" y="992693"/>
            <a:ext cx="9789160" cy="1446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Theo </a:t>
            </a:r>
            <a:r>
              <a:rPr lang="en-US" sz="44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em,nguyên</a:t>
            </a:r>
            <a:r>
              <a:rPr lang="en-US" sz="44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4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4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44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Đáp án 3-LV1">
            <a:extLst>
              <a:ext uri="{FF2B5EF4-FFF2-40B4-BE49-F238E27FC236}">
                <a16:creationId xmlns:a16="http://schemas.microsoft.com/office/drawing/2014/main" id="{862DA56F-01AA-E1E7-1008-1905AA96C802}"/>
              </a:ext>
            </a:extLst>
          </p:cNvPr>
          <p:cNvSpPr/>
          <p:nvPr/>
        </p:nvSpPr>
        <p:spPr>
          <a:xfrm>
            <a:off x="2654141" y="5384908"/>
            <a:ext cx="7194128" cy="95715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40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0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40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Đáp án 2-LV1">
            <a:extLst>
              <a:ext uri="{FF2B5EF4-FFF2-40B4-BE49-F238E27FC236}">
                <a16:creationId xmlns:a16="http://schemas.microsoft.com/office/drawing/2014/main" id="{2EC34896-2ECD-A456-A58F-FC4FCAE51029}"/>
              </a:ext>
            </a:extLst>
          </p:cNvPr>
          <p:cNvSpPr/>
          <p:nvPr/>
        </p:nvSpPr>
        <p:spPr>
          <a:xfrm>
            <a:off x="2654141" y="2837070"/>
            <a:ext cx="7194128" cy="8760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40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40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r>
              <a:rPr lang="en-US" sz="40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Đáp án 4-LV1">
            <a:extLst>
              <a:ext uri="{FF2B5EF4-FFF2-40B4-BE49-F238E27FC236}">
                <a16:creationId xmlns:a16="http://schemas.microsoft.com/office/drawing/2014/main" id="{9813DDC8-14A1-1DCE-C025-4FD1E5F1ADA7}"/>
              </a:ext>
            </a:extLst>
          </p:cNvPr>
          <p:cNvSpPr/>
          <p:nvPr/>
        </p:nvSpPr>
        <p:spPr>
          <a:xfrm>
            <a:off x="2678748" y="4110989"/>
            <a:ext cx="7138352" cy="8760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40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chập</a:t>
            </a:r>
            <a:r>
              <a:rPr lang="en-US" sz="40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0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40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gas,…..</a:t>
            </a:r>
          </a:p>
        </p:txBody>
      </p:sp>
    </p:spTree>
    <p:extLst>
      <p:ext uri="{BB962C8B-B14F-4D97-AF65-F5344CB8AC3E}">
        <p14:creationId xmlns:p14="http://schemas.microsoft.com/office/powerpoint/2010/main" val="329390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 bldLvl="0" animBg="1"/>
      <p:bldP spid="10" grpId="0" bldLvl="0" animBg="1"/>
      <p:bldP spid="11" grpId="0" animBg="1"/>
      <p:bldP spid="12" grpId="0" bldLvl="0" animBg="1"/>
      <p:bldP spid="13" grpId="0" bldLvl="0" animBg="1"/>
      <p:bldP spid="1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-714446" y="4473833"/>
            <a:ext cx="95293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TRÁNH HOẢ HOẠN </a:t>
            </a:r>
          </a:p>
          <a:p>
            <a:pPr algn="ctr"/>
            <a:r>
              <a:rPr lang="vi-VN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Ở NHÀ 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1)</a:t>
            </a:r>
            <a:endParaRPr lang="vi-VN" sz="4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1: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GIA ĐÌNH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9CB86DEF-C431-419D-85EF-96CF6E38E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480" y="2123658"/>
            <a:ext cx="4215880" cy="27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49729" y="334670"/>
            <a:ext cx="10722197" cy="1894363"/>
            <a:chOff x="595159" y="192870"/>
            <a:chExt cx="6526771" cy="1894363"/>
          </a:xfrm>
        </p:grpSpPr>
        <p:sp>
          <p:nvSpPr>
            <p:cNvPr id="16" name="Google Shape;1352;p29"/>
            <p:cNvSpPr/>
            <p:nvPr/>
          </p:nvSpPr>
          <p:spPr>
            <a:xfrm>
              <a:off x="1196584" y="1035245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268405" y="1195051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Odibee Sans"/>
                </a:rPr>
                <a:t>Em đã bao giờ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Odibee Sans"/>
                </a:rPr>
                <a:t> thấy cháy chưa? </a:t>
              </a:r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Ở đâu?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12" name="Picture 14" descr="Những hình ảnh kinh hoàng của vụ cháy nổ kho chứa sơn ở Bắc Ninh">
            <a:extLst>
              <a:ext uri="{FF2B5EF4-FFF2-40B4-BE49-F238E27FC236}">
                <a16:creationId xmlns:a16="http://schemas.microsoft.com/office/drawing/2014/main" id="{560E3FD4-FA68-0C48-BE3C-B428FAF56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" y="2412647"/>
            <a:ext cx="6108010" cy="412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Diễn tập chữa cháy rừng cấp xã tại Cây Thị - Tin xã Cây Thị - Xã Cây Thị">
            <a:extLst>
              <a:ext uri="{FF2B5EF4-FFF2-40B4-BE49-F238E27FC236}">
                <a16:creationId xmlns:a16="http://schemas.microsoft.com/office/drawing/2014/main" id="{799033F7-6941-5140-8478-531B100C2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190" y="2412647"/>
            <a:ext cx="6096000" cy="412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64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207628" y="1065498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文本框 18">
            <a:extLst>
              <a:ext uri="{FF2B5EF4-FFF2-40B4-BE49-F238E27FC236}">
                <a16:creationId xmlns:a16="http://schemas.microsoft.com/office/drawing/2014/main" id="{FC58D57D-2022-462C-B907-1C55ACA936B3}"/>
              </a:ext>
            </a:extLst>
          </p:cNvPr>
          <p:cNvSpPr txBox="1"/>
          <p:nvPr/>
        </p:nvSpPr>
        <p:spPr>
          <a:xfrm>
            <a:off x="2864587" y="1460601"/>
            <a:ext cx="6462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Khám</a:t>
            </a:r>
            <a:r>
              <a:rPr kumimoji="0" lang="en-US" altLang="zh-CN" sz="80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phá</a:t>
            </a:r>
            <a:endParaRPr kumimoji="0" lang="zh-CN" altLang="en-US" sz="80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570182" y="0"/>
            <a:ext cx="1440873" cy="135774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3A091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9" r="5579"/>
          <a:stretch>
            <a:fillRect/>
          </a:stretch>
        </p:blipFill>
        <p:spPr>
          <a:xfrm>
            <a:off x="1270" y="-932"/>
            <a:ext cx="12192000" cy="6858594"/>
          </a:xfrm>
          <a:prstGeom prst="rect">
            <a:avLst/>
          </a:prstGeom>
        </p:spPr>
      </p:pic>
      <p:pic>
        <p:nvPicPr>
          <p:cNvPr id="9" name="图片 8" descr="1559c224c4d5100e6cd23e0b878086d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2" name="图片 1" descr="4ef6b7c9486052b6069210c143670dcb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17535" y="62221"/>
            <a:ext cx="1684020" cy="182694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86634" y="881861"/>
            <a:ext cx="10093472" cy="3187944"/>
            <a:chOff x="1334770" y="1715770"/>
            <a:chExt cx="9629140" cy="2694305"/>
          </a:xfrm>
        </p:grpSpPr>
        <p:sp>
          <p:nvSpPr>
            <p:cNvPr id="104" name="矩形: 圆角 8"/>
            <p:cNvSpPr/>
            <p:nvPr/>
          </p:nvSpPr>
          <p:spPr>
            <a:xfrm>
              <a:off x="1503044" y="1843711"/>
              <a:ext cx="9460866" cy="2334894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7" name="矩形: 圆角 7"/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3" name="图片 12" descr="2e2443d50be4edde0f92218bf07fa4e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634" y="1095348"/>
            <a:ext cx="1263015" cy="1191260"/>
          </a:xfrm>
          <a:prstGeom prst="rect">
            <a:avLst/>
          </a:prstGeom>
        </p:spPr>
      </p:pic>
      <p:pic>
        <p:nvPicPr>
          <p:cNvPr id="8" name="图片 7" descr="cf6a03843171e56c4b8f06e4c8cde87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2766" y="1811020"/>
            <a:ext cx="92008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nl-NL" altLang="en-VN" sz="4800" b="1" dirty="0">
                <a:solidFill>
                  <a:srgbClr val="FF0000"/>
                </a:solidFill>
                <a:latin typeface="Calibri (Body)"/>
                <a:cs typeface="Times New Roman" panose="02020603050405020304" pitchFamily="18" charset="0"/>
              </a:rPr>
              <a:t>Hoạt động 1. </a:t>
            </a:r>
            <a:r>
              <a:rPr lang="nl-NL" altLang="en-VN" sz="4800" b="1" dirty="0">
                <a:solidFill>
                  <a:srgbClr val="00B050"/>
                </a:solidFill>
                <a:latin typeface="Calibri (Body)"/>
                <a:cs typeface="Times New Roman" panose="02020603050405020304" pitchFamily="18" charset="0"/>
              </a:rPr>
              <a:t>Tìm hiểu về nguy </a:t>
            </a:r>
            <a:r>
              <a:rPr lang="vi-VN" altLang="en-VN" sz="4800" b="1" dirty="0">
                <a:solidFill>
                  <a:srgbClr val="00B050"/>
                </a:solidFill>
                <a:latin typeface="Calibri (Body)"/>
                <a:cs typeface="Times New Roman" panose="02020603050405020304" pitchFamily="18" charset="0"/>
              </a:rPr>
              <a:t>cơ, </a:t>
            </a:r>
            <a:r>
              <a:rPr lang="en-US" altLang="en-VN" sz="4800" b="1" dirty="0">
                <a:solidFill>
                  <a:srgbClr val="00B050"/>
                </a:solidFill>
                <a:latin typeface="Calibri (Body)"/>
                <a:cs typeface="Times New Roman" panose="02020603050405020304" pitchFamily="18" charset="0"/>
              </a:rPr>
              <a:t>            </a:t>
            </a:r>
            <a:r>
              <a:rPr lang="nl-NL" altLang="en-VN" sz="4800" b="1" dirty="0">
                <a:solidFill>
                  <a:srgbClr val="00B050"/>
                </a:solidFill>
                <a:latin typeface="Calibri (Body)"/>
                <a:cs typeface="Times New Roman" panose="02020603050405020304" pitchFamily="18" charset="0"/>
              </a:rPr>
              <a:t>nguyên nhân cháy nhà.</a:t>
            </a:r>
            <a:endParaRPr lang="zh-CN" altLang="en-US" sz="4400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(Body)"/>
              <a:ea typeface="字魂59号-创粗黑"/>
              <a:cs typeface="Times New Roman" panose="02020603050405020304" pitchFamily="18" charset="0"/>
              <a:sym typeface="字魂59号-创粗黑"/>
            </a:endParaRPr>
          </a:p>
        </p:txBody>
      </p:sp>
    </p:spTree>
    <p:extLst>
      <p:ext uri="{BB962C8B-B14F-4D97-AF65-F5344CB8AC3E}">
        <p14:creationId xmlns:p14="http://schemas.microsoft.com/office/powerpoint/2010/main" val="66139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370049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1827</TotalTime>
  <Words>795</Words>
  <Application>Microsoft Office PowerPoint</Application>
  <PresentationFormat>Widescreen</PresentationFormat>
  <Paragraphs>100</Paragraphs>
  <Slides>28</Slides>
  <Notes>11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28</vt:i4>
      </vt:variant>
    </vt:vector>
  </HeadingPairs>
  <TitlesOfParts>
    <vt:vector size="49" baseType="lpstr">
      <vt:lpstr>等线</vt:lpstr>
      <vt:lpstr>等线 Light</vt:lpstr>
      <vt:lpstr>微软雅黑</vt:lpstr>
      <vt:lpstr>Arial</vt:lpstr>
      <vt:lpstr>Calibri</vt:lpstr>
      <vt:lpstr>Calibri (Body)</vt:lpstr>
      <vt:lpstr>Calibri Light</vt:lpstr>
      <vt:lpstr>Coiny</vt:lpstr>
      <vt:lpstr>Georgia</vt:lpstr>
      <vt:lpstr>Odibee Sans</vt:lpstr>
      <vt:lpstr>Times New Roman</vt:lpstr>
      <vt:lpstr>思源黑体 Medium</vt:lpstr>
      <vt:lpstr>1_Office Theme</vt:lpstr>
      <vt:lpstr>Office 主题</vt:lpstr>
      <vt:lpstr>2_Office Theme</vt:lpstr>
      <vt:lpstr>3_Office Theme</vt:lpstr>
      <vt:lpstr>1_Office 主题</vt:lpstr>
      <vt:lpstr>Office 主题​​</vt:lpstr>
      <vt:lpstr>1_Office 主题​​</vt:lpstr>
      <vt:lpstr>1_Simple Light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EHEHEHE</cp:lastModifiedBy>
  <cp:revision>110</cp:revision>
  <dcterms:created xsi:type="dcterms:W3CDTF">2021-05-08T02:21:00Z</dcterms:created>
  <dcterms:modified xsi:type="dcterms:W3CDTF">2025-09-18T07:56:41Z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