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4"/>
  </p:notesMasterIdLst>
  <p:sldIdLst>
    <p:sldId id="262" r:id="rId3"/>
    <p:sldId id="257" r:id="rId4"/>
    <p:sldId id="258" r:id="rId5"/>
    <p:sldId id="299" r:id="rId6"/>
    <p:sldId id="260" r:id="rId7"/>
    <p:sldId id="261" r:id="rId8"/>
    <p:sldId id="263" r:id="rId9"/>
    <p:sldId id="2640" r:id="rId10"/>
    <p:sldId id="265" r:id="rId11"/>
    <p:sldId id="300" r:id="rId12"/>
    <p:sldId id="333" r:id="rId13"/>
    <p:sldId id="323" r:id="rId14"/>
    <p:sldId id="2633" r:id="rId15"/>
    <p:sldId id="2642" r:id="rId16"/>
    <p:sldId id="2643" r:id="rId17"/>
    <p:sldId id="342" r:id="rId18"/>
    <p:sldId id="2644" r:id="rId19"/>
    <p:sldId id="2645" r:id="rId20"/>
    <p:sldId id="2646" r:id="rId21"/>
    <p:sldId id="2647" r:id="rId22"/>
    <p:sldId id="2648" r:id="rId23"/>
    <p:sldId id="347" r:id="rId24"/>
    <p:sldId id="2651" r:id="rId25"/>
    <p:sldId id="2637" r:id="rId26"/>
    <p:sldId id="340" r:id="rId27"/>
    <p:sldId id="341" r:id="rId28"/>
    <p:sldId id="2638" r:id="rId29"/>
    <p:sldId id="2639" r:id="rId30"/>
    <p:sldId id="2652" r:id="rId31"/>
    <p:sldId id="328" r:id="rId32"/>
    <p:sldId id="264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3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72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214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04AFD-CBB6-49B9-97BF-B7ECE65EE1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8656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14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24332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11669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129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362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77142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009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09921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102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30472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12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63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9/14/2025</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9/14/2025</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7E22EFB-2602-4063-BC24-EBAEB60F9A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327056-3157-4DFA-859C-911275C1E1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2F0829-502C-42AD-81D2-360F3C2EE1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BFBBC3-DC52-43D9-B2DD-0275893A520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D5353C7-CA47-417B-9870-6A6ABD26D6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1A7ED42-7CC7-4799-87D0-012C705B4A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9052B5-471B-4F9D-B8AC-7194FB67EAE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02613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0.png"/><Relationship Id="rId7"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3.gif"/><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gif"/><Relationship Id="rId7" Type="http://schemas.openxmlformats.org/officeDocument/2006/relationships/image" Target="../media/image47.gif"/><Relationship Id="rId2"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 Id="rId9" Type="http://schemas.openxmlformats.org/officeDocument/2006/relationships/image" Target="../media/image49.gif"/></Relationships>
</file>

<file path=ppt/slides/_rels/slide26.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51.png"/><Relationship Id="rId12" Type="http://schemas.openxmlformats.org/officeDocument/2006/relationships/image" Target="../media/image44.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0.xml"/><Relationship Id="rId11" Type="http://schemas.openxmlformats.org/officeDocument/2006/relationships/slide" Target="slide27.xml"/><Relationship Id="rId5" Type="http://schemas.openxmlformats.org/officeDocument/2006/relationships/image" Target="../media/image50.jpeg"/><Relationship Id="rId10" Type="http://schemas.microsoft.com/office/2007/relationships/hdphoto" Target="../media/hdphoto16.wdp"/><Relationship Id="rId4" Type="http://schemas.openxmlformats.org/officeDocument/2006/relationships/slide" Target="slide22.xml"/><Relationship Id="rId9" Type="http://schemas.openxmlformats.org/officeDocument/2006/relationships/image" Target="../media/image52.png"/><Relationship Id="rId1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gif"/><Relationship Id="rId5" Type="http://schemas.microsoft.com/office/2007/relationships/hdphoto" Target="../media/hdphoto14.wdp"/><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 Target="slide26.xml"/><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7.gif"/><Relationship Id="rId5"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3.gif"/><Relationship Id="rId5" Type="http://schemas.openxmlformats.org/officeDocument/2006/relationships/image" Target="../media/image32.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33.gif"/><Relationship Id="rId5" Type="http://schemas.openxmlformats.org/officeDocument/2006/relationships/image" Target="../media/image32.png"/><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31.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166605" y="456028"/>
            <a:ext cx="8228338" cy="4137583"/>
          </a:xfrm>
          <a:prstGeom prst="rect">
            <a:avLst/>
          </a:prstGeom>
        </p:spPr>
      </p:pic>
      <p:pic>
        <p:nvPicPr>
          <p:cNvPr id="8" name="Google Shape;95;p1" descr="Icon&#10;&#10;Description automatically generated"/>
          <p:cNvPicPr preferRelativeResize="0"/>
          <p:nvPr/>
        </p:nvPicPr>
        <p:blipFill rotWithShape="1">
          <a:blip r:embed="rId3">
            <a:alphaModFix/>
          </a:blip>
          <a:srcRect/>
          <a:stretch/>
        </p:blipFill>
        <p:spPr>
          <a:xfrm>
            <a:off x="10439985" y="186667"/>
            <a:ext cx="1229857" cy="1229857"/>
          </a:xfrm>
          <a:prstGeom prst="rect">
            <a:avLst/>
          </a:prstGeom>
          <a:noFill/>
          <a:ln>
            <a:noFill/>
          </a:ln>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776384"/>
            <a:ext cx="686983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1. </a:t>
            </a:r>
            <a:r>
              <a:rPr lang="en-US" sz="3200" b="1" dirty="0" err="1">
                <a:solidFill>
                  <a:srgbClr val="FF0000"/>
                </a:solidFill>
                <a:latin typeface="Arial" panose="020B0604020202020204" pitchFamily="34" charset="0"/>
                <a:cs typeface="Arial" panose="020B0604020202020204" pitchFamily="34" charset="0"/>
              </a:rPr>
              <a:t>Giữ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gìn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phẩm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công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nghệ</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đình</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arn(inVertical)">
                                      <p:cBhvr>
                                        <p:cTn id="1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cùng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thảo</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luận</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hành</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động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các</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nhỏ</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hình</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3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4.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Hành</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động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nào</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thể</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làm</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hỏng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đồ</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6" y="1440117"/>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nam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đá</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bóng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trong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nhà</a:t>
            </a:r>
            <a:r>
              <a:rPr lang="en-US" sz="3200" b="1" kern="0" dirty="0">
                <a:solidFill>
                  <a:srgbClr val="002060"/>
                </a:solidFill>
                <a:latin typeface="Arial" panose="020B0604020202020204" pitchFamily="34" charset="0"/>
                <a:cs typeface="Arial" panose="020B0604020202020204" pitchFamily="34" charset="0"/>
              </a:rPr>
              <a:t>. </a:t>
            </a:r>
          </a:p>
          <a:p>
            <a:pPr lvl="0" algn="just"/>
            <a:r>
              <a:rPr lang="en-US" sz="3200" b="1" kern="0" dirty="0">
                <a:solidFill>
                  <a:srgbClr val="FF0000"/>
                </a:solidFill>
                <a:latin typeface="Arial" panose="020B0604020202020204" pitchFamily="34" charset="0"/>
                <a:cs typeface="Arial" panose="020B0604020202020204" pitchFamily="34" charset="0"/>
              </a:rPr>
              <a:t>=&gt; </a:t>
            </a:r>
            <a:r>
              <a:rPr lang="en-US" sz="3200" b="1" kern="0" dirty="0" err="1">
                <a:solidFill>
                  <a:srgbClr val="FF0000"/>
                </a:solidFill>
                <a:latin typeface="Arial" panose="020B0604020202020204" pitchFamily="34" charset="0"/>
                <a:cs typeface="Arial" panose="020B0604020202020204" pitchFamily="34" charset="0"/>
              </a:rPr>
              <a:t>Hành</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động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này</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không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đúng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vì</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có</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thể</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làm</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hỏng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các</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sản</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phẩm</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công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nghệ</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trong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nhà</a:t>
            </a:r>
            <a:r>
              <a:rPr lang="en-US" sz="3200" b="1" kern="0" dirty="0">
                <a:solidFill>
                  <a:srgbClr val="FF0000"/>
                </a:solidFill>
                <a:latin typeface="Arial" panose="020B0604020202020204" pitchFamily="34" charset="0"/>
                <a:cs typeface="Arial" panose="020B0604020202020204" pitchFamily="34" charset="0"/>
              </a:rPr>
              <a:t>.</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2"/>
          <a:stretch>
            <a:fillRect/>
          </a:stretch>
        </p:blipFill>
        <p:spPr>
          <a:xfrm>
            <a:off x="467640" y="1440117"/>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320146" y="1173018"/>
            <a:ext cx="6684938" cy="3472493"/>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Bạn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nam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bố</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lau</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chùi</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quạt</a:t>
            </a:r>
            <a:r>
              <a:rPr kumimoji="0" lang="en-US" sz="3200" b="1" i="0" u="none" strike="noStrike" kern="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điện</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algn="just"/>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=&gt; </a:t>
            </a:r>
            <a:r>
              <a:rPr lang="nl-NL" sz="3200" b="1" dirty="0">
                <a:solidFill>
                  <a:srgbClr val="FF0000"/>
                </a:solidFill>
                <a:latin typeface="Arial" panose="020B0604020202020204" pitchFamily="34" charset="0"/>
                <a:cs typeface="Arial" panose="020B0604020202020204" pitchFamily="34" charset="0"/>
              </a:rPr>
              <a:t>Đây là hành động đúng vì sẽ giúp bảo quản các sản phẩm công nghệ bền hơn.</a:t>
            </a:r>
            <a:endParaRPr lang="en-US" sz="3200" b="1" dirty="0">
              <a:solidFill>
                <a:srgbClr val="FF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2"/>
          <a:stretch>
            <a:fillRect/>
          </a:stretch>
        </p:blipFill>
        <p:spPr>
          <a:xfrm>
            <a:off x="461283" y="1100930"/>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bg/>
                                          </p:spTgt>
                                        </p:tgtEl>
                                        <p:attrNameLst>
                                          <p:attrName>style.visibility</p:attrName>
                                        </p:attrNameLst>
                                      </p:cBhvr>
                                      <p:to>
                                        <p:strVal val="visible"/>
                                      </p:to>
                                    </p:set>
                                    <p:animEffect transition="in" filter="wipe(down)">
                                      <p:cBhvr>
                                        <p:cTn id="12" dur="500"/>
                                        <p:tgtEl>
                                          <p:spTgt spid="1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wipe(down)">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down)">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1754326"/>
          </a:xfrm>
          <a:prstGeom prst="rect">
            <a:avLst/>
          </a:prstGeom>
          <a:noFill/>
        </p:spPr>
        <p:txBody>
          <a:bodyPr wrap="square" rtlCol="0">
            <a:spAutoFit/>
          </a:bodyPr>
          <a:lstStyle/>
          <a:p>
            <a:pPr lvl="0" algn="ctr">
              <a:defRPr/>
            </a:pPr>
            <a:r>
              <a:rPr lang="vi-VN" sz="3600" b="1" dirty="0">
                <a:solidFill>
                  <a:srgbClr val="FF0000"/>
                </a:solidFill>
                <a:latin typeface="Arial" panose="020B0604020202020204" pitchFamily="34" charset="0"/>
                <a:cs typeface="Arial" panose="020B0604020202020204" pitchFamily="34" charset="0"/>
              </a:rPr>
              <a:t>Vì sao phải giữ gìn các sản phẩm công nghệ trong gia đình?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998881" y="1551223"/>
            <a:ext cx="10280448" cy="1409617"/>
          </a:xfrm>
          <a:prstGeom prst="rect">
            <a:avLst/>
          </a:prstGeom>
          <a:noFill/>
        </p:spPr>
        <p:txBody>
          <a:bodyPr wrap="square" rtlCol="0">
            <a:spAutoFit/>
          </a:bodyPr>
          <a:lstStyle/>
          <a:p>
            <a:pPr lvl="0">
              <a:lnSpc>
                <a:spcPct val="107000"/>
              </a:lnSpc>
              <a:spcAft>
                <a:spcPts val="800"/>
              </a:spcAft>
              <a:defRPr/>
            </a:pP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Cần phải giữ gìn các sản phẩm công nghệ trong gia đình để sử dụng b</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ền</a:t>
            </a:r>
            <a:r>
              <a:rPr lang="vi-VN" sz="4000" dirty="0">
                <a:solidFill>
                  <a:prstClr val="black"/>
                </a:solidFill>
                <a:latin typeface="Arial" panose="020B0604020202020204" pitchFamily="34" charset="0"/>
                <a:ea typeface="Calibri" panose="020F0502020204030204" pitchFamily="34" charset="0"/>
                <a:cs typeface="Arial" panose="020B0604020202020204" pitchFamily="34" charset="0"/>
              </a:rPr>
              <a:t> hơn, lâu hơn.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48118" y="2279882"/>
            <a:ext cx="552531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Giữ</a:t>
            </a:r>
            <a:r>
              <a:rPr kumimoji="0" lang="en-US" sz="4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gìn các sản phẩm công nghệ trong gia đình</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bằng</a:t>
            </a:r>
            <a:r>
              <a:rPr kumimoji="0" lang="en-US" sz="4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cách</a:t>
            </a:r>
            <a:r>
              <a:rPr kumimoji="0" lang="en-US" sz="4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nào</a:t>
            </a:r>
            <a:r>
              <a:rPr kumimoji="0" lang="vi-VN"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13693"/>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1827616"/>
          </a:xfrm>
          <a:prstGeom prst="rect">
            <a:avLst/>
          </a:prstGeom>
          <a:noFill/>
        </p:spPr>
        <p:txBody>
          <a:bodyPr wrap="square" rtlCol="0">
            <a:spAutoFit/>
          </a:bodyPr>
          <a:lstStyle/>
          <a:p>
            <a:pPr lvl="0" algn="just">
              <a:lnSpc>
                <a:spcPct val="107000"/>
              </a:lnSpc>
              <a:spcAft>
                <a:spcPts val="800"/>
              </a:spcAft>
              <a:defRPr/>
            </a:pPr>
            <a:r>
              <a:rPr lang="vi-VN" sz="3600" dirty="0">
                <a:solidFill>
                  <a:prstClr val="black"/>
                </a:solidFill>
                <a:latin typeface="Arial" panose="020B0604020202020204" pitchFamily="34" charset="0"/>
                <a:ea typeface="Calibri" panose="020F0502020204030204" pitchFamily="34" charset="0"/>
                <a:cs typeface="Arial" panose="020B0604020202020204" pitchFamily="34" charset="0"/>
              </a:rPr>
              <a:t>Giữ gìn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các</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sản</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phẩm</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công</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600" dirty="0" err="1">
                <a:solidFill>
                  <a:prstClr val="black"/>
                </a:solidFill>
                <a:latin typeface="Arial" panose="020B0604020202020204" pitchFamily="34" charset="0"/>
                <a:ea typeface="Calibri" panose="020F0502020204030204" pitchFamily="34" charset="0"/>
                <a:cs typeface="Arial" panose="020B0604020202020204" pitchFamily="34" charset="0"/>
              </a:rPr>
              <a:t>nghệ</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dirty="0">
                <a:solidFill>
                  <a:prstClr val="black"/>
                </a:solidFill>
                <a:latin typeface="Arial" panose="020B0604020202020204" pitchFamily="34" charset="0"/>
                <a:ea typeface="Calibri" panose="020F0502020204030204" pitchFamily="34" charset="0"/>
                <a:cs typeface="Arial" panose="020B0604020202020204" pitchFamily="34" charset="0"/>
              </a:rPr>
              <a:t>bằng cách: không làm đổ, rơi,..</a:t>
            </a: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600" dirty="0">
                <a:solidFill>
                  <a:prstClr val="black"/>
                </a:solidFill>
                <a:latin typeface="Arial" panose="020B0604020202020204" pitchFamily="34" charset="0"/>
                <a:ea typeface="Calibri" panose="020F0502020204030204" pitchFamily="34" charset="0"/>
                <a:cs typeface="Arial" panose="020B0604020202020204" pitchFamily="34" charset="0"/>
              </a:rPr>
              <a:t>Biết lau chùi, bảo quản các sản phẩm đó.</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Arial" panose="020B0604020202020204" pitchFamily="34" charset="0"/>
                <a:cs typeface="Arial" panose="020B0604020202020204" pitchFamily="34"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Arial" panose="020B0604020202020204" pitchFamily="34" charset="0"/>
                <a:cs typeface="Arial" panose="020B0604020202020204" pitchFamily="34" charset="0"/>
              </a:rPr>
              <a:t>2. </a:t>
            </a:r>
            <a:r>
              <a:rPr lang="en-US" sz="4000" b="1" dirty="0" err="1">
                <a:solidFill>
                  <a:srgbClr val="FF0000"/>
                </a:solidFill>
                <a:latin typeface="Arial" panose="020B0604020202020204" pitchFamily="34" charset="0"/>
                <a:cs typeface="Arial" panose="020B0604020202020204" pitchFamily="34" charset="0"/>
              </a:rPr>
              <a:t>Thực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hành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cách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bảo</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quản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giữ</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gìn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các</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sản</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phẩm</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công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nghệ</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trong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đình</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Kể</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tên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nêu</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sản</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phẩm</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công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nghệ</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trong</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gia</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đình</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em</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theo</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FF0000"/>
                </a:solidFill>
                <a:latin typeface="Arial" panose="020B0604020202020204" pitchFamily="34" charset="0"/>
                <a:ea typeface="Calibri" panose="020F0502020204030204" pitchFamily="34" charset="0"/>
                <a:cs typeface="Arial" panose="020B0604020202020204" pitchFamily="34" charset="0"/>
              </a:rPr>
              <a:t>mẫu</a:t>
            </a:r>
            <a:r>
              <a:rPr lang="en-US" sz="3600" b="1"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836114720"/>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398917304"/>
              </p:ext>
            </p:extLst>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Tên sản phẩm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Số lượng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Arial" panose="020B0604020202020204" pitchFamily="34" charset="0"/>
                          <a:cs typeface="Arial" panose="020B0604020202020204" pitchFamily="34" charset="0"/>
                        </a:rPr>
                        <a:t>Tác dụng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Lò</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sóng</a:t>
            </a:r>
            <a:endParaRPr lang="en-US"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ăn</a:t>
            </a:r>
            <a:endParaRPr lang="en-US"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Bóng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điện</a:t>
            </a:r>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endParaRPr lang="en-US"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Ti</a:t>
            </a:r>
            <a:r>
              <a:rPr lang="en-US" sz="3200" b="1" dirty="0">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endParaRPr lang="en-US" sz="32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hòa</a:t>
            </a:r>
            <a:endParaRPr lang="en-US" sz="32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mát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id="{6FCD71A2-4BFE-4953-931C-BECE5B4A1D66}"/>
              </a:ext>
            </a:extLst>
          </p:cNvPr>
          <p:cNvSpPr/>
          <p:nvPr/>
        </p:nvSpPr>
        <p:spPr>
          <a:xfrm>
            <a:off x="1076591" y="4859693"/>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id="{2E1B7B45-7030-808E-CE65-C6905450189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97" y="-177856"/>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2488" y="-98317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10243501" y="4226770"/>
            <a:ext cx="2411299" cy="2876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1028" name="Picture 4" descr="Kinh nghiệm du lịch vịnh Hạ Long cực “chất” cho 2023">
            <a:extLst>
              <a:ext uri="{FF2B5EF4-FFF2-40B4-BE49-F238E27FC236}">
                <a16:creationId xmlns:a16="http://schemas.microsoft.com/office/drawing/2014/main" id="{A795DAFF-32D1-459E-8D89-7D11423C12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5263" y="3000058"/>
            <a:ext cx="2528759" cy="210904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580FCC74-E74D-464C-8F45-BDC3B76E8BE4}"/>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descr="Đèn bàn học bảo vệ thị lực - Rạng Đông">
            <a:extLst>
              <a:ext uri="{FF2B5EF4-FFF2-40B4-BE49-F238E27FC236}">
                <a16:creationId xmlns:a16="http://schemas.microsoft.com/office/drawing/2014/main" id="{1B7296E7-9260-4420-883D-166E22E84E21}"/>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9091" t="11084" r="12555"/>
          <a:stretch/>
        </p:blipFill>
        <p:spPr bwMode="auto">
          <a:xfrm>
            <a:off x="5954097" y="2934295"/>
            <a:ext cx="1722400" cy="2240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con&#10;&#10;Description automatically generated">
            <a:extLst>
              <a:ext uri="{FF2B5EF4-FFF2-40B4-BE49-F238E27FC236}">
                <a16:creationId xmlns:a16="http://schemas.microsoft.com/office/drawing/2014/main" id="{494DACC3-5881-4DCE-A359-4F5C903617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008"/>
          <a:stretch/>
        </p:blipFill>
        <p:spPr>
          <a:xfrm>
            <a:off x="7901014" y="2550800"/>
            <a:ext cx="2887415" cy="2685079"/>
          </a:xfrm>
          <a:prstGeom prst="rect">
            <a:avLst/>
          </a:prstGeom>
        </p:spPr>
      </p:pic>
      <p:sp>
        <p:nvSpPr>
          <p:cNvPr id="17" name="Oval 16">
            <a:extLst>
              <a:ext uri="{FF2B5EF4-FFF2-40B4-BE49-F238E27FC236}">
                <a16:creationId xmlns:a16="http://schemas.microsoft.com/office/drawing/2014/main" id="{EC44D6E3-509B-4335-8D6F-307B8050D73D}"/>
              </a:ext>
            </a:extLst>
          </p:cNvPr>
          <p:cNvSpPr/>
          <p:nvPr/>
        </p:nvSpPr>
        <p:spPr>
          <a:xfrm>
            <a:off x="8234580" y="2650491"/>
            <a:ext cx="2364314" cy="267169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81987" y="4271593"/>
            <a:ext cx="2310009" cy="275567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799218"/>
            <a:ext cx="2837468" cy="3135580"/>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344883" y="53881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2147424" y="2464641"/>
            <a:ext cx="8648763" cy="132343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36365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Trời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bắt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đầu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trở</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lạnh</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mẹ</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nghĩ</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chúng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ta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nên</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vào</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rừng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nhặt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ít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hạt</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dẻ</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để</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trữ</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cho</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mùa</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đông</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Vâng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ạ!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Bây</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giờ</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chúng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ta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hãy</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đi</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ngay</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thôi</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mẹ</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81987" y="4271593"/>
            <a:ext cx="2310009" cy="275567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799218"/>
            <a:ext cx="2837468" cy="3135580"/>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344883" y="53881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2128570" y="2405205"/>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200329"/>
          </a:xfrm>
          <a:prstGeom prst="rect">
            <a:avLst/>
          </a:prstGeom>
          <a:noFill/>
        </p:spPr>
        <p:txBody>
          <a:bodyPr wrap="square" rtlCol="0">
            <a:spAutoFit/>
          </a:bodyPr>
          <a:lstStyle/>
          <a:p>
            <a:pPr lvl="0" algn="ctr">
              <a:defRPr/>
            </a:pP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1.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Nêu</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tên</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sản</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phẩm</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công</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nghệ</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có</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tác</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dụng</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làm</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tóc</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nhanh</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khô</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8" name="TextBox 27"/>
          <p:cNvSpPr txBox="1"/>
          <p:nvPr/>
        </p:nvSpPr>
        <p:spPr>
          <a:xfrm>
            <a:off x="4160356" y="5177628"/>
            <a:ext cx="4419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Máy</a:t>
            </a:r>
            <a:r>
              <a:rPr kumimoji="0" lang="en-US" sz="3600" b="1" i="0" u="none" strike="noStrike" kern="1200" cap="none" spc="0" normalizeH="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sấy</a:t>
            </a:r>
            <a:r>
              <a:rPr kumimoji="0" lang="en-US" sz="3600" b="1" i="0" u="none" strike="noStrike" kern="1200" cap="none" spc="0" normalizeH="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1" i="0" u="none" strike="noStrike" kern="1200" cap="none" spc="0" normalizeH="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tóc</a:t>
            </a:r>
            <a:endPar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698782" y="3912857"/>
            <a:ext cx="5694830" cy="225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2.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Nêu</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tên</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sản</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phẩm</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công</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nghệ</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có</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tác</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dụng</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làm</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nóng</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thức</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ăn</a:t>
            </a:r>
            <a:r>
              <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rPr>
              <a:t>.</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8" name="TextBox 27"/>
          <p:cNvSpPr txBox="1"/>
          <p:nvPr/>
        </p:nvSpPr>
        <p:spPr>
          <a:xfrm>
            <a:off x="3913799" y="4255315"/>
            <a:ext cx="53077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Bếp</a:t>
            </a:r>
            <a:r>
              <a:rPr kumimoji="0" lang="en-US" sz="4800" b="1" i="0" u="none" strike="noStrike" kern="1200" cap="none" spc="0" normalizeH="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800" b="1" i="0" u="none" strike="noStrike" kern="1200" cap="none" spc="0" normalizeH="0" noProof="0" dirty="0" err="1">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rPr>
              <a:t>từ</a:t>
            </a:r>
            <a:endParaRPr kumimoji="0" lang="en-US" sz="4800" b="1" i="0" u="none" strike="noStrike" kern="1200" cap="none" spc="0" normalizeH="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baseline="0" dirty="0" err="1">
                <a:solidFill>
                  <a:schemeClr val="bg1"/>
                </a:solidFill>
                <a:latin typeface="Arial" panose="020B0604020202020204" pitchFamily="34" charset="0"/>
                <a:ea typeface="Arial-Rounded" panose="020B0500000000000000" pitchFamily="34" charset="0"/>
                <a:cs typeface="Arial" panose="020B0604020202020204" pitchFamily="34" charset="0"/>
              </a:rPr>
              <a:t>Lò</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vi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sóng</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949444"/>
          </a:xfrm>
          <a:prstGeom prst="rect">
            <a:avLst/>
          </a:prstGeom>
          <a:noFill/>
        </p:spPr>
        <p:txBody>
          <a:bodyPr wrap="square" rtlCol="0">
            <a:spAutoFit/>
          </a:bodyPr>
          <a:lstStyle/>
          <a:p>
            <a:pPr lvl="0" algn="ctr">
              <a:lnSpc>
                <a:spcPct val="115000"/>
              </a:lnSpc>
              <a:defRPr/>
            </a:pP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3.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Nêu</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tên</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sản</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phẩm</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công</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nghệ</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có</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tác</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dụng</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làm</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phẳng</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quần</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FFFF00"/>
                </a:solidFill>
                <a:latin typeface="Arial" panose="020B0604020202020204" pitchFamily="34" charset="0"/>
                <a:ea typeface="Arial-Rounded" panose="020B0500000000000000" pitchFamily="34" charset="0"/>
                <a:cs typeface="Arial" panose="020B0604020202020204" pitchFamily="34" charset="0"/>
              </a:rPr>
              <a:t>áo</a:t>
            </a: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Bàn</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ủi</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bàn</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là</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754326"/>
          </a:xfrm>
          <a:prstGeom prst="rect">
            <a:avLst/>
          </a:prstGeom>
          <a:noFill/>
        </p:spPr>
        <p:txBody>
          <a:bodyPr wrap="square" rtlCol="0">
            <a:spAutoFit/>
          </a:bodyPr>
          <a:lstStyle/>
          <a:p>
            <a:pPr lvl="0" algn="ctr">
              <a:defRPr/>
            </a:pPr>
            <a:r>
              <a:rPr lang="en-US"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4. </a:t>
            </a:r>
            <a:r>
              <a:rPr lang="vi-VN" sz="3600" b="1" dirty="0">
                <a:solidFill>
                  <a:srgbClr val="FFFF00"/>
                </a:solidFill>
                <a:latin typeface="Arial" panose="020B0604020202020204" pitchFamily="34" charset="0"/>
                <a:ea typeface="Arial-Rounded" panose="020B0500000000000000" pitchFamily="34" charset="0"/>
                <a:cs typeface="Arial" panose="020B0604020202020204" pitchFamily="34" charset="0"/>
              </a:rPr>
              <a:t>Nêu tên sảm phẩm công nghệ có tác dụng giúp mọi người liên lạc với nhau.</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28" name="TextBox 27"/>
          <p:cNvSpPr txBox="1"/>
          <p:nvPr/>
        </p:nvSpPr>
        <p:spPr>
          <a:xfrm>
            <a:off x="4658235" y="5193470"/>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Điện</a:t>
            </a:r>
            <a:r>
              <a:rPr 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chemeClr val="bg1"/>
                </a:solidFill>
                <a:latin typeface="Arial" panose="020B0604020202020204" pitchFamily="34" charset="0"/>
                <a:ea typeface="Arial-Rounded" panose="020B0500000000000000" pitchFamily="34" charset="0"/>
                <a:cs typeface="Arial" panose="020B0604020202020204" pitchFamily="34" charset="0"/>
              </a:rPr>
              <a:t>thoại</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567BF7-A602-4C51-9B66-F80B1690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1438" y="-71120"/>
            <a:ext cx="11230562" cy="6929120"/>
          </a:xfrm>
          <a:prstGeom prst="rect">
            <a:avLst/>
          </a:prstGeom>
        </p:spPr>
      </p:pic>
      <p:pic>
        <p:nvPicPr>
          <p:cNvPr id="41" name="图片 40">
            <a:extLst>
              <a:ext uri="{FF2B5EF4-FFF2-40B4-BE49-F238E27FC236}">
                <a16:creationId xmlns:a16="http://schemas.microsoft.com/office/drawing/2014/main" id="{076C82DF-BC8D-48AF-9823-065BD7559E35}"/>
              </a:ext>
            </a:extLst>
          </p:cNvPr>
          <p:cNvPicPr>
            <a:picLocks noChangeAspect="1"/>
          </p:cNvPicPr>
          <p:nvPr/>
        </p:nvPicPr>
        <p:blipFill>
          <a:blip r:embed="rId4">
            <a:extLst>
              <a:ext uri="{28A0092B-C50C-407E-A947-70E740481C1C}">
                <a14:useLocalDpi xmlns:a14="http://schemas.microsoft.com/office/drawing/2010/main" val="0"/>
              </a:ext>
            </a:extLst>
          </a:blip>
          <a:srcRect r="79453" b="40138"/>
          <a:stretch>
            <a:fillRect/>
          </a:stretch>
        </p:blipFill>
        <p:spPr>
          <a:xfrm>
            <a:off x="400635" y="288816"/>
            <a:ext cx="1896259" cy="3107252"/>
          </a:xfrm>
          <a:prstGeom prst="rect">
            <a:avLst/>
          </a:prstGeom>
        </p:spPr>
      </p:pic>
      <p:pic>
        <p:nvPicPr>
          <p:cNvPr id="19" name="图片 18">
            <a:extLst>
              <a:ext uri="{FF2B5EF4-FFF2-40B4-BE49-F238E27FC236}">
                <a16:creationId xmlns:a16="http://schemas.microsoft.com/office/drawing/2014/main" id="{2F279F1D-AD08-4B45-B1EB-44BB66A162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623083">
            <a:off x="-365566" y="4692781"/>
            <a:ext cx="2640061" cy="2640061"/>
          </a:xfrm>
          <a:prstGeom prst="rect">
            <a:avLst/>
          </a:prstGeom>
        </p:spPr>
      </p:pic>
      <p:grpSp>
        <p:nvGrpSpPr>
          <p:cNvPr id="12" name="组合 11">
            <a:extLst>
              <a:ext uri="{FF2B5EF4-FFF2-40B4-BE49-F238E27FC236}">
                <a16:creationId xmlns:a16="http://schemas.microsoft.com/office/drawing/2014/main" id="{555ABCE1-5BDD-4F37-99CE-827B9212E845}"/>
              </a:ext>
            </a:extLst>
          </p:cNvPr>
          <p:cNvGrpSpPr/>
          <p:nvPr/>
        </p:nvGrpSpPr>
        <p:grpSpPr>
          <a:xfrm>
            <a:off x="1925872" y="1120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0"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AE063398-5BD6-46EC-B6DE-F01069B1C1D5}"/>
              </a:ext>
            </a:extLst>
          </p:cNvPr>
          <p:cNvGrpSpPr/>
          <p:nvPr/>
        </p:nvGrpSpPr>
        <p:grpSpPr>
          <a:xfrm flipH="1">
            <a:off x="6609463" y="3864085"/>
            <a:ext cx="428938"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14"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矩形 39">
            <a:extLst>
              <a:ext uri="{FF2B5EF4-FFF2-40B4-BE49-F238E27FC236}">
                <a16:creationId xmlns:a16="http://schemas.microsoft.com/office/drawing/2014/main" id="{05FA9F27-87EC-4097-BA4A-322F1C0B1B34}"/>
              </a:ext>
            </a:extLst>
          </p:cNvPr>
          <p:cNvSpPr/>
          <p:nvPr/>
        </p:nvSpPr>
        <p:spPr>
          <a:xfrm>
            <a:off x="399570"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6900BD79-9633-45BA-87A6-5668B8BD5CFA}"/>
              </a:ext>
            </a:extLst>
          </p:cNvPr>
          <p:cNvSpPr txBox="1"/>
          <p:nvPr/>
        </p:nvSpPr>
        <p:spPr>
          <a:xfrm>
            <a:off x="1712788" y="3768752"/>
            <a:ext cx="55973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9Slide07 FS North Land Sans" panose="00000500000000000000" pitchFamily="2" charset="0"/>
                <a:cs typeface="Arial" panose="020B0604020202020204" pitchFamily="34" charset="0"/>
              </a:rPr>
              <a:t>Tiết</a:t>
            </a:r>
            <a:r>
              <a:rPr kumimoji="0" lang="en-US" sz="3600" b="1" i="0" u="none" strike="noStrike" kern="1200" cap="none" spc="0" normalizeH="0" baseline="0" noProof="0" dirty="0">
                <a:ln>
                  <a:noFill/>
                </a:ln>
                <a:solidFill>
                  <a:srgbClr val="002060"/>
                </a:solidFill>
                <a:effectLst/>
                <a:uLnTx/>
                <a:uFillTx/>
                <a:latin typeface="#9Slide07 FS North Land Sans" panose="00000500000000000000" pitchFamily="2" charset="0"/>
                <a:cs typeface="Arial" panose="020B0604020202020204" pitchFamily="34" charset="0"/>
              </a:rPr>
              <a:t> 2</a:t>
            </a:r>
          </a:p>
        </p:txBody>
      </p:sp>
      <p:pic>
        <p:nvPicPr>
          <p:cNvPr id="8" name="Picture 7">
            <a:extLst>
              <a:ext uri="{FF2B5EF4-FFF2-40B4-BE49-F238E27FC236}">
                <a16:creationId xmlns:a16="http://schemas.microsoft.com/office/drawing/2014/main" id="{159E0306-8516-4506-9B97-731C761E76AC}"/>
              </a:ext>
            </a:extLst>
          </p:cNvPr>
          <p:cNvPicPr>
            <a:picLocks noChangeAspect="1"/>
          </p:cNvPicPr>
          <p:nvPr/>
        </p:nvPicPr>
        <p:blipFill>
          <a:blip r:embed="rId6"/>
          <a:stretch>
            <a:fillRect/>
          </a:stretch>
        </p:blipFill>
        <p:spPr>
          <a:xfrm>
            <a:off x="3173371" y="662506"/>
            <a:ext cx="3078747" cy="1176630"/>
          </a:xfrm>
          <a:prstGeom prst="rect">
            <a:avLst/>
          </a:prstGeom>
        </p:spPr>
      </p:pic>
      <p:pic>
        <p:nvPicPr>
          <p:cNvPr id="17" name="Picture 16">
            <a:extLst>
              <a:ext uri="{FF2B5EF4-FFF2-40B4-BE49-F238E27FC236}">
                <a16:creationId xmlns:a16="http://schemas.microsoft.com/office/drawing/2014/main" id="{D4768BDF-5695-402A-B08F-817EA78FBEE8}"/>
              </a:ext>
            </a:extLst>
          </p:cNvPr>
          <p:cNvPicPr>
            <a:picLocks noChangeAspect="1"/>
          </p:cNvPicPr>
          <p:nvPr/>
        </p:nvPicPr>
        <p:blipFill>
          <a:blip r:embed="rId7"/>
          <a:stretch>
            <a:fillRect/>
          </a:stretch>
        </p:blipFill>
        <p:spPr>
          <a:xfrm>
            <a:off x="1007270" y="1460926"/>
            <a:ext cx="7315834" cy="1121761"/>
          </a:xfrm>
          <a:prstGeom prst="rect">
            <a:avLst/>
          </a:prstGeom>
        </p:spPr>
      </p:pic>
      <p:pic>
        <p:nvPicPr>
          <p:cNvPr id="20" name="Picture 19">
            <a:extLst>
              <a:ext uri="{FF2B5EF4-FFF2-40B4-BE49-F238E27FC236}">
                <a16:creationId xmlns:a16="http://schemas.microsoft.com/office/drawing/2014/main" id="{838F2F63-8132-4B77-8A6F-4F906DB04027}"/>
              </a:ext>
            </a:extLst>
          </p:cNvPr>
          <p:cNvPicPr>
            <a:picLocks noChangeAspect="1"/>
          </p:cNvPicPr>
          <p:nvPr/>
        </p:nvPicPr>
        <p:blipFill>
          <a:blip r:embed="rId8"/>
          <a:stretch>
            <a:fillRect/>
          </a:stretch>
        </p:blipFill>
        <p:spPr>
          <a:xfrm>
            <a:off x="853530" y="2277581"/>
            <a:ext cx="7315834" cy="1402202"/>
          </a:xfrm>
          <a:prstGeom prst="rect">
            <a:avLst/>
          </a:prstGeom>
        </p:spPr>
      </p:pic>
    </p:spTree>
    <p:extLst>
      <p:ext uri="{BB962C8B-B14F-4D97-AF65-F5344CB8AC3E}">
        <p14:creationId xmlns:p14="http://schemas.microsoft.com/office/powerpoint/2010/main" val="15084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2" presetClass="entr" presetSubtype="9"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584</Words>
  <Application>Microsoft Office PowerPoint</Application>
  <PresentationFormat>Widescreen</PresentationFormat>
  <Paragraphs>85</Paragraphs>
  <Slides>31</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宋体</vt:lpstr>
      <vt:lpstr>#9Slide07 FS North Land Sans</vt:lpstr>
      <vt:lpstr>Arial</vt:lpstr>
      <vt:lpstr>Arial-Rounded</vt:lpstr>
      <vt:lpstr>Calibri</vt:lpstr>
      <vt:lpstr>Calibri Light</vt:lpstr>
      <vt:lpstr>等线</vt:lpstr>
      <vt:lpstr>等线 Light</vt:lpstr>
      <vt:lpstr>华文新魏</vt:lpstr>
      <vt:lpstr>Tahoma</vt:lpstr>
      <vt:lpstr>Times New Roman</vt:lpstr>
      <vt:lpstr>Trebuchet MS</vt:lpstr>
      <vt:lpstr>字魂59号-创粗黑</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DELL</cp:lastModifiedBy>
  <cp:revision>29</cp:revision>
  <dcterms:created xsi:type="dcterms:W3CDTF">2022-08-13T16:15:11Z</dcterms:created>
  <dcterms:modified xsi:type="dcterms:W3CDTF">2025-09-14T15:16:07Z</dcterms:modified>
</cp:coreProperties>
</file>