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26"/>
  </p:notesMasterIdLst>
  <p:sldIdLst>
    <p:sldId id="256" r:id="rId2"/>
    <p:sldId id="263" r:id="rId3"/>
    <p:sldId id="257" r:id="rId4"/>
    <p:sldId id="265" r:id="rId5"/>
    <p:sldId id="276" r:id="rId6"/>
    <p:sldId id="266" r:id="rId7"/>
    <p:sldId id="277" r:id="rId8"/>
    <p:sldId id="278" r:id="rId9"/>
    <p:sldId id="279" r:id="rId10"/>
    <p:sldId id="280" r:id="rId11"/>
    <p:sldId id="281" r:id="rId12"/>
    <p:sldId id="282" r:id="rId13"/>
    <p:sldId id="283" r:id="rId14"/>
    <p:sldId id="284" r:id="rId15"/>
    <p:sldId id="267" r:id="rId16"/>
    <p:sldId id="270" r:id="rId17"/>
    <p:sldId id="271" r:id="rId18"/>
    <p:sldId id="268" r:id="rId19"/>
    <p:sldId id="269" r:id="rId20"/>
    <p:sldId id="273" r:id="rId21"/>
    <p:sldId id="274" r:id="rId22"/>
    <p:sldId id="275" r:id="rId23"/>
    <p:sldId id="272" r:id="rId24"/>
    <p:sldId id="261" r:id="rId25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0185"/>
    <a:srgbClr val="FFFFCC"/>
    <a:srgbClr val="FF99FF"/>
    <a:srgbClr val="007A37"/>
    <a:srgbClr val="049229"/>
    <a:srgbClr val="CCFFCC"/>
    <a:srgbClr val="CCECFF"/>
    <a:srgbClr val="0099DA"/>
    <a:srgbClr val="FE42A4"/>
    <a:srgbClr val="74B4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780" y="6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546686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830851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65af97229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65af97229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30837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65af97229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65af97229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30837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65af97229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65af97229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30837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65af97229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65af97229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30837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01972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65af97229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65af97229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30837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65af97229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65af97229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30837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65af97229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65af97229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30837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65af97229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65af97229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30837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65af97229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65af97229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30837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65af97229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65af97229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30837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65af97229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65af97229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30837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65af97229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65af97229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30837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microsoft.com/office/2007/relationships/hdphoto" Target="../media/hdphoto13.wdp"/><Relationship Id="rId5" Type="http://schemas.openxmlformats.org/officeDocument/2006/relationships/image" Target="../media/image20.png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microsoft.com/office/2007/relationships/hdphoto" Target="../media/hdphoto14.wdp"/><Relationship Id="rId5" Type="http://schemas.openxmlformats.org/officeDocument/2006/relationships/image" Target="../media/image21.png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microsoft.com/office/2007/relationships/hdphoto" Target="../media/hdphoto15.wdp"/><Relationship Id="rId5" Type="http://schemas.openxmlformats.org/officeDocument/2006/relationships/image" Target="../media/image22.png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8.png"/><Relationship Id="rId7" Type="http://schemas.microsoft.com/office/2007/relationships/hdphoto" Target="../media/hdphoto17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11" Type="http://schemas.microsoft.com/office/2007/relationships/hdphoto" Target="../media/hdphoto19.wdp"/><Relationship Id="rId5" Type="http://schemas.microsoft.com/office/2007/relationships/hdphoto" Target="../media/hdphoto16.wdp"/><Relationship Id="rId10" Type="http://schemas.openxmlformats.org/officeDocument/2006/relationships/image" Target="../media/image26.png"/><Relationship Id="rId4" Type="http://schemas.openxmlformats.org/officeDocument/2006/relationships/image" Target="../media/image23.png"/><Relationship Id="rId9" Type="http://schemas.microsoft.com/office/2007/relationships/hdphoto" Target="../media/hdphoto18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microsoft.com/office/2007/relationships/hdphoto" Target="../media/hdphoto20.wdp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microsoft.com/office/2007/relationships/hdphoto" Target="../media/hdphoto21.wdp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microsoft.com/office/2007/relationships/hdphoto" Target="../media/hdphoto22.wdp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microsoft.com/office/2007/relationships/hdphoto" Target="../media/hdphoto23.wdp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6.png"/><Relationship Id="rId18" Type="http://schemas.microsoft.com/office/2007/relationships/hdphoto" Target="../media/hdphoto30.wdp"/><Relationship Id="rId3" Type="http://schemas.openxmlformats.org/officeDocument/2006/relationships/image" Target="../media/image8.png"/><Relationship Id="rId21" Type="http://schemas.openxmlformats.org/officeDocument/2006/relationships/image" Target="../media/image40.png"/><Relationship Id="rId7" Type="http://schemas.microsoft.com/office/2007/relationships/hdphoto" Target="../media/hdphoto25.wdp"/><Relationship Id="rId12" Type="http://schemas.microsoft.com/office/2007/relationships/hdphoto" Target="../media/hdphoto27.wdp"/><Relationship Id="rId17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6" Type="http://schemas.microsoft.com/office/2007/relationships/hdphoto" Target="../media/hdphoto29.wdp"/><Relationship Id="rId20" Type="http://schemas.microsoft.com/office/2007/relationships/hdphoto" Target="../media/hdphoto31.wdp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11" Type="http://schemas.openxmlformats.org/officeDocument/2006/relationships/image" Target="../media/image35.png"/><Relationship Id="rId24" Type="http://schemas.microsoft.com/office/2007/relationships/hdphoto" Target="../media/hdphoto33.wdp"/><Relationship Id="rId5" Type="http://schemas.microsoft.com/office/2007/relationships/hdphoto" Target="../media/hdphoto24.wdp"/><Relationship Id="rId15" Type="http://schemas.openxmlformats.org/officeDocument/2006/relationships/image" Target="../media/image37.png"/><Relationship Id="rId23" Type="http://schemas.openxmlformats.org/officeDocument/2006/relationships/image" Target="../media/image41.png"/><Relationship Id="rId10" Type="http://schemas.openxmlformats.org/officeDocument/2006/relationships/image" Target="../media/image34.png"/><Relationship Id="rId19" Type="http://schemas.openxmlformats.org/officeDocument/2006/relationships/image" Target="../media/image39.png"/><Relationship Id="rId4" Type="http://schemas.openxmlformats.org/officeDocument/2006/relationships/image" Target="../media/image31.png"/><Relationship Id="rId9" Type="http://schemas.microsoft.com/office/2007/relationships/hdphoto" Target="../media/hdphoto26.wdp"/><Relationship Id="rId14" Type="http://schemas.microsoft.com/office/2007/relationships/hdphoto" Target="../media/hdphoto28.wdp"/><Relationship Id="rId22" Type="http://schemas.microsoft.com/office/2007/relationships/hdphoto" Target="../media/hdphoto32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microsoft.com/office/2007/relationships/hdphoto" Target="../media/hdphoto4.wdp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microsoft.com/office/2007/relationships/hdphoto" Target="../media/hdphoto5.wdp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7.png"/><Relationship Id="rId3" Type="http://schemas.microsoft.com/office/2007/relationships/hdphoto" Target="../media/hdphoto6.wdp"/><Relationship Id="rId7" Type="http://schemas.microsoft.com/office/2007/relationships/hdphoto" Target="../media/hdphoto8.wdp"/><Relationship Id="rId12" Type="http://schemas.microsoft.com/office/2007/relationships/hdphoto" Target="../media/hdphoto10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11" Type="http://schemas.openxmlformats.org/officeDocument/2006/relationships/image" Target="../media/image16.png"/><Relationship Id="rId5" Type="http://schemas.microsoft.com/office/2007/relationships/hdphoto" Target="../media/hdphoto7.wdp"/><Relationship Id="rId15" Type="http://schemas.openxmlformats.org/officeDocument/2006/relationships/image" Target="../media/image18.png"/><Relationship Id="rId10" Type="http://schemas.microsoft.com/office/2007/relationships/hdphoto" Target="../media/hdphoto9.wdp"/><Relationship Id="rId4" Type="http://schemas.openxmlformats.org/officeDocument/2006/relationships/image" Target="../media/image12.png"/><Relationship Id="rId9" Type="http://schemas.openxmlformats.org/officeDocument/2006/relationships/image" Target="../media/image15.png"/><Relationship Id="rId14" Type="http://schemas.microsoft.com/office/2007/relationships/hdphoto" Target="../media/hdphoto1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microsoft.com/office/2007/relationships/hdphoto" Target="../media/hdphoto12.wdp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536670" y="1085389"/>
            <a:ext cx="5256534" cy="148636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GB" sz="8000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Chào em vào lớp 1</a:t>
            </a:r>
            <a:endParaRPr sz="80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AF093B-0823-42E9-99FC-2AB0093227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526" y="1747468"/>
            <a:ext cx="1401031" cy="33832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7580" y="735931"/>
            <a:ext cx="3634739" cy="2452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78280" y="4069080"/>
            <a:ext cx="7239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Phấn để chúng ta làm bài ở trên bảng.</a:t>
            </a:r>
            <a:endParaRPr lang="vi-VN" sz="32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928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7900" y="1226820"/>
            <a:ext cx="4427220" cy="12191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0580" y="3665220"/>
            <a:ext cx="79476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 để chúng ta đo những vật dụng cần đo.</a:t>
            </a:r>
            <a:endParaRPr lang="vi-VN" sz="32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0871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9614" y="754716"/>
            <a:ext cx="2640646" cy="2354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79120" y="4122420"/>
            <a:ext cx="82981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 con để chúng ta viết những con chữ trước khi ghi vào vở.</a:t>
            </a:r>
            <a:endParaRPr lang="vi-VN" sz="24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833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8350" y="807720"/>
            <a:ext cx="4275810" cy="2514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30580" y="3665220"/>
            <a:ext cx="79476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Tẩy để chúng ta tẩy những lỗi sai ở trong vở.</a:t>
            </a:r>
            <a:endParaRPr lang="vi-VN" sz="32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2112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63706"/>
            <a:ext cx="2750820" cy="3164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05990" y="3954780"/>
            <a:ext cx="79476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 để chúng ta học và đọc bài .</a:t>
            </a:r>
            <a:endParaRPr lang="vi-VN" sz="32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2475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07397" y="68840"/>
            <a:ext cx="8275494" cy="472786"/>
          </a:xfrm>
          <a:prstGeom prst="roundRect">
            <a:avLst/>
          </a:prstGeom>
          <a:solidFill>
            <a:srgbClr val="CCFFCC"/>
          </a:solidFill>
          <a:ln>
            <a:solidFill>
              <a:srgbClr val="0492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492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quen với </a:t>
            </a:r>
            <a:r>
              <a:rPr lang="vi-VN" sz="2800" b="1" dirty="0" smtClean="0">
                <a:solidFill>
                  <a:srgbClr val="0492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 thế đọc, viết, nói, nghe</a:t>
            </a:r>
            <a:endParaRPr lang="en-US" sz="2800" b="1" dirty="0">
              <a:solidFill>
                <a:srgbClr val="04922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135080" y="-9092"/>
            <a:ext cx="561109" cy="550718"/>
          </a:xfrm>
          <a:prstGeom prst="ellipse">
            <a:avLst/>
          </a:prstGeom>
          <a:solidFill>
            <a:srgbClr val="FD01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5237"/>
            <a:ext cx="9071264" cy="3357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22889" y="552017"/>
            <a:ext cx="38298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smtClean="0">
                <a:solidFill>
                  <a:srgbClr val="007A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Quan sát và nhận xét</a:t>
            </a:r>
            <a:endParaRPr lang="en-US" sz="2800" b="1">
              <a:solidFill>
                <a:srgbClr val="007A3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5673436" y="1766455"/>
            <a:ext cx="2545773" cy="2078181"/>
            <a:chOff x="5673436" y="1766455"/>
            <a:chExt cx="2545773" cy="2078181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5673436" y="1766455"/>
              <a:ext cx="2545773" cy="2078181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5673436" y="1766455"/>
              <a:ext cx="2369128" cy="2078181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" name="Straight Connector 12"/>
          <p:cNvCxnSpPr/>
          <p:nvPr/>
        </p:nvCxnSpPr>
        <p:spPr>
          <a:xfrm>
            <a:off x="561109" y="3262745"/>
            <a:ext cx="10391" cy="623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/>
          <p:cNvGrpSpPr/>
          <p:nvPr/>
        </p:nvGrpSpPr>
        <p:grpSpPr>
          <a:xfrm>
            <a:off x="415634" y="2556163"/>
            <a:ext cx="779321" cy="1033895"/>
            <a:chOff x="415634" y="2493818"/>
            <a:chExt cx="779321" cy="1033895"/>
          </a:xfrm>
        </p:grpSpPr>
        <p:cxnSp>
          <p:nvCxnSpPr>
            <p:cNvPr id="15" name="Straight Connector 14"/>
            <p:cNvCxnSpPr/>
            <p:nvPr/>
          </p:nvCxnSpPr>
          <p:spPr>
            <a:xfrm>
              <a:off x="415634" y="2982191"/>
              <a:ext cx="280555" cy="545522"/>
            </a:xfrm>
            <a:prstGeom prst="line">
              <a:avLst/>
            </a:prstGeom>
            <a:ln w="76200">
              <a:solidFill>
                <a:srgbClr val="007A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H="1">
              <a:off x="696190" y="2493818"/>
              <a:ext cx="498765" cy="1033895"/>
            </a:xfrm>
            <a:prstGeom prst="line">
              <a:avLst/>
            </a:prstGeom>
            <a:ln w="76200">
              <a:solidFill>
                <a:srgbClr val="007A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/>
          <p:cNvSpPr txBox="1"/>
          <p:nvPr/>
        </p:nvSpPr>
        <p:spPr>
          <a:xfrm>
            <a:off x="3362155" y="4432319"/>
            <a:ext cx="19575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 thế đọc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6244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5237"/>
            <a:ext cx="9144000" cy="355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307397" y="68840"/>
            <a:ext cx="8275494" cy="472786"/>
          </a:xfrm>
          <a:prstGeom prst="roundRect">
            <a:avLst/>
          </a:prstGeom>
          <a:solidFill>
            <a:srgbClr val="CCFFCC"/>
          </a:solidFill>
          <a:ln>
            <a:solidFill>
              <a:srgbClr val="0492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0492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quen với </a:t>
            </a:r>
            <a:r>
              <a:rPr lang="vi-VN" sz="2800" b="1" smtClean="0">
                <a:solidFill>
                  <a:srgbClr val="0492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 thế đọc, viết, nói, nghe</a:t>
            </a:r>
            <a:endParaRPr lang="en-US" sz="2800" b="1">
              <a:solidFill>
                <a:srgbClr val="04922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135080" y="-9092"/>
            <a:ext cx="561109" cy="550718"/>
          </a:xfrm>
          <a:prstGeom prst="ellipse">
            <a:avLst/>
          </a:prstGeom>
          <a:solidFill>
            <a:srgbClr val="FD01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2889" y="552017"/>
            <a:ext cx="38298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smtClean="0">
                <a:solidFill>
                  <a:srgbClr val="007A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Quan sát và nhận xét</a:t>
            </a:r>
            <a:endParaRPr lang="en-US" sz="2800" b="1">
              <a:solidFill>
                <a:srgbClr val="007A3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5673436" y="1766455"/>
            <a:ext cx="2545773" cy="2078181"/>
            <a:chOff x="5673436" y="1766455"/>
            <a:chExt cx="2545773" cy="2078181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5673436" y="1766455"/>
              <a:ext cx="2545773" cy="2078181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5673436" y="1766455"/>
              <a:ext cx="2369128" cy="2078181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" name="Straight Connector 12"/>
          <p:cNvCxnSpPr/>
          <p:nvPr/>
        </p:nvCxnSpPr>
        <p:spPr>
          <a:xfrm>
            <a:off x="561109" y="3262745"/>
            <a:ext cx="10391" cy="623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/>
          <p:cNvGrpSpPr/>
          <p:nvPr/>
        </p:nvGrpSpPr>
        <p:grpSpPr>
          <a:xfrm>
            <a:off x="415634" y="2556163"/>
            <a:ext cx="779321" cy="1033895"/>
            <a:chOff x="415634" y="2493818"/>
            <a:chExt cx="779321" cy="1033895"/>
          </a:xfrm>
        </p:grpSpPr>
        <p:cxnSp>
          <p:nvCxnSpPr>
            <p:cNvPr id="15" name="Straight Connector 14"/>
            <p:cNvCxnSpPr/>
            <p:nvPr/>
          </p:nvCxnSpPr>
          <p:spPr>
            <a:xfrm>
              <a:off x="415634" y="2982191"/>
              <a:ext cx="280555" cy="545522"/>
            </a:xfrm>
            <a:prstGeom prst="line">
              <a:avLst/>
            </a:prstGeom>
            <a:ln w="76200">
              <a:solidFill>
                <a:srgbClr val="007A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H="1">
              <a:off x="696190" y="2493818"/>
              <a:ext cx="498765" cy="1033895"/>
            </a:xfrm>
            <a:prstGeom prst="line">
              <a:avLst/>
            </a:prstGeom>
            <a:ln w="76200">
              <a:solidFill>
                <a:srgbClr val="007A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/>
          <p:cNvSpPr txBox="1"/>
          <p:nvPr/>
        </p:nvSpPr>
        <p:spPr>
          <a:xfrm>
            <a:off x="3362155" y="4432319"/>
            <a:ext cx="19800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 thế viết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6787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5237"/>
            <a:ext cx="914400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307397" y="68840"/>
            <a:ext cx="8275494" cy="472786"/>
          </a:xfrm>
          <a:prstGeom prst="roundRect">
            <a:avLst/>
          </a:prstGeom>
          <a:solidFill>
            <a:srgbClr val="CCFFCC"/>
          </a:solidFill>
          <a:ln>
            <a:solidFill>
              <a:srgbClr val="0492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0492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quen với </a:t>
            </a:r>
            <a:r>
              <a:rPr lang="vi-VN" sz="2800" b="1" smtClean="0">
                <a:solidFill>
                  <a:srgbClr val="0492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 thế đọc, viết, nói, nghe</a:t>
            </a:r>
            <a:endParaRPr lang="en-US" sz="2800" b="1">
              <a:solidFill>
                <a:srgbClr val="04922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135080" y="-9092"/>
            <a:ext cx="561109" cy="550718"/>
          </a:xfrm>
          <a:prstGeom prst="ellipse">
            <a:avLst/>
          </a:prstGeom>
          <a:solidFill>
            <a:srgbClr val="FD01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2889" y="552017"/>
            <a:ext cx="38298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smtClean="0">
                <a:solidFill>
                  <a:srgbClr val="007A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Quan sát và nhận xét</a:t>
            </a:r>
            <a:endParaRPr lang="en-US" sz="2800" b="1">
              <a:solidFill>
                <a:srgbClr val="007A3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5673436" y="1766455"/>
            <a:ext cx="2545773" cy="2078181"/>
            <a:chOff x="5673436" y="1766455"/>
            <a:chExt cx="2545773" cy="2078181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5673436" y="1766455"/>
              <a:ext cx="2545773" cy="2078181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5673436" y="1766455"/>
              <a:ext cx="2369128" cy="2078181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" name="Straight Connector 12"/>
          <p:cNvCxnSpPr/>
          <p:nvPr/>
        </p:nvCxnSpPr>
        <p:spPr>
          <a:xfrm>
            <a:off x="561109" y="3262745"/>
            <a:ext cx="10391" cy="623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/>
          <p:cNvGrpSpPr/>
          <p:nvPr/>
        </p:nvGrpSpPr>
        <p:grpSpPr>
          <a:xfrm>
            <a:off x="415634" y="2556163"/>
            <a:ext cx="779321" cy="1033895"/>
            <a:chOff x="415634" y="2493818"/>
            <a:chExt cx="779321" cy="1033895"/>
          </a:xfrm>
        </p:grpSpPr>
        <p:cxnSp>
          <p:nvCxnSpPr>
            <p:cNvPr id="15" name="Straight Connector 14"/>
            <p:cNvCxnSpPr/>
            <p:nvPr/>
          </p:nvCxnSpPr>
          <p:spPr>
            <a:xfrm>
              <a:off x="415634" y="2982191"/>
              <a:ext cx="280555" cy="545522"/>
            </a:xfrm>
            <a:prstGeom prst="line">
              <a:avLst/>
            </a:prstGeom>
            <a:ln w="76200">
              <a:solidFill>
                <a:srgbClr val="007A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H="1">
              <a:off x="696190" y="2493818"/>
              <a:ext cx="498765" cy="1033895"/>
            </a:xfrm>
            <a:prstGeom prst="line">
              <a:avLst/>
            </a:prstGeom>
            <a:ln w="76200">
              <a:solidFill>
                <a:srgbClr val="007A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/>
          <p:cNvSpPr txBox="1"/>
          <p:nvPr/>
        </p:nvSpPr>
        <p:spPr>
          <a:xfrm>
            <a:off x="3237464" y="4492404"/>
            <a:ext cx="26757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 thế cầm bút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7638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4457701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700" y="0"/>
            <a:ext cx="46863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77" b="9962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6871" y="582179"/>
            <a:ext cx="641978" cy="566137"/>
          </a:xfrm>
          <a:prstGeom prst="rect">
            <a:avLst/>
          </a:prstGeom>
          <a:noFill/>
          <a:ln>
            <a:noFill/>
          </a:ln>
          <a:effectLst>
            <a:glow rad="101600">
              <a:srgbClr val="FFFF00">
                <a:alpha val="60000"/>
              </a:srgb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355" b="100000" l="858" r="100000">
                        <a14:foregroundMark x1="39280" y1="40399" x2="39280" y2="40399"/>
                        <a14:foregroundMark x1="65523" y1="30435" x2="65523" y2="30435"/>
                        <a14:foregroundMark x1="61063" y1="36232" x2="61063" y2="36232"/>
                        <a14:foregroundMark x1="68782" y1="39312" x2="68782" y2="39312"/>
                        <a14:foregroundMark x1="63636" y1="38949" x2="63636" y2="38949"/>
                        <a14:foregroundMark x1="65866" y1="37319" x2="65866" y2="37319"/>
                        <a14:foregroundMark x1="69811" y1="34783" x2="69811" y2="34783"/>
                        <a14:foregroundMark x1="61063" y1="41667" x2="61063" y2="41667"/>
                        <a14:foregroundMark x1="59348" y1="38587" x2="59348" y2="38587"/>
                        <a14:foregroundMark x1="59348" y1="38587" x2="59348" y2="38587"/>
                        <a14:foregroundMark x1="33791" y1="34058" x2="33791" y2="34058"/>
                        <a14:foregroundMark x1="30875" y1="38225" x2="30875" y2="38225"/>
                        <a14:foregroundMark x1="30875" y1="38225" x2="30875" y2="38225"/>
                        <a14:foregroundMark x1="30875" y1="33152" x2="30875" y2="33152"/>
                        <a14:foregroundMark x1="30875" y1="33152" x2="30875" y2="33152"/>
                        <a14:foregroundMark x1="34477" y1="36957" x2="34477" y2="36957"/>
                        <a14:foregroundMark x1="34477" y1="36957" x2="34477" y2="36957"/>
                        <a14:foregroundMark x1="38593" y1="30978" x2="38593" y2="30978"/>
                        <a14:foregroundMark x1="38593" y1="30978" x2="38593" y2="30978"/>
                        <a14:foregroundMark x1="34134" y1="28261" x2="34134" y2="28261"/>
                        <a14:foregroundMark x1="25043" y1="27355" x2="25043" y2="27355"/>
                        <a14:foregroundMark x1="23671" y1="36594" x2="23671" y2="36594"/>
                        <a14:foregroundMark x1="26415" y1="43478" x2="27273" y2="44384"/>
                        <a14:foregroundMark x1="28302" y1="28261" x2="28302" y2="28261"/>
                        <a14:foregroundMark x1="24014" y1="30978" x2="24014" y2="30978"/>
                        <a14:foregroundMark x1="25386" y1="30978" x2="26415" y2="30978"/>
                        <a14:foregroundMark x1="27273" y1="31341" x2="27616" y2="32428"/>
                        <a14:foregroundMark x1="28645" y1="34420" x2="28988" y2="35507"/>
                        <a14:foregroundMark x1="29846" y1="37862" x2="29846" y2="37862"/>
                        <a14:foregroundMark x1="36364" y1="40399" x2="36364" y2="40399"/>
                        <a14:foregroundMark x1="38593" y1="36232" x2="38593" y2="36232"/>
                        <a14:foregroundMark x1="34477" y1="30435" x2="34477" y2="30435"/>
                        <a14:foregroundMark x1="64322" y1="42754" x2="64322" y2="42754"/>
                        <a14:foregroundMark x1="64666" y1="34420" x2="64666" y2="34420"/>
                        <a14:foregroundMark x1="64322" y1="30072" x2="64322" y2="30072"/>
                        <a14:foregroundMark x1="59348" y1="29710" x2="59348" y2="29710"/>
                        <a14:foregroundMark x1="56775" y1="34058" x2="56775" y2="35145"/>
                        <a14:foregroundMark x1="56775" y1="38949" x2="56775" y2="38949"/>
                        <a14:foregroundMark x1="58491" y1="45109" x2="60034" y2="45471"/>
                        <a14:foregroundMark x1="64666" y1="45109" x2="64666" y2="45109"/>
                        <a14:foregroundMark x1="67925" y1="45109" x2="67925" y2="45109"/>
                        <a14:foregroundMark x1="72384" y1="40942" x2="72384" y2="40942"/>
                        <a14:foregroundMark x1="55575" y1="32065" x2="55575" y2="32065"/>
                        <a14:foregroundMark x1="56261" y1="30435" x2="56261" y2="30435"/>
                        <a14:foregroundMark x1="28302" y1="40942" x2="28302" y2="40942"/>
                        <a14:foregroundMark x1="31218" y1="42391" x2="31218" y2="42391"/>
                        <a14:foregroundMark x1="31218" y1="43659" x2="31218" y2="43659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927" y="1780752"/>
            <a:ext cx="611875" cy="579340"/>
          </a:xfrm>
          <a:prstGeom prst="rect">
            <a:avLst/>
          </a:prstGeom>
          <a:noFill/>
          <a:ln>
            <a:noFill/>
          </a:ln>
          <a:effectLst>
            <a:glow rad="101600">
              <a:srgbClr val="FFFF00">
                <a:alpha val="60000"/>
              </a:srgb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0" y="0"/>
            <a:ext cx="6712094" cy="523220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r>
              <a:rPr lang="vi-VN" sz="2800" b="1" smtClean="0">
                <a:solidFill>
                  <a:srgbClr val="007A37"/>
                </a:solidFill>
                <a:latin typeface="+mj-lt"/>
              </a:rPr>
              <a:t>b)Thực hành các tư thế đọc, viết, nói, nghe</a:t>
            </a:r>
            <a:endParaRPr lang="en-US" sz="2800" b="1">
              <a:solidFill>
                <a:srgbClr val="007A37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61385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72317" y="78295"/>
            <a:ext cx="2639291" cy="1597602"/>
          </a:xfrm>
          <a:prstGeom prst="roundRect">
            <a:avLst/>
          </a:prstGeom>
          <a:solidFill>
            <a:srgbClr val="FFFFCC"/>
          </a:solidFill>
          <a:ln>
            <a:solidFill>
              <a:srgbClr val="FD0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quen với </a:t>
            </a:r>
            <a:r>
              <a:rPr lang="vi-VN" sz="2800" b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nét chữ viết cơ bản</a:t>
            </a:r>
            <a:endParaRPr lang="en-US" sz="28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0" y="363"/>
            <a:ext cx="561109" cy="550718"/>
          </a:xfrm>
          <a:prstGeom prst="ellipse">
            <a:avLst/>
          </a:prstGeom>
          <a:solidFill>
            <a:srgbClr val="FD01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1688" y="1774761"/>
            <a:ext cx="26499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Nhận diện các nét chữ viết cơ bản</a:t>
            </a:r>
            <a:endParaRPr lang="en-US" sz="28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1285" y="78295"/>
            <a:ext cx="2901803" cy="4973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1738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93" y="0"/>
            <a:ext cx="4824197" cy="5103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727" r="28038" b="23636"/>
          <a:stretch/>
        </p:blipFill>
        <p:spPr bwMode="auto">
          <a:xfrm>
            <a:off x="0" y="353291"/>
            <a:ext cx="3906982" cy="737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81"/>
          <a:stretch/>
        </p:blipFill>
        <p:spPr bwMode="auto">
          <a:xfrm>
            <a:off x="5725390" y="0"/>
            <a:ext cx="2276473" cy="5103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515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72317" y="78295"/>
            <a:ext cx="8620809" cy="472786"/>
          </a:xfrm>
          <a:prstGeom prst="roundRect">
            <a:avLst/>
          </a:prstGeom>
          <a:solidFill>
            <a:srgbClr val="FFFFCC"/>
          </a:solidFill>
          <a:ln>
            <a:solidFill>
              <a:srgbClr val="FD0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quen với </a:t>
            </a:r>
            <a:r>
              <a:rPr lang="vi-VN" sz="2800" b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nét chữ viết cơ bản</a:t>
            </a:r>
            <a:endParaRPr lang="en-US" sz="28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0" y="363"/>
            <a:ext cx="561109" cy="550718"/>
          </a:xfrm>
          <a:prstGeom prst="ellipse">
            <a:avLst/>
          </a:prstGeom>
          <a:solidFill>
            <a:srgbClr val="FD01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0554" y="708384"/>
            <a:ext cx="68026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Nhận diện các chữ số</a:t>
            </a:r>
            <a:endParaRPr lang="en-US" sz="28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40" y="1893820"/>
            <a:ext cx="80010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5555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72317" y="78295"/>
            <a:ext cx="8620809" cy="472786"/>
          </a:xfrm>
          <a:prstGeom prst="roundRect">
            <a:avLst/>
          </a:prstGeom>
          <a:solidFill>
            <a:srgbClr val="FFFFCC"/>
          </a:solidFill>
          <a:ln>
            <a:solidFill>
              <a:srgbClr val="FD0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quen với </a:t>
            </a:r>
            <a:r>
              <a:rPr lang="vi-VN" sz="2800" b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nét chữ viết cơ bản</a:t>
            </a:r>
            <a:endParaRPr lang="en-US" sz="28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0" y="363"/>
            <a:ext cx="561109" cy="550718"/>
          </a:xfrm>
          <a:prstGeom prst="ellipse">
            <a:avLst/>
          </a:prstGeom>
          <a:solidFill>
            <a:srgbClr val="FD01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0554" y="708384"/>
            <a:ext cx="68026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Nhận diện các dấu thanh</a:t>
            </a:r>
            <a:endParaRPr lang="en-US" sz="28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8753"/>
          <a:stretch/>
        </p:blipFill>
        <p:spPr bwMode="auto">
          <a:xfrm>
            <a:off x="92427" y="1911203"/>
            <a:ext cx="8959146" cy="544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76048" y="2626242"/>
            <a:ext cx="12458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dấu huyền</a:t>
            </a: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89909" y="2626242"/>
            <a:ext cx="9460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dấu sắc</a:t>
            </a: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30826" y="2626242"/>
            <a:ext cx="9460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dấu hỏi</a:t>
            </a: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21403" y="2626242"/>
            <a:ext cx="9893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dấu ngã</a:t>
            </a: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22613" y="2626242"/>
            <a:ext cx="11176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dấu nặng</a:t>
            </a: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6342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  <p:bldP spid="10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71312" y="607880"/>
            <a:ext cx="60147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2800" b="1" smtClean="0">
                <a:solidFill>
                  <a:srgbClr val="7030A0"/>
                </a:solidFill>
                <a:latin typeface="+mj-lt"/>
              </a:rPr>
              <a:t>d) Luyện </a:t>
            </a:r>
            <a:r>
              <a:rPr lang="vi-VN" sz="2800" b="1">
                <a:solidFill>
                  <a:srgbClr val="7030A0"/>
                </a:solidFill>
                <a:latin typeface="+mj-lt"/>
              </a:rPr>
              <a:t>viết các nét cơ bản và chữ số</a:t>
            </a:r>
            <a:endParaRPr lang="en-US" sz="2800" b="1">
              <a:solidFill>
                <a:srgbClr val="7030A0"/>
              </a:solidFill>
              <a:latin typeface="+mj-lt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72317" y="78295"/>
            <a:ext cx="8620809" cy="472786"/>
          </a:xfrm>
          <a:prstGeom prst="roundRect">
            <a:avLst/>
          </a:prstGeom>
          <a:solidFill>
            <a:srgbClr val="FFFFCC"/>
          </a:solidFill>
          <a:ln>
            <a:solidFill>
              <a:srgbClr val="FD0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7030A0"/>
                </a:solidFill>
                <a:latin typeface="+mj-lt"/>
              </a:rPr>
              <a:t>Làm quen với </a:t>
            </a:r>
            <a:r>
              <a:rPr lang="vi-VN" sz="2800" b="1" smtClean="0">
                <a:solidFill>
                  <a:srgbClr val="7030A0"/>
                </a:solidFill>
                <a:latin typeface="+mj-lt"/>
              </a:rPr>
              <a:t>các nét chữ viết cơ bản</a:t>
            </a:r>
            <a:endParaRPr lang="en-US" sz="2800" b="1">
              <a:solidFill>
                <a:srgbClr val="7030A0"/>
              </a:solidFill>
              <a:latin typeface="+mj-lt"/>
            </a:endParaRPr>
          </a:p>
        </p:txBody>
      </p:sp>
      <p:sp>
        <p:nvSpPr>
          <p:cNvPr id="6" name="Oval 5"/>
          <p:cNvSpPr/>
          <p:nvPr/>
        </p:nvSpPr>
        <p:spPr>
          <a:xfrm>
            <a:off x="0" y="363"/>
            <a:ext cx="561109" cy="550718"/>
          </a:xfrm>
          <a:prstGeom prst="ellipse">
            <a:avLst/>
          </a:prstGeom>
          <a:solidFill>
            <a:srgbClr val="FD01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+mj-lt"/>
              </a:rPr>
              <a:t>4</a:t>
            </a:r>
            <a:endParaRPr lang="en-US" sz="2400" b="1">
              <a:latin typeface="+mj-lt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317" y="1581149"/>
            <a:ext cx="8799374" cy="215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751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72317" y="14500"/>
            <a:ext cx="8620809" cy="472786"/>
          </a:xfrm>
          <a:prstGeom prst="roundRect">
            <a:avLst/>
          </a:prstGeom>
          <a:solidFill>
            <a:srgbClr val="FFFFCC"/>
          </a:solidFill>
          <a:ln>
            <a:solidFill>
              <a:srgbClr val="FD0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quen với </a:t>
            </a:r>
            <a:r>
              <a:rPr lang="vi-VN" sz="2800" b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 chữ cái</a:t>
            </a:r>
            <a:endParaRPr lang="en-US" sz="28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0" y="363"/>
            <a:ext cx="561109" cy="550718"/>
          </a:xfrm>
          <a:prstGeom prst="ellipse">
            <a:avLst/>
          </a:prstGeom>
          <a:solidFill>
            <a:srgbClr val="FD01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3112"/>
          <a:stretch/>
        </p:blipFill>
        <p:spPr bwMode="auto">
          <a:xfrm>
            <a:off x="533899" y="551080"/>
            <a:ext cx="2533065" cy="963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3262" y="551081"/>
            <a:ext cx="2585733" cy="876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07" b="72414"/>
          <a:stretch/>
        </p:blipFill>
        <p:spPr bwMode="auto">
          <a:xfrm>
            <a:off x="617724" y="1452443"/>
            <a:ext cx="4285156" cy="834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462" b="49456"/>
          <a:stretch/>
        </p:blipFill>
        <p:spPr bwMode="auto">
          <a:xfrm>
            <a:off x="6160074" y="487286"/>
            <a:ext cx="2533064" cy="934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3" t="48689" r="-1883" b="25229"/>
          <a:stretch/>
        </p:blipFill>
        <p:spPr bwMode="auto">
          <a:xfrm>
            <a:off x="4902880" y="1427982"/>
            <a:ext cx="2488223" cy="91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886" t="-4933" r="36256" b="4933"/>
          <a:stretch/>
        </p:blipFill>
        <p:spPr bwMode="auto">
          <a:xfrm>
            <a:off x="582258" y="2266113"/>
            <a:ext cx="1197873" cy="865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6" name="Picture 8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3944"/>
          <a:stretch/>
        </p:blipFill>
        <p:spPr bwMode="auto">
          <a:xfrm>
            <a:off x="3395352" y="2305091"/>
            <a:ext cx="1196463" cy="846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7" name="Picture 9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900" t="-2639" r="1844" b="2639"/>
          <a:stretch/>
        </p:blipFill>
        <p:spPr bwMode="auto">
          <a:xfrm>
            <a:off x="554675" y="3197641"/>
            <a:ext cx="1154704" cy="847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7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3434"/>
          <a:stretch/>
        </p:blipFill>
        <p:spPr bwMode="auto">
          <a:xfrm>
            <a:off x="7348452" y="1427982"/>
            <a:ext cx="1203519" cy="846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7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424" t="-6658" r="1718" b="6658"/>
          <a:stretch/>
        </p:blipFill>
        <p:spPr bwMode="auto">
          <a:xfrm>
            <a:off x="1988805" y="2266113"/>
            <a:ext cx="1197873" cy="865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9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95" r="72749"/>
          <a:stretch/>
        </p:blipFill>
        <p:spPr bwMode="auto">
          <a:xfrm>
            <a:off x="6236529" y="2327442"/>
            <a:ext cx="1129889" cy="829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9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372" r="37372"/>
          <a:stretch/>
        </p:blipFill>
        <p:spPr bwMode="auto">
          <a:xfrm>
            <a:off x="7563249" y="2302107"/>
            <a:ext cx="1129889" cy="829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8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587"/>
          <a:stretch/>
        </p:blipFill>
        <p:spPr bwMode="auto">
          <a:xfrm>
            <a:off x="4820741" y="2295545"/>
            <a:ext cx="1205743" cy="846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8" name="Picture 10"/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2137" y="3188415"/>
            <a:ext cx="2507208" cy="856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9" name="Picture 11"/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867" y="4055853"/>
            <a:ext cx="2757720" cy="976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00" name="Picture 12"/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3918"/>
          <a:stretch/>
        </p:blipFill>
        <p:spPr bwMode="auto">
          <a:xfrm>
            <a:off x="4768214" y="3156471"/>
            <a:ext cx="1236776" cy="920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12"/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407" t="-2694" r="34511" b="2694"/>
          <a:stretch/>
        </p:blipFill>
        <p:spPr bwMode="auto">
          <a:xfrm>
            <a:off x="6189229" y="3156470"/>
            <a:ext cx="1236776" cy="920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12"/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495" r="-577"/>
          <a:stretch/>
        </p:blipFill>
        <p:spPr bwMode="auto">
          <a:xfrm>
            <a:off x="7581299" y="3188310"/>
            <a:ext cx="1236776" cy="920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01" name="Picture 13"/>
          <p:cNvPicPr>
            <a:picLocks noChangeAspect="1" noChangeArrowheads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4390" y="4041228"/>
            <a:ext cx="5077581" cy="990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6945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44AB88F-3A6B-44F3-A7AE-A3AB23060D0C}"/>
              </a:ext>
            </a:extLst>
          </p:cNvPr>
          <p:cNvSpPr/>
          <p:nvPr/>
        </p:nvSpPr>
        <p:spPr>
          <a:xfrm>
            <a:off x="329610" y="977266"/>
            <a:ext cx="5401338" cy="3188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chemeClr val="dk1"/>
              </a:buClr>
              <a:buSzPts val="5200"/>
            </a:pPr>
            <a:r>
              <a:rPr lang="en-GB" sz="6000" b="1" spc="10" dirty="0" err="1">
                <a:solidFill>
                  <a:schemeClr val="dk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CỦNG</a:t>
            </a:r>
            <a:r>
              <a:rPr lang="en-GB" sz="6000" b="1" spc="10" dirty="0">
                <a:solidFill>
                  <a:schemeClr val="dk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GB" sz="6000" b="1" spc="10" dirty="0" err="1">
                <a:solidFill>
                  <a:schemeClr val="dk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CỐ</a:t>
            </a:r>
            <a:r>
              <a:rPr lang="en-GB" sz="6000" b="1" spc="10" dirty="0">
                <a:solidFill>
                  <a:schemeClr val="dk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50000"/>
              </a:lnSpc>
              <a:buClr>
                <a:schemeClr val="dk1"/>
              </a:buClr>
              <a:buSzPts val="5200"/>
            </a:pPr>
            <a:r>
              <a:rPr lang="en-GB" sz="6000" b="1" spc="10" dirty="0" err="1">
                <a:solidFill>
                  <a:schemeClr val="dk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GB" sz="6000" b="1" spc="10" dirty="0">
                <a:solidFill>
                  <a:schemeClr val="dk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GB" sz="6000" b="1" spc="10" dirty="0" err="1">
                <a:solidFill>
                  <a:schemeClr val="dk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GB" sz="6000" b="1" spc="10" dirty="0">
                <a:solidFill>
                  <a:schemeClr val="dk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1480" y="2976914"/>
            <a:ext cx="2952520" cy="21665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6689" y="0"/>
            <a:ext cx="5391150" cy="5117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307398" y="670214"/>
            <a:ext cx="2639291" cy="1597602"/>
          </a:xfrm>
          <a:prstGeom prst="roundRect">
            <a:avLst/>
          </a:prstGeom>
          <a:solidFill>
            <a:srgbClr val="CCECFF"/>
          </a:solidFill>
          <a:ln>
            <a:solidFill>
              <a:srgbClr val="0099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quen với trường lớp, bạn bè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0" y="670214"/>
            <a:ext cx="561109" cy="550718"/>
          </a:xfrm>
          <a:prstGeom prst="ellipse">
            <a:avLst/>
          </a:prstGeom>
          <a:solidFill>
            <a:srgbClr val="FD01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5143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2020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3132" r="100000">
                        <a14:foregroundMark x1="72260" y1="24943" x2="72260" y2="24943"/>
                        <a14:foregroundMark x1="82550" y1="14966" x2="82550" y2="14966"/>
                        <a14:foregroundMark x1="16779" y1="75737" x2="16779" y2="75737"/>
                        <a14:backgroundMark x1="40716" y1="89342" x2="40716" y2="89342"/>
                        <a14:backgroundMark x1="36465" y1="92063" x2="36465" y2="92063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4" y="530895"/>
            <a:ext cx="1910628" cy="1884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5204" y="-48607"/>
            <a:ext cx="2302543" cy="2228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6841" y="0"/>
            <a:ext cx="1910628" cy="2131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2545081"/>
            <a:ext cx="3473629" cy="1143654"/>
          </a:xfrm>
          <a:prstGeom prst="rect">
            <a:avLst/>
          </a:prstGeom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9174" y="2469217"/>
            <a:ext cx="2568611" cy="2220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7265" y="179299"/>
            <a:ext cx="2626735" cy="1772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4" y="3262745"/>
            <a:ext cx="2850986" cy="1880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0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3586" y="2009627"/>
            <a:ext cx="2083898" cy="2885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5901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97340" cy="514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800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3132" r="100000">
                        <a14:foregroundMark x1="72260" y1="24943" x2="72260" y2="24943"/>
                        <a14:foregroundMark x1="82550" y1="14966" x2="82550" y2="14966"/>
                        <a14:foregroundMark x1="16779" y1="75737" x2="16779" y2="75737"/>
                        <a14:backgroundMark x1="40716" y1="89342" x2="40716" y2="89342"/>
                        <a14:backgroundMark x1="36465" y1="92063" x2="36465" y2="92063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700" y="607176"/>
            <a:ext cx="2891452" cy="2852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005796" y="4145280"/>
            <a:ext cx="49301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 chì để chúng ta viết bài.</a:t>
            </a:r>
            <a:endParaRPr lang="vi-VN" sz="32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4032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240" y="861060"/>
            <a:ext cx="3139440" cy="2565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421386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Gọt chì để chúng ta gọt những bút chì bị mòn để dễ viết hơn.</a:t>
            </a:r>
            <a:endParaRPr lang="vi-VN" sz="28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4249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4320" y="876300"/>
            <a:ext cx="2149719" cy="2131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005796" y="4053840"/>
            <a:ext cx="60256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 mực để chúng ta viết bài.</a:t>
            </a:r>
            <a:endParaRPr lang="vi-VN" sz="32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381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1649</TotalTime>
  <Words>281</Words>
  <Application>Microsoft Office PowerPoint</Application>
  <PresentationFormat>On-screen Show (16:9)</PresentationFormat>
  <Paragraphs>45</Paragraphs>
  <Slides>24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Arial-Rounded</vt:lpstr>
      <vt:lpstr>Lato</vt:lpstr>
      <vt:lpstr>Arial</vt:lpstr>
      <vt:lpstr>Times New Roman</vt:lpstr>
      <vt:lpstr>Simple Light</vt:lpstr>
      <vt:lpstr>Chào em vào lớp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</dc:title>
  <dc:creator>Administrator</dc:creator>
  <cp:lastModifiedBy>HP</cp:lastModifiedBy>
  <cp:revision>65</cp:revision>
  <dcterms:modified xsi:type="dcterms:W3CDTF">2022-08-18T01:23:17Z</dcterms:modified>
</cp:coreProperties>
</file>