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1"/>
  </p:notesMasterIdLst>
  <p:sldIdLst>
    <p:sldId id="282" r:id="rId5"/>
    <p:sldId id="281" r:id="rId6"/>
    <p:sldId id="286" r:id="rId7"/>
    <p:sldId id="288" r:id="rId8"/>
    <p:sldId id="289" r:id="rId9"/>
    <p:sldId id="285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8" r:id="rId18"/>
    <p:sldId id="297" r:id="rId19"/>
    <p:sldId id="27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5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5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7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78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32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12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3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56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33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95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628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063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82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72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94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3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713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454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6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582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801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112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6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9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p3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4.png"/><Relationship Id="rId4" Type="http://schemas.openxmlformats.org/officeDocument/2006/relationships/audio" Target="../media/media4.mp3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085184"/>
            <a:ext cx="1619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smtClean="0">
                <a:solidFill>
                  <a:srgbClr val="002060"/>
                </a:solidFill>
                <a:latin typeface="Times New Roman"/>
              </a:rPr>
              <a:t>KHỞI ĐỘNG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1026" name="Picture 2" descr="2021-06-11_1133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4" y="1268760"/>
            <a:ext cx="5411812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35696" y="3645024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ea typeface="Times New Roman"/>
                <a:cs typeface="Arial"/>
              </a:rPr>
              <a:t>Bật file vỗ tay mẫu hd đếm </a:t>
            </a:r>
            <a:r>
              <a:rPr lang="en-US" sz="2400">
                <a:ea typeface="Times New Roman"/>
                <a:cs typeface="Arial"/>
              </a:rPr>
              <a:t>số và vỗ tay theo tiết tấu </a:t>
            </a:r>
            <a:r>
              <a:rPr lang="en-US" sz="2400" smtClean="0">
                <a:ea typeface="Times New Roman"/>
                <a:cs typeface="Arial"/>
              </a:rPr>
              <a:t>vỗ </a:t>
            </a:r>
            <a:r>
              <a:rPr lang="en-US" sz="2400">
                <a:ea typeface="Times New Roman"/>
                <a:cs typeface="Arial"/>
              </a:rPr>
              <a:t>mạnh vào số 1, vỗ nhẹ bào số 2, </a:t>
            </a:r>
            <a:r>
              <a:rPr lang="en-US" sz="2400" smtClean="0">
                <a:ea typeface="Times New Roman"/>
                <a:cs typeface="Arial"/>
              </a:rPr>
              <a:t>3.</a:t>
            </a:r>
            <a:endParaRPr lang="en-US" sz="2400"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3" name="1 VO TAY M NHE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4112" y="-2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6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79912" y="692696"/>
            <a:ext cx="507707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GV cùng trao đổi nội dung câu chuyện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</a:t>
            </a:r>
            <a:r>
              <a:rPr lang="vi-VN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</a:t>
            </a:r>
            <a:r>
              <a:rPr lang="en-US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2400" i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nhân vật bạn đó tên gì?, Đô nghe thấy âm thanh gì vào buổi sáng, ở đâu</a:t>
            </a:r>
            <a:endParaRPr lang="en-US" sz="2400" i="1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i="1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2</a:t>
            </a: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vi-VN" sz="2400" i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2400" i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 đã có cảm xúc gì khi nghe lại âm thanh tiếng kèn đó trong lễ khai giảng</a:t>
            </a:r>
            <a:endParaRPr lang="en-US" sz="2400" i="1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endParaRPr lang="en-US" sz="2400" i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3</a:t>
            </a: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 khi nghe tiếng kèn song Đô thầm nghĩ gì</a:t>
            </a:r>
            <a:endParaRPr lang="en-US" sz="2400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i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400" i="1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r>
              <a:rPr lang="en-US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Hỏi</a:t>
            </a: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4</a:t>
            </a:r>
            <a:r>
              <a:rPr lang="en-US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 ước mơ của Đô là gì</a:t>
            </a:r>
          </a:p>
          <a:p>
            <a:pPr algn="just"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endParaRPr lang="en-US" sz="2400">
              <a:solidFill>
                <a:srgbClr val="FF000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229200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18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" y="0"/>
            <a:ext cx="455548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-7392"/>
            <a:ext cx="433568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68144" y="5877271"/>
            <a:ext cx="26926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>
                <a:solidFill>
                  <a:srgbClr val="FF0000"/>
                </a:solidFill>
                <a:latin typeface="Times New Roman"/>
                <a:ea typeface="Calibri"/>
              </a:rPr>
              <a:t>4 HS lần lượt nhìn tranh và kể lại câu chuyện.</a:t>
            </a:r>
            <a:endParaRPr lang="en-US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3808" y="47667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1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084" y="313661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2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96459" y="575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3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2895" y="3149887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4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8" y="6179284"/>
            <a:ext cx="612576" cy="491108"/>
          </a:xfrm>
          <a:prstGeom prst="rect">
            <a:avLst/>
          </a:prstGeom>
        </p:spPr>
      </p:pic>
      <p:pic>
        <p:nvPicPr>
          <p:cNvPr id="13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8268" y="1844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6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" y="0"/>
            <a:ext cx="455548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-7392"/>
            <a:ext cx="4335687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27576" y="16301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-GV kể lại câu chuyện lần 2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  <a:endParaRPr lang="en-US" sz="24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15608" y="5661248"/>
            <a:ext cx="3528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000">
                <a:solidFill>
                  <a:srgbClr val="FF0000"/>
                </a:solidFill>
                <a:latin typeface="Times New Roman"/>
                <a:ea typeface="Calibri"/>
              </a:rPr>
              <a:t>+Hỏi Trong câu chuyện </a:t>
            </a:r>
            <a:r>
              <a:rPr lang="en-US" sz="2000" b="1" i="1">
                <a:solidFill>
                  <a:srgbClr val="FF0000"/>
                </a:solidFill>
                <a:latin typeface="Times New Roman"/>
                <a:ea typeface="Calibri"/>
              </a:rPr>
              <a:t>ước mơ của bạn Đô</a:t>
            </a:r>
            <a:r>
              <a:rPr lang="en-US" sz="2000">
                <a:solidFill>
                  <a:srgbClr val="FF0000"/>
                </a:solidFill>
                <a:latin typeface="Times New Roman"/>
                <a:ea typeface="Calibri"/>
              </a:rPr>
              <a:t> nhạc cụ nào đã được nhắc đến. Chốt câu chuyện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0" y="6135774"/>
            <a:ext cx="612576" cy="491108"/>
          </a:xfrm>
          <a:prstGeom prst="rect">
            <a:avLst/>
          </a:prstGeom>
        </p:spPr>
      </p:pic>
      <p:pic>
        <p:nvPicPr>
          <p:cNvPr id="13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18980" y="2636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0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068960"/>
            <a:ext cx="5544616" cy="9078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63688" y="1916832"/>
            <a:ext cx="5472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GV đọc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mẫu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tiết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tấu bằng số là</a:t>
            </a:r>
            <a:r>
              <a:rPr lang="en-US" sz="2400" i="1" smtClean="0">
                <a:solidFill>
                  <a:srgbClr val="FF0000"/>
                </a:solidFill>
                <a:latin typeface="Times New Roman"/>
                <a:ea typeface="Calibri"/>
              </a:rPr>
              <a:t>1 </a:t>
            </a:r>
            <a:r>
              <a:rPr lang="en-US" sz="2400" i="1">
                <a:solidFill>
                  <a:srgbClr val="FF0000"/>
                </a:solidFill>
                <a:latin typeface="Times New Roman"/>
                <a:ea typeface="Calibri"/>
              </a:rPr>
              <a:t>2 1 </a:t>
            </a:r>
            <a:r>
              <a:rPr lang="en-US" sz="2400" i="1" smtClean="0">
                <a:solidFill>
                  <a:srgbClr val="FF0000"/>
                </a:solidFill>
                <a:latin typeface="Times New Roman"/>
                <a:ea typeface="Calibri"/>
              </a:rPr>
              <a:t>2-1-1-1-1-1-nghỉ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trước sau đó HD HS nghép lời:</a:t>
            </a:r>
            <a:endParaRPr lang="en-US" sz="24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3808" y="101462"/>
            <a:ext cx="3096344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Times New Roman"/>
              </a:rPr>
              <a:t>VẬN DỤNG SÁNG TẠO</a:t>
            </a:r>
            <a:endParaRPr lang="en-US" sz="2000" b="1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575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Ò CHƠI- TIẾNG KÈN ÂM VANG - VDST CĐ1 00_00_06- 00_00_01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268760"/>
            <a:ext cx="9144000" cy="51035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0368" y="188640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smtClean="0">
                <a:solidFill>
                  <a:srgbClr val="FF0000"/>
                </a:solidFill>
                <a:latin typeface="Times New Roman"/>
                <a:ea typeface="Calibri"/>
              </a:rPr>
              <a:t>Chia </a:t>
            </a:r>
            <a:r>
              <a:rPr lang="fr-FR" sz="2800">
                <a:solidFill>
                  <a:srgbClr val="FF0000"/>
                </a:solidFill>
                <a:latin typeface="Times New Roman"/>
                <a:ea typeface="Calibri"/>
              </a:rPr>
              <a:t>lớp 5 nhóm chơi trò chơi: các nhóm sẽ đọc nối tiếp nhau câu </a:t>
            </a:r>
            <a:r>
              <a:rPr lang="fr-FR" sz="2800" smtClean="0">
                <a:solidFill>
                  <a:srgbClr val="FF0000"/>
                </a:solidFill>
                <a:latin typeface="Times New Roman"/>
                <a:ea typeface="Calibri"/>
              </a:rPr>
              <a:t>“Te </a:t>
            </a:r>
            <a:r>
              <a:rPr lang="fr-FR" sz="2800">
                <a:solidFill>
                  <a:srgbClr val="FF0000"/>
                </a:solidFill>
                <a:latin typeface="Times New Roman"/>
                <a:ea typeface="Calibri"/>
              </a:rPr>
              <a:t>te te te te-tò-te-tò-te</a:t>
            </a:r>
            <a:r>
              <a:rPr lang="fr-FR" sz="2800" smtClean="0">
                <a:solidFill>
                  <a:srgbClr val="FF0000"/>
                </a:solidFill>
                <a:latin typeface="Times New Roman"/>
                <a:ea typeface="Calibri"/>
              </a:rPr>
              <a:t>” mỗi nhòm đọc 1 lần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5644666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2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688" y="1988840"/>
            <a:ext cx="56166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800">
                <a:solidFill>
                  <a:srgbClr val="FF0000"/>
                </a:solidFill>
                <a:latin typeface="Times New Roman"/>
                <a:ea typeface="Calibri"/>
              </a:rPr>
              <a:t>-GV bắt nhịp cả lớp đọc lời vào nhạc đệm với cấu trúc đọc 2 lượt mỗi lượt 5 lần. Lượt 2 đọc nhanh dần</a:t>
            </a:r>
            <a:endParaRPr lang="en-US" sz="28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5890220"/>
            <a:ext cx="612576" cy="491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73835"/>
            <a:ext cx="4464496" cy="7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35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6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1052736"/>
            <a:ext cx="4824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b="1" smtClean="0">
                <a:solidFill>
                  <a:srgbClr val="FF0000"/>
                </a:solidFill>
                <a:latin typeface="Times New Roman"/>
              </a:rPr>
              <a:t>Lớp hát lại bài Dàn nhạc trong vườn?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9792" y="3793203"/>
            <a:ext cx="3384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Giới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thiệu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bài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mới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7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96" y="764704"/>
            <a:ext cx="9144000" cy="55064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207" y="0"/>
            <a:ext cx="8111975" cy="234888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ÂM NHẠC LỚP 2</a:t>
            </a:r>
            <a:endParaRPr lang="en-US" sz="3600" b="1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15965" y="3789040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</a:t>
            </a:r>
            <a:r>
              <a:rPr lang="en-AU" sz="3200" b="1" smtClean="0">
                <a:solidFill>
                  <a:srgbClr val="FF0000"/>
                </a:solidFill>
                <a:latin typeface="Times New Roman"/>
                <a:ea typeface="Times New Roman"/>
              </a:rPr>
              <a:t>2</a:t>
            </a:r>
            <a:endParaRPr lang="en-AU" sz="3200" b="1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247" y="476672"/>
            <a:ext cx="1135314" cy="11353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5616" y="4682103"/>
            <a:ext cx="76683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</a:rPr>
              <a:t>ÔN TẬP BÀI HÁT: DÀN NHẠC TRONG VƯỜN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15616" y="5236101"/>
            <a:ext cx="70385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b="1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</a:rPr>
              <a:t>THƯỞNG </a:t>
            </a:r>
            <a:r>
              <a:rPr lang="en-US" sz="2000" b="1" smtClean="0">
                <a:solidFill>
                  <a:srgbClr val="FF0000"/>
                </a:solidFill>
                <a:latin typeface="Times New Roman"/>
                <a:ea typeface="Calibri"/>
              </a:rPr>
              <a:t>THỨC ÂM 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</a:rPr>
              <a:t>NHẠC: ƯỚC MƠ CỦA BẠN ĐÔ</a:t>
            </a:r>
            <a:endParaRPr lang="en-US" sz="2000">
              <a:effectLst/>
              <a:latin typeface="Times New Roman"/>
              <a:ea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60" y="2514406"/>
            <a:ext cx="234280" cy="1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9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3728" y="3861047"/>
            <a:ext cx="5225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THỰC 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HÀNH-LUYỆN TẬP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72" y="980728"/>
            <a:ext cx="53285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HS ôn lại bài hát 1 – 2 lần. HS thực hiện theo các hình thức: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tập thể.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nối tiếp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đối đáp nam nữ</a:t>
            </a:r>
            <a:endParaRPr lang="en-US" sz="32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8192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1.ÔN TẬP BÀI HÁT: DÀN NHẠC TRONG VƯỜN</a:t>
            </a:r>
            <a:endParaRPr lang="en-US" sz="24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3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24744"/>
            <a:ext cx="55801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GV làm mẫu hướng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dẫn hát kết hợp vận động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vận động phụ họa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9712" y="3741817"/>
            <a:ext cx="43364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Vận </a:t>
            </a:r>
            <a:r>
              <a:rPr lang="en-US" sz="440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động phụ họa</a:t>
            </a:r>
            <a:endParaRPr lang="en-US" sz="440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176" y="577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7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99792" y="42545"/>
            <a:ext cx="65362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smtClean="0">
                <a:solidFill>
                  <a:srgbClr val="FF0000"/>
                </a:solidFill>
              </a:rPr>
              <a:t>HS ôn Hát </a:t>
            </a:r>
            <a:r>
              <a:rPr lang="en-US" sz="3200" err="1">
                <a:solidFill>
                  <a:srgbClr val="FF0000"/>
                </a:solidFill>
              </a:rPr>
              <a:t>kết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hợp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gõ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</a:rPr>
              <a:t>đệm</a:t>
            </a:r>
            <a:r>
              <a:rPr lang="en-US" sz="3200" smtClean="0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</a:rPr>
              <a:t>theo</a:t>
            </a:r>
            <a:r>
              <a:rPr lang="en-US" sz="3200" smtClean="0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</a:rPr>
              <a:t>phách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6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37321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44" y="6366892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9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7784" y="-50811"/>
            <a:ext cx="5020926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Arial"/>
              </a:rPr>
              <a:t>2.Thường thức âm nhạc </a:t>
            </a:r>
            <a:r>
              <a:rPr lang="en-US" sz="2000" b="1" i="1">
                <a:solidFill>
                  <a:srgbClr val="002060"/>
                </a:solidFill>
                <a:latin typeface="Times New Roman"/>
                <a:ea typeface="Arial"/>
              </a:rPr>
              <a:t>Ước mơ của bạn Đô</a:t>
            </a:r>
            <a:endParaRPr lang="en-US" sz="20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3888" y="1484784"/>
            <a:ext cx="522007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latin typeface="+mj-lt"/>
              </a:rPr>
              <a:t>-</a:t>
            </a:r>
            <a:r>
              <a:rPr lang="vi-VN" sz="2400">
                <a:solidFill>
                  <a:srgbClr val="FF0000"/>
                </a:solidFill>
                <a:latin typeface="+mj-lt"/>
              </a:rPr>
              <a:t>GV Tạo các loại âm thanh đã chuẩn bị như: giấy, ly, muỗng, bàn học.</a:t>
            </a:r>
            <a:endParaRPr lang="en-US" sz="2400">
              <a:solidFill>
                <a:srgbClr val="FF0000"/>
              </a:solidFill>
              <a:latin typeface="+mj-lt"/>
            </a:endParaRPr>
          </a:p>
          <a:p>
            <a:pPr algn="just"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+mj-lt"/>
                <a:ea typeface="Calibri"/>
              </a:rPr>
              <a:t>+</a:t>
            </a:r>
            <a:r>
              <a:rPr lang="vi-VN" sz="2400" smtClean="0">
                <a:solidFill>
                  <a:srgbClr val="FF0000"/>
                </a:solidFill>
                <a:latin typeface="+mj-lt"/>
                <a:ea typeface="Calibri"/>
              </a:rPr>
              <a:t>GV </a:t>
            </a:r>
            <a:r>
              <a:rPr lang="vi-VN" sz="2400">
                <a:solidFill>
                  <a:srgbClr val="FF0000"/>
                </a:solidFill>
                <a:latin typeface="+mj-lt"/>
                <a:ea typeface="Calibri"/>
              </a:rPr>
              <a:t>đặt câu hỏi: </a:t>
            </a:r>
            <a:endParaRPr lang="en-US" sz="2400">
              <a:solidFill>
                <a:srgbClr val="FF0000"/>
              </a:solidFill>
              <a:latin typeface="+mj-lt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vi-VN" sz="2400" i="1">
                <a:solidFill>
                  <a:srgbClr val="002060"/>
                </a:solidFill>
                <a:latin typeface="+mj-lt"/>
                <a:ea typeface="Calibri"/>
              </a:rPr>
              <a:t>Câu 1: </a:t>
            </a:r>
            <a:r>
              <a:rPr lang="vi-VN" sz="2400" i="1">
                <a:solidFill>
                  <a:srgbClr val="FF0000"/>
                </a:solidFill>
                <a:latin typeface="+mj-lt"/>
                <a:ea typeface="Calibri"/>
              </a:rPr>
              <a:t>Âm thanh phát ra từ đâu?</a:t>
            </a:r>
            <a:endParaRPr lang="en-US" sz="2400" i="1">
              <a:solidFill>
                <a:srgbClr val="FF0000"/>
              </a:solidFill>
              <a:latin typeface="+mj-lt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en-US" sz="2400" i="1" smtClean="0">
                <a:solidFill>
                  <a:srgbClr val="002060"/>
                </a:solidFill>
                <a:latin typeface="+mj-lt"/>
                <a:ea typeface="Calibri"/>
              </a:rPr>
              <a:t>Câu </a:t>
            </a:r>
            <a:r>
              <a:rPr lang="en-US" sz="2400" i="1">
                <a:solidFill>
                  <a:srgbClr val="002060"/>
                </a:solidFill>
                <a:latin typeface="+mj-lt"/>
                <a:ea typeface="Calibri"/>
              </a:rPr>
              <a:t>2: </a:t>
            </a:r>
            <a:r>
              <a:rPr lang="en-US" sz="2400" i="1">
                <a:solidFill>
                  <a:srgbClr val="FF0000"/>
                </a:solidFill>
                <a:latin typeface="+mj-lt"/>
                <a:ea typeface="Calibri"/>
              </a:rPr>
              <a:t>Ở</a:t>
            </a:r>
            <a:r>
              <a:rPr lang="vi-VN" sz="2400" i="1">
                <a:solidFill>
                  <a:srgbClr val="FF0000"/>
                </a:solidFill>
                <a:latin typeface="+mj-lt"/>
                <a:ea typeface="Calibri"/>
              </a:rPr>
              <a:t> nhà em hay nghe thấy những âm thanh gì</a:t>
            </a:r>
            <a:endParaRPr lang="en-US" sz="2400" i="1">
              <a:solidFill>
                <a:srgbClr val="FF0000"/>
              </a:solidFill>
              <a:latin typeface="+mj-lt"/>
              <a:ea typeface="Calibri"/>
            </a:endParaRPr>
          </a:p>
          <a:p>
            <a:r>
              <a:rPr lang="en-US" sz="2400" i="1">
                <a:solidFill>
                  <a:srgbClr val="FF0000"/>
                </a:solidFill>
                <a:latin typeface="+mj-lt"/>
              </a:rPr>
              <a:t> </a:t>
            </a:r>
            <a:r>
              <a:rPr lang="vi-VN" sz="2400" i="1" smtClean="0">
                <a:solidFill>
                  <a:srgbClr val="002060"/>
                </a:solidFill>
                <a:latin typeface="+mj-lt"/>
              </a:rPr>
              <a:t>Câu </a:t>
            </a:r>
            <a:r>
              <a:rPr lang="vi-VN" sz="2400" i="1">
                <a:solidFill>
                  <a:srgbClr val="002060"/>
                </a:solidFill>
                <a:latin typeface="+mj-lt"/>
              </a:rPr>
              <a:t>3: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Vào tiết chào cờ em nghe thấy tiếng gì</a:t>
            </a:r>
            <a:r>
              <a:rPr lang="en-US" sz="2400" i="1">
                <a:solidFill>
                  <a:srgbClr val="FF0000"/>
                </a:solidFill>
                <a:latin typeface="+mj-lt"/>
              </a:rPr>
              <a:t>.</a:t>
            </a:r>
          </a:p>
          <a:p>
            <a:endParaRPr lang="en-US" sz="2400" smtClean="0">
              <a:solidFill>
                <a:srgbClr val="FF0000"/>
              </a:solidFill>
              <a:latin typeface="+mj-lt"/>
              <a:ea typeface="Calibri"/>
            </a:endParaRPr>
          </a:p>
          <a:p>
            <a:endParaRPr lang="en-US" sz="2400">
              <a:solidFill>
                <a:srgbClr val="FF0000"/>
              </a:solidFill>
              <a:latin typeface="+mj-lt"/>
              <a:ea typeface="Calibri"/>
            </a:endParaRPr>
          </a:p>
          <a:p>
            <a:r>
              <a:rPr lang="en-US" sz="3600" smtClean="0">
                <a:solidFill>
                  <a:srgbClr val="FF0000"/>
                </a:solidFill>
                <a:latin typeface="+mj-lt"/>
                <a:ea typeface="Calibri"/>
              </a:rPr>
              <a:t>-</a:t>
            </a:r>
            <a:r>
              <a:rPr lang="en-US" sz="3600">
                <a:solidFill>
                  <a:srgbClr val="FF0000"/>
                </a:solidFill>
                <a:latin typeface="+mj-lt"/>
                <a:ea typeface="Calibri"/>
              </a:rPr>
              <a:t>Giới thiệu vào câu chuyện</a:t>
            </a:r>
            <a:endParaRPr lang="en-US" sz="36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00568" y="510620"/>
            <a:ext cx="2475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/>
                <a:ea typeface="Calibri"/>
              </a:rPr>
              <a:t>KHÁM PHÁ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80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904" y="692696"/>
            <a:ext cx="8892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</a:rPr>
              <a:t>Giới thiệu, trình chiếu nhạc cụ Kèn đồng: </a:t>
            </a:r>
            <a:r>
              <a:rPr lang="en-US" sz="2800" i="1">
                <a:solidFill>
                  <a:srgbClr val="FF0000"/>
                </a:solidFill>
                <a:latin typeface="Times New Roman"/>
                <a:ea typeface="Calibri"/>
              </a:rPr>
              <a:t>Là nhạc cụ nằm trong bộ hơi, âm thanhcủa kèn đồng trầm hùng, vang xa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3074" name="Picture 2" descr="Concert-thu-dong-2012-tuan-1-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0044" y="2564904"/>
            <a:ext cx="4387988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846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" y="0"/>
            <a:ext cx="441984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9789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4776" y="0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1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0152" y="299695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2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2320" y="29296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3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2040" y="3467675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4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80112" y="5720275"/>
            <a:ext cx="2880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/>
              <a:t>Bật file </a:t>
            </a:r>
            <a:r>
              <a:rPr lang="vi-VN" sz="2400" smtClean="0"/>
              <a:t>kể mẫu </a:t>
            </a:r>
            <a:r>
              <a:rPr lang="en-US" sz="2400" smtClean="0"/>
              <a:t>hoặc gv kể </a:t>
            </a:r>
            <a:r>
              <a:rPr lang="vi-VN" sz="2400" smtClean="0"/>
              <a:t>c</a:t>
            </a:r>
            <a:r>
              <a:rPr lang="en-US" sz="2400" smtClean="0"/>
              <a:t>âu chuyện</a:t>
            </a:r>
            <a:endParaRPr lang="en-US" sz="2400">
              <a:effectLst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0" y="6135774"/>
            <a:ext cx="612576" cy="491108"/>
          </a:xfrm>
          <a:prstGeom prst="rect">
            <a:avLst/>
          </a:prstGeom>
        </p:spPr>
      </p:pic>
      <p:pic>
        <p:nvPicPr>
          <p:cNvPr id="12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88668" y="3569275"/>
            <a:ext cx="609600" cy="609600"/>
          </a:xfrm>
          <a:prstGeom prst="rect">
            <a:avLst/>
          </a:prstGeom>
        </p:spPr>
      </p:pic>
      <p:pic>
        <p:nvPicPr>
          <p:cNvPr id="14" name="UOC MO C D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79712" y="5830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2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12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436</Words>
  <Application>Microsoft Office PowerPoint</Application>
  <PresentationFormat>On-screen Show (4:3)</PresentationFormat>
  <Paragraphs>54</Paragraphs>
  <Slides>16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Times New Roman</vt:lpstr>
      <vt:lpstr>Office Theme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117</cp:revision>
  <dcterms:created xsi:type="dcterms:W3CDTF">2021-05-09T14:16:54Z</dcterms:created>
  <dcterms:modified xsi:type="dcterms:W3CDTF">2025-09-20T14:03:00Z</dcterms:modified>
</cp:coreProperties>
</file>