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5" r:id="rId2"/>
    <p:sldId id="264" r:id="rId3"/>
    <p:sldId id="260" r:id="rId4"/>
    <p:sldId id="265" r:id="rId5"/>
    <p:sldId id="266" r:id="rId6"/>
    <p:sldId id="281" r:id="rId7"/>
    <p:sldId id="279" r:id="rId8"/>
    <p:sldId id="276" r:id="rId9"/>
    <p:sldId id="271" r:id="rId10"/>
    <p:sldId id="272" r:id="rId11"/>
    <p:sldId id="280" r:id="rId12"/>
    <p:sldId id="273" r:id="rId1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BAF4"/>
    <a:srgbClr val="FF3399"/>
    <a:srgbClr val="BBF6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990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347011-744D-470B-977D-A4CE9E2C1EC9}" type="datetimeFigureOut">
              <a:rPr lang="en-US" smtClean="0"/>
              <a:t>20/9/2025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8C4125-139C-4AEC-8B36-8A2576AE3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0479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fld id="{E60AA2F2-0AC9-48E4-8A1F-0F638F696DEE}" type="slidenum">
              <a:rPr lang="en-US" sz="1200">
                <a:solidFill>
                  <a:srgbClr val="000000"/>
                </a:solidFill>
                <a:latin typeface="Arial" charset="0"/>
                <a:cs typeface="Arial" charset="0"/>
              </a:rPr>
              <a:pPr algn="r" eaLnBrk="1" hangingPunct="1"/>
              <a:t>1</a:t>
            </a:fld>
            <a:endParaRPr lang="en-US" sz="12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vi-V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148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10543E4D-AD2F-4755-8B27-C89DAFB1CCB0}" type="slidenum">
              <a:rPr lang="en-US" altLang="en-US" sz="1200"/>
              <a:pPr/>
              <a:t>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lnSpc>
                <a:spcPct val="113000"/>
              </a:lnSpc>
            </a:pPr>
            <a:r>
              <a:rPr lang="vi-VN" sz="1200">
                <a:latin typeface="Averta Std CY" panose="00000500000000000000" pitchFamily="50" charset="0"/>
              </a:rPr>
              <a:t>Khi mẹ chuẩn bị nấu cơm, Mai giúp mẹ nhặt rau. Trong khi mẹ làm thức ăn,</a:t>
            </a:r>
            <a:r>
              <a:rPr lang="en-US" sz="1200">
                <a:latin typeface="Averta Std CY" panose="00000500000000000000" pitchFamily="50" charset="0"/>
              </a:rPr>
              <a:t> </a:t>
            </a:r>
            <a:r>
              <a:rPr lang="vi-VN" sz="1200">
                <a:latin typeface="Averta Std CY" panose="00000500000000000000" pitchFamily="50" charset="0"/>
              </a:rPr>
              <a:t>Mai dọn bát đũa, xếp thật ngay ngắn</a:t>
            </a:r>
            <a:r>
              <a:rPr lang="en-US" sz="1200">
                <a:latin typeface="Averta Std CY" panose="00000500000000000000" pitchFamily="50" charset="0"/>
              </a:rPr>
              <a:t> </a:t>
            </a:r>
            <a:r>
              <a:rPr lang="vi-VN" sz="1200">
                <a:latin typeface="Averta Std CY" panose="00000500000000000000" pitchFamily="50" charset="0"/>
              </a:rPr>
              <a:t>trên bàn. Cả bố và mẹ đều vui. Lúc ngồi</a:t>
            </a:r>
            <a:r>
              <a:rPr lang="en-US" sz="1200">
                <a:latin typeface="Averta Std CY" panose="00000500000000000000" pitchFamily="50" charset="0"/>
              </a:rPr>
              <a:t> </a:t>
            </a:r>
            <a:r>
              <a:rPr lang="vi-VN" sz="1200">
                <a:latin typeface="Averta Std CY" panose="00000500000000000000" pitchFamily="50" charset="0"/>
              </a:rPr>
              <a:t>ăn cơm, mẹ nói:</a:t>
            </a:r>
            <a:endParaRPr lang="en-US" sz="1200">
              <a:latin typeface="Averta Std CY" panose="00000500000000000000" pitchFamily="50" charset="0"/>
            </a:endParaRPr>
          </a:p>
          <a:p>
            <a:pPr algn="l">
              <a:lnSpc>
                <a:spcPct val="113000"/>
              </a:lnSpc>
            </a:pPr>
            <a:endParaRPr lang="en-US" sz="300">
              <a:latin typeface="Averta Std CY" panose="00000500000000000000" pitchFamily="50" charset="0"/>
            </a:endParaRPr>
          </a:p>
          <a:p>
            <a:pPr algn="l">
              <a:lnSpc>
                <a:spcPct val="113000"/>
              </a:lnSpc>
            </a:pPr>
            <a:r>
              <a:rPr lang="en-US" sz="1200">
                <a:latin typeface="Averta Std CY" panose="00000500000000000000" pitchFamily="50" charset="0"/>
              </a:rPr>
              <a:t>    – Bé Mai nhà ta đã lớn thật rồi.</a:t>
            </a:r>
          </a:p>
          <a:p>
            <a:pPr algn="l">
              <a:lnSpc>
                <a:spcPct val="113000"/>
              </a:lnSpc>
            </a:pPr>
            <a:endParaRPr lang="en-US" sz="200">
              <a:latin typeface="Averta Std CY" panose="00000500000000000000" pitchFamily="50" charset="0"/>
            </a:endParaRPr>
          </a:p>
          <a:p>
            <a:pPr algn="l">
              <a:lnSpc>
                <a:spcPct val="113000"/>
              </a:lnSpc>
            </a:pPr>
            <a:r>
              <a:rPr lang="en-US" sz="1200">
                <a:latin typeface="Averta Std CY" panose="00000500000000000000" pitchFamily="50" charset="0"/>
              </a:rPr>
              <a:t>    Mai cảm thấy lạ. Bé không đi giày </a:t>
            </a:r>
            <a:r>
              <a:rPr lang="vi-VN" sz="1200">
                <a:latin typeface="Averta Std CY" panose="00000500000000000000" pitchFamily="50" charset="0"/>
              </a:rPr>
              <a:t>của mẹ, không buộc tóc giống cô,</a:t>
            </a:r>
            <a:r>
              <a:rPr lang="en-US" sz="1200">
                <a:latin typeface="Averta Std CY" panose="00000500000000000000" pitchFamily="50" charset="0"/>
              </a:rPr>
              <a:t> </a:t>
            </a:r>
            <a:r>
              <a:rPr lang="vi-VN" sz="1200">
                <a:latin typeface="Averta Std CY" panose="00000500000000000000" pitchFamily="50" charset="0"/>
              </a:rPr>
              <a:t>không đeo đồng hồ. Nhưng bố mẹ đều nói rằng em đã lớn.</a:t>
            </a:r>
            <a:endParaRPr lang="en-US" sz="1200">
              <a:latin typeface="Averta Std CY" panose="00000500000000000000" pitchFamily="50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1D305F-C0AA-4415-9875-62D4724BCC4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470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幻灯片图像占位符 5632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文本占位符 5632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lvl="0"/>
            <a:endParaRPr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 algn="r"/>
            <a:fld id="{9A0DB2DC-4C9A-4742-B13C-FB6460FD3503}" type="slidenum">
              <a:rPr lang="en-US" altLang="zh-CN" sz="1200" dirty="0"/>
              <a:t>12</a:t>
            </a:fld>
            <a:endParaRPr lang="zh-CN" sz="1200" dirty="0"/>
          </a:p>
        </p:txBody>
      </p:sp>
    </p:spTree>
    <p:extLst>
      <p:ext uri="{BB962C8B-B14F-4D97-AF65-F5344CB8AC3E}">
        <p14:creationId xmlns:p14="http://schemas.microsoft.com/office/powerpoint/2010/main" val="10406529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751CC-BA70-46E5-AE83-AAB942F9496E}" type="datetimeFigureOut">
              <a:rPr lang="en-US" smtClean="0"/>
              <a:t>20/9/2025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00B87-F78D-4F1B-91F1-97351F274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131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751CC-BA70-46E5-AE83-AAB942F9496E}" type="datetimeFigureOut">
              <a:rPr lang="en-US" smtClean="0"/>
              <a:t>20/9/2025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00B87-F78D-4F1B-91F1-97351F274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484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751CC-BA70-46E5-AE83-AAB942F9496E}" type="datetimeFigureOut">
              <a:rPr lang="en-US" smtClean="0"/>
              <a:t>20/9/2025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00B87-F78D-4F1B-91F1-97351F274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843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标题，一项大型内容和两项小型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62" y="1369264"/>
            <a:ext cx="3886273" cy="326361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29238" y="1369264"/>
            <a:ext cx="3886273" cy="1574059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629238" y="3057627"/>
            <a:ext cx="3886273" cy="15752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97786325"/>
      </p:ext>
    </p:extLst>
  </p:cSld>
  <p:clrMapOvr>
    <a:masterClrMapping/>
  </p:clrMapOvr>
  <p:transition advClick="0" advTm="3000">
    <p:rand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 bài đọc - 1 Full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ếng Việt 2">
            <a:extLst>
              <a:ext uri="{FF2B5EF4-FFF2-40B4-BE49-F238E27FC236}">
                <a16:creationId xmlns:a16="http://schemas.microsoft.com/office/drawing/2014/main" id="{F4243A32-A56C-49F9-9E4E-4E151B60F39A}"/>
              </a:ext>
            </a:extLst>
          </p:cNvPr>
          <p:cNvSpPr txBox="1"/>
          <p:nvPr userDrawn="1"/>
        </p:nvSpPr>
        <p:spPr>
          <a:xfrm>
            <a:off x="108709" y="75631"/>
            <a:ext cx="12788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bg1"/>
                </a:solidFill>
                <a:effectLst>
                  <a:glow rad="101600">
                    <a:srgbClr val="FF2592">
                      <a:alpha val="60000"/>
                    </a:srgbClr>
                  </a:glow>
                  <a:reflection blurRad="6350" stA="55000" endA="300" endPos="45500" dir="5400000" sy="-100000" algn="bl" rotWithShape="0"/>
                </a:effectLst>
                <a:latin typeface="Quicksand Medium" pitchFamily="2" charset="0"/>
                <a:ea typeface="Arial-Rounded" panose="020B0500000000000000" pitchFamily="34" charset="0"/>
                <a:cs typeface="Arial-Rounded" panose="020B0500000000000000" pitchFamily="34" charset="0"/>
              </a:defRPr>
            </a:lvl1pPr>
            <a:lvl2pPr marL="342900" defTabSz="685800">
              <a:defRPr sz="1350"/>
            </a:lvl2pPr>
            <a:lvl3pPr marL="685800" defTabSz="685800">
              <a:defRPr sz="1350"/>
            </a:lvl3pPr>
            <a:lvl4pPr marL="1028700" defTabSz="685800">
              <a:defRPr sz="1350"/>
            </a:lvl4pPr>
            <a:lvl5pPr marL="1371600" defTabSz="685800">
              <a:defRPr sz="1350"/>
            </a:lvl5pPr>
            <a:lvl6pPr marL="1714500" defTabSz="685800">
              <a:defRPr sz="1350"/>
            </a:lvl6pPr>
            <a:lvl7pPr marL="2057400" defTabSz="685800">
              <a:defRPr sz="1350"/>
            </a:lvl7pPr>
            <a:lvl8pPr marL="2400300" defTabSz="685800">
              <a:defRPr sz="1350"/>
            </a:lvl8pPr>
            <a:lvl9pPr marL="2743200" defTabSz="685800">
              <a:defRPr sz="1350"/>
            </a:lvl9pPr>
          </a:lstStyle>
          <a:p>
            <a:r>
              <a:rPr lang="en-US" sz="1400">
                <a:effectLst>
                  <a:glow rad="63500">
                    <a:srgbClr val="FF9900"/>
                  </a:glow>
                  <a:reflection blurRad="6350" stA="55000" endA="300" endPos="45500" dir="5400000" sy="-100000" algn="bl" rotWithShape="0"/>
                </a:effectLst>
              </a:rPr>
              <a:t>Tiếng Việt 2</a:t>
            </a:r>
          </a:p>
        </p:txBody>
      </p:sp>
      <p:sp>
        <p:nvSpPr>
          <p:cNvPr id="5" name="Hình 1">
            <a:extLst>
              <a:ext uri="{FF2B5EF4-FFF2-40B4-BE49-F238E27FC236}">
                <a16:creationId xmlns:a16="http://schemas.microsoft.com/office/drawing/2014/main" id="{6DBEA726-F298-4CAE-BD99-75C978F66E4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img</a:t>
            </a:r>
          </a:p>
        </p:txBody>
      </p:sp>
    </p:spTree>
    <p:extLst>
      <p:ext uri="{BB962C8B-B14F-4D97-AF65-F5344CB8AC3E}">
        <p14:creationId xmlns:p14="http://schemas.microsoft.com/office/powerpoint/2010/main" val="29700967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 bài đọc - 2 Full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ếng Việt 2">
            <a:extLst>
              <a:ext uri="{FF2B5EF4-FFF2-40B4-BE49-F238E27FC236}">
                <a16:creationId xmlns:a16="http://schemas.microsoft.com/office/drawing/2014/main" id="{F4243A32-A56C-49F9-9E4E-4E151B60F39A}"/>
              </a:ext>
            </a:extLst>
          </p:cNvPr>
          <p:cNvSpPr txBox="1"/>
          <p:nvPr userDrawn="1"/>
        </p:nvSpPr>
        <p:spPr>
          <a:xfrm>
            <a:off x="108709" y="75631"/>
            <a:ext cx="12788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bg1"/>
                </a:solidFill>
                <a:effectLst>
                  <a:glow rad="101600">
                    <a:srgbClr val="FF2592">
                      <a:alpha val="60000"/>
                    </a:srgbClr>
                  </a:glow>
                  <a:reflection blurRad="6350" stA="55000" endA="300" endPos="45500" dir="5400000" sy="-100000" algn="bl" rotWithShape="0"/>
                </a:effectLst>
                <a:latin typeface="Quicksand Medium" pitchFamily="2" charset="0"/>
                <a:ea typeface="Arial-Rounded" panose="020B0500000000000000" pitchFamily="34" charset="0"/>
                <a:cs typeface="Arial-Rounded" panose="020B0500000000000000" pitchFamily="34" charset="0"/>
              </a:defRPr>
            </a:lvl1pPr>
            <a:lvl2pPr marL="342900" defTabSz="685800">
              <a:defRPr sz="1350"/>
            </a:lvl2pPr>
            <a:lvl3pPr marL="685800" defTabSz="685800">
              <a:defRPr sz="1350"/>
            </a:lvl3pPr>
            <a:lvl4pPr marL="1028700" defTabSz="685800">
              <a:defRPr sz="1350"/>
            </a:lvl4pPr>
            <a:lvl5pPr marL="1371600" defTabSz="685800">
              <a:defRPr sz="1350"/>
            </a:lvl5pPr>
            <a:lvl6pPr marL="1714500" defTabSz="685800">
              <a:defRPr sz="1350"/>
            </a:lvl6pPr>
            <a:lvl7pPr marL="2057400" defTabSz="685800">
              <a:defRPr sz="1350"/>
            </a:lvl7pPr>
            <a:lvl8pPr marL="2400300" defTabSz="685800">
              <a:defRPr sz="1350"/>
            </a:lvl8pPr>
            <a:lvl9pPr marL="2743200" defTabSz="685800">
              <a:defRPr sz="1350"/>
            </a:lvl9pPr>
          </a:lstStyle>
          <a:p>
            <a:r>
              <a:rPr lang="en-US" sz="1400">
                <a:effectLst>
                  <a:glow rad="63500">
                    <a:srgbClr val="FF9900"/>
                  </a:glow>
                  <a:reflection blurRad="6350" stA="55000" endA="300" endPos="45500" dir="5400000" sy="-100000" algn="bl" rotWithShape="0"/>
                </a:effectLst>
              </a:rPr>
              <a:t>Tiếng Việt 2</a:t>
            </a:r>
          </a:p>
        </p:txBody>
      </p:sp>
      <p:sp>
        <p:nvSpPr>
          <p:cNvPr id="5" name="Hình 1">
            <a:extLst>
              <a:ext uri="{FF2B5EF4-FFF2-40B4-BE49-F238E27FC236}">
                <a16:creationId xmlns:a16="http://schemas.microsoft.com/office/drawing/2014/main" id="{6DBEA726-F298-4CAE-BD99-75C978F66E4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" y="1661532"/>
            <a:ext cx="4572000" cy="348196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img 1</a:t>
            </a:r>
          </a:p>
        </p:txBody>
      </p:sp>
      <p:sp>
        <p:nvSpPr>
          <p:cNvPr id="4" name="Hình 2">
            <a:extLst>
              <a:ext uri="{FF2B5EF4-FFF2-40B4-BE49-F238E27FC236}">
                <a16:creationId xmlns:a16="http://schemas.microsoft.com/office/drawing/2014/main" id="{72182F91-7391-4A11-B0ED-729C33877A53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572000" y="1661532"/>
            <a:ext cx="4572000" cy="348196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img 2</a:t>
            </a:r>
          </a:p>
        </p:txBody>
      </p:sp>
    </p:spTree>
    <p:extLst>
      <p:ext uri="{BB962C8B-B14F-4D97-AF65-F5344CB8AC3E}">
        <p14:creationId xmlns:p14="http://schemas.microsoft.com/office/powerpoint/2010/main" val="3322916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751CC-BA70-46E5-AE83-AAB942F9496E}" type="datetimeFigureOut">
              <a:rPr lang="en-US" smtClean="0"/>
              <a:t>20/9/2025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00B87-F78D-4F1B-91F1-97351F274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927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751CC-BA70-46E5-AE83-AAB942F9496E}" type="datetimeFigureOut">
              <a:rPr lang="en-US" smtClean="0"/>
              <a:t>20/9/2025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00B87-F78D-4F1B-91F1-97351F274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051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751CC-BA70-46E5-AE83-AAB942F9496E}" type="datetimeFigureOut">
              <a:rPr lang="en-US" smtClean="0"/>
              <a:t>20/9/2025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00B87-F78D-4F1B-91F1-97351F274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261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751CC-BA70-46E5-AE83-AAB942F9496E}" type="datetimeFigureOut">
              <a:rPr lang="en-US" smtClean="0"/>
              <a:t>20/9/2025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00B87-F78D-4F1B-91F1-97351F274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730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751CC-BA70-46E5-AE83-AAB942F9496E}" type="datetimeFigureOut">
              <a:rPr lang="en-US" smtClean="0"/>
              <a:t>20/9/2025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00B87-F78D-4F1B-91F1-97351F274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491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751CC-BA70-46E5-AE83-AAB942F9496E}" type="datetimeFigureOut">
              <a:rPr lang="en-US" smtClean="0"/>
              <a:t>20/9/2025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00B87-F78D-4F1B-91F1-97351F274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088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751CC-BA70-46E5-AE83-AAB942F9496E}" type="datetimeFigureOut">
              <a:rPr lang="en-US" smtClean="0"/>
              <a:t>20/9/2025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00B87-F78D-4F1B-91F1-97351F274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497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751CC-BA70-46E5-AE83-AAB942F9496E}" type="datetimeFigureOut">
              <a:rPr lang="en-US" smtClean="0"/>
              <a:t>20/9/2025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00B87-F78D-4F1B-91F1-97351F274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103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751CC-BA70-46E5-AE83-AAB942F9496E}" type="datetimeFigureOut">
              <a:rPr lang="en-US" smtClean="0"/>
              <a:t>20/9/2025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B00B87-F78D-4F1B-91F1-97351F274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030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fi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2724150"/>
            <a:ext cx="7239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6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6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36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36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36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thân</a:t>
            </a:r>
            <a:endParaRPr lang="en-US" sz="3600" b="1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en-US" b="1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90600" y="895350"/>
            <a:ext cx="7239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80209" y="1756606"/>
            <a:ext cx="7239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  <a:p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181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/>
          <p:cNvCxnSpPr/>
          <p:nvPr/>
        </p:nvCxnSpPr>
        <p:spPr>
          <a:xfrm flipH="1">
            <a:off x="1447799" y="895350"/>
            <a:ext cx="2133600" cy="1219200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457200" y="2190750"/>
            <a:ext cx="1981200" cy="259080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GB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GB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GB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GB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GB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GB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GB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GB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GB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GB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GB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1676399" y="209550"/>
            <a:ext cx="4114800" cy="685800"/>
          </a:xfrm>
          <a:prstGeom prst="roundRect">
            <a:avLst/>
          </a:prstGeom>
          <a:solidFill>
            <a:srgbClr val="FFC00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ctr"/>
            <a:endParaRPr lang="en-US" dirty="0"/>
          </a:p>
        </p:txBody>
      </p:sp>
      <p:sp>
        <p:nvSpPr>
          <p:cNvPr id="14" name="Rounded Rectangle 13"/>
          <p:cNvSpPr/>
          <p:nvPr/>
        </p:nvSpPr>
        <p:spPr>
          <a:xfrm>
            <a:off x="2666999" y="2223655"/>
            <a:ext cx="2209800" cy="259080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GB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GB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GB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GB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GB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GB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GB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GB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GB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GB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GB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GB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5105399" y="2223655"/>
            <a:ext cx="2369128" cy="259080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GB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GB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GB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2-3 </a:t>
            </a:r>
            <a:r>
              <a:rPr lang="en-GB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GB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GB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GB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GB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GB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GB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GB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3581399" y="895350"/>
            <a:ext cx="2902528" cy="1219200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3581399" y="895350"/>
            <a:ext cx="304800" cy="1219200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7F7F7"/>
              </a:clrFrom>
              <a:clrTo>
                <a:srgbClr val="F7F7F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96"/>
          <a:stretch/>
        </p:blipFill>
        <p:spPr>
          <a:xfrm>
            <a:off x="6934200" y="272096"/>
            <a:ext cx="3085799" cy="4422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2875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4" grpId="0" animBg="1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7F7F7"/>
              </a:clrFrom>
              <a:clrTo>
                <a:srgbClr val="F7F7F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96"/>
          <a:stretch/>
        </p:blipFill>
        <p:spPr>
          <a:xfrm>
            <a:off x="6807128" y="272096"/>
            <a:ext cx="3085799" cy="442224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616" y="1099894"/>
            <a:ext cx="1101761" cy="1110224"/>
          </a:xfrm>
          <a:prstGeom prst="ellipse">
            <a:avLst/>
          </a:prstGeom>
          <a:ln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67" r="12500"/>
          <a:stretch/>
        </p:blipFill>
        <p:spPr>
          <a:xfrm>
            <a:off x="437616" y="2600118"/>
            <a:ext cx="1151533" cy="1068311"/>
          </a:xfrm>
          <a:prstGeom prst="ellipse">
            <a:avLst/>
          </a:prstGeom>
          <a:ln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0" name="TextBox 9"/>
          <p:cNvSpPr txBox="1"/>
          <p:nvPr/>
        </p:nvSpPr>
        <p:spPr>
          <a:xfrm>
            <a:off x="1539377" y="1441244"/>
            <a:ext cx="5267752" cy="438582"/>
          </a:xfrm>
          <a:prstGeom prst="chevron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rgbClr val="00B050"/>
            </a:solidFill>
            <a:prstDash val="dashDot"/>
          </a:ln>
          <a:effectLst/>
        </p:spPr>
        <p:txBody>
          <a:bodyPr wrap="square" lIns="68580" tIns="34290" rIns="68580" bIns="34290" rtlCol="0" anchor="ctr">
            <a:spAutoFit/>
          </a:bodyPr>
          <a:lstStyle/>
          <a:p>
            <a:pPr algn="ctr"/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Hoàn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thành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bài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viết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vào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vở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39376" y="2935510"/>
            <a:ext cx="5267752" cy="438581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rgbClr val="FFC000"/>
            </a:solidFill>
            <a:prstDash val="dashDot"/>
          </a:ln>
          <a:effectLst/>
        </p:spPr>
        <p:txBody>
          <a:bodyPr wrap="square" lIns="68580" tIns="34290" rIns="68580" bIns="34290" rtlCol="0" anchor="ctr">
            <a:spAutoFit/>
          </a:bodyPr>
          <a:lstStyle/>
          <a:p>
            <a:r>
              <a:rPr lang="en-US" sz="17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           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Chuẩn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bị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bài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sau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38924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1" grpId="0" animBg="1"/>
      <p:bldP spid="11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96" name="图片 41995" descr="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74807" y="305043"/>
            <a:ext cx="3492698" cy="2896181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1997" name="图片 41996" descr="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7789979" cy="4637681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1998" name="图片 41997" descr="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4212862"/>
            <a:ext cx="9144000" cy="9306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TextBox 3"/>
          <p:cNvSpPr txBox="1">
            <a:spLocks noChangeArrowheads="1"/>
          </p:cNvSpPr>
          <p:nvPr/>
        </p:nvSpPr>
        <p:spPr bwMode="auto">
          <a:xfrm>
            <a:off x="762000" y="2571750"/>
            <a:ext cx="6624736" cy="152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49762" tIns="24881" rIns="49762" bIns="2488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Hẹn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con ở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34888492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20000"/>
                <a:lumOff val="8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2" descr="Download Archery Png Clipart HQ PNG Image | FreePNGIm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9550" y="0"/>
            <a:ext cx="1428750" cy="9501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TextBox 4"/>
          <p:cNvSpPr txBox="1">
            <a:spLocks noChangeArrowheads="1"/>
          </p:cNvSpPr>
          <p:nvPr/>
        </p:nvSpPr>
        <p:spPr bwMode="auto">
          <a:xfrm>
            <a:off x="3086100" y="300038"/>
            <a:ext cx="3619500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YÊU CẦU CẦN ĐẠT</a:t>
            </a:r>
            <a:endParaRPr lang="en-US" alt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1085850"/>
            <a:ext cx="9144000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32" name="Group 31"/>
          <p:cNvGrpSpPr>
            <a:grpSpLocks/>
          </p:cNvGrpSpPr>
          <p:nvPr/>
        </p:nvGrpSpPr>
        <p:grpSpPr bwMode="auto">
          <a:xfrm>
            <a:off x="727473" y="1414463"/>
            <a:ext cx="7689056" cy="860906"/>
            <a:chOff x="1100442" y="1886005"/>
            <a:chExt cx="10253358" cy="1148402"/>
          </a:xfrm>
        </p:grpSpPr>
        <p:grpSp>
          <p:nvGrpSpPr>
            <p:cNvPr id="13" name="Group 12"/>
            <p:cNvGrpSpPr/>
            <p:nvPr/>
          </p:nvGrpSpPr>
          <p:grpSpPr>
            <a:xfrm>
              <a:off x="1100442" y="1886005"/>
              <a:ext cx="10253358" cy="1078409"/>
              <a:chOff x="2095497" y="2195092"/>
              <a:chExt cx="8251016" cy="971952"/>
            </a:xfrm>
            <a:effectLst>
              <a:outerShdw blurRad="63500" sx="102000" sy="102000" algn="ctr" rotWithShape="0">
                <a:prstClr val="black">
                  <a:alpha val="40000"/>
                </a:prstClr>
              </a:outerShdw>
              <a:reflection blurRad="6350" stA="50000" endA="300" endPos="38500" dist="50800" dir="5400000" sy="-100000" algn="bl" rotWithShape="0"/>
            </a:effectLst>
          </p:grpSpPr>
          <p:sp>
            <p:nvSpPr>
              <p:cNvPr id="10" name="Rectangle 9"/>
              <p:cNvSpPr/>
              <p:nvPr/>
            </p:nvSpPr>
            <p:spPr>
              <a:xfrm>
                <a:off x="3202716" y="2209800"/>
                <a:ext cx="6398484" cy="95724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grpSp>
            <p:nvGrpSpPr>
              <p:cNvPr id="9" name="Group 8"/>
              <p:cNvGrpSpPr/>
              <p:nvPr/>
            </p:nvGrpSpPr>
            <p:grpSpPr>
              <a:xfrm>
                <a:off x="2095497" y="2195092"/>
                <a:ext cx="1620901" cy="971950"/>
                <a:chOff x="8534400" y="2504059"/>
                <a:chExt cx="1152641" cy="696327"/>
              </a:xfrm>
            </p:grpSpPr>
            <p:sp>
              <p:nvSpPr>
                <p:cNvPr id="7" name="Rectangle: Rounded Corners 6"/>
                <p:cNvSpPr/>
                <p:nvPr/>
              </p:nvSpPr>
              <p:spPr>
                <a:xfrm>
                  <a:off x="8534400" y="2514600"/>
                  <a:ext cx="838200" cy="685786"/>
                </a:xfrm>
                <a:prstGeom prst="roundRect">
                  <a:avLst/>
                </a:prstGeom>
                <a:solidFill>
                  <a:srgbClr val="E19023"/>
                </a:solidFill>
                <a:ln>
                  <a:solidFill>
                    <a:srgbClr val="E1902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8" name="Isosceles Triangle 7"/>
                <p:cNvSpPr/>
                <p:nvPr/>
              </p:nvSpPr>
              <p:spPr>
                <a:xfrm rot="5400000">
                  <a:off x="9143562" y="2656907"/>
                  <a:ext cx="696327" cy="390631"/>
                </a:xfrm>
                <a:prstGeom prst="triangle">
                  <a:avLst/>
                </a:prstGeom>
                <a:solidFill>
                  <a:srgbClr val="E19023"/>
                </a:solidFill>
                <a:ln>
                  <a:solidFill>
                    <a:srgbClr val="E1902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 dirty="0"/>
                </a:p>
              </p:txBody>
            </p:sp>
            <p:sp>
              <p:nvSpPr>
                <p:cNvPr id="11" name="Isosceles Triangle 10"/>
                <p:cNvSpPr/>
                <p:nvPr/>
              </p:nvSpPr>
              <p:spPr>
                <a:xfrm rot="5400000" flipH="1">
                  <a:off x="9334506" y="2743194"/>
                  <a:ext cx="304785" cy="228597"/>
                </a:xfrm>
                <a:prstGeom prst="triangle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</p:grpSp>
          <p:sp>
            <p:nvSpPr>
              <p:cNvPr id="12" name="Isosceles Triangle 11"/>
              <p:cNvSpPr/>
              <p:nvPr/>
            </p:nvSpPr>
            <p:spPr>
              <a:xfrm rot="5400000">
                <a:off x="9495238" y="2315769"/>
                <a:ext cx="957237" cy="745313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</p:grpSp>
        <p:sp>
          <p:nvSpPr>
            <p:cNvPr id="5136" name="TextBox 14"/>
            <p:cNvSpPr txBox="1">
              <a:spLocks noChangeArrowheads="1"/>
            </p:cNvSpPr>
            <p:nvPr/>
          </p:nvSpPr>
          <p:spPr bwMode="auto">
            <a:xfrm>
              <a:off x="3151796" y="1925902"/>
              <a:ext cx="7952733" cy="11085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 sz="2400" dirty="0" err="1">
                  <a:latin typeface="Times New Roman" pitchFamily="18" charset="0"/>
                  <a:cs typeface="Times New Roman" pitchFamily="18" charset="0"/>
                </a:rPr>
                <a:t>Dựa</a:t>
              </a:r>
              <a:r>
                <a:rPr lang="en-GB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GB" sz="2400" dirty="0" err="1">
                  <a:latin typeface="Times New Roman" pitchFamily="18" charset="0"/>
                  <a:cs typeface="Times New Roman" pitchFamily="18" charset="0"/>
                </a:rPr>
                <a:t>vào</a:t>
              </a:r>
              <a:r>
                <a:rPr lang="en-GB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GB" sz="2400" dirty="0" err="1">
                  <a:latin typeface="Times New Roman" pitchFamily="18" charset="0"/>
                  <a:cs typeface="Times New Roman" pitchFamily="18" charset="0"/>
                </a:rPr>
                <a:t>tranh</a:t>
              </a:r>
              <a:r>
                <a:rPr lang="en-GB" sz="2400" dirty="0"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GB" sz="2400" dirty="0" err="1">
                  <a:latin typeface="Times New Roman" pitchFamily="18" charset="0"/>
                  <a:cs typeface="Times New Roman" pitchFamily="18" charset="0"/>
                </a:rPr>
                <a:t>nhận</a:t>
              </a:r>
              <a:r>
                <a:rPr lang="en-GB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GB" sz="2400" dirty="0" err="1">
                  <a:latin typeface="Times New Roman" pitchFamily="18" charset="0"/>
                  <a:cs typeface="Times New Roman" pitchFamily="18" charset="0"/>
                </a:rPr>
                <a:t>ra</a:t>
              </a:r>
              <a:r>
                <a:rPr lang="en-GB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GB" sz="2400" dirty="0" err="1">
                  <a:latin typeface="Times New Roman" pitchFamily="18" charset="0"/>
                  <a:cs typeface="Times New Roman" pitchFamily="18" charset="0"/>
                </a:rPr>
                <a:t>cách</a:t>
              </a:r>
              <a:r>
                <a:rPr lang="en-GB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GB" sz="2400" dirty="0" err="1">
                  <a:latin typeface="Times New Roman" pitchFamily="18" charset="0"/>
                  <a:cs typeface="Times New Roman" pitchFamily="18" charset="0"/>
                </a:rPr>
                <a:t>giới</a:t>
              </a:r>
              <a:r>
                <a:rPr lang="en-GB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GB" sz="2400" dirty="0" err="1">
                  <a:latin typeface="Times New Roman" pitchFamily="18" charset="0"/>
                  <a:cs typeface="Times New Roman" pitchFamily="18" charset="0"/>
                </a:rPr>
                <a:t>thiệu</a:t>
              </a:r>
              <a:r>
                <a:rPr lang="en-GB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GB" sz="2400" dirty="0" err="1">
                  <a:latin typeface="Times New Roman" pitchFamily="18" charset="0"/>
                  <a:cs typeface="Times New Roman" pitchFamily="18" charset="0"/>
                </a:rPr>
                <a:t>về</a:t>
              </a:r>
              <a:r>
                <a:rPr lang="en-GB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GB" sz="2400" dirty="0" err="1">
                  <a:latin typeface="Times New Roman" pitchFamily="18" charset="0"/>
                  <a:cs typeface="Times New Roman" pitchFamily="18" charset="0"/>
                </a:rPr>
                <a:t>bản</a:t>
              </a:r>
              <a:r>
                <a:rPr lang="en-GB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GB" sz="2400" dirty="0" err="1">
                  <a:latin typeface="Times New Roman" pitchFamily="18" charset="0"/>
                  <a:cs typeface="Times New Roman" pitchFamily="18" charset="0"/>
                </a:rPr>
                <a:t>thân</a:t>
              </a:r>
              <a:r>
                <a:rPr lang="en-GB" sz="2400" dirty="0">
                  <a:latin typeface="Times New Roman" pitchFamily="18" charset="0"/>
                  <a:cs typeface="Times New Roman" pitchFamily="18" charset="0"/>
                </a:rPr>
                <a:t>.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37" name="TextBox 22"/>
            <p:cNvSpPr txBox="1">
              <a:spLocks noChangeArrowheads="1"/>
            </p:cNvSpPr>
            <p:nvPr/>
          </p:nvSpPr>
          <p:spPr bwMode="auto">
            <a:xfrm>
              <a:off x="1525758" y="1981199"/>
              <a:ext cx="479969" cy="8005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/>
              <a:r>
                <a:rPr lang="en-US" altLang="en-US" sz="3300">
                  <a:solidFill>
                    <a:schemeClr val="bg1"/>
                  </a:solidFill>
                  <a:latin typeface="Times New Roman" pitchFamily="18" charset="0"/>
                </a:rPr>
                <a:t>1</a:t>
              </a:r>
            </a:p>
          </p:txBody>
        </p:sp>
      </p:grpSp>
      <p:grpSp>
        <p:nvGrpSpPr>
          <p:cNvPr id="33" name="Group 32"/>
          <p:cNvGrpSpPr>
            <a:grpSpLocks/>
          </p:cNvGrpSpPr>
          <p:nvPr/>
        </p:nvGrpSpPr>
        <p:grpSpPr bwMode="auto">
          <a:xfrm>
            <a:off x="927498" y="2551510"/>
            <a:ext cx="8002958" cy="736997"/>
            <a:chOff x="1145666" y="3315096"/>
            <a:chExt cx="10671134" cy="982824"/>
          </a:xfrm>
        </p:grpSpPr>
        <p:grpSp>
          <p:nvGrpSpPr>
            <p:cNvPr id="16" name="Group 15"/>
            <p:cNvGrpSpPr/>
            <p:nvPr/>
          </p:nvGrpSpPr>
          <p:grpSpPr>
            <a:xfrm>
              <a:off x="1145666" y="3315096"/>
              <a:ext cx="10360533" cy="982824"/>
              <a:chOff x="2105750" y="2184222"/>
              <a:chExt cx="8240763" cy="982824"/>
            </a:xfrm>
            <a:effectLst>
              <a:outerShdw blurRad="50800" dist="38100" dir="16200000" rotWithShape="0">
                <a:prstClr val="black">
                  <a:alpha val="40000"/>
                </a:prstClr>
              </a:outerShdw>
              <a:reflection blurRad="6350" stA="52000" endA="300" endPos="35000" dir="5400000" sy="-100000" algn="bl" rotWithShape="0"/>
            </a:effectLst>
          </p:grpSpPr>
          <p:sp>
            <p:nvSpPr>
              <p:cNvPr id="17" name="Rectangle 16"/>
              <p:cNvSpPr/>
              <p:nvPr/>
            </p:nvSpPr>
            <p:spPr>
              <a:xfrm>
                <a:off x="3202716" y="2209800"/>
                <a:ext cx="6398484" cy="95724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grpSp>
            <p:nvGrpSpPr>
              <p:cNvPr id="18" name="Group 17"/>
              <p:cNvGrpSpPr/>
              <p:nvPr/>
            </p:nvGrpSpPr>
            <p:grpSpPr>
              <a:xfrm>
                <a:off x="2105750" y="2184222"/>
                <a:ext cx="1704253" cy="982824"/>
                <a:chOff x="8541687" y="2496270"/>
                <a:chExt cx="1211913" cy="704117"/>
              </a:xfrm>
            </p:grpSpPr>
            <p:sp>
              <p:nvSpPr>
                <p:cNvPr id="20" name="Rectangle: Rounded Corners 19"/>
                <p:cNvSpPr/>
                <p:nvPr/>
              </p:nvSpPr>
              <p:spPr>
                <a:xfrm>
                  <a:off x="8541687" y="2496270"/>
                  <a:ext cx="818041" cy="704117"/>
                </a:xfrm>
                <a:prstGeom prst="roundRect">
                  <a:avLst/>
                </a:prstGeom>
                <a:solidFill>
                  <a:srgbClr val="7AAC54"/>
                </a:solidFill>
                <a:ln>
                  <a:solidFill>
                    <a:srgbClr val="7AAC5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 dirty="0"/>
                </a:p>
              </p:txBody>
            </p:sp>
            <p:sp>
              <p:nvSpPr>
                <p:cNvPr id="21" name="Isosceles Triangle 20"/>
                <p:cNvSpPr/>
                <p:nvPr/>
              </p:nvSpPr>
              <p:spPr>
                <a:xfrm rot="5400000">
                  <a:off x="9182112" y="2628898"/>
                  <a:ext cx="685785" cy="457190"/>
                </a:xfrm>
                <a:prstGeom prst="triangle">
                  <a:avLst/>
                </a:prstGeom>
                <a:solidFill>
                  <a:srgbClr val="7AAC54"/>
                </a:solidFill>
                <a:ln>
                  <a:solidFill>
                    <a:srgbClr val="7AAC5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22" name="Isosceles Triangle 21"/>
                <p:cNvSpPr/>
                <p:nvPr/>
              </p:nvSpPr>
              <p:spPr>
                <a:xfrm rot="5400000" flipH="1">
                  <a:off x="9334506" y="2743194"/>
                  <a:ext cx="304785" cy="228597"/>
                </a:xfrm>
                <a:prstGeom prst="triangle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</p:grpSp>
          <p:sp>
            <p:nvSpPr>
              <p:cNvPr id="19" name="Isosceles Triangle 18"/>
              <p:cNvSpPr/>
              <p:nvPr/>
            </p:nvSpPr>
            <p:spPr>
              <a:xfrm rot="5400000">
                <a:off x="9495238" y="2315769"/>
                <a:ext cx="957237" cy="745313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</p:grpSp>
        <p:sp>
          <p:nvSpPr>
            <p:cNvPr id="5133" name="TextBox 33"/>
            <p:cNvSpPr txBox="1">
              <a:spLocks noChangeArrowheads="1"/>
            </p:cNvSpPr>
            <p:nvPr/>
          </p:nvSpPr>
          <p:spPr bwMode="auto">
            <a:xfrm>
              <a:off x="1579109" y="3352800"/>
              <a:ext cx="479970" cy="800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/>
              <a:r>
                <a:rPr lang="en-US" altLang="en-US" sz="3300">
                  <a:solidFill>
                    <a:schemeClr val="bg1"/>
                  </a:solidFill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5134" name="TextBox 35"/>
            <p:cNvSpPr txBox="1">
              <a:spLocks noChangeArrowheads="1"/>
            </p:cNvSpPr>
            <p:nvPr/>
          </p:nvSpPr>
          <p:spPr bwMode="auto">
            <a:xfrm>
              <a:off x="3160301" y="3498679"/>
              <a:ext cx="8656499" cy="6156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 sz="2400" dirty="0" err="1">
                  <a:latin typeface="Times New Roman" pitchFamily="18" charset="0"/>
                  <a:cs typeface="Times New Roman" pitchFamily="18" charset="0"/>
                </a:rPr>
                <a:t>Biết</a:t>
              </a:r>
              <a:r>
                <a:rPr lang="en-GB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GB" sz="2400" dirty="0" err="1">
                  <a:latin typeface="Times New Roman" pitchFamily="18" charset="0"/>
                  <a:cs typeface="Times New Roman" pitchFamily="18" charset="0"/>
                </a:rPr>
                <a:t>cách</a:t>
              </a:r>
              <a:r>
                <a:rPr lang="en-GB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GB" sz="2400" dirty="0" err="1">
                  <a:latin typeface="Times New Roman" pitchFamily="18" charset="0"/>
                  <a:cs typeface="Times New Roman" pitchFamily="18" charset="0"/>
                </a:rPr>
                <a:t>nói</a:t>
              </a:r>
              <a:r>
                <a:rPr lang="en-GB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GB" sz="2400" dirty="0" err="1">
                  <a:latin typeface="Times New Roman" pitchFamily="18" charset="0"/>
                  <a:cs typeface="Times New Roman" pitchFamily="18" charset="0"/>
                </a:rPr>
                <a:t>lời</a:t>
              </a:r>
              <a:r>
                <a:rPr lang="en-GB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GB" sz="2400" dirty="0" err="1"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GB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GB" sz="2400" dirty="0" err="1">
                  <a:latin typeface="Times New Roman" pitchFamily="18" charset="0"/>
                  <a:cs typeface="Times New Roman" pitchFamily="18" charset="0"/>
                </a:rPr>
                <a:t>đáp</a:t>
              </a:r>
              <a:r>
                <a:rPr lang="en-GB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GB" sz="2400" dirty="0" err="1">
                  <a:latin typeface="Times New Roman" pitchFamily="18" charset="0"/>
                  <a:cs typeface="Times New Roman" pitchFamily="18" charset="0"/>
                </a:rPr>
                <a:t>lời</a:t>
              </a:r>
              <a:r>
                <a:rPr lang="en-GB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GB" sz="2400" dirty="0" err="1">
                  <a:latin typeface="Times New Roman" pitchFamily="18" charset="0"/>
                  <a:cs typeface="Times New Roman" pitchFamily="18" charset="0"/>
                </a:rPr>
                <a:t>khi</a:t>
              </a:r>
              <a:r>
                <a:rPr lang="en-GB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GB" sz="2400" dirty="0" err="1">
                  <a:latin typeface="Times New Roman" pitchFamily="18" charset="0"/>
                  <a:cs typeface="Times New Roman" pitchFamily="18" charset="0"/>
                </a:rPr>
                <a:t>giới</a:t>
              </a:r>
              <a:r>
                <a:rPr lang="en-GB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GB" sz="2400" dirty="0" err="1">
                  <a:latin typeface="Times New Roman" pitchFamily="18" charset="0"/>
                  <a:cs typeface="Times New Roman" pitchFamily="18" charset="0"/>
                </a:rPr>
                <a:t>thiệu</a:t>
              </a:r>
              <a:r>
                <a:rPr lang="en-GB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GB" sz="2400" dirty="0" err="1">
                  <a:latin typeface="Times New Roman" pitchFamily="18" charset="0"/>
                  <a:cs typeface="Times New Roman" pitchFamily="18" charset="0"/>
                </a:rPr>
                <a:t>về</a:t>
              </a:r>
              <a:r>
                <a:rPr lang="en-GB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GB" sz="2400" dirty="0" err="1">
                  <a:latin typeface="Times New Roman" pitchFamily="18" charset="0"/>
                  <a:cs typeface="Times New Roman" pitchFamily="18" charset="0"/>
                </a:rPr>
                <a:t>mình</a:t>
              </a:r>
              <a:r>
                <a:rPr lang="en-GB" sz="2400" dirty="0">
                  <a:latin typeface="Times New Roman" pitchFamily="18" charset="0"/>
                  <a:cs typeface="Times New Roman" pitchFamily="18" charset="0"/>
                </a:rPr>
                <a:t>.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5" name="Group 34"/>
          <p:cNvGrpSpPr>
            <a:grpSpLocks/>
          </p:cNvGrpSpPr>
          <p:nvPr/>
        </p:nvGrpSpPr>
        <p:grpSpPr bwMode="auto">
          <a:xfrm>
            <a:off x="1187054" y="3587354"/>
            <a:ext cx="7866459" cy="740569"/>
            <a:chOff x="1246447" y="4674178"/>
            <a:chExt cx="10488353" cy="987748"/>
          </a:xfrm>
        </p:grpSpPr>
        <p:grpSp>
          <p:nvGrpSpPr>
            <p:cNvPr id="24" name="Group 23"/>
            <p:cNvGrpSpPr/>
            <p:nvPr/>
          </p:nvGrpSpPr>
          <p:grpSpPr>
            <a:xfrm>
              <a:off x="1246447" y="4674178"/>
              <a:ext cx="10488353" cy="987748"/>
              <a:chOff x="2196700" y="2184219"/>
              <a:chExt cx="8149813" cy="987748"/>
            </a:xfrm>
            <a:effectLst>
              <a:outerShdw blurRad="50800" dist="38100" dir="16200000" rotWithShape="0">
                <a:prstClr val="black">
                  <a:alpha val="40000"/>
                </a:prstClr>
              </a:outerShdw>
              <a:reflection blurRad="6350" stA="52000" endA="300" endPos="35000" dir="5400000" sy="-100000" algn="bl" rotWithShape="0"/>
            </a:effectLst>
          </p:grpSpPr>
          <p:sp>
            <p:nvSpPr>
              <p:cNvPr id="25" name="Rectangle 24"/>
              <p:cNvSpPr/>
              <p:nvPr/>
            </p:nvSpPr>
            <p:spPr>
              <a:xfrm>
                <a:off x="3202716" y="2209800"/>
                <a:ext cx="6398484" cy="95724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 dirty="0"/>
              </a:p>
            </p:txBody>
          </p:sp>
          <p:grpSp>
            <p:nvGrpSpPr>
              <p:cNvPr id="26" name="Group 25"/>
              <p:cNvGrpSpPr/>
              <p:nvPr/>
            </p:nvGrpSpPr>
            <p:grpSpPr>
              <a:xfrm>
                <a:off x="2196700" y="2184219"/>
                <a:ext cx="1613304" cy="987748"/>
                <a:chOff x="8606361" y="2496269"/>
                <a:chExt cx="1147238" cy="707645"/>
              </a:xfrm>
            </p:grpSpPr>
            <p:sp>
              <p:nvSpPr>
                <p:cNvPr id="28" name="Rectangle: Rounded Corners 27"/>
                <p:cNvSpPr/>
                <p:nvPr/>
              </p:nvSpPr>
              <p:spPr>
                <a:xfrm>
                  <a:off x="8606361" y="2496269"/>
                  <a:ext cx="740112" cy="707645"/>
                </a:xfrm>
                <a:prstGeom prst="roundRect">
                  <a:avLst/>
                </a:prstGeom>
                <a:solidFill>
                  <a:srgbClr val="AE7C52"/>
                </a:solidFill>
                <a:ln>
                  <a:solidFill>
                    <a:srgbClr val="AE7C5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 dirty="0"/>
                </a:p>
              </p:txBody>
            </p:sp>
            <p:sp>
              <p:nvSpPr>
                <p:cNvPr id="29" name="Isosceles Triangle 28"/>
                <p:cNvSpPr/>
                <p:nvPr/>
              </p:nvSpPr>
              <p:spPr>
                <a:xfrm rot="5400000">
                  <a:off x="9182111" y="2628898"/>
                  <a:ext cx="685785" cy="457190"/>
                </a:xfrm>
                <a:prstGeom prst="triangle">
                  <a:avLst/>
                </a:prstGeom>
                <a:solidFill>
                  <a:srgbClr val="AE7C52"/>
                </a:solidFill>
                <a:ln>
                  <a:solidFill>
                    <a:srgbClr val="AE7C5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30" name="Isosceles Triangle 29"/>
                <p:cNvSpPr/>
                <p:nvPr/>
              </p:nvSpPr>
              <p:spPr>
                <a:xfrm rot="5400000" flipH="1">
                  <a:off x="9334506" y="2743194"/>
                  <a:ext cx="304785" cy="228597"/>
                </a:xfrm>
                <a:prstGeom prst="triangle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 dirty="0"/>
                </a:p>
              </p:txBody>
            </p:sp>
          </p:grpSp>
          <p:sp>
            <p:nvSpPr>
              <p:cNvPr id="27" name="Isosceles Triangle 26"/>
              <p:cNvSpPr/>
              <p:nvPr/>
            </p:nvSpPr>
            <p:spPr>
              <a:xfrm rot="5400000">
                <a:off x="9495238" y="2315769"/>
                <a:ext cx="957237" cy="745313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</p:grpSp>
        <p:sp>
          <p:nvSpPr>
            <p:cNvPr id="5130" name="TextBox 36"/>
            <p:cNvSpPr txBox="1">
              <a:spLocks noChangeArrowheads="1"/>
            </p:cNvSpPr>
            <p:nvPr/>
          </p:nvSpPr>
          <p:spPr bwMode="auto">
            <a:xfrm>
              <a:off x="1644576" y="4716959"/>
              <a:ext cx="479969" cy="800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/>
              <a:r>
                <a:rPr lang="en-US" altLang="en-US" sz="3300">
                  <a:solidFill>
                    <a:schemeClr val="bg1"/>
                  </a:solidFill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5131" name="TextBox 37"/>
            <p:cNvSpPr txBox="1">
              <a:spLocks noChangeArrowheads="1"/>
            </p:cNvSpPr>
            <p:nvPr/>
          </p:nvSpPr>
          <p:spPr bwMode="auto">
            <a:xfrm>
              <a:off x="3219660" y="4857294"/>
              <a:ext cx="8182923" cy="6157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 sz="2400" dirty="0" err="1">
                  <a:latin typeface="Times New Roman" pitchFamily="18" charset="0"/>
                  <a:cs typeface="Times New Roman" pitchFamily="18" charset="0"/>
                </a:rPr>
                <a:t>Viết</a:t>
              </a:r>
              <a:r>
                <a:rPr lang="en-GB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GB" sz="2400" dirty="0" err="1">
                  <a:latin typeface="Times New Roman" pitchFamily="18" charset="0"/>
                  <a:cs typeface="Times New Roman" pitchFamily="18" charset="0"/>
                </a:rPr>
                <a:t>đoạn</a:t>
              </a:r>
              <a:r>
                <a:rPr lang="en-GB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GB" sz="2400" dirty="0" err="1">
                  <a:latin typeface="Times New Roman" pitchFamily="18" charset="0"/>
                  <a:cs typeface="Times New Roman" pitchFamily="18" charset="0"/>
                </a:rPr>
                <a:t>văn</a:t>
              </a:r>
              <a:r>
                <a:rPr lang="en-GB" sz="2400" dirty="0">
                  <a:latin typeface="Times New Roman" pitchFamily="18" charset="0"/>
                  <a:cs typeface="Times New Roman" pitchFamily="18" charset="0"/>
                </a:rPr>
                <a:t> 2-3 </a:t>
              </a:r>
              <a:r>
                <a:rPr lang="en-GB" sz="2400" dirty="0" err="1">
                  <a:latin typeface="Times New Roman" pitchFamily="18" charset="0"/>
                  <a:cs typeface="Times New Roman" pitchFamily="18" charset="0"/>
                </a:rPr>
                <a:t>câu</a:t>
              </a:r>
              <a:r>
                <a:rPr lang="en-GB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GB" sz="2400" dirty="0" err="1">
                  <a:latin typeface="Times New Roman" pitchFamily="18" charset="0"/>
                  <a:cs typeface="Times New Roman" pitchFamily="18" charset="0"/>
                </a:rPr>
                <a:t>tự</a:t>
              </a:r>
              <a:r>
                <a:rPr lang="en-GB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GB" sz="2400" dirty="0" err="1">
                  <a:latin typeface="Times New Roman" pitchFamily="18" charset="0"/>
                  <a:cs typeface="Times New Roman" pitchFamily="18" charset="0"/>
                </a:rPr>
                <a:t>giới</a:t>
              </a:r>
              <a:r>
                <a:rPr lang="en-GB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GB" sz="2400" dirty="0" err="1">
                  <a:latin typeface="Times New Roman" pitchFamily="18" charset="0"/>
                  <a:cs typeface="Times New Roman" pitchFamily="18" charset="0"/>
                </a:rPr>
                <a:t>thiệu</a:t>
              </a:r>
              <a:r>
                <a:rPr lang="en-GB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GB" sz="2400" dirty="0" err="1">
                  <a:latin typeface="Times New Roman" pitchFamily="18" charset="0"/>
                  <a:cs typeface="Times New Roman" pitchFamily="18" charset="0"/>
                </a:rPr>
                <a:t>về</a:t>
              </a:r>
              <a:r>
                <a:rPr lang="en-GB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GB" sz="2400" dirty="0" err="1">
                  <a:latin typeface="Times New Roman" pitchFamily="18" charset="0"/>
                  <a:cs typeface="Times New Roman" pitchFamily="18" charset="0"/>
                </a:rPr>
                <a:t>bản</a:t>
              </a:r>
              <a:r>
                <a:rPr lang="en-GB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GB" sz="2400" dirty="0" err="1">
                  <a:latin typeface="Times New Roman" pitchFamily="18" charset="0"/>
                  <a:cs typeface="Times New Roman" pitchFamily="18" charset="0"/>
                </a:rPr>
                <a:t>thân</a:t>
              </a:r>
              <a:r>
                <a:rPr lang="en-GB" sz="2400" dirty="0">
                  <a:latin typeface="Times New Roman" pitchFamily="18" charset="0"/>
                  <a:cs typeface="Times New Roman" pitchFamily="18" charset="0"/>
                </a:rPr>
                <a:t>.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57295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609600" y="191024"/>
            <a:ext cx="7419109" cy="700543"/>
            <a:chOff x="1066800" y="80962"/>
            <a:chExt cx="7419109" cy="814388"/>
          </a:xfrm>
        </p:grpSpPr>
        <p:pic>
          <p:nvPicPr>
            <p:cNvPr id="3" name="Picture 2" descr="Funny cartoon pencil vector Free vector in Encapsulated PostScript eps (  .eps ) vector illustration graphic art design format format for free  download 292.17KB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6800" y="80962"/>
              <a:ext cx="1098640" cy="8143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Rounded Rectangle 3"/>
            <p:cNvSpPr/>
            <p:nvPr/>
          </p:nvSpPr>
          <p:spPr>
            <a:xfrm>
              <a:off x="2247900" y="171905"/>
              <a:ext cx="6238009" cy="609600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247900" y="148009"/>
              <a:ext cx="6057900" cy="6082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1.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Quan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sát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tranh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trả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lời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câu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hỏi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: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685799" y="4171950"/>
            <a:ext cx="7543801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600" dirty="0">
                <a:latin typeface="+mj-lt"/>
              </a:rPr>
              <a:t>a. Bình và Khang gặp nhau và chào nhau </a:t>
            </a:r>
            <a:r>
              <a:rPr lang="vi-VN" sz="2600" dirty="0">
                <a:latin typeface="Times New Roman" pitchFamily="18" charset="0"/>
                <a:cs typeface="Times New Roman" pitchFamily="18" charset="0"/>
              </a:rPr>
              <a:t>ở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85799" y="4585960"/>
            <a:ext cx="7543801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Khang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1" y="821770"/>
            <a:ext cx="8382000" cy="3350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2247899" y="706692"/>
            <a:ext cx="2209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105400" y="692288"/>
            <a:ext cx="21336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4582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3" dur="2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609600" y="191024"/>
            <a:ext cx="7419109" cy="700543"/>
            <a:chOff x="1066800" y="80962"/>
            <a:chExt cx="7419109" cy="814388"/>
          </a:xfrm>
        </p:grpSpPr>
        <p:pic>
          <p:nvPicPr>
            <p:cNvPr id="3" name="Picture 2" descr="Funny cartoon pencil vector Free vector in Encapsulated PostScript eps (  .eps ) vector illustration graphic art design format format for free  download 292.17KB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6800" y="80962"/>
              <a:ext cx="1098640" cy="8143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Rounded Rectangle 3"/>
            <p:cNvSpPr/>
            <p:nvPr/>
          </p:nvSpPr>
          <p:spPr>
            <a:xfrm>
              <a:off x="2247900" y="171905"/>
              <a:ext cx="6238009" cy="609600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247900" y="148009"/>
              <a:ext cx="532707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Quan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sát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tranh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trả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lời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câu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hỏi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: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685799" y="4171950"/>
            <a:ext cx="7543801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600" dirty="0">
                <a:latin typeface="+mj-lt"/>
              </a:rPr>
              <a:t>a. Bình và Khang gặp nhau và chào nhau </a:t>
            </a:r>
            <a:r>
              <a:rPr lang="vi-VN" sz="2600" dirty="0">
                <a:latin typeface="Times New Roman" pitchFamily="18" charset="0"/>
                <a:cs typeface="Times New Roman" pitchFamily="18" charset="0"/>
              </a:rPr>
              <a:t>ở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1" y="821770"/>
            <a:ext cx="8382000" cy="3350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685799" y="4419902"/>
            <a:ext cx="7543801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600" dirty="0">
                <a:latin typeface="+mj-lt"/>
              </a:rPr>
              <a:t>a. Bình và Khang gặp nhau và chào nhau </a:t>
            </a:r>
            <a:r>
              <a:rPr lang="vi-VN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ở </a:t>
            </a:r>
            <a:r>
              <a:rPr lang="en-US" sz="2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50107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BD5B5"/>
                                      </p:to>
                                    </p:animClr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609600" y="191024"/>
            <a:ext cx="7419109" cy="700543"/>
            <a:chOff x="1066800" y="80962"/>
            <a:chExt cx="7419109" cy="814388"/>
          </a:xfrm>
        </p:grpSpPr>
        <p:pic>
          <p:nvPicPr>
            <p:cNvPr id="3" name="Picture 2" descr="Funny cartoon pencil vector Free vector in Encapsulated PostScript eps (  .eps ) vector illustration graphic art design format format for free  download 292.17KB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6800" y="80962"/>
              <a:ext cx="1098640" cy="8143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Rounded Rectangle 3"/>
            <p:cNvSpPr/>
            <p:nvPr/>
          </p:nvSpPr>
          <p:spPr>
            <a:xfrm>
              <a:off x="2247900" y="171905"/>
              <a:ext cx="6238009" cy="609600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247900" y="148009"/>
              <a:ext cx="532707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Quan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sát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tranh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trả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lời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câu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hỏi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:</a:t>
              </a:r>
            </a:p>
          </p:txBody>
        </p:sp>
      </p:grp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1" y="821770"/>
            <a:ext cx="8382000" cy="3350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/>
        </p:nvSpPr>
        <p:spPr>
          <a:xfrm>
            <a:off x="654626" y="4171950"/>
            <a:ext cx="7543801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Khang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0" name="Rectangle 9"/>
          <p:cNvSpPr/>
          <p:nvPr/>
        </p:nvSpPr>
        <p:spPr>
          <a:xfrm>
            <a:off x="609600" y="4095750"/>
            <a:ext cx="3248891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Khang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5943600" y="1581150"/>
            <a:ext cx="13716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717421" y="4165753"/>
            <a:ext cx="141820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? </a:t>
            </a:r>
            <a:endParaRPr lang="en-US" sz="2400" b="1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7467601" y="1589809"/>
            <a:ext cx="914399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5129645" y="4181340"/>
            <a:ext cx="21916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b="1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5768258" y="1809750"/>
            <a:ext cx="185174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3717421" y="4628149"/>
            <a:ext cx="205083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Sở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514786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BD5B5"/>
                                      </p:to>
                                    </p:animClr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0" grpId="0"/>
      <p:bldP spid="8" grpId="0"/>
      <p:bldP spid="14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29987F2-7E0E-4EFD-90CE-F6D7124C3D0D}"/>
              </a:ext>
            </a:extLst>
          </p:cNvPr>
          <p:cNvSpPr txBox="1"/>
          <p:nvPr/>
        </p:nvSpPr>
        <p:spPr>
          <a:xfrm>
            <a:off x="1447800" y="1581150"/>
            <a:ext cx="6773332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rgbClr val="EC008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EC008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</a:t>
            </a:r>
            <a:r>
              <a:rPr lang="en-US" sz="3600" b="1" dirty="0" err="1">
                <a:solidFill>
                  <a:srgbClr val="EC008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</a:t>
            </a:r>
            <a:r>
              <a:rPr lang="en-US" sz="3600" b="1" dirty="0">
                <a:solidFill>
                  <a:srgbClr val="EC008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EC008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tự</a:t>
            </a:r>
            <a:r>
              <a:rPr lang="en-US" sz="3600" b="1" dirty="0">
                <a:solidFill>
                  <a:srgbClr val="EC008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EC008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giới</a:t>
            </a:r>
            <a:r>
              <a:rPr lang="en-US" sz="3600" b="1" dirty="0">
                <a:solidFill>
                  <a:srgbClr val="EC008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EC008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thiệu</a:t>
            </a:r>
            <a:r>
              <a:rPr lang="en-US" sz="3600" b="1" dirty="0">
                <a:solidFill>
                  <a:srgbClr val="EC008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EC008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về</a:t>
            </a:r>
            <a:r>
              <a:rPr lang="en-US" sz="3600" b="1" dirty="0">
                <a:solidFill>
                  <a:srgbClr val="EC008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EC008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bản</a:t>
            </a:r>
            <a:r>
              <a:rPr lang="en-US" sz="3600" b="1" dirty="0">
                <a:solidFill>
                  <a:srgbClr val="EC008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EC008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thân</a:t>
            </a:r>
            <a:r>
              <a:rPr lang="en-US" sz="3600" b="1" dirty="0">
                <a:solidFill>
                  <a:srgbClr val="EC008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ta </a:t>
            </a:r>
            <a:r>
              <a:rPr lang="en-US" sz="3600" b="1" dirty="0" err="1">
                <a:solidFill>
                  <a:srgbClr val="EC008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có</a:t>
            </a:r>
            <a:r>
              <a:rPr lang="en-US" sz="3600" b="1" dirty="0">
                <a:solidFill>
                  <a:srgbClr val="EC008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EC008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thể</a:t>
            </a:r>
            <a:r>
              <a:rPr lang="en-US" sz="3600" b="1" dirty="0">
                <a:solidFill>
                  <a:srgbClr val="EC008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EC008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giới</a:t>
            </a:r>
            <a:r>
              <a:rPr lang="en-US" sz="3600" b="1" dirty="0">
                <a:solidFill>
                  <a:srgbClr val="EC008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EC008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thiệu</a:t>
            </a:r>
            <a:r>
              <a:rPr lang="en-US" sz="3600" b="1" dirty="0">
                <a:solidFill>
                  <a:srgbClr val="EC008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EC008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tên</a:t>
            </a:r>
            <a:r>
              <a:rPr lang="en-US" sz="3600" b="1" dirty="0">
                <a:solidFill>
                  <a:srgbClr val="EC008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3600" b="1" dirty="0" err="1">
                <a:solidFill>
                  <a:srgbClr val="EC008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lớp</a:t>
            </a:r>
            <a:r>
              <a:rPr lang="en-US" sz="3600" b="1" dirty="0">
                <a:solidFill>
                  <a:srgbClr val="EC008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3600" b="1" dirty="0" err="1">
                <a:solidFill>
                  <a:srgbClr val="EC008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sở</a:t>
            </a:r>
            <a:r>
              <a:rPr lang="en-US" sz="3600" b="1" dirty="0">
                <a:solidFill>
                  <a:srgbClr val="EC008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EC008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thích</a:t>
            </a:r>
            <a:r>
              <a:rPr lang="en-US" sz="3600" b="1" dirty="0">
                <a:solidFill>
                  <a:srgbClr val="EC008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EC008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của</a:t>
            </a:r>
            <a:r>
              <a:rPr lang="en-US" sz="3600" b="1" dirty="0">
                <a:solidFill>
                  <a:srgbClr val="EC008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EC008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mình</a:t>
            </a:r>
            <a:r>
              <a:rPr lang="en-US" sz="3600" b="1" dirty="0">
                <a:solidFill>
                  <a:srgbClr val="EC008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EC008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với</a:t>
            </a:r>
            <a:r>
              <a:rPr lang="en-US" sz="3600" b="1" dirty="0">
                <a:solidFill>
                  <a:srgbClr val="EC008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EC008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bạn</a:t>
            </a:r>
            <a:r>
              <a:rPr lang="en-US" sz="3600" b="1" dirty="0">
                <a:solidFill>
                  <a:srgbClr val="EC008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lang="en-US" sz="3600" b="1" dirty="0">
              <a:solidFill>
                <a:srgbClr val="EC008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3174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í hiệu - Khám phá &amp; Luyện tập">
            <a:extLst>
              <a:ext uri="{FF2B5EF4-FFF2-40B4-BE49-F238E27FC236}">
                <a16:creationId xmlns:a16="http://schemas.microsoft.com/office/drawing/2014/main" id="{91AF71C3-2CDC-49A9-927E-8A24B163AE6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2254" y="615172"/>
            <a:ext cx="638922" cy="63892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34096DC-8500-41A5-B5A7-33CF98549684}"/>
              </a:ext>
            </a:extLst>
          </p:cNvPr>
          <p:cNvSpPr txBox="1"/>
          <p:nvPr/>
        </p:nvSpPr>
        <p:spPr>
          <a:xfrm>
            <a:off x="741176" y="1048909"/>
            <a:ext cx="853829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3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3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bạn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tự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giới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thiệu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những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điều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gì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về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mình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?</a:t>
            </a:r>
            <a:endParaRPr lang="en-US" sz="3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5EB173A-A358-4B2D-95D6-A47E0EA612D1}"/>
              </a:ext>
            </a:extLst>
          </p:cNvPr>
          <p:cNvSpPr txBox="1"/>
          <p:nvPr/>
        </p:nvSpPr>
        <p:spPr>
          <a:xfrm>
            <a:off x="605709" y="2700580"/>
            <a:ext cx="8538291" cy="16655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Em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thích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nhất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điều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gì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trong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phần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tự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giới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thiệu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của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bạn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?</a:t>
            </a:r>
            <a:endParaRPr lang="en-US" sz="3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6695523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" name="Rounded Rectangle 1044"/>
          <p:cNvSpPr/>
          <p:nvPr/>
        </p:nvSpPr>
        <p:spPr>
          <a:xfrm>
            <a:off x="155575" y="84138"/>
            <a:ext cx="8836025" cy="4849812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40" name="Group 1039"/>
          <p:cNvGrpSpPr/>
          <p:nvPr/>
        </p:nvGrpSpPr>
        <p:grpSpPr>
          <a:xfrm>
            <a:off x="3834156" y="1423657"/>
            <a:ext cx="1828800" cy="1524000"/>
            <a:chOff x="3566087" y="1608323"/>
            <a:chExt cx="1828800" cy="1524000"/>
          </a:xfrm>
        </p:grpSpPr>
        <p:sp>
          <p:nvSpPr>
            <p:cNvPr id="10" name="Oval 9"/>
            <p:cNvSpPr/>
            <p:nvPr/>
          </p:nvSpPr>
          <p:spPr>
            <a:xfrm>
              <a:off x="3566087" y="1608323"/>
              <a:ext cx="1828800" cy="15240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78930" y="1644959"/>
              <a:ext cx="1603115" cy="1450728"/>
            </a:xfrm>
            <a:prstGeom prst="rect">
              <a:avLst/>
            </a:prstGeom>
          </p:spPr>
        </p:pic>
      </p:grpSp>
      <p:grpSp>
        <p:nvGrpSpPr>
          <p:cNvPr id="18" name="Group 17"/>
          <p:cNvGrpSpPr/>
          <p:nvPr/>
        </p:nvGrpSpPr>
        <p:grpSpPr>
          <a:xfrm>
            <a:off x="558465" y="3200811"/>
            <a:ext cx="1163783" cy="596200"/>
            <a:chOff x="5729402" y="630382"/>
            <a:chExt cx="1761717" cy="596200"/>
          </a:xfrm>
        </p:grpSpPr>
        <p:sp>
          <p:nvSpPr>
            <p:cNvPr id="16" name="Rounded Rectangle 15"/>
            <p:cNvSpPr/>
            <p:nvPr/>
          </p:nvSpPr>
          <p:spPr>
            <a:xfrm>
              <a:off x="5729402" y="630382"/>
              <a:ext cx="1585798" cy="5962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043319" y="754618"/>
              <a:ext cx="1447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latin typeface="Times New Roman" pitchFamily="18" charset="0"/>
                  <a:cs typeface="Times New Roman" pitchFamily="18" charset="0"/>
                </a:rPr>
                <a:t>Vẽ</a:t>
              </a:r>
              <a:endParaRPr 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182195" y="3876290"/>
            <a:ext cx="1057364" cy="596200"/>
            <a:chOff x="5729402" y="630382"/>
            <a:chExt cx="1623898" cy="596200"/>
          </a:xfrm>
        </p:grpSpPr>
        <p:sp>
          <p:nvSpPr>
            <p:cNvPr id="24" name="Rounded Rectangle 23"/>
            <p:cNvSpPr/>
            <p:nvPr/>
          </p:nvSpPr>
          <p:spPr>
            <a:xfrm>
              <a:off x="5729402" y="630382"/>
              <a:ext cx="1585798" cy="5962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905500" y="754618"/>
              <a:ext cx="1447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Times New Roman" pitchFamily="18" charset="0"/>
                  <a:cs typeface="Times New Roman" pitchFamily="18" charset="0"/>
                </a:rPr>
                <a:t>Du </a:t>
              </a:r>
              <a:r>
                <a:rPr lang="en-US" dirty="0" err="1">
                  <a:latin typeface="Times New Roman" pitchFamily="18" charset="0"/>
                  <a:cs typeface="Times New Roman" pitchFamily="18" charset="0"/>
                </a:rPr>
                <a:t>lịch</a:t>
              </a:r>
              <a:endParaRPr 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2615966" y="2354269"/>
            <a:ext cx="1205346" cy="596200"/>
            <a:chOff x="5729402" y="630382"/>
            <a:chExt cx="1887024" cy="596200"/>
          </a:xfrm>
        </p:grpSpPr>
        <p:sp>
          <p:nvSpPr>
            <p:cNvPr id="30" name="Rounded Rectangle 29"/>
            <p:cNvSpPr/>
            <p:nvPr/>
          </p:nvSpPr>
          <p:spPr>
            <a:xfrm>
              <a:off x="5729402" y="630382"/>
              <a:ext cx="1585798" cy="5962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062477" y="728391"/>
              <a:ext cx="155394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latin typeface="Times New Roman" pitchFamily="18" charset="0"/>
                  <a:cs typeface="Times New Roman" pitchFamily="18" charset="0"/>
                </a:rPr>
                <a:t>Hát</a:t>
              </a:r>
              <a:endParaRPr 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182195" y="2422876"/>
            <a:ext cx="1163781" cy="596200"/>
            <a:chOff x="5729402" y="630382"/>
            <a:chExt cx="1745399" cy="596200"/>
          </a:xfrm>
        </p:grpSpPr>
        <p:sp>
          <p:nvSpPr>
            <p:cNvPr id="39" name="Rounded Rectangle 38"/>
            <p:cNvSpPr/>
            <p:nvPr/>
          </p:nvSpPr>
          <p:spPr>
            <a:xfrm>
              <a:off x="5729402" y="630382"/>
              <a:ext cx="1585798" cy="5962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6027001" y="754618"/>
              <a:ext cx="1447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latin typeface="Times New Roman" pitchFamily="18" charset="0"/>
                  <a:cs typeface="Times New Roman" pitchFamily="18" charset="0"/>
                </a:rPr>
                <a:t>Múa</a:t>
              </a:r>
              <a:endParaRPr 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032" name="Group 1031"/>
          <p:cNvGrpSpPr/>
          <p:nvPr/>
        </p:nvGrpSpPr>
        <p:grpSpPr>
          <a:xfrm>
            <a:off x="5953265" y="209550"/>
            <a:ext cx="1709667" cy="914400"/>
            <a:chOff x="5685196" y="584716"/>
            <a:chExt cx="1709667" cy="914400"/>
          </a:xfrm>
        </p:grpSpPr>
        <p:sp>
          <p:nvSpPr>
            <p:cNvPr id="1031" name="Cloud 1030"/>
            <p:cNvSpPr/>
            <p:nvPr/>
          </p:nvSpPr>
          <p:spPr>
            <a:xfrm>
              <a:off x="5685196" y="584716"/>
              <a:ext cx="1709667" cy="914400"/>
            </a:xfrm>
            <a:prstGeom prst="cloud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5825836" y="819150"/>
              <a:ext cx="1447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err="1">
                  <a:latin typeface="Times New Roman" pitchFamily="18" charset="0"/>
                  <a:cs typeface="Times New Roman" pitchFamily="18" charset="0"/>
                </a:rPr>
                <a:t>Lời</a:t>
              </a:r>
              <a:r>
                <a:rPr lang="en-US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b="1" dirty="0" err="1">
                  <a:latin typeface="Times New Roman" pitchFamily="18" charset="0"/>
                  <a:cs typeface="Times New Roman" pitchFamily="18" charset="0"/>
                </a:rPr>
                <a:t>chào</a:t>
              </a:r>
              <a:r>
                <a:rPr lang="en-US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b="1" dirty="0" err="1">
                  <a:latin typeface="Times New Roman" pitchFamily="18" charset="0"/>
                  <a:cs typeface="Times New Roman" pitchFamily="18" charset="0"/>
                </a:rPr>
                <a:t>hỏi</a:t>
              </a:r>
              <a:endParaRPr lang="en-US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6592669" y="1704190"/>
            <a:ext cx="1713131" cy="914400"/>
            <a:chOff x="5685196" y="584716"/>
            <a:chExt cx="1713131" cy="914400"/>
          </a:xfrm>
        </p:grpSpPr>
        <p:sp>
          <p:nvSpPr>
            <p:cNvPr id="47" name="Cloud 46"/>
            <p:cNvSpPr/>
            <p:nvPr/>
          </p:nvSpPr>
          <p:spPr>
            <a:xfrm>
              <a:off x="5685196" y="584716"/>
              <a:ext cx="1709667" cy="914400"/>
            </a:xfrm>
            <a:prstGeom prst="cloud">
              <a:avLst/>
            </a:prstGeom>
            <a:solidFill>
              <a:srgbClr val="96BAF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5950527" y="808759"/>
              <a:ext cx="1447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err="1">
                  <a:latin typeface="Times New Roman" pitchFamily="18" charset="0"/>
                  <a:cs typeface="Times New Roman" pitchFamily="18" charset="0"/>
                </a:rPr>
                <a:t>Họ</a:t>
              </a:r>
              <a:r>
                <a:rPr lang="en-US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b="1" dirty="0" err="1"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b="1" dirty="0" err="1">
                  <a:latin typeface="Times New Roman" pitchFamily="18" charset="0"/>
                  <a:cs typeface="Times New Roman" pitchFamily="18" charset="0"/>
                </a:rPr>
                <a:t>tên</a:t>
              </a:r>
              <a:endParaRPr lang="en-US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5190579" y="3498911"/>
            <a:ext cx="2680171" cy="914400"/>
            <a:chOff x="5685196" y="584716"/>
            <a:chExt cx="1658236" cy="914400"/>
          </a:xfrm>
        </p:grpSpPr>
        <p:sp>
          <p:nvSpPr>
            <p:cNvPr id="50" name="Cloud 49"/>
            <p:cNvSpPr/>
            <p:nvPr/>
          </p:nvSpPr>
          <p:spPr>
            <a:xfrm>
              <a:off x="5685196" y="584716"/>
              <a:ext cx="1658236" cy="914400"/>
            </a:xfrm>
            <a:prstGeom prst="cloud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5831454" y="685955"/>
              <a:ext cx="1447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err="1">
                  <a:latin typeface="Times New Roman" pitchFamily="18" charset="0"/>
                  <a:cs typeface="Times New Roman" pitchFamily="18" charset="0"/>
                </a:rPr>
                <a:t>Tuổi</a:t>
              </a:r>
              <a:r>
                <a:rPr lang="en-US" b="1" dirty="0"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b="1" dirty="0" err="1">
                  <a:latin typeface="Times New Roman" pitchFamily="18" charset="0"/>
                  <a:cs typeface="Times New Roman" pitchFamily="18" charset="0"/>
                </a:rPr>
                <a:t>lớp</a:t>
              </a:r>
              <a:r>
                <a:rPr lang="en-US" b="1" dirty="0"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b="1" dirty="0" err="1">
                  <a:latin typeface="Times New Roman" pitchFamily="18" charset="0"/>
                  <a:cs typeface="Times New Roman" pitchFamily="18" charset="0"/>
                </a:rPr>
                <a:t>trường</a:t>
              </a:r>
              <a:r>
                <a:rPr lang="en-US" b="1" dirty="0">
                  <a:latin typeface="Times New Roman" pitchFamily="18" charset="0"/>
                  <a:cs typeface="Times New Roman" pitchFamily="18" charset="0"/>
                </a:rPr>
                <a:t> con </a:t>
              </a:r>
              <a:r>
                <a:rPr lang="en-US" b="1" dirty="0" err="1">
                  <a:latin typeface="Times New Roman" pitchFamily="18" charset="0"/>
                  <a:cs typeface="Times New Roman" pitchFamily="18" charset="0"/>
                </a:rPr>
                <a:t>đang</a:t>
              </a:r>
              <a:r>
                <a:rPr lang="en-US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b="1" dirty="0" err="1">
                  <a:latin typeface="Times New Roman" pitchFamily="18" charset="0"/>
                  <a:cs typeface="Times New Roman" pitchFamily="18" charset="0"/>
                </a:rPr>
                <a:t>theo</a:t>
              </a:r>
              <a:r>
                <a:rPr lang="en-US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b="1" dirty="0" err="1">
                  <a:latin typeface="Times New Roman" pitchFamily="18" charset="0"/>
                  <a:cs typeface="Times New Roman" pitchFamily="18" charset="0"/>
                </a:rPr>
                <a:t>học</a:t>
              </a:r>
              <a:endParaRPr lang="en-US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1764086" y="2989573"/>
            <a:ext cx="1856783" cy="914400"/>
            <a:chOff x="5685196" y="584716"/>
            <a:chExt cx="1856783" cy="914400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53" name="Cloud 52"/>
            <p:cNvSpPr/>
            <p:nvPr/>
          </p:nvSpPr>
          <p:spPr>
            <a:xfrm>
              <a:off x="5685196" y="584716"/>
              <a:ext cx="1709667" cy="914400"/>
            </a:xfrm>
            <a:prstGeom prst="cloud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6094179" y="819150"/>
              <a:ext cx="1447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err="1">
                  <a:latin typeface="Times New Roman" pitchFamily="18" charset="0"/>
                  <a:cs typeface="Times New Roman" pitchFamily="18" charset="0"/>
                </a:rPr>
                <a:t>Sở</a:t>
              </a:r>
              <a:r>
                <a:rPr lang="en-US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b="1" dirty="0" err="1">
                  <a:latin typeface="Times New Roman" pitchFamily="18" charset="0"/>
                  <a:cs typeface="Times New Roman" pitchFamily="18" charset="0"/>
                </a:rPr>
                <a:t>thích</a:t>
              </a:r>
              <a:endParaRPr lang="en-US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2474228" y="3956198"/>
            <a:ext cx="1057364" cy="596200"/>
            <a:chOff x="5729402" y="630382"/>
            <a:chExt cx="1623898" cy="596200"/>
          </a:xfrm>
        </p:grpSpPr>
        <p:sp>
          <p:nvSpPr>
            <p:cNvPr id="56" name="Rounded Rectangle 55"/>
            <p:cNvSpPr/>
            <p:nvPr/>
          </p:nvSpPr>
          <p:spPr>
            <a:xfrm>
              <a:off x="5729402" y="630382"/>
              <a:ext cx="1585798" cy="5962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5905500" y="754618"/>
              <a:ext cx="1447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latin typeface="Times New Roman" pitchFamily="18" charset="0"/>
                  <a:cs typeface="Times New Roman" pitchFamily="18" charset="0"/>
                </a:rPr>
                <a:t>Món</a:t>
              </a:r>
              <a:r>
                <a:rPr lang="en-US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err="1">
                  <a:latin typeface="Times New Roman" pitchFamily="18" charset="0"/>
                  <a:cs typeface="Times New Roman" pitchFamily="18" charset="0"/>
                </a:rPr>
                <a:t>ăn</a:t>
              </a:r>
              <a:endParaRPr 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3575663" y="3280090"/>
            <a:ext cx="1057364" cy="596200"/>
            <a:chOff x="5729402" y="630382"/>
            <a:chExt cx="1623898" cy="596200"/>
          </a:xfrm>
        </p:grpSpPr>
        <p:sp>
          <p:nvSpPr>
            <p:cNvPr id="59" name="Rounded Rectangle 58"/>
            <p:cNvSpPr/>
            <p:nvPr/>
          </p:nvSpPr>
          <p:spPr>
            <a:xfrm>
              <a:off x="5729402" y="630382"/>
              <a:ext cx="1585798" cy="5962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5905500" y="754618"/>
              <a:ext cx="1447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Times New Roman" pitchFamily="18" charset="0"/>
                  <a:cs typeface="Times New Roman" pitchFamily="18" charset="0"/>
                </a:rPr>
                <a:t>…….</a:t>
              </a:r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1619394" y="443984"/>
            <a:ext cx="1723425" cy="914400"/>
            <a:chOff x="5685196" y="584716"/>
            <a:chExt cx="1723425" cy="914400"/>
          </a:xfrm>
        </p:grpSpPr>
        <p:sp>
          <p:nvSpPr>
            <p:cNvPr id="65" name="Cloud 64"/>
            <p:cNvSpPr/>
            <p:nvPr/>
          </p:nvSpPr>
          <p:spPr>
            <a:xfrm>
              <a:off x="5685196" y="584716"/>
              <a:ext cx="1709667" cy="914400"/>
            </a:xfrm>
            <a:prstGeom prst="cloud">
              <a:avLst/>
            </a:prstGeom>
            <a:solidFill>
              <a:srgbClr val="FF33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5960821" y="819150"/>
              <a:ext cx="1447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b="1" dirty="0">
                  <a:latin typeface="Times New Roman" pitchFamily="18" charset="0"/>
                  <a:cs typeface="Times New Roman" pitchFamily="18" charset="0"/>
                </a:rPr>
                <a:t>Ư</a:t>
              </a:r>
              <a:r>
                <a:rPr lang="en-US" b="1" dirty="0" err="1">
                  <a:latin typeface="Times New Roman" pitchFamily="18" charset="0"/>
                  <a:cs typeface="Times New Roman" pitchFamily="18" charset="0"/>
                </a:rPr>
                <a:t>ớc</a:t>
              </a:r>
              <a:r>
                <a:rPr lang="en-US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b="1" dirty="0" err="1">
                  <a:latin typeface="Times New Roman" pitchFamily="18" charset="0"/>
                  <a:cs typeface="Times New Roman" pitchFamily="18" charset="0"/>
                </a:rPr>
                <a:t>mơ</a:t>
              </a:r>
              <a:endParaRPr lang="en-US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67" name="Straight Connector 66"/>
          <p:cNvCxnSpPr/>
          <p:nvPr/>
        </p:nvCxnSpPr>
        <p:spPr>
          <a:xfrm>
            <a:off x="5586756" y="2267980"/>
            <a:ext cx="1082113" cy="0"/>
          </a:xfrm>
          <a:prstGeom prst="line">
            <a:avLst/>
          </a:prstGeom>
          <a:ln w="28575">
            <a:solidFill>
              <a:schemeClr val="accent6">
                <a:lumMod val="50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perspectiveLef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flipV="1">
            <a:off x="5225079" y="901184"/>
            <a:ext cx="737892" cy="647700"/>
          </a:xfrm>
          <a:prstGeom prst="line">
            <a:avLst/>
          </a:prstGeom>
          <a:ln w="28575">
            <a:solidFill>
              <a:schemeClr val="accent6">
                <a:lumMod val="50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perspectiveLef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5242398" y="2825465"/>
            <a:ext cx="956967" cy="684248"/>
          </a:xfrm>
          <a:prstGeom prst="line">
            <a:avLst/>
          </a:prstGeom>
          <a:ln w="28575">
            <a:solidFill>
              <a:schemeClr val="accent6">
                <a:lumMod val="50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perspectiveLef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flipH="1">
            <a:off x="3381231" y="2731778"/>
            <a:ext cx="710710" cy="475700"/>
          </a:xfrm>
          <a:prstGeom prst="line">
            <a:avLst/>
          </a:prstGeom>
          <a:ln w="28575">
            <a:solidFill>
              <a:schemeClr val="accent6">
                <a:lumMod val="50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perspectiveLef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3122434" y="1123950"/>
            <a:ext cx="862833" cy="588998"/>
          </a:xfrm>
          <a:prstGeom prst="line">
            <a:avLst/>
          </a:prstGeom>
          <a:ln w="28575">
            <a:solidFill>
              <a:schemeClr val="accent6">
                <a:lumMod val="50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perspectiveLef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43" name="Group 1042"/>
          <p:cNvGrpSpPr/>
          <p:nvPr/>
        </p:nvGrpSpPr>
        <p:grpSpPr>
          <a:xfrm>
            <a:off x="5366974" y="863084"/>
            <a:ext cx="295982" cy="400110"/>
            <a:chOff x="5098905" y="1119848"/>
            <a:chExt cx="295982" cy="400110"/>
          </a:xfrm>
        </p:grpSpPr>
        <p:sp>
          <p:nvSpPr>
            <p:cNvPr id="1042" name="Oval 1041"/>
            <p:cNvSpPr/>
            <p:nvPr/>
          </p:nvSpPr>
          <p:spPr>
            <a:xfrm>
              <a:off x="5098905" y="1200150"/>
              <a:ext cx="295982" cy="289852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1" name="TextBox 1040"/>
            <p:cNvSpPr txBox="1"/>
            <p:nvPr/>
          </p:nvSpPr>
          <p:spPr>
            <a:xfrm>
              <a:off x="5098905" y="1119848"/>
              <a:ext cx="23598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5987478" y="1886084"/>
            <a:ext cx="295982" cy="400110"/>
            <a:chOff x="5098905" y="1119848"/>
            <a:chExt cx="295982" cy="400110"/>
          </a:xfrm>
        </p:grpSpPr>
        <p:sp>
          <p:nvSpPr>
            <p:cNvPr id="84" name="Oval 83"/>
            <p:cNvSpPr/>
            <p:nvPr/>
          </p:nvSpPr>
          <p:spPr>
            <a:xfrm>
              <a:off x="5098905" y="1200150"/>
              <a:ext cx="295982" cy="289852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5098905" y="1119848"/>
              <a:ext cx="23598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</p:grpSp>
      <p:grpSp>
        <p:nvGrpSpPr>
          <p:cNvPr id="86" name="Group 85"/>
          <p:cNvGrpSpPr/>
          <p:nvPr/>
        </p:nvGrpSpPr>
        <p:grpSpPr>
          <a:xfrm>
            <a:off x="5656688" y="2769573"/>
            <a:ext cx="295982" cy="400110"/>
            <a:chOff x="5098905" y="1119848"/>
            <a:chExt cx="295982" cy="400110"/>
          </a:xfrm>
        </p:grpSpPr>
        <p:sp>
          <p:nvSpPr>
            <p:cNvPr id="87" name="Oval 86"/>
            <p:cNvSpPr/>
            <p:nvPr/>
          </p:nvSpPr>
          <p:spPr>
            <a:xfrm>
              <a:off x="5098905" y="1200150"/>
              <a:ext cx="295982" cy="289852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5098905" y="1119848"/>
              <a:ext cx="23598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3673321" y="2566950"/>
            <a:ext cx="295982" cy="400110"/>
            <a:chOff x="5098905" y="1119848"/>
            <a:chExt cx="295982" cy="400110"/>
          </a:xfrm>
        </p:grpSpPr>
        <p:sp>
          <p:nvSpPr>
            <p:cNvPr id="90" name="Oval 89"/>
            <p:cNvSpPr/>
            <p:nvPr/>
          </p:nvSpPr>
          <p:spPr>
            <a:xfrm>
              <a:off x="5098905" y="1200150"/>
              <a:ext cx="295982" cy="289852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5098905" y="1119848"/>
              <a:ext cx="23598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3542334" y="1063336"/>
            <a:ext cx="295982" cy="400110"/>
            <a:chOff x="5098905" y="1119848"/>
            <a:chExt cx="295982" cy="400110"/>
          </a:xfrm>
        </p:grpSpPr>
        <p:sp>
          <p:nvSpPr>
            <p:cNvPr id="93" name="Oval 92"/>
            <p:cNvSpPr/>
            <p:nvPr/>
          </p:nvSpPr>
          <p:spPr>
            <a:xfrm>
              <a:off x="5098905" y="1200150"/>
              <a:ext cx="295982" cy="289852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5098905" y="1119848"/>
              <a:ext cx="23598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0909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7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609600" y="191024"/>
            <a:ext cx="8153400" cy="700543"/>
            <a:chOff x="1066800" y="80962"/>
            <a:chExt cx="7419109" cy="814388"/>
          </a:xfrm>
        </p:grpSpPr>
        <p:pic>
          <p:nvPicPr>
            <p:cNvPr id="3" name="Picture 2" descr="Funny cartoon pencil vector Free vector in Encapsulated PostScript eps (  .eps ) vector illustration graphic art design format format for free  download 292.17KB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6800" y="80962"/>
              <a:ext cx="1098640" cy="8143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Rounded Rectangle 3"/>
            <p:cNvSpPr/>
            <p:nvPr/>
          </p:nvSpPr>
          <p:spPr>
            <a:xfrm>
              <a:off x="2247900" y="171905"/>
              <a:ext cx="6238009" cy="609600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247900" y="148009"/>
              <a:ext cx="6134100" cy="6082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2.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Viết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2 – 3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câu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tự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giới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thiệu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về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bản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thân</a:t>
              </a:r>
              <a:endParaRPr lang="en-US" sz="28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12" name="Straight Connector 11"/>
          <p:cNvCxnSpPr/>
          <p:nvPr/>
        </p:nvCxnSpPr>
        <p:spPr>
          <a:xfrm>
            <a:off x="2438400" y="695752"/>
            <a:ext cx="1905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533520" y="695752"/>
            <a:ext cx="3619880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 descr="Premium Vector | Boy sitting at the table and doing homework.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5446" y="2282536"/>
            <a:ext cx="4333009" cy="31519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286000" y="929667"/>
            <a:ext cx="495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mình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Cloud Callout 7"/>
          <p:cNvSpPr/>
          <p:nvPr/>
        </p:nvSpPr>
        <p:spPr>
          <a:xfrm>
            <a:off x="914400" y="1507683"/>
            <a:ext cx="3124200" cy="1066800"/>
          </a:xfrm>
          <a:prstGeom prst="cloudCallout">
            <a:avLst>
              <a:gd name="adj1" fmla="val 30128"/>
              <a:gd name="adj2" fmla="val 5276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9" name="Rounded Rectangular Callout 8"/>
          <p:cNvSpPr/>
          <p:nvPr/>
        </p:nvSpPr>
        <p:spPr>
          <a:xfrm>
            <a:off x="5105400" y="1509416"/>
            <a:ext cx="3429000" cy="1595734"/>
          </a:xfrm>
          <a:prstGeom prst="wedgeRoundRectCallout">
            <a:avLst>
              <a:gd name="adj1" fmla="val -58532"/>
              <a:gd name="adj2" fmla="val 39505"/>
              <a:gd name="adj3" fmla="val 16667"/>
            </a:avLst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285750" indent="-285750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342900" indent="-342900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Sở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marL="285750" indent="-285750">
              <a:buFontTx/>
              <a:buChar char="-"/>
            </a:pPr>
            <a:endParaRPr lang="en-U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4102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C4AC42B4-11F9-4B9B-A520-960D34486C6F}:268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2010</TotalTime>
  <Words>467</Words>
  <Application>Microsoft Office PowerPoint</Application>
  <PresentationFormat>On-screen Show (16:9)</PresentationFormat>
  <Paragraphs>67</Paragraphs>
  <Slides>12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Averta Std CY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Win10Pro</dc:creator>
  <cp:lastModifiedBy>Vip855</cp:lastModifiedBy>
  <cp:revision>46</cp:revision>
  <dcterms:created xsi:type="dcterms:W3CDTF">2021-08-28T03:25:21Z</dcterms:created>
  <dcterms:modified xsi:type="dcterms:W3CDTF">2025-09-20T09:34:32Z</dcterms:modified>
</cp:coreProperties>
</file>