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57" r:id="rId7"/>
    <p:sldId id="262" r:id="rId8"/>
    <p:sldId id="263" r:id="rId9"/>
  </p:sldIdLst>
  <p:sldSz cx="12192000" cy="6858000"/>
  <p:notesSz cx="6858000" cy="9144000"/>
  <p:embeddedFontLst>
    <p:embeddedFont>
      <p:font typeface="等线" panose="02010600030101010101" pitchFamily="2" charset="-122"/>
      <p:regular r:id="rId10"/>
    </p:embeddedFont>
    <p:embeddedFont>
      <p:font typeface="#9Slide05 SVNUT Triumph" panose="00000500000000000000" pitchFamily="2" charset="0"/>
      <p:italic r:id="rId11"/>
    </p:embeddedFont>
    <p:embeddedFont>
      <p:font typeface="#9Slide07 Altus" pitchFamily="2" charset="0"/>
      <p:regular r:id="rId12"/>
    </p:embeddedFont>
    <p:embeddedFont>
      <p:font typeface="#9Slide07 HoneyCream" pitchFamily="2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9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21" y="5788284"/>
            <a:ext cx="5076750" cy="6543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 flipH="1">
            <a:off x="-97588" y="5487494"/>
            <a:ext cx="3467020" cy="147637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243" y="156259"/>
            <a:ext cx="1200257" cy="12213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95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89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593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562647"/>
      </p:ext>
    </p:extLst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 userDrawn="1"/>
        </p:nvSpPr>
        <p:spPr>
          <a:xfrm>
            <a:off x="9607827" y="0"/>
            <a:ext cx="2752062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BCE5FE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BCE5FE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</a:rPr>
              <a:t> non Team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BCE5F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77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1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56148" y="272955"/>
            <a:ext cx="11350841" cy="6352434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375745" y="116305"/>
            <a:ext cx="2246085" cy="4810125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844" y="611460"/>
            <a:ext cx="476776" cy="48514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5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47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30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800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02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99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sp>
        <p:nvSpPr>
          <p:cNvPr id="16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81653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8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72" y="589280"/>
            <a:ext cx="476776" cy="4851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BÍCH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microsoft.com/office/2007/relationships/hdphoto" Target="../media/hdphoto2.wdp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73" y="1030334"/>
            <a:ext cx="9959529" cy="5328773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3" y="5715000"/>
            <a:ext cx="8867775" cy="1143000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37" y="5882898"/>
            <a:ext cx="8867775" cy="1143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17706" y="357075"/>
            <a:ext cx="1448294" cy="1448294"/>
            <a:chOff x="237072" y="234585"/>
            <a:chExt cx="1448294" cy="1448294"/>
          </a:xfrm>
        </p:grpSpPr>
        <p:sp>
          <p:nvSpPr>
            <p:cNvPr id="10" name="Oval 9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1551060" y="837531"/>
            <a:ext cx="1659887" cy="656561"/>
            <a:chOff x="323103" y="617893"/>
            <a:chExt cx="1659887" cy="65656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lba Matter" panose="02040603050506020204" pitchFamily="18" charset="0"/>
                </a:rPr>
                <a:t>BÀI 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3103" y="62812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B0F0"/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Alba Matter" panose="02040603050506020204" pitchFamily="18" charset="0"/>
                </a:rPr>
                <a:t>BÀI 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2953115" y="727279"/>
            <a:ext cx="729385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000">
                <a:solidFill>
                  <a:srgbClr val="00B0F0"/>
                </a:solidFill>
                <a:latin typeface="UTM Showcard" panose="02040603050506020204" pitchFamily="18" charset="0"/>
              </a:rPr>
              <a:t>Niềm vui của Bi và Bống</a:t>
            </a:r>
            <a:endParaRPr lang="en-US" sz="4000" dirty="0">
              <a:solidFill>
                <a:srgbClr val="00B0F0"/>
              </a:solidFill>
              <a:latin typeface="UTM Showcard" panose="02040603050506020204" pitchFamily="18" charset="0"/>
            </a:endParaRP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E7BEA6AB-E8BB-4650-86A8-072C6AA27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4" b="6814"/>
          <a:stretch/>
        </p:blipFill>
        <p:spPr bwMode="auto">
          <a:xfrm>
            <a:off x="5015352" y="2329966"/>
            <a:ext cx="6990168" cy="452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881452" y="3118835"/>
            <a:ext cx="279481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7200" b="1" kern="0">
                <a:ln>
                  <a:solidFill>
                    <a:srgbClr val="FFC000"/>
                  </a:solidFill>
                </a:ln>
                <a:solidFill>
                  <a:srgbClr val="FF33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5 SVNUT Triumph" panose="00000500000000000000" pitchFamily="2" charset="0"/>
                <a:cs typeface="#9Slide05 Bodega Script" pitchFamily="2" charset="0"/>
                <a:sym typeface="Arial"/>
              </a:rPr>
              <a:t>Tiết 4 </a:t>
            </a:r>
            <a:endParaRPr lang="en-US" sz="7200" b="1">
              <a:ln>
                <a:solidFill>
                  <a:srgbClr val="FFC000"/>
                </a:solidFill>
              </a:ln>
              <a:solidFill>
                <a:srgbClr val="FF33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#9Slide05 SVNUT Triumph" panose="00000500000000000000" pitchFamily="2" charset="0"/>
              <a:cs typeface="#9Slide05 Bodega Script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39804" y="4488095"/>
            <a:ext cx="5924772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kern="0">
                <a:solidFill>
                  <a:srgbClr val="0070C0"/>
                </a:solidFill>
                <a:effectLst/>
                <a:latin typeface="UTM Loko" panose="02040603050506020204" pitchFamily="18" charset="0"/>
                <a:cs typeface="#9Slide05 Bodega Script" pitchFamily="2" charset="0"/>
                <a:sym typeface="Arial"/>
              </a:rPr>
              <a:t>NÓI VÀ NGHE </a:t>
            </a:r>
            <a:endParaRPr lang="en-US" sz="4800" b="1">
              <a:solidFill>
                <a:srgbClr val="0070C0"/>
              </a:solidFill>
              <a:effectLst/>
              <a:latin typeface="UTM Loko" panose="02040603050506020204" pitchFamily="18" charset="0"/>
              <a:cs typeface="#9Slide05 Bodega Script" pitchFamily="2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25233" y="5314678"/>
            <a:ext cx="1942233" cy="568220"/>
            <a:chOff x="7125233" y="5314678"/>
            <a:chExt cx="1942233" cy="568220"/>
          </a:xfrm>
        </p:grpSpPr>
        <p:sp>
          <p:nvSpPr>
            <p:cNvPr id="23" name="TOP-PPT-4-2">
              <a:extLst>
                <a:ext uri="{FF2B5EF4-FFF2-40B4-BE49-F238E27FC236}">
                  <a16:creationId xmlns:a16="http://schemas.microsoft.com/office/drawing/2014/main" id="{69F26F2B-B6A8-4ADA-843D-37A4F5F99C80}"/>
                </a:ext>
              </a:extLst>
            </p:cNvPr>
            <p:cNvSpPr/>
            <p:nvPr/>
          </p:nvSpPr>
          <p:spPr>
            <a:xfrm>
              <a:off x="7125233" y="5314678"/>
              <a:ext cx="1942233" cy="56822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8084C0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2A2A49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383439" y="5387332"/>
              <a:ext cx="1602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UTM Avo" panose="02040603050506020204" pitchFamily="18" charset="0"/>
                </a:rPr>
                <a:t>Trang 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732148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60078" y="3243007"/>
            <a:ext cx="2582779" cy="66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554029" y="783438"/>
            <a:ext cx="3462815" cy="2854556"/>
            <a:chOff x="1554029" y="783438"/>
            <a:chExt cx="3462815" cy="28545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029" y="783438"/>
              <a:ext cx="3264337" cy="253132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99938" y="3268662"/>
              <a:ext cx="3416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Khi cầu vồng hiện ra, Bi nói (…)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07928" y="654816"/>
            <a:ext cx="3416906" cy="3165087"/>
            <a:chOff x="6207928" y="654816"/>
            <a:chExt cx="3416906" cy="31650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4920" y="654816"/>
              <a:ext cx="3080833" cy="255748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07928" y="3173572"/>
              <a:ext cx="34169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Có bảy hũ vàng, Bống sẽ (…) và Bi sẽ (…)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54029" y="3726875"/>
            <a:ext cx="3700359" cy="2862625"/>
            <a:chOff x="1554029" y="3726875"/>
            <a:chExt cx="3700359" cy="2862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029" y="3726875"/>
              <a:ext cx="3700359" cy="254841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554029" y="6220168"/>
              <a:ext cx="34169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Khi cầu vồng biến mất (…)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8F61B79-6506-43EA-92ED-7CFD4E3C8CEC}"/>
              </a:ext>
            </a:extLst>
          </p:cNvPr>
          <p:cNvSpPr txBox="1"/>
          <p:nvPr/>
        </p:nvSpPr>
        <p:spPr>
          <a:xfrm>
            <a:off x="1273507" y="137455"/>
            <a:ext cx="9644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1.</a:t>
            </a:r>
            <a:r>
              <a:rPr lang="vi-VN" sz="3200" b="1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460078" y="3726875"/>
            <a:ext cx="3093356" cy="3062290"/>
            <a:chOff x="6460078" y="3726875"/>
            <a:chExt cx="3093356" cy="30622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0078" y="3726875"/>
              <a:ext cx="3093356" cy="254841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460078" y="6142834"/>
              <a:ext cx="2895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Không có bảy hũ vàng,</a:t>
              </a:r>
            </a:p>
            <a:p>
              <a:pPr algn="ctr"/>
              <a:r>
                <a:rPr lang="en-US"/>
                <a:t> hai anh em vẫn (…)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025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7" y="912451"/>
            <a:ext cx="4525667" cy="3509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7479" y="4421875"/>
            <a:ext cx="3739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Khi cầu vồng hiện ra, </a:t>
            </a:r>
          </a:p>
          <a:p>
            <a:pPr algn="ctr"/>
            <a:r>
              <a:rPr lang="en-US" sz="2400"/>
              <a:t>Bi nói (…)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639" y="707818"/>
            <a:ext cx="4796501" cy="37140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49002" y="4292245"/>
            <a:ext cx="4359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Có bảy hũ vàng, Bống sẽ (…) và Bi sẽ (…)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F61B79-6506-43EA-92ED-7CFD4E3C8CEC}"/>
              </a:ext>
            </a:extLst>
          </p:cNvPr>
          <p:cNvSpPr txBox="1"/>
          <p:nvPr/>
        </p:nvSpPr>
        <p:spPr>
          <a:xfrm>
            <a:off x="863789" y="297078"/>
            <a:ext cx="9644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1.</a:t>
            </a:r>
            <a:r>
              <a:rPr lang="vi-VN" sz="2800" b="1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DB00A3-9F7C-46D3-9363-C7DDCE9F604C}"/>
              </a:ext>
            </a:extLst>
          </p:cNvPr>
          <p:cNvSpPr txBox="1"/>
          <p:nvPr/>
        </p:nvSpPr>
        <p:spPr>
          <a:xfrm>
            <a:off x="1037231" y="4421875"/>
            <a:ext cx="420351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hiện ra, Bi nói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dưới chân cầu vồng có bảy hũ vàng.</a:t>
            </a:r>
            <a:endParaRPr lang="vi-VN" sz="28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D911B5-527A-40EA-B711-0CDAB037D9B4}"/>
              </a:ext>
            </a:extLst>
          </p:cNvPr>
          <p:cNvSpPr txBox="1"/>
          <p:nvPr/>
        </p:nvSpPr>
        <p:spPr>
          <a:xfrm>
            <a:off x="6149002" y="4375708"/>
            <a:ext cx="435977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17479D"/>
                </a:solidFill>
                <a:latin typeface="UTM Avo" panose="02040603050506020204" pitchFamily="18" charset="0"/>
              </a:rPr>
              <a:t>Có bảy hũ vàng, Bống sẽ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mua búp bê và quần áo đẹp; </a:t>
            </a:r>
            <a:r>
              <a:rPr lang="vi-VN" sz="2800" dirty="0">
                <a:solidFill>
                  <a:srgbClr val="17479D"/>
                </a:solidFill>
                <a:latin typeface="UTM Avo" panose="02040603050506020204" pitchFamily="18" charset="0"/>
              </a:rPr>
              <a:t>Bi sẽ mua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ngựa hồng và ô tô.</a:t>
            </a:r>
            <a:endParaRPr lang="vi-VN" sz="28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2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F61B79-6506-43EA-92ED-7CFD4E3C8CEC}"/>
              </a:ext>
            </a:extLst>
          </p:cNvPr>
          <p:cNvSpPr txBox="1"/>
          <p:nvPr/>
        </p:nvSpPr>
        <p:spPr>
          <a:xfrm>
            <a:off x="822847" y="364855"/>
            <a:ext cx="96449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UTM Avo" panose="02040603050506020204" pitchFamily="18" charset="0"/>
              </a:rPr>
              <a:t>1.</a:t>
            </a:r>
            <a:r>
              <a:rPr lang="vi-VN" sz="2800" b="1" dirty="0">
                <a:latin typeface="UTM Avo" panose="02040603050506020204" pitchFamily="18" charset="0"/>
              </a:rPr>
              <a:t> Nói tiếp để hoàn thành câu dưới tranh.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89" y="1103519"/>
            <a:ext cx="4957447" cy="3414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5339" y="4517677"/>
            <a:ext cx="4580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Khi cầu vồng biến mất (…)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17580" y="4517677"/>
            <a:ext cx="3940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Không có bảy hũ vàng,</a:t>
            </a:r>
          </a:p>
          <a:p>
            <a:pPr algn="ctr"/>
            <a:r>
              <a:rPr lang="en-US" sz="2800"/>
              <a:t> hai anh em vẫn (…)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FD6BE-D2EF-4883-A72C-1BFC76257CCE}"/>
              </a:ext>
            </a:extLst>
          </p:cNvPr>
          <p:cNvSpPr txBox="1"/>
          <p:nvPr/>
        </p:nvSpPr>
        <p:spPr>
          <a:xfrm>
            <a:off x="655118" y="4471512"/>
            <a:ext cx="5212582" cy="224676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17479D"/>
                </a:solidFill>
                <a:latin typeface="UTM Avo" panose="02040603050506020204" pitchFamily="18" charset="0"/>
              </a:rPr>
              <a:t>Khi cầu vồng biến mất,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Bống nói sẽ vẽ tặng Bi ngựa hồng và ô tô; Bi nói sẽ vẽ tặng Bống búp bê và quần áo đẹp.</a:t>
            </a:r>
            <a:endParaRPr lang="vi-VN" sz="28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5B6287-ED61-4E93-90C1-6E0FBD3C73A4}"/>
              </a:ext>
            </a:extLst>
          </p:cNvPr>
          <p:cNvSpPr txBox="1"/>
          <p:nvPr/>
        </p:nvSpPr>
        <p:spPr>
          <a:xfrm>
            <a:off x="6631916" y="4471512"/>
            <a:ext cx="392628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17479D"/>
                </a:solidFill>
                <a:latin typeface="UTM Avo" panose="02040603050506020204" pitchFamily="18" charset="0"/>
              </a:rPr>
              <a:t>Không có bảy hũ vàng, hai anh em vẫn 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cảm thấy vui vẻ, hạnh phúc.</a:t>
            </a:r>
            <a:endParaRPr lang="vi-VN" sz="2800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556720" y="1103519"/>
            <a:ext cx="4171529" cy="3414159"/>
            <a:chOff x="6556720" y="1103519"/>
            <a:chExt cx="4171529" cy="34141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4016" y="1103519"/>
              <a:ext cx="4144233" cy="341415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556720" y="1184786"/>
              <a:ext cx="417285" cy="39578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08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44" y="1119120"/>
            <a:ext cx="3507474" cy="2768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50" y="3920628"/>
            <a:ext cx="3700359" cy="2548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077" y="3903455"/>
            <a:ext cx="3328541" cy="2674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450" y="1319481"/>
            <a:ext cx="3264337" cy="25313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A1FA5B-E122-4AF1-A738-254E305586BE}"/>
              </a:ext>
            </a:extLst>
          </p:cNvPr>
          <p:cNvSpPr txBox="1"/>
          <p:nvPr/>
        </p:nvSpPr>
        <p:spPr>
          <a:xfrm>
            <a:off x="617323" y="288123"/>
            <a:ext cx="11027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UTM Avo" panose="02040603050506020204" pitchFamily="18" charset="0"/>
              </a:rPr>
              <a:t>2.</a:t>
            </a:r>
            <a:r>
              <a:rPr lang="vi-VN" sz="3200" b="1" dirty="0">
                <a:latin typeface="UTM Avo" panose="02040603050506020204" pitchFamily="18" charset="0"/>
              </a:rPr>
              <a:t> Chọn kể lại 1-2 đoạn của câu chuyện theo tranh.</a:t>
            </a:r>
          </a:p>
        </p:txBody>
      </p:sp>
      <p:pic>
        <p:nvPicPr>
          <p:cNvPr id="15" name="图片 25">
            <a:extLst>
              <a:ext uri="{FF2B5EF4-FFF2-40B4-BE49-F238E27FC236}">
                <a16:creationId xmlns:a16="http://schemas.microsoft.com/office/drawing/2014/main" id="{EB9D68E4-8219-401D-B09E-38F42497A7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2990" y="4752839"/>
            <a:ext cx="2333767" cy="2333767"/>
          </a:xfrm>
          <a:prstGeom prst="rect">
            <a:avLst/>
          </a:prstGeom>
        </p:spPr>
      </p:pic>
      <p:pic>
        <p:nvPicPr>
          <p:cNvPr id="16" name="图片 14" descr="aixin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199" y="4420734"/>
            <a:ext cx="346710" cy="332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5" descr="aixin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82579">
            <a:off x="272502" y="4836815"/>
            <a:ext cx="469815" cy="449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 descr="aixin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35619" y="3697017"/>
            <a:ext cx="242532" cy="2236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25" descr="aixin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20000" flipH="1">
            <a:off x="553244" y="5936115"/>
            <a:ext cx="517525" cy="495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2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-图片 4" descr="51miz-E184969-98282E8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lum bright="18000"/>
          </a:blip>
          <a:stretch>
            <a:fillRect/>
          </a:stretch>
        </p:blipFill>
        <p:spPr>
          <a:xfrm>
            <a:off x="9751451" y="1311331"/>
            <a:ext cx="1202559" cy="12025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2180492" y="435418"/>
            <a:ext cx="8172238" cy="875913"/>
            <a:chOff x="-180829" y="2659031"/>
            <a:chExt cx="2993004" cy="27332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733230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>
                  <a:solidFill>
                    <a:srgbClr val="C0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Ý nghĩa câu chuyện</a:t>
              </a:r>
              <a:endParaRPr lang="en-US" sz="4500" b="1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五角星 2">
              <a:extLst>
                <a:ext uri="{FF2B5EF4-FFF2-40B4-BE49-F238E27FC236}">
                  <a16:creationId xmlns:a16="http://schemas.microsoft.com/office/drawing/2014/main" id="{38674AB7-00FB-4AA9-8678-8D3E14042175}"/>
                </a:ext>
              </a:extLst>
            </p:cNvPr>
            <p:cNvSpPr/>
            <p:nvPr/>
          </p:nvSpPr>
          <p:spPr>
            <a:xfrm rot="1048569">
              <a:off x="1320359" y="3154466"/>
              <a:ext cx="214915" cy="164179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654322 w 918524"/>
                <a:gd name="connsiteY0" fmla="*/ 223173 h 923906"/>
                <a:gd name="connsiteX1" fmla="*/ 916461 w 918524"/>
                <a:gd name="connsiteY1" fmla="*/ 349269 h 923906"/>
                <a:gd name="connsiteX2" fmla="*/ 774876 w 918524"/>
                <a:gd name="connsiteY2" fmla="*/ 613293 h 923906"/>
                <a:gd name="connsiteX3" fmla="*/ 741827 w 918524"/>
                <a:gd name="connsiteY3" fmla="*/ 914398 h 923906"/>
                <a:gd name="connsiteX4" fmla="*/ 459262 w 918524"/>
                <a:gd name="connsiteY4" fmla="*/ 854400 h 923906"/>
                <a:gd name="connsiteX5" fmla="*/ 176697 w 918524"/>
                <a:gd name="connsiteY5" fmla="*/ 914398 h 923906"/>
                <a:gd name="connsiteX6" fmla="*/ 143648 w 918524"/>
                <a:gd name="connsiteY6" fmla="*/ 613293 h 923906"/>
                <a:gd name="connsiteX7" fmla="*/ 2063 w 918524"/>
                <a:gd name="connsiteY7" fmla="*/ 349269 h 923906"/>
                <a:gd name="connsiteX8" fmla="*/ 264202 w 918524"/>
                <a:gd name="connsiteY8" fmla="*/ 223173 h 923906"/>
                <a:gd name="connsiteX9" fmla="*/ 459262 w 918524"/>
                <a:gd name="connsiteY9" fmla="*/ 0 h 923906"/>
                <a:gd name="connsiteX10" fmla="*/ 715845 w 918524"/>
                <a:gd name="connsiteY10" fmla="*/ 284696 h 923906"/>
                <a:gd name="connsiteX0" fmla="*/ 916461 w 918524"/>
                <a:gd name="connsiteY0" fmla="*/ 349269 h 923906"/>
                <a:gd name="connsiteX1" fmla="*/ 774876 w 918524"/>
                <a:gd name="connsiteY1" fmla="*/ 613293 h 923906"/>
                <a:gd name="connsiteX2" fmla="*/ 741827 w 918524"/>
                <a:gd name="connsiteY2" fmla="*/ 914398 h 923906"/>
                <a:gd name="connsiteX3" fmla="*/ 459262 w 918524"/>
                <a:gd name="connsiteY3" fmla="*/ 854400 h 923906"/>
                <a:gd name="connsiteX4" fmla="*/ 176697 w 918524"/>
                <a:gd name="connsiteY4" fmla="*/ 914398 h 923906"/>
                <a:gd name="connsiteX5" fmla="*/ 143648 w 918524"/>
                <a:gd name="connsiteY5" fmla="*/ 613293 h 923906"/>
                <a:gd name="connsiteX6" fmla="*/ 2063 w 918524"/>
                <a:gd name="connsiteY6" fmla="*/ 349269 h 923906"/>
                <a:gd name="connsiteX7" fmla="*/ 264202 w 918524"/>
                <a:gd name="connsiteY7" fmla="*/ 223173 h 923906"/>
                <a:gd name="connsiteX8" fmla="*/ 459262 w 918524"/>
                <a:gd name="connsiteY8" fmla="*/ 0 h 923906"/>
                <a:gd name="connsiteX9" fmla="*/ 715845 w 918524"/>
                <a:gd name="connsiteY9" fmla="*/ 284696 h 923906"/>
                <a:gd name="connsiteX0" fmla="*/ 774876 w 774876"/>
                <a:gd name="connsiteY0" fmla="*/ 613293 h 923906"/>
                <a:gd name="connsiteX1" fmla="*/ 741827 w 774876"/>
                <a:gd name="connsiteY1" fmla="*/ 914398 h 923906"/>
                <a:gd name="connsiteX2" fmla="*/ 459262 w 774876"/>
                <a:gd name="connsiteY2" fmla="*/ 854400 h 923906"/>
                <a:gd name="connsiteX3" fmla="*/ 176697 w 774876"/>
                <a:gd name="connsiteY3" fmla="*/ 914398 h 923906"/>
                <a:gd name="connsiteX4" fmla="*/ 143648 w 774876"/>
                <a:gd name="connsiteY4" fmla="*/ 613293 h 923906"/>
                <a:gd name="connsiteX5" fmla="*/ 2063 w 774876"/>
                <a:gd name="connsiteY5" fmla="*/ 349269 h 923906"/>
                <a:gd name="connsiteX6" fmla="*/ 264202 w 774876"/>
                <a:gd name="connsiteY6" fmla="*/ 223173 h 923906"/>
                <a:gd name="connsiteX7" fmla="*/ 459262 w 774876"/>
                <a:gd name="connsiteY7" fmla="*/ 0 h 923906"/>
                <a:gd name="connsiteX8" fmla="*/ 715845 w 774876"/>
                <a:gd name="connsiteY8" fmla="*/ 284696 h 923906"/>
                <a:gd name="connsiteX0" fmla="*/ 741827 w 741827"/>
                <a:gd name="connsiteY0" fmla="*/ 914398 h 923906"/>
                <a:gd name="connsiteX1" fmla="*/ 459262 w 741827"/>
                <a:gd name="connsiteY1" fmla="*/ 854400 h 923906"/>
                <a:gd name="connsiteX2" fmla="*/ 176697 w 741827"/>
                <a:gd name="connsiteY2" fmla="*/ 914398 h 923906"/>
                <a:gd name="connsiteX3" fmla="*/ 143648 w 741827"/>
                <a:gd name="connsiteY3" fmla="*/ 613293 h 923906"/>
                <a:gd name="connsiteX4" fmla="*/ 2063 w 741827"/>
                <a:gd name="connsiteY4" fmla="*/ 349269 h 923906"/>
                <a:gd name="connsiteX5" fmla="*/ 264202 w 741827"/>
                <a:gd name="connsiteY5" fmla="*/ 223173 h 923906"/>
                <a:gd name="connsiteX6" fmla="*/ 459262 w 741827"/>
                <a:gd name="connsiteY6" fmla="*/ 0 h 923906"/>
                <a:gd name="connsiteX7" fmla="*/ 715845 w 741827"/>
                <a:gd name="connsiteY7" fmla="*/ 284696 h 923906"/>
                <a:gd name="connsiteX0" fmla="*/ 459262 w 715845"/>
                <a:gd name="connsiteY0" fmla="*/ 854400 h 916632"/>
                <a:gd name="connsiteX1" fmla="*/ 176697 w 715845"/>
                <a:gd name="connsiteY1" fmla="*/ 914398 h 916632"/>
                <a:gd name="connsiteX2" fmla="*/ 143648 w 715845"/>
                <a:gd name="connsiteY2" fmla="*/ 613293 h 916632"/>
                <a:gd name="connsiteX3" fmla="*/ 2063 w 715845"/>
                <a:gd name="connsiteY3" fmla="*/ 349269 h 916632"/>
                <a:gd name="connsiteX4" fmla="*/ 264202 w 715845"/>
                <a:gd name="connsiteY4" fmla="*/ 223173 h 916632"/>
                <a:gd name="connsiteX5" fmla="*/ 459262 w 715845"/>
                <a:gd name="connsiteY5" fmla="*/ 0 h 916632"/>
                <a:gd name="connsiteX6" fmla="*/ 715845 w 715845"/>
                <a:gd name="connsiteY6" fmla="*/ 284696 h 916632"/>
                <a:gd name="connsiteX0" fmla="*/ 176697 w 715845"/>
                <a:gd name="connsiteY0" fmla="*/ 914398 h 914398"/>
                <a:gd name="connsiteX1" fmla="*/ 143648 w 715845"/>
                <a:gd name="connsiteY1" fmla="*/ 613293 h 914398"/>
                <a:gd name="connsiteX2" fmla="*/ 2063 w 715845"/>
                <a:gd name="connsiteY2" fmla="*/ 349269 h 914398"/>
                <a:gd name="connsiteX3" fmla="*/ 264202 w 715845"/>
                <a:gd name="connsiteY3" fmla="*/ 223173 h 914398"/>
                <a:gd name="connsiteX4" fmla="*/ 459262 w 715845"/>
                <a:gd name="connsiteY4" fmla="*/ 0 h 914398"/>
                <a:gd name="connsiteX5" fmla="*/ 715845 w 715845"/>
                <a:gd name="connsiteY5" fmla="*/ 284696 h 914398"/>
                <a:gd name="connsiteX0" fmla="*/ 143648 w 715845"/>
                <a:gd name="connsiteY0" fmla="*/ 613293 h 613293"/>
                <a:gd name="connsiteX1" fmla="*/ 2063 w 715845"/>
                <a:gd name="connsiteY1" fmla="*/ 349269 h 613293"/>
                <a:gd name="connsiteX2" fmla="*/ 264202 w 715845"/>
                <a:gd name="connsiteY2" fmla="*/ 223173 h 613293"/>
                <a:gd name="connsiteX3" fmla="*/ 459262 w 715845"/>
                <a:gd name="connsiteY3" fmla="*/ 0 h 613293"/>
                <a:gd name="connsiteX4" fmla="*/ 715845 w 715845"/>
                <a:gd name="connsiteY4" fmla="*/ 284696 h 613293"/>
                <a:gd name="connsiteX0" fmla="*/ 0 w 713782"/>
                <a:gd name="connsiteY0" fmla="*/ 349269 h 349269"/>
                <a:gd name="connsiteX1" fmla="*/ 262139 w 713782"/>
                <a:gd name="connsiteY1" fmla="*/ 223173 h 349269"/>
                <a:gd name="connsiteX2" fmla="*/ 457199 w 713782"/>
                <a:gd name="connsiteY2" fmla="*/ 0 h 349269"/>
                <a:gd name="connsiteX3" fmla="*/ 713782 w 713782"/>
                <a:gd name="connsiteY3" fmla="*/ 284696 h 349269"/>
                <a:gd name="connsiteX0" fmla="*/ 0 w 457199"/>
                <a:gd name="connsiteY0" fmla="*/ 349269 h 349269"/>
                <a:gd name="connsiteX1" fmla="*/ 262139 w 457199"/>
                <a:gd name="connsiteY1" fmla="*/ 223173 h 349269"/>
                <a:gd name="connsiteX2" fmla="*/ 457199 w 457199"/>
                <a:gd name="connsiteY2" fmla="*/ 0 h 34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99" h="349269">
                  <a:moveTo>
                    <a:pt x="0" y="349269"/>
                  </a:moveTo>
                  <a:cubicBezTo>
                    <a:pt x="20092" y="284249"/>
                    <a:pt x="185939" y="281384"/>
                    <a:pt x="262139" y="223173"/>
                  </a:cubicBezTo>
                  <a:cubicBezTo>
                    <a:pt x="338339" y="164962"/>
                    <a:pt x="392179" y="0"/>
                    <a:pt x="457199" y="0"/>
                  </a:cubicBezTo>
                </a:path>
              </a:pathLst>
            </a:custGeom>
            <a:noFill/>
            <a:ln w="28575" cap="rnd">
              <a:solidFill>
                <a:schemeClr val="bg1">
                  <a:alpha val="8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02BB25D-FDCE-49BA-8B63-8971AD5C2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396353" y="1777846"/>
            <a:ext cx="6918848" cy="4619779"/>
          </a:xfrm>
          <a:prstGeom prst="round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491684" y="1376952"/>
            <a:ext cx="7285843" cy="5503065"/>
            <a:chOff x="5491684" y="1376952"/>
            <a:chExt cx="7285843" cy="5503065"/>
          </a:xfrm>
        </p:grpSpPr>
        <p:pic>
          <p:nvPicPr>
            <p:cNvPr id="26" name="图片 11">
              <a:extLst>
                <a:ext uri="{FF2B5EF4-FFF2-40B4-BE49-F238E27FC236}">
                  <a16:creationId xmlns:a16="http://schemas.microsoft.com/office/drawing/2014/main" id="{8BE5BE40-78F6-4C73-922B-579A91B79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684" y="1376952"/>
              <a:ext cx="7285843" cy="550306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D77466-1345-4FEE-A440-AF83A329319D}"/>
                </a:ext>
              </a:extLst>
            </p:cNvPr>
            <p:cNvSpPr txBox="1"/>
            <p:nvPr/>
          </p:nvSpPr>
          <p:spPr>
            <a:xfrm>
              <a:off x="5978996" y="2980405"/>
              <a:ext cx="4975014" cy="2062103"/>
            </a:xfrm>
            <a:prstGeom prst="rect">
              <a:avLst/>
            </a:prstGeom>
            <a:noFill/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  </a:t>
              </a:r>
              <a:r>
                <a:rPr lang="vi-VN" sz="3200" b="1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Hai </a:t>
              </a:r>
              <a:r>
                <a:rPr lang="vi-VN" sz="3200" b="1" dirty="0">
                  <a:solidFill>
                    <a:schemeClr val="accent6">
                      <a:lumMod val="75000"/>
                    </a:schemeClr>
                  </a:solidFill>
                  <a:latin typeface="UTM Avo" panose="02040603050506020204" pitchFamily="18" charset="0"/>
                </a:rPr>
                <a:t>bạn nhỏ luôn vui vẻ và hồn nhiên; hai anh em rất quan tâm và yêu thương nhau.</a:t>
              </a:r>
            </a:p>
          </p:txBody>
        </p:sp>
      </p:grpSp>
      <p:pic>
        <p:nvPicPr>
          <p:cNvPr id="28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0" y="5932183"/>
            <a:ext cx="8867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98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703A3F-31CF-4C81-8F95-46388D525896}"/>
              </a:ext>
            </a:extLst>
          </p:cNvPr>
          <p:cNvGrpSpPr/>
          <p:nvPr/>
        </p:nvGrpSpPr>
        <p:grpSpPr>
          <a:xfrm>
            <a:off x="513763" y="569487"/>
            <a:ext cx="10641917" cy="1540668"/>
            <a:chOff x="513093" y="623476"/>
            <a:chExt cx="5834378" cy="877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193F61-FE15-4DDB-B446-7ACC7B921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093" y="623476"/>
              <a:ext cx="5834378" cy="8779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455C7F-9BD4-4621-B93A-4A6B49A27D10}"/>
                </a:ext>
              </a:extLst>
            </p:cNvPr>
            <p:cNvSpPr txBox="1"/>
            <p:nvPr/>
          </p:nvSpPr>
          <p:spPr>
            <a:xfrm>
              <a:off x="1196864" y="791916"/>
              <a:ext cx="4934655" cy="61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UTM Avo" panose="02040603050506020204" pitchFamily="18" charset="0"/>
                </a:rPr>
                <a:t>Kể cho người thân nghe câu chuyện </a:t>
              </a:r>
              <a:r>
                <a:rPr lang="vi-VN" sz="3200" b="1" i="1" dirty="0">
                  <a:latin typeface="UTM Avo" panose="02040603050506020204" pitchFamily="18" charset="0"/>
                </a:rPr>
                <a:t>Niềm vui của Bi và Bống.</a:t>
              </a:r>
              <a:endParaRPr lang="en-US" sz="3200" b="1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60" y="2035844"/>
            <a:ext cx="2160184" cy="17932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7" y="4501250"/>
            <a:ext cx="2594576" cy="1786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60" y="4501250"/>
            <a:ext cx="2168964" cy="1786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37" y="2045016"/>
            <a:ext cx="2288851" cy="17748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047" y="3743344"/>
            <a:ext cx="24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Khi cầu vồng hiện ra, Bi nói (…)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3172" y="3799131"/>
            <a:ext cx="2448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Có bảy hũ vàng, Bống sẽ (…) và Bi sẽ (…)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4950" y="6233127"/>
            <a:ext cx="303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Khi cầu vồng biến mất (…)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6888" y="6190226"/>
            <a:ext cx="289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Không có bảy hũ vàng,</a:t>
            </a:r>
          </a:p>
          <a:p>
            <a:pPr algn="ctr"/>
            <a:r>
              <a:rPr lang="en-US"/>
              <a:t> hai anh em vẫn (…)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93A43D-9094-4067-A73E-58633550B993}"/>
              </a:ext>
            </a:extLst>
          </p:cNvPr>
          <p:cNvSpPr txBox="1"/>
          <p:nvPr/>
        </p:nvSpPr>
        <p:spPr>
          <a:xfrm>
            <a:off x="5864601" y="2224617"/>
            <a:ext cx="5291079" cy="3608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Quan </a:t>
            </a:r>
            <a:r>
              <a:rPr lang="vi-VN" sz="2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2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algn="just"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2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003" y="0"/>
            <a:ext cx="9079724" cy="6858000"/>
          </a:xfrm>
          <a:prstGeom prst="rect">
            <a:avLst/>
          </a:prstGeom>
        </p:spPr>
      </p:pic>
      <p:pic>
        <p:nvPicPr>
          <p:cNvPr id="5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44" y="602673"/>
            <a:ext cx="5076750" cy="654361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00DA072D-22E9-4488-AA7A-EE77013D53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03" b="78472"/>
          <a:stretch/>
        </p:blipFill>
        <p:spPr>
          <a:xfrm>
            <a:off x="2255354" y="571500"/>
            <a:ext cx="3467020" cy="1476375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5AD15369-2202-4E69-BCE5-B65F101051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81" y="3952875"/>
            <a:ext cx="1200257" cy="12213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grpSp>
        <p:nvGrpSpPr>
          <p:cNvPr id="10" name="TOP-PPT-3">
            <a:extLst>
              <a:ext uri="{FF2B5EF4-FFF2-40B4-BE49-F238E27FC236}">
                <a16:creationId xmlns:a16="http://schemas.microsoft.com/office/drawing/2014/main" id="{777F7936-3B71-4FD6-823B-DEC832AE52E4}"/>
              </a:ext>
            </a:extLst>
          </p:cNvPr>
          <p:cNvGrpSpPr/>
          <p:nvPr/>
        </p:nvGrpSpPr>
        <p:grpSpPr>
          <a:xfrm>
            <a:off x="2978781" y="1945536"/>
            <a:ext cx="6957865" cy="2529923"/>
            <a:chOff x="6623685" y="1341302"/>
            <a:chExt cx="5598773" cy="2529923"/>
          </a:xfrm>
        </p:grpSpPr>
        <p:sp>
          <p:nvSpPr>
            <p:cNvPr id="11" name="TOP-PPT-3-1">
              <a:extLst>
                <a:ext uri="{FF2B5EF4-FFF2-40B4-BE49-F238E27FC236}">
                  <a16:creationId xmlns:a16="http://schemas.microsoft.com/office/drawing/2014/main" id="{CA965185-B767-41EF-A927-F7D7001FE2B4}"/>
                </a:ext>
              </a:extLst>
            </p:cNvPr>
            <p:cNvSpPr/>
            <p:nvPr/>
          </p:nvSpPr>
          <p:spPr>
            <a:xfrm>
              <a:off x="6623685" y="1341302"/>
              <a:ext cx="5598773" cy="25299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9600" dirty="0" err="1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Chúc</a:t>
              </a:r>
              <a:r>
                <a:rPr lang="en-US" altLang="zh-CN" sz="9600" dirty="0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9600" dirty="0" err="1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các</a:t>
              </a:r>
              <a:r>
                <a:rPr lang="en-US" altLang="zh-CN" sz="9600" dirty="0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con </a:t>
              </a:r>
              <a:r>
                <a:rPr lang="en-US" altLang="zh-CN" sz="9600" dirty="0" err="1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học</a:t>
              </a:r>
              <a:r>
                <a:rPr lang="en-US" altLang="zh-CN" sz="9600" dirty="0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 </a:t>
              </a:r>
              <a:r>
                <a:rPr lang="en-US" altLang="zh-CN" sz="9600" dirty="0" err="1">
                  <a:solidFill>
                    <a:srgbClr val="7EBC68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VF Blenda Script" panose="02040603050506020204" pitchFamily="18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tốt</a:t>
              </a:r>
              <a:endParaRPr lang="zh-CN" altLang="en-US" sz="9600" dirty="0">
                <a:solidFill>
                  <a:srgbClr val="7EBC68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UVF Blenda Script" panose="02040603050506020204" pitchFamily="18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12" name="TOP-PPT-3-2">
              <a:extLst>
                <a:ext uri="{FF2B5EF4-FFF2-40B4-BE49-F238E27FC236}">
                  <a16:creationId xmlns:a16="http://schemas.microsoft.com/office/drawing/2014/main" id="{C2ED06E6-A4C1-434D-A6B8-8C30B580AAC0}"/>
                </a:ext>
              </a:extLst>
            </p:cNvPr>
            <p:cNvSpPr/>
            <p:nvPr/>
          </p:nvSpPr>
          <p:spPr>
            <a:xfrm>
              <a:off x="6767584" y="2931297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2400" dirty="0">
                <a:solidFill>
                  <a:srgbClr val="2A2A49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54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354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字魂17号-萌趣果冻体</vt:lpstr>
      <vt:lpstr>SVN-Newton</vt:lpstr>
      <vt:lpstr>#9Slide05 SVNUT Triumph</vt:lpstr>
      <vt:lpstr>Arial</vt:lpstr>
      <vt:lpstr>#9Slide07 Altus</vt:lpstr>
      <vt:lpstr>#9Slide07 HoneyCream</vt:lpstr>
      <vt:lpstr>UTM Loko</vt:lpstr>
      <vt:lpstr>inpin heiti</vt:lpstr>
      <vt:lpstr>等线</vt:lpstr>
      <vt:lpstr>UTM Avo</vt:lpstr>
      <vt:lpstr>Times New Roman</vt:lpstr>
      <vt:lpstr>UVF Blenda Script</vt:lpstr>
      <vt:lpstr>UTM Showcard</vt:lpstr>
      <vt:lpstr>UTM Alba Matter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</cp:keywords>
  <cp:lastModifiedBy>Phuong Anh</cp:lastModifiedBy>
  <cp:revision>21</cp:revision>
  <dcterms:created xsi:type="dcterms:W3CDTF">2022-07-18T17:14:09Z</dcterms:created>
  <dcterms:modified xsi:type="dcterms:W3CDTF">2024-09-15T01:11:42Z</dcterms:modified>
</cp:coreProperties>
</file>