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9" r:id="rId3"/>
    <p:sldId id="258" r:id="rId4"/>
    <p:sldId id="260" r:id="rId5"/>
    <p:sldId id="265" r:id="rId6"/>
    <p:sldId id="267" r:id="rId7"/>
    <p:sldId id="272" r:id="rId8"/>
    <p:sldId id="274"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6629E-A5D6-4CB1-B454-F056604712DA}" type="datetimeFigureOut">
              <a:rPr lang="en-US" smtClean="0"/>
              <a:t>20/9/2025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51D86C-1A9F-417F-A39E-34E56907B1B7}" type="slidenum">
              <a:rPr lang="en-US" smtClean="0"/>
              <a:t>‹#›</a:t>
            </a:fld>
            <a:endParaRPr lang="en-US"/>
          </a:p>
        </p:txBody>
      </p:sp>
    </p:spTree>
    <p:extLst>
      <p:ext uri="{BB962C8B-B14F-4D97-AF65-F5344CB8AC3E}">
        <p14:creationId xmlns:p14="http://schemas.microsoft.com/office/powerpoint/2010/main" val="361718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56156D-592E-4B4D-8772-D689FB057AF4}" type="slidenum">
              <a:rPr lang="zh-CN" altLang="en-US" smtClean="0"/>
              <a:t>5</a:t>
            </a:fld>
            <a:endParaRPr lang="zh-CN" altLang="en-US"/>
          </a:p>
        </p:txBody>
      </p:sp>
    </p:spTree>
    <p:extLst>
      <p:ext uri="{BB962C8B-B14F-4D97-AF65-F5344CB8AC3E}">
        <p14:creationId xmlns:p14="http://schemas.microsoft.com/office/powerpoint/2010/main" val="144331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A7BC3D-F7BC-4D36-BDB7-4BFA0057167D}" type="datetimeFigureOut">
              <a:rPr lang="en-US" smtClean="0"/>
              <a:t>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84834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t>20/9/2025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219367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7BC3D-F7BC-4D36-BDB7-4BFA0057167D}" type="datetimeFigureOut">
              <a:rPr lang="en-US" smtClean="0"/>
              <a:t>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136619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7BC3D-F7BC-4D36-BDB7-4BFA0057167D}" type="datetimeFigureOut">
              <a:rPr lang="en-US" smtClean="0"/>
              <a:t>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82934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7BC3D-F7BC-4D36-BDB7-4BFA0057167D}" type="datetimeFigureOut">
              <a:rPr lang="en-US" smtClean="0"/>
              <a:t>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171529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A7BC3D-F7BC-4D36-BDB7-4BFA0057167D}" type="datetimeFigureOut">
              <a:rPr lang="en-US" smtClean="0"/>
              <a:t>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97223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A7BC3D-F7BC-4D36-BDB7-4BFA0057167D}" type="datetimeFigureOut">
              <a:rPr lang="en-US" smtClean="0"/>
              <a:t>20/9/2025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190157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A7BC3D-F7BC-4D36-BDB7-4BFA0057167D}" type="datetimeFigureOut">
              <a:rPr lang="en-US" smtClean="0"/>
              <a:t>20/9/2025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109807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A7BC3D-F7BC-4D36-BDB7-4BFA0057167D}" type="datetimeFigureOut">
              <a:rPr lang="en-US" smtClean="0"/>
              <a:t>20/9/2025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255941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A7BC3D-F7BC-4D36-BDB7-4BFA0057167D}" type="datetimeFigureOut">
              <a:rPr lang="en-US" smtClean="0"/>
              <a:t>20/9/2025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19566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BC3D-F7BC-4D36-BDB7-4BFA0057167D}" type="datetimeFigureOut">
              <a:rPr lang="en-US" smtClean="0"/>
              <a:t>20/9/2025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287738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A7BC3D-F7BC-4D36-BDB7-4BFA0057167D}" type="datetimeFigureOut">
              <a:rPr lang="en-US" smtClean="0"/>
              <a:t>20/9/2025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ECCA5-E25D-46D1-99C1-543C92C95756}" type="slidenum">
              <a:rPr lang="en-US" smtClean="0"/>
              <a:t>‹#›</a:t>
            </a:fld>
            <a:endParaRPr lang="en-US"/>
          </a:p>
        </p:txBody>
      </p:sp>
    </p:spTree>
    <p:extLst>
      <p:ext uri="{BB962C8B-B14F-4D97-AF65-F5344CB8AC3E}">
        <p14:creationId xmlns:p14="http://schemas.microsoft.com/office/powerpoint/2010/main" val="60426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7BC3D-F7BC-4D36-BDB7-4BFA0057167D}" type="datetimeFigureOut">
              <a:rPr lang="en-US" smtClean="0"/>
              <a:t>20/9/2025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ECCA5-E25D-46D1-99C1-543C92C95756}" type="slidenum">
              <a:rPr lang="en-US" smtClean="0"/>
              <a:t>‹#›</a:t>
            </a:fld>
            <a:endParaRPr lang="en-US"/>
          </a:p>
        </p:txBody>
      </p:sp>
    </p:spTree>
    <p:extLst>
      <p:ext uri="{BB962C8B-B14F-4D97-AF65-F5344CB8AC3E}">
        <p14:creationId xmlns:p14="http://schemas.microsoft.com/office/powerpoint/2010/main" val="3939728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2.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768" y="928466"/>
            <a:ext cx="9085866" cy="3575665"/>
          </a:xfrm>
          <a:prstGeom prst="rect">
            <a:avLst/>
          </a:prstGeom>
        </p:spPr>
      </p:pic>
      <p:sp>
        <p:nvSpPr>
          <p:cNvPr id="5" name="TextBox 4"/>
          <p:cNvSpPr txBox="1"/>
          <p:nvPr/>
        </p:nvSpPr>
        <p:spPr>
          <a:xfrm>
            <a:off x="3671669" y="2278807"/>
            <a:ext cx="5809956" cy="1107996"/>
          </a:xfrm>
          <a:prstGeom prst="rect">
            <a:avLst/>
          </a:prstGeom>
          <a:noFill/>
        </p:spPr>
        <p:txBody>
          <a:bodyPr wrap="square" rtlCol="0">
            <a:spAutoFit/>
          </a:bodyPr>
          <a:lstStyle/>
          <a:p>
            <a:r>
              <a:rPr lang="en-US" sz="6600">
                <a:solidFill>
                  <a:schemeClr val="accent1">
                    <a:lumMod val="50000"/>
                  </a:schemeClr>
                </a:solidFill>
                <a:latin typeface="Arial" panose="020B0604020202020204" pitchFamily="34" charset="0"/>
                <a:cs typeface="Arial" panose="020B0604020202020204" pitchFamily="34" charset="0"/>
              </a:rPr>
              <a:t>KHỞI ĐỘNG</a:t>
            </a:r>
          </a:p>
        </p:txBody>
      </p:sp>
    </p:spTree>
    <p:extLst>
      <p:ext uri="{BB962C8B-B14F-4D97-AF65-F5344CB8AC3E}">
        <p14:creationId xmlns:p14="http://schemas.microsoft.com/office/powerpoint/2010/main" val="1391779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0C46793-CB82-4E1B-8D68-98BCC11BDFF6}"/>
              </a:ext>
            </a:extLst>
          </p:cNvPr>
          <p:cNvPicPr>
            <a:picLocks noGrp="1" noChangeAspect="1"/>
          </p:cNvPicPr>
          <p:nvPr>
            <p:ph idx="1"/>
          </p:nvPr>
        </p:nvPicPr>
        <p:blipFill>
          <a:blip r:embed="rId3"/>
          <a:stretch>
            <a:fillRect/>
          </a:stretch>
        </p:blipFill>
        <p:spPr>
          <a:xfrm>
            <a:off x="551543" y="1094267"/>
            <a:ext cx="10591657" cy="5277504"/>
          </a:xfrm>
          <a:prstGeom prst="rect">
            <a:avLst/>
          </a:prstGeom>
        </p:spPr>
      </p:pic>
      <p:pic>
        <p:nvPicPr>
          <p:cNvPr id="5" name="Picture 4">
            <a:extLst>
              <a:ext uri="{FF2B5EF4-FFF2-40B4-BE49-F238E27FC236}">
                <a16:creationId xmlns:a16="http://schemas.microsoft.com/office/drawing/2014/main" id="{A5FE461F-E49E-4C41-98B4-152CC73E7463}"/>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89372" y="310593"/>
            <a:ext cx="1486971" cy="783674"/>
          </a:xfrm>
          <a:prstGeom prst="rect">
            <a:avLst/>
          </a:prstGeom>
        </p:spPr>
      </p:pic>
      <p:grpSp>
        <p:nvGrpSpPr>
          <p:cNvPr id="8" name="Group 7"/>
          <p:cNvGrpSpPr/>
          <p:nvPr/>
        </p:nvGrpSpPr>
        <p:grpSpPr>
          <a:xfrm>
            <a:off x="2376343" y="10050"/>
            <a:ext cx="9492115" cy="954107"/>
            <a:chOff x="2515199" y="-628"/>
            <a:chExt cx="9492115" cy="954107"/>
          </a:xfrm>
        </p:grpSpPr>
        <p:sp>
          <p:nvSpPr>
            <p:cNvPr id="7" name="Rounded Rectangle 6"/>
            <p:cNvSpPr/>
            <p:nvPr/>
          </p:nvSpPr>
          <p:spPr>
            <a:xfrm>
              <a:off x="2515199" y="25906"/>
              <a:ext cx="9419771" cy="8910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15199" y="-628"/>
              <a:ext cx="9492115" cy="954107"/>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Quan sát tranh và cho biết mỗi người, mỗi vật trong tranh đang làm gì.</a:t>
              </a:r>
            </a:p>
          </p:txBody>
        </p:sp>
      </p:grpSp>
    </p:spTree>
    <p:extLst>
      <p:ext uri="{BB962C8B-B14F-4D97-AF65-F5344CB8AC3E}">
        <p14:creationId xmlns:p14="http://schemas.microsoft.com/office/powerpoint/2010/main" val="60237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015998" y="1465701"/>
            <a:ext cx="8293979" cy="5629142"/>
          </a:xfrm>
          <a:prstGeom prst="rect">
            <a:avLst/>
          </a:prstGeom>
        </p:spPr>
      </p:pic>
      <p:sp>
        <p:nvSpPr>
          <p:cNvPr id="5" name="Rounded Rectangle 4"/>
          <p:cNvSpPr/>
          <p:nvPr/>
        </p:nvSpPr>
        <p:spPr>
          <a:xfrm>
            <a:off x="382541" y="385007"/>
            <a:ext cx="11756571" cy="1505243"/>
          </a:xfrm>
          <a:prstGeom prst="round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9288" y="3643532"/>
            <a:ext cx="3613836" cy="361383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0" y="188686"/>
            <a:ext cx="2772229" cy="1935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204DF970-48E5-48AB-9708-9CCA8255B628}"/>
              </a:ext>
            </a:extLst>
          </p:cNvPr>
          <p:cNvGrpSpPr/>
          <p:nvPr/>
        </p:nvGrpSpPr>
        <p:grpSpPr>
          <a:xfrm>
            <a:off x="509438" y="632524"/>
            <a:ext cx="2430330" cy="930019"/>
            <a:chOff x="341899" y="617893"/>
            <a:chExt cx="1641091" cy="930019"/>
          </a:xfrm>
        </p:grpSpPr>
        <p:sp>
          <p:nvSpPr>
            <p:cNvPr id="9" name="TextBox 8">
              <a:extLst>
                <a:ext uri="{FF2B5EF4-FFF2-40B4-BE49-F238E27FC236}">
                  <a16:creationId xmlns:a16="http://schemas.microsoft.com/office/drawing/2014/main" id="{F9EBF4D9-7DFC-4360-A7A6-8642B5D8DE7B}"/>
                </a:ext>
              </a:extLst>
            </p:cNvPr>
            <p:cNvSpPr txBox="1"/>
            <p:nvPr/>
          </p:nvSpPr>
          <p:spPr>
            <a:xfrm>
              <a:off x="369343" y="617893"/>
              <a:ext cx="1613647" cy="923330"/>
            </a:xfrm>
            <a:prstGeom prst="rect">
              <a:avLst/>
            </a:prstGeom>
            <a:noFill/>
          </p:spPr>
          <p:txBody>
            <a:bodyPr wrap="square" rtlCol="0">
              <a:spAutoFit/>
            </a:bodyPr>
            <a:lstStyle/>
            <a:p>
              <a:r>
                <a:rPr lang="en-US" sz="5400" dirty="0">
                  <a:solidFill>
                    <a:schemeClr val="bg1"/>
                  </a:solidFill>
                  <a:latin typeface="Arial" panose="020B0604020202020204" pitchFamily="34" charset="0"/>
                  <a:cs typeface="Arial" panose="020B0604020202020204" pitchFamily="34" charset="0"/>
                </a:rPr>
                <a:t>BÀI 4</a:t>
              </a:r>
            </a:p>
          </p:txBody>
        </p:sp>
        <p:sp>
          <p:nvSpPr>
            <p:cNvPr id="10" name="TextBox 9">
              <a:extLst>
                <a:ext uri="{FF2B5EF4-FFF2-40B4-BE49-F238E27FC236}">
                  <a16:creationId xmlns:a16="http://schemas.microsoft.com/office/drawing/2014/main" id="{ED1BA16C-7EA5-48F4-8346-56A3175E0110}"/>
                </a:ext>
              </a:extLst>
            </p:cNvPr>
            <p:cNvSpPr txBox="1"/>
            <p:nvPr/>
          </p:nvSpPr>
          <p:spPr>
            <a:xfrm>
              <a:off x="341899" y="624582"/>
              <a:ext cx="1613647" cy="923330"/>
            </a:xfrm>
            <a:prstGeom prst="rect">
              <a:avLst/>
            </a:prstGeom>
            <a:noFill/>
          </p:spPr>
          <p:txBody>
            <a:bodyPr wrap="square" rtlCol="0">
              <a:spAutoFit/>
            </a:bodyPr>
            <a:lstStyle/>
            <a:p>
              <a:r>
                <a:rPr lang="en-US" sz="5400" dirty="0">
                  <a:solidFill>
                    <a:schemeClr val="accent1">
                      <a:lumMod val="75000"/>
                    </a:schemeClr>
                  </a:solidFill>
                  <a:latin typeface="Arial" panose="020B0604020202020204" pitchFamily="34" charset="0"/>
                  <a:cs typeface="Arial" panose="020B0604020202020204" pitchFamily="34" charset="0"/>
                </a:rPr>
                <a:t>BÀI 4</a:t>
              </a:r>
            </a:p>
          </p:txBody>
        </p:sp>
      </p:grpSp>
      <p:sp>
        <p:nvSpPr>
          <p:cNvPr id="11" name="TextBox 10">
            <a:extLst>
              <a:ext uri="{FF2B5EF4-FFF2-40B4-BE49-F238E27FC236}">
                <a16:creationId xmlns:a16="http://schemas.microsoft.com/office/drawing/2014/main" id="{75E32ADA-523D-4ACC-BA1B-20E677F68055}"/>
              </a:ext>
            </a:extLst>
          </p:cNvPr>
          <p:cNvSpPr txBox="1"/>
          <p:nvPr/>
        </p:nvSpPr>
        <p:spPr>
          <a:xfrm>
            <a:off x="3365044" y="639213"/>
            <a:ext cx="8423356" cy="923330"/>
          </a:xfrm>
          <a:prstGeom prst="rect">
            <a:avLst/>
          </a:prstGeom>
          <a:noFill/>
        </p:spPr>
        <p:txBody>
          <a:bodyPr wrap="square" rtlCol="0">
            <a:spAutoFit/>
          </a:bodyPr>
          <a:lstStyle/>
          <a:p>
            <a:r>
              <a:rPr lang="vi-VN" sz="5400">
                <a:solidFill>
                  <a:schemeClr val="bg1"/>
                </a:solidFill>
                <a:latin typeface="Arial" panose="020B0604020202020204" pitchFamily="34" charset="0"/>
                <a:cs typeface="Arial" panose="020B0604020202020204" pitchFamily="34" charset="0"/>
              </a:rPr>
              <a:t>LÀM VIỆC THẬT LÀ VUI</a:t>
            </a:r>
            <a:endParaRPr lang="en-US" sz="5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7C20E4F-5598-4543-99AA-79D922EC798E}"/>
              </a:ext>
            </a:extLst>
          </p:cNvPr>
          <p:cNvSpPr txBox="1"/>
          <p:nvPr/>
        </p:nvSpPr>
        <p:spPr>
          <a:xfrm>
            <a:off x="4454999" y="3823838"/>
            <a:ext cx="3041009" cy="1063433"/>
          </a:xfrm>
          <a:prstGeom prst="rect">
            <a:avLst/>
          </a:prstGeom>
          <a:noFill/>
        </p:spPr>
        <p:txBody>
          <a:bodyPr wrap="square" rtlCol="0">
            <a:spAutoFit/>
          </a:bodyPr>
          <a:lstStyle/>
          <a:p>
            <a:pPr algn="ctr">
              <a:lnSpc>
                <a:spcPct val="150000"/>
              </a:lnSpc>
            </a:pPr>
            <a:r>
              <a:rPr lang="vi-VN" sz="4800" b="1">
                <a:solidFill>
                  <a:schemeClr val="accent1">
                    <a:lumMod val="50000"/>
                  </a:schemeClr>
                </a:solidFill>
                <a:latin typeface="Arial" panose="020B0604020202020204" pitchFamily="34" charset="0"/>
                <a:cs typeface="Arial" panose="020B0604020202020204" pitchFamily="34" charset="0"/>
              </a:rPr>
              <a:t>TIẾT 1</a:t>
            </a:r>
            <a:endParaRPr lang="en-US" sz="4800" b="1" dirty="0">
              <a:solidFill>
                <a:schemeClr val="accent1">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2E96B82-CFE8-4E3D-9861-F35AD32A3F47}"/>
              </a:ext>
            </a:extLst>
          </p:cNvPr>
          <p:cNvSpPr txBox="1"/>
          <p:nvPr/>
        </p:nvSpPr>
        <p:spPr>
          <a:xfrm>
            <a:off x="4441262" y="4642536"/>
            <a:ext cx="2991297" cy="1615827"/>
          </a:xfrm>
          <a:prstGeom prst="rect">
            <a:avLst/>
          </a:prstGeom>
          <a:noFill/>
        </p:spPr>
        <p:txBody>
          <a:bodyPr wrap="square" rtlCol="0">
            <a:spAutoFit/>
          </a:bodyPr>
          <a:lstStyle/>
          <a:p>
            <a:pPr algn="ctr">
              <a:lnSpc>
                <a:spcPct val="150000"/>
              </a:lnSpc>
            </a:pPr>
            <a:r>
              <a:rPr lang="vi-VN" sz="6600" b="1" dirty="0">
                <a:solidFill>
                  <a:srgbClr val="17479D"/>
                </a:solidFill>
                <a:latin typeface="Arial" panose="020B0604020202020204" pitchFamily="34" charset="0"/>
                <a:cs typeface="Arial" panose="020B0604020202020204" pitchFamily="34" charset="0"/>
              </a:rPr>
              <a:t>ĐỌC</a:t>
            </a:r>
            <a:endParaRPr lang="en-US" sz="6600" b="1" dirty="0">
              <a:solidFill>
                <a:srgbClr val="1747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233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9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4414838" y="285750"/>
            <a:ext cx="3686175" cy="5442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3F568F-BE16-4A9E-B05E-3C60823DCFDC}"/>
              </a:ext>
            </a:extLst>
          </p:cNvPr>
          <p:cNvSpPr txBox="1"/>
          <p:nvPr/>
        </p:nvSpPr>
        <p:spPr>
          <a:xfrm>
            <a:off x="1149537" y="88741"/>
            <a:ext cx="1528350" cy="669094"/>
          </a:xfrm>
          <a:prstGeom prst="rect">
            <a:avLst/>
          </a:prstGeom>
          <a:noFill/>
        </p:spPr>
        <p:txBody>
          <a:bodyPr wrap="square" rtlCol="0">
            <a:spAutoFit/>
          </a:bodyPr>
          <a:lstStyle/>
          <a:p>
            <a:pPr algn="ctr">
              <a:lnSpc>
                <a:spcPct val="150000"/>
              </a:lnSpc>
            </a:pPr>
            <a:r>
              <a:rPr lang="vi-VN" sz="2800" b="1" dirty="0">
                <a:solidFill>
                  <a:srgbClr val="17479D"/>
                </a:solidFill>
              </a:rPr>
              <a:t>ĐỌC</a:t>
            </a:r>
            <a:endParaRPr lang="en-US" sz="2800" b="1" dirty="0">
              <a:solidFill>
                <a:srgbClr val="17479D"/>
              </a:solidFill>
            </a:endParaRPr>
          </a:p>
        </p:txBody>
      </p:sp>
      <p:pic>
        <p:nvPicPr>
          <p:cNvPr id="5" name="Picture 4">
            <a:extLst>
              <a:ext uri="{FF2B5EF4-FFF2-40B4-BE49-F238E27FC236}">
                <a16:creationId xmlns:a16="http://schemas.microsoft.com/office/drawing/2014/main" id="{B038C1AA-8DDF-4A47-AC89-F4E2EFE79787}"/>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27585" y="60682"/>
            <a:ext cx="1137215" cy="939106"/>
          </a:xfrm>
          <a:prstGeom prst="rect">
            <a:avLst/>
          </a:prstGeom>
        </p:spPr>
      </p:pic>
      <p:sp>
        <p:nvSpPr>
          <p:cNvPr id="6" name="TextBox 5">
            <a:extLst>
              <a:ext uri="{FF2B5EF4-FFF2-40B4-BE49-F238E27FC236}">
                <a16:creationId xmlns:a16="http://schemas.microsoft.com/office/drawing/2014/main" id="{EC1E3D26-0FBF-489D-9BF9-77F94C02DE90}"/>
              </a:ext>
            </a:extLst>
          </p:cNvPr>
          <p:cNvSpPr txBox="1"/>
          <p:nvPr/>
        </p:nvSpPr>
        <p:spPr>
          <a:xfrm>
            <a:off x="1112837" y="145399"/>
            <a:ext cx="10479165" cy="738664"/>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rPr>
              <a:t>Làm việc thật là vui</a:t>
            </a:r>
            <a:endParaRPr lang="en-US" sz="2800" b="1" dirty="0">
              <a:solidFill>
                <a:schemeClr val="accent1">
                  <a:lumMod val="50000"/>
                </a:schemeClr>
              </a:solidFill>
            </a:endParaRPr>
          </a:p>
        </p:txBody>
      </p:sp>
      <p:sp>
        <p:nvSpPr>
          <p:cNvPr id="7" name="TextBox 6">
            <a:extLst>
              <a:ext uri="{FF2B5EF4-FFF2-40B4-BE49-F238E27FC236}">
                <a16:creationId xmlns:a16="http://schemas.microsoft.com/office/drawing/2014/main" id="{83DE1F8B-C43D-4B7A-8155-BEAC33AC1D49}"/>
              </a:ext>
            </a:extLst>
          </p:cNvPr>
          <p:cNvSpPr txBox="1"/>
          <p:nvPr/>
        </p:nvSpPr>
        <p:spPr>
          <a:xfrm>
            <a:off x="1738877" y="731323"/>
            <a:ext cx="9618008" cy="6186309"/>
          </a:xfrm>
          <a:prstGeom prst="rect">
            <a:avLst/>
          </a:prstGeom>
          <a:noFill/>
        </p:spPr>
        <p:txBody>
          <a:bodyPr wrap="square" rtlCol="0">
            <a:spAutoFit/>
          </a:bodyPr>
          <a:lstStyle/>
          <a:p>
            <a:pPr algn="just">
              <a:lnSpc>
                <a:spcPct val="150000"/>
              </a:lnSpc>
            </a:pPr>
            <a:r>
              <a:rPr lang="vi-VN" sz="2400"/>
              <a:t>     Quanh </a:t>
            </a:r>
            <a:r>
              <a:rPr lang="vi-VN" sz="2400" dirty="0"/>
              <a:t>ta, mọi vật, mọi người đều làm việc.</a:t>
            </a:r>
          </a:p>
          <a:p>
            <a:pPr algn="just">
              <a:lnSpc>
                <a:spcPct val="150000"/>
              </a:lnSpc>
            </a:pPr>
            <a:r>
              <a:rPr lang="vi-VN" sz="2400"/>
              <a:t>     Cái </a:t>
            </a:r>
            <a:r>
              <a:rPr lang="vi-VN" sz="2400" dirty="0"/>
              <a:t>đồng hồ tích tắc, tích tắc, báo phút, báo giờ. Con gà trống </a:t>
            </a:r>
            <a:r>
              <a:rPr lang="vi-VN" sz="2400"/>
              <a:t>gáy </a:t>
            </a:r>
            <a:r>
              <a:rPr lang="en-US" sz="2400"/>
              <a:t>  </a:t>
            </a:r>
            <a:r>
              <a:rPr lang="vi-VN" sz="2400"/>
              <a:t>vang </a:t>
            </a:r>
            <a:r>
              <a:rPr lang="vi-VN" sz="2400" dirty="0"/>
              <a:t>ò ó o, báo cho mọi người biết trời sắp sáng, mau mau thức dậy</a:t>
            </a:r>
            <a:r>
              <a:rPr lang="vi-VN" sz="2400"/>
              <a:t>. </a:t>
            </a:r>
            <a:endParaRPr lang="en-US" sz="2400"/>
          </a:p>
          <a:p>
            <a:pPr algn="just">
              <a:lnSpc>
                <a:spcPct val="150000"/>
              </a:lnSpc>
            </a:pPr>
            <a:r>
              <a:rPr lang="vi-VN" sz="2400"/>
              <a:t>Con </a:t>
            </a:r>
            <a:r>
              <a:rPr lang="vi-VN" sz="2400" dirty="0"/>
              <a:t>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algn="just">
              <a:lnSpc>
                <a:spcPct val="150000"/>
              </a:lnSpc>
            </a:pPr>
            <a:r>
              <a:rPr lang="vi-VN" sz="2400"/>
              <a:t> Như mọi vật, mọi người, bé cũng làm việc. Bé làm bài. Bé đi học. Học xong, bé quét nhà, nhặt rau, chơi với em đỡ mẹ. Bé luôn luôn bận rộn, mà lúc nào cũng v</a:t>
            </a:r>
            <a:r>
              <a:rPr lang="en-US" sz="2400"/>
              <a:t>ui.</a:t>
            </a:r>
            <a:endParaRPr lang="vi-VN" sz="2400" dirty="0"/>
          </a:p>
          <a:p>
            <a:pPr algn="r">
              <a:lnSpc>
                <a:spcPct val="150000"/>
              </a:lnSpc>
            </a:pPr>
            <a:r>
              <a:rPr lang="vi-VN" sz="2400" dirty="0"/>
              <a:t>(</a:t>
            </a:r>
            <a:r>
              <a:rPr lang="vi-VN" sz="2400" i="1" dirty="0"/>
              <a:t>Theo </a:t>
            </a:r>
            <a:r>
              <a:rPr lang="vi-VN" sz="2400" dirty="0"/>
              <a:t>Tô Hoài)</a:t>
            </a:r>
            <a:endParaRPr lang="en-US" sz="2400" dirty="0"/>
          </a:p>
        </p:txBody>
      </p:sp>
      <p:pic>
        <p:nvPicPr>
          <p:cNvPr id="13" name="Picture 3">
            <a:extLst>
              <a:ext uri="{FF2B5EF4-FFF2-40B4-BE49-F238E27FC236}">
                <a16:creationId xmlns:a16="http://schemas.microsoft.com/office/drawing/2014/main" id="{94A40278-6868-48F3-8951-5A5B28E88AA5}"/>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03760" y="514730"/>
            <a:ext cx="527050" cy="395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C1229724-0728-4662-9DA0-7B825D66FE4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8649"/>
          <a:stretch>
            <a:fillRect/>
          </a:stretch>
        </p:blipFill>
        <p:spPr>
          <a:xfrm>
            <a:off x="1583633" y="757835"/>
            <a:ext cx="736995" cy="624764"/>
          </a:xfrm>
          <a:prstGeom prst="rect">
            <a:avLst/>
          </a:prstGeom>
        </p:spPr>
      </p:pic>
      <p:sp>
        <p:nvSpPr>
          <p:cNvPr id="17" name="Oval 16">
            <a:extLst>
              <a:ext uri="{FF2B5EF4-FFF2-40B4-BE49-F238E27FC236}">
                <a16:creationId xmlns:a16="http://schemas.microsoft.com/office/drawing/2014/main" id="{1B5EC04D-25BB-4C93-8870-4582D997A050}"/>
              </a:ext>
            </a:extLst>
          </p:cNvPr>
          <p:cNvSpPr/>
          <p:nvPr/>
        </p:nvSpPr>
        <p:spPr>
          <a:xfrm>
            <a:off x="1393007" y="4717735"/>
            <a:ext cx="370840" cy="337493"/>
          </a:xfrm>
          <a:prstGeom prst="ellipse">
            <a:avLst/>
          </a:prstGeom>
          <a:solidFill>
            <a:srgbClr val="F57389"/>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solidFill>
                  <a:schemeClr val="bg1"/>
                </a:solidFill>
                <a:latin typeface="Times New Roman" panose="02020603050405020304" pitchFamily="18" charset="0"/>
                <a:cs typeface="Times New Roman" panose="02020603050405020304" pitchFamily="18" charset="0"/>
              </a:rPr>
              <a:t>2</a:t>
            </a:r>
          </a:p>
        </p:txBody>
      </p:sp>
      <p:pic>
        <p:nvPicPr>
          <p:cNvPr id="18" name="Picture 3">
            <a:extLst>
              <a:ext uri="{FF2B5EF4-FFF2-40B4-BE49-F238E27FC236}">
                <a16:creationId xmlns:a16="http://schemas.microsoft.com/office/drawing/2014/main" id="{03C55666-A09F-427C-882B-621D6E46D6C3}"/>
              </a:ext>
            </a:extLst>
          </p:cNvPr>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t="16632" r="8514"/>
          <a:stretch>
            <a:fillRect/>
          </a:stretch>
        </p:blipFill>
        <p:spPr bwMode="auto">
          <a:xfrm>
            <a:off x="1470165" y="4872316"/>
            <a:ext cx="481965" cy="126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a:extLst>
              <a:ext uri="{FF2B5EF4-FFF2-40B4-BE49-F238E27FC236}">
                <a16:creationId xmlns:a16="http://schemas.microsoft.com/office/drawing/2014/main" id="{3667FBFB-023E-455C-A81C-9465D3655B11}"/>
              </a:ext>
            </a:extLst>
          </p:cNvPr>
          <p:cNvGrpSpPr/>
          <p:nvPr/>
        </p:nvGrpSpPr>
        <p:grpSpPr>
          <a:xfrm>
            <a:off x="4117251" y="6251845"/>
            <a:ext cx="4240126" cy="584775"/>
            <a:chOff x="708943" y="6023994"/>
            <a:chExt cx="5825836" cy="712360"/>
          </a:xfrm>
        </p:grpSpPr>
        <p:sp>
          <p:nvSpPr>
            <p:cNvPr id="20" name="TextBox 19">
              <a:extLst>
                <a:ext uri="{FF2B5EF4-FFF2-40B4-BE49-F238E27FC236}">
                  <a16:creationId xmlns:a16="http://schemas.microsoft.com/office/drawing/2014/main" id="{CEC9DE29-B131-40A6-96E3-D4E5CF635DF9}"/>
                </a:ext>
              </a:extLst>
            </p:cNvPr>
            <p:cNvSpPr txBox="1"/>
            <p:nvPr/>
          </p:nvSpPr>
          <p:spPr>
            <a:xfrm>
              <a:off x="708943" y="6110866"/>
              <a:ext cx="5825836" cy="562579"/>
            </a:xfrm>
            <a:prstGeom prst="roundRect">
              <a:avLst>
                <a:gd name="adj" fmla="val 50000"/>
              </a:avLst>
            </a:prstGeom>
            <a:solidFill>
              <a:srgbClr val="F15A88"/>
            </a:solidFill>
          </p:spPr>
          <p:txBody>
            <a:bodyPr wrap="square" lIns="91403" tIns="45702" rIns="91403" bIns="45702" rtlCol="0">
              <a:spAutoFit/>
            </a:bodyPr>
            <a:lstStyle/>
            <a:p>
              <a:pPr algn="ctr"/>
              <a:endParaRPr lang="en-US" sz="2000" dirty="0">
                <a:solidFill>
                  <a:schemeClr val="bg1"/>
                </a:solidFill>
                <a:latin typeface="Arial-Rounded" panose="020B0500000000000000" charset="0"/>
                <a:ea typeface="Arial-Rounded" panose="020B0500000000000000" charset="0"/>
                <a:cs typeface="Arial-Rounded" panose="020B0500000000000000" charset="0"/>
              </a:endParaRPr>
            </a:p>
          </p:txBody>
        </p:sp>
        <p:sp>
          <p:nvSpPr>
            <p:cNvPr id="21" name="TextBox 20">
              <a:extLst>
                <a:ext uri="{FF2B5EF4-FFF2-40B4-BE49-F238E27FC236}">
                  <a16:creationId xmlns:a16="http://schemas.microsoft.com/office/drawing/2014/main" id="{5202C13A-8BA6-4963-8B5A-BBE1CCB84EDA}"/>
                </a:ext>
              </a:extLst>
            </p:cNvPr>
            <p:cNvSpPr txBox="1"/>
            <p:nvPr/>
          </p:nvSpPr>
          <p:spPr>
            <a:xfrm>
              <a:off x="1015154" y="6023994"/>
              <a:ext cx="5167386" cy="712360"/>
            </a:xfrm>
            <a:prstGeom prst="rect">
              <a:avLst/>
            </a:prstGeom>
            <a:noFill/>
          </p:spPr>
          <p:txBody>
            <a:bodyPr wrap="square">
              <a:spAutoFit/>
            </a:bodyPr>
            <a:lstStyle/>
            <a:p>
              <a:pPr algn="ctr"/>
              <a:r>
                <a:rPr lang="en-US" sz="3200" dirty="0" err="1">
                  <a:solidFill>
                    <a:schemeClr val="bg1"/>
                  </a:solidFill>
                  <a:latin typeface="Times New Roman" panose="02020603050405020304" pitchFamily="18" charset="0"/>
                  <a:ea typeface="Arial-Rounded" panose="020B0500000000000000" charset="0"/>
                  <a:cs typeface="Times New Roman" panose="02020603050405020304" pitchFamily="18" charset="0"/>
                </a:rPr>
                <a:t>Đọc</a:t>
              </a:r>
              <a:r>
                <a:rPr lang="en-US" sz="3200" dirty="0">
                  <a:solidFill>
                    <a:schemeClr val="bg1"/>
                  </a:solidFill>
                  <a:latin typeface="Times New Roman" panose="02020603050405020304" pitchFamily="18" charset="0"/>
                  <a:ea typeface="Arial-Rounded" panose="020B0500000000000000" charset="0"/>
                  <a:cs typeface="Times New Roman" panose="02020603050405020304" pitchFamily="18" charset="0"/>
                </a:rPr>
                <a:t> đoạn </a:t>
              </a:r>
              <a:r>
                <a:rPr lang="en-US" sz="3200" dirty="0" err="1">
                  <a:solidFill>
                    <a:schemeClr val="bg1"/>
                  </a:solidFill>
                  <a:latin typeface="Times New Roman" panose="02020603050405020304" pitchFamily="18" charset="0"/>
                  <a:ea typeface="Arial-Rounded" panose="020B0500000000000000" charset="0"/>
                  <a:cs typeface="Times New Roman" panose="02020603050405020304" pitchFamily="18" charset="0"/>
                </a:rPr>
                <a:t>nối</a:t>
              </a:r>
              <a:r>
                <a:rPr lang="en-US" sz="3200" dirty="0">
                  <a:solidFill>
                    <a:schemeClr val="bg1"/>
                  </a:solidFill>
                  <a:latin typeface="Times New Roman" panose="02020603050405020304" pitchFamily="18" charset="0"/>
                  <a:ea typeface="Arial-Rounded" panose="020B0500000000000000"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charset="0"/>
                  <a:cs typeface="Times New Roman" panose="02020603050405020304" pitchFamily="18" charset="0"/>
                </a:rPr>
                <a:t>tiếp</a:t>
              </a:r>
              <a:r>
                <a:rPr lang="en-US" sz="3200" dirty="0">
                  <a:solidFill>
                    <a:schemeClr val="bg1"/>
                  </a:solidFill>
                  <a:latin typeface="Times New Roman" panose="02020603050405020304" pitchFamily="18" charset="0"/>
                  <a:ea typeface="Arial-Rounded" panose="020B0500000000000000" charset="0"/>
                  <a:cs typeface="Times New Roman" panose="02020603050405020304" pitchFamily="18" charset="0"/>
                </a:rPr>
                <a:t> </a:t>
              </a:r>
            </a:p>
          </p:txBody>
        </p:sp>
      </p:grpSp>
    </p:spTree>
    <p:extLst>
      <p:ext uri="{BB962C8B-B14F-4D97-AF65-F5344CB8AC3E}">
        <p14:creationId xmlns:p14="http://schemas.microsoft.com/office/powerpoint/2010/main" val="30158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ox(i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9"/>
            <a:ext cx="12192000" cy="6857532"/>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010" y="-248847"/>
            <a:ext cx="4473044" cy="2556025"/>
          </a:xfrm>
          <a:prstGeom prst="rect">
            <a:avLst/>
          </a:prstGeom>
        </p:spPr>
      </p:pic>
      <p:sp>
        <p:nvSpPr>
          <p:cNvPr id="5" name="文本框 4"/>
          <p:cNvSpPr txBox="1"/>
          <p:nvPr/>
        </p:nvSpPr>
        <p:spPr>
          <a:xfrm rot="21049605">
            <a:off x="449629" y="1193270"/>
            <a:ext cx="3329087" cy="502766"/>
          </a:xfrm>
          <a:prstGeom prst="rect">
            <a:avLst/>
          </a:prstGeom>
          <a:noFill/>
        </p:spPr>
        <p:txBody>
          <a:bodyPr wrap="square" rtlCol="0">
            <a:spAutoFit/>
          </a:bodyPr>
          <a:lstStyle/>
          <a:p>
            <a:r>
              <a:rPr lang="en-US" altLang="zh-CN" sz="2667">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my question</a:t>
            </a:r>
            <a:endParaRPr lang="zh-CN" altLang="en-US" sz="2667"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7"/>
            <a:ext cx="10852367" cy="2165035"/>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5593" y="5221494"/>
            <a:ext cx="2612367" cy="1572060"/>
          </a:xfrm>
          <a:prstGeom prst="rect">
            <a:avLst/>
          </a:prstGeom>
        </p:spPr>
      </p:pic>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36722" y="69117"/>
            <a:ext cx="2049767" cy="2098364"/>
          </a:xfrm>
          <a:prstGeom prst="rect">
            <a:avLst/>
          </a:prstGeom>
        </p:spPr>
      </p:pic>
      <p:pic>
        <p:nvPicPr>
          <p:cNvPr id="9" name="图片 8" descr="图片包含 餐桌, 就坐&#10;&#10;已生成高可信度的说明">
            <a:extLst>
              <a:ext uri="{FF2B5EF4-FFF2-40B4-BE49-F238E27FC236}">
                <a16:creationId xmlns:a16="http://schemas.microsoft.com/office/drawing/2014/main" id="{9C8B84EB-A9B3-45A9-991E-B6221A816C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822694" y="957561"/>
            <a:ext cx="8104959" cy="4449271"/>
          </a:xfrm>
          <a:prstGeom prst="rect">
            <a:avLst/>
          </a:prstGeom>
        </p:spPr>
      </p:pic>
      <p:sp>
        <p:nvSpPr>
          <p:cNvPr id="10" name="矩形 9">
            <a:extLst>
              <a:ext uri="{FF2B5EF4-FFF2-40B4-BE49-F238E27FC236}">
                <a16:creationId xmlns:a16="http://schemas.microsoft.com/office/drawing/2014/main" id="{44F7C351-8070-40F3-A534-4BA185BF2041}"/>
              </a:ext>
            </a:extLst>
          </p:cNvPr>
          <p:cNvSpPr/>
          <p:nvPr/>
        </p:nvSpPr>
        <p:spPr>
          <a:xfrm>
            <a:off x="2386917" y="2950278"/>
            <a:ext cx="7418167" cy="847604"/>
          </a:xfrm>
          <a:prstGeom prst="rect">
            <a:avLst/>
          </a:prstGeom>
        </p:spPr>
        <p:txBody>
          <a:bodyPr wrap="square">
            <a:spAutoFit/>
          </a:bodyPr>
          <a:lstStyle/>
          <a:p>
            <a:pPr defTabSz="829523">
              <a:lnSpc>
                <a:spcPct val="150000"/>
              </a:lnSpc>
              <a:defRPr/>
            </a:pPr>
            <a:r>
              <a:rPr lang="en-US" sz="3733">
                <a:latin typeface="Arial" panose="020B0604020202020204" pitchFamily="34" charset="0"/>
                <a:cs typeface="Arial" panose="020B0604020202020204" pitchFamily="34" charset="0"/>
              </a:rPr>
              <a:t>Con thấy có từ ngữ nào khó đọc?</a:t>
            </a:r>
            <a:endParaRPr lang="zh-CN" altLang="en-US" sz="4800" dirty="0">
              <a:solidFill>
                <a:srgbClr val="C0000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70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nodeType="afterEffect">
                                  <p:stCondLst>
                                    <p:cond delay="0"/>
                                  </p:stCondLst>
                                  <p:childTnLst>
                                    <p:animRot by="120000">
                                      <p:cBhvr>
                                        <p:cTn id="12" dur="100" fill="hold">
                                          <p:stCondLst>
                                            <p:cond delay="0"/>
                                          </p:stCondLst>
                                        </p:cTn>
                                        <p:tgtEl>
                                          <p:spTgt spid="2"/>
                                        </p:tgtEl>
                                        <p:attrNameLst>
                                          <p:attrName>r</p:attrName>
                                        </p:attrNameLst>
                                      </p:cBhvr>
                                    </p:animRot>
                                    <p:animRot by="-240000">
                                      <p:cBhvr>
                                        <p:cTn id="13" dur="200" fill="hold">
                                          <p:stCondLst>
                                            <p:cond delay="200"/>
                                          </p:stCondLst>
                                        </p:cTn>
                                        <p:tgtEl>
                                          <p:spTgt spid="2"/>
                                        </p:tgtEl>
                                        <p:attrNameLst>
                                          <p:attrName>r</p:attrName>
                                        </p:attrNameLst>
                                      </p:cBhvr>
                                    </p:animRot>
                                    <p:animRot by="240000">
                                      <p:cBhvr>
                                        <p:cTn id="14" dur="200" fill="hold">
                                          <p:stCondLst>
                                            <p:cond delay="400"/>
                                          </p:stCondLst>
                                        </p:cTn>
                                        <p:tgtEl>
                                          <p:spTgt spid="2"/>
                                        </p:tgtEl>
                                        <p:attrNameLst>
                                          <p:attrName>r</p:attrName>
                                        </p:attrNameLst>
                                      </p:cBhvr>
                                    </p:animRot>
                                    <p:animRot by="-240000">
                                      <p:cBhvr>
                                        <p:cTn id="15" dur="200" fill="hold">
                                          <p:stCondLst>
                                            <p:cond delay="600"/>
                                          </p:stCondLst>
                                        </p:cTn>
                                        <p:tgtEl>
                                          <p:spTgt spid="2"/>
                                        </p:tgtEl>
                                        <p:attrNameLst>
                                          <p:attrName>r</p:attrName>
                                        </p:attrNameLst>
                                      </p:cBhvr>
                                    </p:animRot>
                                    <p:animRot by="120000">
                                      <p:cBhvr>
                                        <p:cTn id="16" dur="200" fill="hold">
                                          <p:stCondLst>
                                            <p:cond delay="800"/>
                                          </p:stCondLst>
                                        </p:cTn>
                                        <p:tgtEl>
                                          <p:spTgt spid="2"/>
                                        </p:tgtEl>
                                        <p:attrNameLst>
                                          <p:attrName>r</p:attrName>
                                        </p:attrNameLst>
                                      </p:cBhvr>
                                    </p:animRo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900" decel="100000" fill="hold"/>
                                        <p:tgtEl>
                                          <p:spTgt spid="2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4055">
            <a:off x="5797335" y="-182503"/>
            <a:ext cx="6374753" cy="2100546"/>
          </a:xfrm>
          <a:prstGeom prst="rect">
            <a:avLst/>
          </a:prstGeom>
        </p:spPr>
      </p:pic>
      <p:sp>
        <p:nvSpPr>
          <p:cNvPr id="8" name="TextBox 7"/>
          <p:cNvSpPr txBox="1"/>
          <p:nvPr/>
        </p:nvSpPr>
        <p:spPr>
          <a:xfrm>
            <a:off x="5930040" y="640008"/>
            <a:ext cx="4611536" cy="830997"/>
          </a:xfrm>
          <a:prstGeom prst="rect">
            <a:avLst/>
          </a:prstGeom>
          <a:noFill/>
        </p:spPr>
        <p:txBody>
          <a:bodyPr wrap="square" rtlCol="0">
            <a:spAutoFit/>
          </a:bodyPr>
          <a:lstStyle/>
          <a:p>
            <a:r>
              <a:rPr lang="en-US" sz="4800">
                <a:solidFill>
                  <a:schemeClr val="tx2">
                    <a:lumMod val="75000"/>
                  </a:schemeClr>
                </a:solidFill>
                <a:latin typeface="Arial" panose="020B0604020202020204" pitchFamily="34" charset="0"/>
                <a:cs typeface="Arial" panose="020B0604020202020204" pitchFamily="34" charset="0"/>
              </a:rPr>
              <a:t>TỪ KHÓ ĐỌC</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49" y="1403718"/>
            <a:ext cx="9592454" cy="5734680"/>
          </a:xfrm>
          <a:prstGeom prst="rect">
            <a:avLst/>
          </a:prstGeom>
        </p:spPr>
      </p:pic>
      <p:sp>
        <p:nvSpPr>
          <p:cNvPr id="12" name="Rounded Rectangle 11"/>
          <p:cNvSpPr/>
          <p:nvPr/>
        </p:nvSpPr>
        <p:spPr>
          <a:xfrm>
            <a:off x="1891898" y="2573602"/>
            <a:ext cx="1899138" cy="791307"/>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Tích tắc</a:t>
            </a:r>
          </a:p>
        </p:txBody>
      </p:sp>
      <p:sp>
        <p:nvSpPr>
          <p:cNvPr id="13" name="Rounded Rectangle 12"/>
          <p:cNvSpPr/>
          <p:nvPr/>
        </p:nvSpPr>
        <p:spPr>
          <a:xfrm>
            <a:off x="4381672" y="2583667"/>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Sắp sáng</a:t>
            </a:r>
          </a:p>
        </p:txBody>
      </p:sp>
      <p:sp>
        <p:nvSpPr>
          <p:cNvPr id="14" name="Rounded Rectangle 13"/>
          <p:cNvSpPr/>
          <p:nvPr/>
        </p:nvSpPr>
        <p:spPr>
          <a:xfrm>
            <a:off x="6758698" y="2546064"/>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Tu hú</a:t>
            </a:r>
          </a:p>
        </p:txBody>
      </p:sp>
      <p:sp>
        <p:nvSpPr>
          <p:cNvPr id="15" name="Rounded Rectangle 14"/>
          <p:cNvSpPr/>
          <p:nvPr/>
        </p:nvSpPr>
        <p:spPr>
          <a:xfrm>
            <a:off x="1891898" y="3989182"/>
            <a:ext cx="2011887"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Mùa màng</a:t>
            </a:r>
          </a:p>
        </p:txBody>
      </p:sp>
      <p:sp>
        <p:nvSpPr>
          <p:cNvPr id="16" name="Rounded Rectangle 15"/>
          <p:cNvSpPr/>
          <p:nvPr/>
        </p:nvSpPr>
        <p:spPr>
          <a:xfrm>
            <a:off x="6846001" y="4042413"/>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Rực rỡ</a:t>
            </a:r>
          </a:p>
        </p:txBody>
      </p:sp>
      <p:sp>
        <p:nvSpPr>
          <p:cNvPr id="17" name="Rounded Rectangle 16"/>
          <p:cNvSpPr/>
          <p:nvPr/>
        </p:nvSpPr>
        <p:spPr>
          <a:xfrm>
            <a:off x="4373134" y="4042413"/>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Sắc xuân</a:t>
            </a:r>
          </a:p>
        </p:txBody>
      </p:sp>
      <p:sp>
        <p:nvSpPr>
          <p:cNvPr id="18" name="Rounded Rectangle 17"/>
          <p:cNvSpPr/>
          <p:nvPr/>
        </p:nvSpPr>
        <p:spPr>
          <a:xfrm>
            <a:off x="2795954" y="5421850"/>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Rúc</a:t>
            </a:r>
          </a:p>
        </p:txBody>
      </p:sp>
      <p:sp>
        <p:nvSpPr>
          <p:cNvPr id="19" name="Rounded Rectangle 18"/>
          <p:cNvSpPr/>
          <p:nvPr/>
        </p:nvSpPr>
        <p:spPr>
          <a:xfrm>
            <a:off x="5809129" y="5421849"/>
            <a:ext cx="1899138" cy="7913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Arial" panose="020B0604020202020204" pitchFamily="34" charset="0"/>
                <a:cs typeface="Arial" panose="020B0604020202020204" pitchFamily="34" charset="0"/>
              </a:rPr>
              <a:t>Bận rộn</a:t>
            </a:r>
          </a:p>
        </p:txBody>
      </p:sp>
    </p:spTree>
    <p:extLst>
      <p:ext uri="{BB962C8B-B14F-4D97-AF65-F5344CB8AC3E}">
        <p14:creationId xmlns:p14="http://schemas.microsoft.com/office/powerpoint/2010/main" val="87236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ounded Rectangle 21"/>
          <p:cNvSpPr/>
          <p:nvPr/>
        </p:nvSpPr>
        <p:spPr>
          <a:xfrm>
            <a:off x="4414838" y="285750"/>
            <a:ext cx="3686175" cy="5442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3F568F-BE16-4A9E-B05E-3C60823DCFDC}"/>
              </a:ext>
            </a:extLst>
          </p:cNvPr>
          <p:cNvSpPr txBox="1"/>
          <p:nvPr/>
        </p:nvSpPr>
        <p:spPr>
          <a:xfrm>
            <a:off x="1149537" y="88741"/>
            <a:ext cx="1528350" cy="669094"/>
          </a:xfrm>
          <a:prstGeom prst="rect">
            <a:avLst/>
          </a:prstGeom>
          <a:noFill/>
        </p:spPr>
        <p:txBody>
          <a:bodyPr wrap="square" rtlCol="0">
            <a:spAutoFit/>
          </a:bodyPr>
          <a:lstStyle/>
          <a:p>
            <a:pPr algn="ctr">
              <a:lnSpc>
                <a:spcPct val="150000"/>
              </a:lnSpc>
            </a:pPr>
            <a:r>
              <a:rPr lang="vi-VN" sz="2800" b="1" dirty="0">
                <a:solidFill>
                  <a:srgbClr val="17479D"/>
                </a:solidFill>
              </a:rPr>
              <a:t>ĐỌC</a:t>
            </a:r>
            <a:endParaRPr lang="en-US" sz="2800" b="1" dirty="0">
              <a:solidFill>
                <a:srgbClr val="17479D"/>
              </a:solidFill>
            </a:endParaRPr>
          </a:p>
        </p:txBody>
      </p:sp>
      <p:pic>
        <p:nvPicPr>
          <p:cNvPr id="5" name="Picture 4">
            <a:extLst>
              <a:ext uri="{FF2B5EF4-FFF2-40B4-BE49-F238E27FC236}">
                <a16:creationId xmlns:a16="http://schemas.microsoft.com/office/drawing/2014/main" id="{B038C1AA-8DDF-4A47-AC89-F4E2EFE79787}"/>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227585" y="60682"/>
            <a:ext cx="1137215" cy="939106"/>
          </a:xfrm>
          <a:prstGeom prst="rect">
            <a:avLst/>
          </a:prstGeom>
        </p:spPr>
      </p:pic>
      <p:sp>
        <p:nvSpPr>
          <p:cNvPr id="6" name="TextBox 5">
            <a:extLst>
              <a:ext uri="{FF2B5EF4-FFF2-40B4-BE49-F238E27FC236}">
                <a16:creationId xmlns:a16="http://schemas.microsoft.com/office/drawing/2014/main" id="{EC1E3D26-0FBF-489D-9BF9-77F94C02DE90}"/>
              </a:ext>
            </a:extLst>
          </p:cNvPr>
          <p:cNvSpPr txBox="1"/>
          <p:nvPr/>
        </p:nvSpPr>
        <p:spPr>
          <a:xfrm>
            <a:off x="1112837" y="145399"/>
            <a:ext cx="10479165" cy="738664"/>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rPr>
              <a:t>Làm việc thật là vui</a:t>
            </a:r>
            <a:endParaRPr lang="en-US" sz="2800" b="1" dirty="0">
              <a:solidFill>
                <a:schemeClr val="accent1">
                  <a:lumMod val="50000"/>
                </a:schemeClr>
              </a:solidFill>
            </a:endParaRPr>
          </a:p>
        </p:txBody>
      </p:sp>
      <p:sp>
        <p:nvSpPr>
          <p:cNvPr id="7" name="TextBox 6">
            <a:extLst>
              <a:ext uri="{FF2B5EF4-FFF2-40B4-BE49-F238E27FC236}">
                <a16:creationId xmlns:a16="http://schemas.microsoft.com/office/drawing/2014/main" id="{83DE1F8B-C43D-4B7A-8155-BEAC33AC1D49}"/>
              </a:ext>
            </a:extLst>
          </p:cNvPr>
          <p:cNvSpPr txBox="1"/>
          <p:nvPr/>
        </p:nvSpPr>
        <p:spPr>
          <a:xfrm>
            <a:off x="1738877" y="731323"/>
            <a:ext cx="9618008" cy="6126677"/>
          </a:xfrm>
          <a:prstGeom prst="rect">
            <a:avLst/>
          </a:prstGeom>
          <a:noFill/>
        </p:spPr>
        <p:txBody>
          <a:bodyPr wrap="square" rtlCol="0">
            <a:spAutoFit/>
          </a:bodyPr>
          <a:lstStyle/>
          <a:p>
            <a:pPr algn="just">
              <a:lnSpc>
                <a:spcPct val="150000"/>
              </a:lnSpc>
            </a:pPr>
            <a:r>
              <a:rPr lang="vi-VN" sz="2400"/>
              <a:t>     Quanh </a:t>
            </a:r>
            <a:r>
              <a:rPr lang="vi-VN" sz="2400" dirty="0"/>
              <a:t>ta, mọi vật, mọi người đều làm việc.</a:t>
            </a:r>
          </a:p>
          <a:p>
            <a:pPr algn="just">
              <a:lnSpc>
                <a:spcPct val="150000"/>
              </a:lnSpc>
            </a:pPr>
            <a:r>
              <a:rPr lang="vi-VN" sz="2400"/>
              <a:t>     Cái </a:t>
            </a:r>
            <a:r>
              <a:rPr lang="vi-VN" sz="2400" dirty="0"/>
              <a:t>đồng hồ tích tắc, tích tắc, báo phút, báo giờ. Con gà trống </a:t>
            </a:r>
            <a:r>
              <a:rPr lang="vi-VN" sz="2400"/>
              <a:t>gáy </a:t>
            </a:r>
            <a:r>
              <a:rPr lang="en-US" sz="2400"/>
              <a:t>  </a:t>
            </a:r>
            <a:r>
              <a:rPr lang="vi-VN" sz="2400"/>
              <a:t>vang </a:t>
            </a:r>
            <a:r>
              <a:rPr lang="vi-VN" sz="2400" dirty="0"/>
              <a:t>ò ó o, báo cho mọi người biết trời sắp sáng, mau mau thức dậy</a:t>
            </a:r>
            <a:r>
              <a:rPr lang="vi-VN" sz="2400"/>
              <a:t>. </a:t>
            </a:r>
            <a:endParaRPr lang="en-US" sz="2400"/>
          </a:p>
          <a:p>
            <a:pPr algn="just">
              <a:lnSpc>
                <a:spcPct val="150000"/>
              </a:lnSpc>
            </a:pPr>
            <a:r>
              <a:rPr lang="vi-VN" sz="2400"/>
              <a:t>Con </a:t>
            </a:r>
            <a:r>
              <a:rPr lang="vi-VN" sz="2400" dirty="0"/>
              <a:t>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algn="just">
              <a:lnSpc>
                <a:spcPct val="150000"/>
              </a:lnSpc>
            </a:pPr>
            <a:r>
              <a:rPr lang="vi-VN" sz="2400"/>
              <a:t> Như mọi vật, mọi người, bé cũng làm việc. Bé làm bài. Bé đi học. Học xong, bé quét nhà, nhặt rau, chơi với em đỡ mẹ. Bé luôn luôn bận rộn, mà lúc nào cũng v</a:t>
            </a:r>
            <a:r>
              <a:rPr lang="en-US" sz="2400"/>
              <a:t>ui.</a:t>
            </a:r>
            <a:endParaRPr lang="vi-VN" sz="2400" dirty="0"/>
          </a:p>
          <a:p>
            <a:pPr algn="r">
              <a:lnSpc>
                <a:spcPct val="150000"/>
              </a:lnSpc>
            </a:pPr>
            <a:r>
              <a:rPr lang="vi-VN" sz="2400" dirty="0"/>
              <a:t>(</a:t>
            </a:r>
            <a:r>
              <a:rPr lang="vi-VN" sz="2400" i="1" dirty="0"/>
              <a:t>Theo </a:t>
            </a:r>
            <a:r>
              <a:rPr lang="vi-VN" sz="2400" dirty="0"/>
              <a:t>Tô Hoài)</a:t>
            </a:r>
            <a:endParaRPr lang="en-US" sz="2400" dirty="0"/>
          </a:p>
        </p:txBody>
      </p:sp>
      <p:pic>
        <p:nvPicPr>
          <p:cNvPr id="14" name="Picture 13">
            <a:extLst>
              <a:ext uri="{FF2B5EF4-FFF2-40B4-BE49-F238E27FC236}">
                <a16:creationId xmlns:a16="http://schemas.microsoft.com/office/drawing/2014/main" id="{C1229724-0728-4662-9DA0-7B825D66FE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8649"/>
          <a:stretch>
            <a:fillRect/>
          </a:stretch>
        </p:blipFill>
        <p:spPr>
          <a:xfrm>
            <a:off x="1112837" y="737517"/>
            <a:ext cx="736995" cy="624764"/>
          </a:xfrm>
          <a:prstGeom prst="rect">
            <a:avLst/>
          </a:prstGeom>
        </p:spPr>
      </p:pic>
      <p:pic>
        <p:nvPicPr>
          <p:cNvPr id="15" name="Picture 14">
            <a:extLst>
              <a:ext uri="{FF2B5EF4-FFF2-40B4-BE49-F238E27FC236}">
                <a16:creationId xmlns:a16="http://schemas.microsoft.com/office/drawing/2014/main" id="{F4E6B08A-B4BA-45EF-A29C-7A3FB6368C1E}"/>
              </a:ext>
            </a:extLst>
          </p:cNvPr>
          <p:cNvPicPr>
            <a:picLocks noChangeAspect="1"/>
          </p:cNvPicPr>
          <p:nvPr/>
        </p:nvPicPr>
        <p:blipFill>
          <a:blip r:embed="rId6" cstate="print">
            <a:extLst>
              <a:ext uri="{28A0092B-C50C-407E-A947-70E740481C1C}">
                <a14:useLocalDpi xmlns:a14="http://schemas.microsoft.com/office/drawing/2010/main" val="0"/>
              </a:ext>
            </a:extLst>
          </a:blip>
          <a:srcRect t="14324" b="14324"/>
          <a:stretch>
            <a:fillRect/>
          </a:stretch>
        </p:blipFill>
        <p:spPr>
          <a:xfrm>
            <a:off x="1246451" y="4658897"/>
            <a:ext cx="736995" cy="624764"/>
          </a:xfrm>
          <a:prstGeom prst="rect">
            <a:avLst/>
          </a:prstGeom>
        </p:spPr>
      </p:pic>
      <p:grpSp>
        <p:nvGrpSpPr>
          <p:cNvPr id="19" name="Group 18">
            <a:extLst>
              <a:ext uri="{FF2B5EF4-FFF2-40B4-BE49-F238E27FC236}">
                <a16:creationId xmlns:a16="http://schemas.microsoft.com/office/drawing/2014/main" id="{3667FBFB-023E-455C-A81C-9465D3655B11}"/>
              </a:ext>
            </a:extLst>
          </p:cNvPr>
          <p:cNvGrpSpPr/>
          <p:nvPr/>
        </p:nvGrpSpPr>
        <p:grpSpPr>
          <a:xfrm>
            <a:off x="4117251" y="6251845"/>
            <a:ext cx="4240126" cy="584775"/>
            <a:chOff x="708943" y="6023994"/>
            <a:chExt cx="5825836" cy="712360"/>
          </a:xfrm>
        </p:grpSpPr>
        <p:sp>
          <p:nvSpPr>
            <p:cNvPr id="20" name="TextBox 19">
              <a:extLst>
                <a:ext uri="{FF2B5EF4-FFF2-40B4-BE49-F238E27FC236}">
                  <a16:creationId xmlns:a16="http://schemas.microsoft.com/office/drawing/2014/main" id="{CEC9DE29-B131-40A6-96E3-D4E5CF635DF9}"/>
                </a:ext>
              </a:extLst>
            </p:cNvPr>
            <p:cNvSpPr txBox="1"/>
            <p:nvPr/>
          </p:nvSpPr>
          <p:spPr>
            <a:xfrm>
              <a:off x="708943" y="6110866"/>
              <a:ext cx="5825836" cy="562579"/>
            </a:xfrm>
            <a:prstGeom prst="roundRect">
              <a:avLst>
                <a:gd name="adj" fmla="val 50000"/>
              </a:avLst>
            </a:prstGeom>
            <a:solidFill>
              <a:srgbClr val="F15A88"/>
            </a:solidFill>
          </p:spPr>
          <p:txBody>
            <a:bodyPr wrap="square" lIns="91403" tIns="45702" rIns="91403" bIns="45702" rtlCol="0">
              <a:spAutoFit/>
            </a:bodyPr>
            <a:lstStyle/>
            <a:p>
              <a:pPr algn="ctr"/>
              <a:endParaRPr lang="en-US" sz="2000" dirty="0">
                <a:solidFill>
                  <a:schemeClr val="bg1"/>
                </a:solidFill>
                <a:latin typeface="Arial-Rounded" panose="020B0500000000000000" charset="0"/>
                <a:ea typeface="Arial-Rounded" panose="020B0500000000000000" charset="0"/>
                <a:cs typeface="Arial-Rounded" panose="020B0500000000000000" charset="0"/>
              </a:endParaRPr>
            </a:p>
          </p:txBody>
        </p:sp>
        <p:sp>
          <p:nvSpPr>
            <p:cNvPr id="21" name="TextBox 20">
              <a:extLst>
                <a:ext uri="{FF2B5EF4-FFF2-40B4-BE49-F238E27FC236}">
                  <a16:creationId xmlns:a16="http://schemas.microsoft.com/office/drawing/2014/main" id="{5202C13A-8BA6-4963-8B5A-BBE1CCB84EDA}"/>
                </a:ext>
              </a:extLst>
            </p:cNvPr>
            <p:cNvSpPr txBox="1"/>
            <p:nvPr/>
          </p:nvSpPr>
          <p:spPr>
            <a:xfrm>
              <a:off x="1038167" y="6023994"/>
              <a:ext cx="5167386" cy="712360"/>
            </a:xfrm>
            <a:prstGeom prst="rect">
              <a:avLst/>
            </a:prstGeom>
            <a:noFill/>
          </p:spPr>
          <p:txBody>
            <a:bodyPr wrap="square">
              <a:spAutoFit/>
            </a:bodyPr>
            <a:lstStyle/>
            <a:p>
              <a:pPr algn="ctr"/>
              <a:r>
                <a:rPr lang="en-US" sz="3200" err="1">
                  <a:solidFill>
                    <a:schemeClr val="bg1"/>
                  </a:solidFill>
                  <a:latin typeface="Arial" panose="020B0604020202020204" pitchFamily="34" charset="0"/>
                  <a:ea typeface="Arial-Rounded" panose="020B0500000000000000" charset="0"/>
                  <a:cs typeface="Arial" panose="020B0604020202020204" pitchFamily="34" charset="0"/>
                </a:rPr>
                <a:t>Đọc</a:t>
              </a:r>
              <a:r>
                <a:rPr lang="en-US" sz="3200">
                  <a:solidFill>
                    <a:schemeClr val="bg1"/>
                  </a:solidFill>
                  <a:latin typeface="Arial" panose="020B0604020202020204" pitchFamily="34" charset="0"/>
                  <a:ea typeface="Arial-Rounded" panose="020B0500000000000000" charset="0"/>
                  <a:cs typeface="Arial" panose="020B0604020202020204" pitchFamily="34" charset="0"/>
                </a:rPr>
                <a:t> toàn bài </a:t>
              </a:r>
              <a:endParaRPr lang="en-US" sz="3200" dirty="0">
                <a:solidFill>
                  <a:schemeClr val="bg1"/>
                </a:solidFill>
                <a:latin typeface="Arial" panose="020B0604020202020204" pitchFamily="34" charset="0"/>
                <a:ea typeface="Arial-Rounded" panose="020B0500000000000000" charset="0"/>
                <a:cs typeface="Arial" panose="020B0604020202020204" pitchFamily="34" charset="0"/>
              </a:endParaRPr>
            </a:p>
          </p:txBody>
        </p:sp>
      </p:grpSp>
    </p:spTree>
    <p:extLst>
      <p:ext uri="{BB962C8B-B14F-4D97-AF65-F5344CB8AC3E}">
        <p14:creationId xmlns:p14="http://schemas.microsoft.com/office/powerpoint/2010/main" val="9736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86228A-6437-445F-B487-0BD01EAFDA14}"/>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015999" y="1278766"/>
            <a:ext cx="8293979" cy="5629142"/>
          </a:xfrm>
          <a:prstGeom prst="rect">
            <a:avLst/>
          </a:prstGeom>
        </p:spPr>
      </p:pic>
      <p:sp>
        <p:nvSpPr>
          <p:cNvPr id="5" name="Rounded Rectangle 4"/>
          <p:cNvSpPr/>
          <p:nvPr/>
        </p:nvSpPr>
        <p:spPr>
          <a:xfrm>
            <a:off x="382541" y="385007"/>
            <a:ext cx="11756571" cy="1505243"/>
          </a:xfrm>
          <a:prstGeom prst="roundRec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latin typeface="Arial" panose="020B0604020202020204" pitchFamily="34" charset="0"/>
              <a:cs typeface="Arial" panose="020B0604020202020204" pitchFamily="34" charset="0"/>
            </a:endParaRPr>
          </a:p>
        </p:txBody>
      </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9288" y="3643532"/>
            <a:ext cx="3613836" cy="361383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0" y="188686"/>
            <a:ext cx="2772229" cy="19355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204DF970-48E5-48AB-9708-9CCA8255B628}"/>
              </a:ext>
            </a:extLst>
          </p:cNvPr>
          <p:cNvGrpSpPr/>
          <p:nvPr/>
        </p:nvGrpSpPr>
        <p:grpSpPr>
          <a:xfrm>
            <a:off x="509438" y="632524"/>
            <a:ext cx="2430330" cy="930019"/>
            <a:chOff x="341899" y="617893"/>
            <a:chExt cx="1641091" cy="930019"/>
          </a:xfrm>
        </p:grpSpPr>
        <p:sp>
          <p:nvSpPr>
            <p:cNvPr id="9" name="TextBox 8">
              <a:extLst>
                <a:ext uri="{FF2B5EF4-FFF2-40B4-BE49-F238E27FC236}">
                  <a16:creationId xmlns:a16="http://schemas.microsoft.com/office/drawing/2014/main" id="{F9EBF4D9-7DFC-4360-A7A6-8642B5D8DE7B}"/>
                </a:ext>
              </a:extLst>
            </p:cNvPr>
            <p:cNvSpPr txBox="1"/>
            <p:nvPr/>
          </p:nvSpPr>
          <p:spPr>
            <a:xfrm>
              <a:off x="369343" y="617893"/>
              <a:ext cx="1613647" cy="923330"/>
            </a:xfrm>
            <a:prstGeom prst="rect">
              <a:avLst/>
            </a:prstGeom>
            <a:noFill/>
          </p:spPr>
          <p:txBody>
            <a:bodyPr wrap="square" rtlCol="0">
              <a:spAutoFit/>
            </a:bodyPr>
            <a:lstStyle/>
            <a:p>
              <a:r>
                <a:rPr lang="en-US" sz="5400" dirty="0">
                  <a:solidFill>
                    <a:schemeClr val="bg1"/>
                  </a:solidFill>
                  <a:latin typeface="Arial" panose="020B0604020202020204" pitchFamily="34" charset="0"/>
                  <a:cs typeface="Arial" panose="020B0604020202020204" pitchFamily="34" charset="0"/>
                </a:rPr>
                <a:t>BÀI 4</a:t>
              </a:r>
            </a:p>
          </p:txBody>
        </p:sp>
        <p:sp>
          <p:nvSpPr>
            <p:cNvPr id="10" name="TextBox 9">
              <a:extLst>
                <a:ext uri="{FF2B5EF4-FFF2-40B4-BE49-F238E27FC236}">
                  <a16:creationId xmlns:a16="http://schemas.microsoft.com/office/drawing/2014/main" id="{ED1BA16C-7EA5-48F4-8346-56A3175E0110}"/>
                </a:ext>
              </a:extLst>
            </p:cNvPr>
            <p:cNvSpPr txBox="1"/>
            <p:nvPr/>
          </p:nvSpPr>
          <p:spPr>
            <a:xfrm>
              <a:off x="341899" y="624582"/>
              <a:ext cx="1613647" cy="923330"/>
            </a:xfrm>
            <a:prstGeom prst="rect">
              <a:avLst/>
            </a:prstGeom>
            <a:noFill/>
          </p:spPr>
          <p:txBody>
            <a:bodyPr wrap="square" rtlCol="0">
              <a:spAutoFit/>
            </a:bodyPr>
            <a:lstStyle/>
            <a:p>
              <a:r>
                <a:rPr lang="en-US" sz="5400" dirty="0">
                  <a:solidFill>
                    <a:schemeClr val="accent1">
                      <a:lumMod val="75000"/>
                    </a:schemeClr>
                  </a:solidFill>
                  <a:latin typeface="Arial" panose="020B0604020202020204" pitchFamily="34" charset="0"/>
                  <a:cs typeface="Arial" panose="020B0604020202020204" pitchFamily="34" charset="0"/>
                </a:rPr>
                <a:t>BÀI 4</a:t>
              </a:r>
            </a:p>
          </p:txBody>
        </p:sp>
      </p:grpSp>
      <p:sp>
        <p:nvSpPr>
          <p:cNvPr id="11" name="TextBox 10">
            <a:extLst>
              <a:ext uri="{FF2B5EF4-FFF2-40B4-BE49-F238E27FC236}">
                <a16:creationId xmlns:a16="http://schemas.microsoft.com/office/drawing/2014/main" id="{75E32ADA-523D-4ACC-BA1B-20E677F68055}"/>
              </a:ext>
            </a:extLst>
          </p:cNvPr>
          <p:cNvSpPr txBox="1"/>
          <p:nvPr/>
        </p:nvSpPr>
        <p:spPr>
          <a:xfrm>
            <a:off x="3365044" y="639213"/>
            <a:ext cx="8423356" cy="923330"/>
          </a:xfrm>
          <a:prstGeom prst="rect">
            <a:avLst/>
          </a:prstGeom>
          <a:noFill/>
        </p:spPr>
        <p:txBody>
          <a:bodyPr wrap="square" rtlCol="0">
            <a:spAutoFit/>
          </a:bodyPr>
          <a:lstStyle/>
          <a:p>
            <a:r>
              <a:rPr lang="vi-VN" sz="5400">
                <a:solidFill>
                  <a:schemeClr val="bg1"/>
                </a:solidFill>
                <a:latin typeface="Arial" panose="020B0604020202020204" pitchFamily="34" charset="0"/>
                <a:cs typeface="Arial" panose="020B0604020202020204" pitchFamily="34" charset="0"/>
              </a:rPr>
              <a:t>LÀM VIỆC THẬT LÀ VUI</a:t>
            </a:r>
            <a:endParaRPr lang="en-US" sz="5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7C20E4F-5598-4543-99AA-79D922EC798E}"/>
              </a:ext>
            </a:extLst>
          </p:cNvPr>
          <p:cNvSpPr txBox="1"/>
          <p:nvPr/>
        </p:nvSpPr>
        <p:spPr>
          <a:xfrm>
            <a:off x="4391550" y="4144195"/>
            <a:ext cx="3041009" cy="1306255"/>
          </a:xfrm>
          <a:prstGeom prst="rect">
            <a:avLst/>
          </a:prstGeom>
          <a:noFill/>
        </p:spPr>
        <p:txBody>
          <a:bodyPr wrap="square" rtlCol="0">
            <a:spAutoFit/>
          </a:bodyPr>
          <a:lstStyle/>
          <a:p>
            <a:pPr algn="ctr">
              <a:lnSpc>
                <a:spcPct val="150000"/>
              </a:lnSpc>
            </a:pPr>
            <a:r>
              <a:rPr lang="vi-VN" sz="6000" b="1">
                <a:solidFill>
                  <a:schemeClr val="accent1">
                    <a:lumMod val="50000"/>
                  </a:schemeClr>
                </a:solidFill>
                <a:latin typeface="Arial" panose="020B0604020202020204" pitchFamily="34" charset="0"/>
                <a:cs typeface="Arial" panose="020B0604020202020204" pitchFamily="34" charset="0"/>
              </a:rPr>
              <a:t>TIẾT </a:t>
            </a:r>
            <a:r>
              <a:rPr lang="en-US" sz="6000" b="1">
                <a:solidFill>
                  <a:schemeClr val="accent1">
                    <a:lumMod val="50000"/>
                  </a:schemeClr>
                </a:solidFill>
                <a:latin typeface="Arial" panose="020B0604020202020204" pitchFamily="34" charset="0"/>
                <a:cs typeface="Arial" panose="020B0604020202020204" pitchFamily="34" charset="0"/>
              </a:rPr>
              <a:t>2</a:t>
            </a:r>
            <a:endParaRPr lang="en-US" sz="6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738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7512223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2498</TotalTime>
  <Words>436</Words>
  <Application>Microsoft Office PowerPoint</Application>
  <PresentationFormat>Widescreen</PresentationFormat>
  <Paragraphs>40</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微软雅黑</vt:lpstr>
      <vt:lpstr>Arial</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Vip855</cp:lastModifiedBy>
  <cp:revision>74</cp:revision>
  <dcterms:created xsi:type="dcterms:W3CDTF">2021-09-06T18:07:14Z</dcterms:created>
  <dcterms:modified xsi:type="dcterms:W3CDTF">2025-09-20T09:46:02Z</dcterms:modified>
</cp:coreProperties>
</file>