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3" r:id="rId2"/>
    <p:sldMasterId id="2147483668" r:id="rId3"/>
  </p:sldMasterIdLst>
  <p:notesMasterIdLst>
    <p:notesMasterId r:id="rId11"/>
  </p:notesMasterIdLst>
  <p:sldIdLst>
    <p:sldId id="269" r:id="rId4"/>
    <p:sldId id="270" r:id="rId5"/>
    <p:sldId id="271" r:id="rId6"/>
    <p:sldId id="268" r:id="rId7"/>
    <p:sldId id="265" r:id="rId8"/>
    <p:sldId id="266" r:id="rId9"/>
    <p:sldId id="267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FC2"/>
    <a:srgbClr val="FF5C57"/>
    <a:srgbClr val="000000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EE5E42-A95A-49E7-996E-8AFCBC427948}" type="datetimeFigureOut">
              <a:rPr lang="en-US" smtClean="0"/>
              <a:t>16-Sep-24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4E974-6106-4213-95E9-4A43ECFBD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3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543E4D-AD2F-4755-8B27-C89DAFB1CCB0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751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751CC-BA70-46E5-AE83-AAB942F9496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16-Sep-24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00B87-F78D-4F1B-91F1-97351F27437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256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751CC-BA70-46E5-AE83-AAB942F9496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16-Sep-24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00B87-F78D-4F1B-91F1-97351F27437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244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751CC-BA70-46E5-AE83-AAB942F9496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16-Sep-24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00B87-F78D-4F1B-91F1-97351F27437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754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751CC-BA70-46E5-AE83-AAB942F9496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16-Sep-24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00B87-F78D-4F1B-91F1-97351F27437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711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6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6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0570712"/>
      </p:ext>
    </p:extLst>
  </p:cSld>
  <p:clrMapOvr>
    <a:masterClrMapping/>
  </p:clrMapOvr>
  <p:transition advClick="0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4019742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2215376"/>
            <a:ext cx="6096000" cy="4642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2215376"/>
            <a:ext cx="6096000" cy="4642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237652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751CC-BA70-46E5-AE83-AAB942F9496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16-Sep-24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00B87-F78D-4F1B-91F1-97351F27437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235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751CC-BA70-46E5-AE83-AAB942F9496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16-Sep-24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00B87-F78D-4F1B-91F1-97351F27437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476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751CC-BA70-46E5-AE83-AAB942F9496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16-Sep-24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00B87-F78D-4F1B-91F1-97351F27437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913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751CC-BA70-46E5-AE83-AAB942F9496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16-Sep-24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00B87-F78D-4F1B-91F1-97351F27437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613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751CC-BA70-46E5-AE83-AAB942F9496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16-Sep-24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00B87-F78D-4F1B-91F1-97351F27437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6260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751CC-BA70-46E5-AE83-AAB942F9496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16-Sep-24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00B87-F78D-4F1B-91F1-97351F27437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537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751CC-BA70-46E5-AE83-AAB942F9496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16-Sep-24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00B87-F78D-4F1B-91F1-97351F27437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589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751CC-BA70-46E5-AE83-AAB942F9496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16-Sep-24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00B87-F78D-4F1B-91F1-97351F27437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2168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751CC-BA70-46E5-AE83-AAB942F9496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16-Sep-24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00B87-F78D-4F1B-91F1-97351F27437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805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751CC-BA70-46E5-AE83-AAB942F9496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16-Sep-24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00B87-F78D-4F1B-91F1-97351F27437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0096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751CC-BA70-46E5-AE83-AAB942F9496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16-Sep-24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00B87-F78D-4F1B-91F1-97351F27437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8960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6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6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56395422"/>
      </p:ext>
    </p:extLst>
  </p:cSld>
  <p:clrMapOvr>
    <a:masterClrMapping/>
  </p:clrMapOvr>
  <p:transition advClick="0" advTm="300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1315568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751CC-BA70-46E5-AE83-AAB942F9496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16-Sep-24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00B87-F78D-4F1B-91F1-97351F27437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6796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2215376"/>
            <a:ext cx="6096000" cy="4642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2215376"/>
            <a:ext cx="6096000" cy="4642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3822520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751CC-BA70-46E5-AE83-AAB942F9496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16-Sep-24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00B87-F78D-4F1B-91F1-97351F27437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182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751CC-BA70-46E5-AE83-AAB942F9496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16-Sep-24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00B87-F78D-4F1B-91F1-97351F27437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932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751CC-BA70-46E5-AE83-AAB942F9496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16-Sep-24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00B87-F78D-4F1B-91F1-97351F27437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775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751CC-BA70-46E5-AE83-AAB942F9496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16-Sep-24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00B87-F78D-4F1B-91F1-97351F27437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709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751CC-BA70-46E5-AE83-AAB942F9496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16-Sep-24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00B87-F78D-4F1B-91F1-97351F27437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740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751CC-BA70-46E5-AE83-AAB942F9496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16-Sep-24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00B87-F78D-4F1B-91F1-97351F27437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051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751CC-BA70-46E5-AE83-AAB942F9496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16-Sep-24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00B87-F78D-4F1B-91F1-97351F27437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94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751CC-BA70-46E5-AE83-AAB942F9496E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16-Sep-24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B00B87-F78D-4F1B-91F1-97351F27437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191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5E3B8A7-E281-4DDF-A5B8-AEE39A52AF43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E73BC71-C745-48FB-956A-F92B60D7AEE8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44837CB-F100-4B48-97AB-F26071BE033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839A36-9439-4C61-80E6-17C7653CA840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C572F4D-C981-4611-8C9E-A07FAFE91B86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D5C706-F8F5-49BD-AAD7-78C1322AA4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7"/>
          <a:stretch/>
        </p:blipFill>
        <p:spPr>
          <a:xfrm>
            <a:off x="8159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1021933" y="2311400"/>
            <a:ext cx="10118271" cy="1980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</a:t>
            </a:r>
            <a:r>
              <a:rPr kumimoji="0" lang="en-US" sz="4267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267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mừng</a:t>
            </a:r>
            <a:r>
              <a:rPr kumimoji="0" lang="en-US" sz="4267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267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267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4267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4267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267" b="1" i="0" u="none" strike="noStrike" kern="1200" cap="all" spc="0" normalizeH="0" baseline="0" noProof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4267" b="1" i="0" u="none" strike="noStrike" kern="1200" cap="all" spc="0" normalizeH="0" baseline="0" noProof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môn ĐẠO ĐỨC </a:t>
            </a:r>
            <a:endParaRPr kumimoji="0" lang="en-US" sz="4267" b="1" i="0" u="none" strike="noStrike" kern="120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3733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64757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966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0" y="1364232"/>
            <a:ext cx="47897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 ĐẸP QUÊ HƯƠNG EM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(tiết 2)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769551" y="-70341"/>
            <a:ext cx="818369" cy="1017339"/>
            <a:chOff x="11713280" y="-94009"/>
            <a:chExt cx="1317504" cy="11113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86957" y="-94009"/>
              <a:ext cx="1143827" cy="111134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713280" y="50129"/>
              <a:ext cx="6611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solidFill>
                      <a:srgbClr val="F7D538">
                        <a:lumMod val="50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370272" y="1849846"/>
            <a:ext cx="4712681" cy="1200328"/>
            <a:chOff x="11797363" y="-148678"/>
            <a:chExt cx="1349686" cy="12206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97363" y="-94009"/>
              <a:ext cx="1233421" cy="111134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1835885" y="-148678"/>
              <a:ext cx="1311164" cy="1220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solidFill>
                      <a:srgbClr val="F7D538">
                        <a:lumMod val="50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HƯƠNG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73003">
            <a:off x="9335942" y="1625206"/>
            <a:ext cx="247772" cy="35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5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 descr="Download Archery Png Clipart HQ PNG Image | FreePNG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1"/>
            <a:ext cx="19050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3906252" y="342863"/>
            <a:ext cx="4829175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YÊU CẦU CẦN ĐẠT</a:t>
            </a:r>
            <a:endParaRPr kumimoji="0" lang="en-US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447800"/>
            <a:ext cx="121920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969964" y="1885952"/>
            <a:ext cx="10252075" cy="1117099"/>
            <a:chOff x="1100442" y="1886005"/>
            <a:chExt cx="10253358" cy="1117612"/>
          </a:xfrm>
        </p:grpSpPr>
        <p:grpSp>
          <p:nvGrpSpPr>
            <p:cNvPr id="13" name="Group 12"/>
            <p:cNvGrpSpPr/>
            <p:nvPr/>
          </p:nvGrpSpPr>
          <p:grpSpPr>
            <a:xfrm>
              <a:off x="1100442" y="1886005"/>
              <a:ext cx="10253358" cy="1078409"/>
              <a:chOff x="2095497" y="2195092"/>
              <a:chExt cx="8251016" cy="971952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reflection blurRad="6350" stA="50000" endA="300" endPos="38500" dist="50800" dir="5400000" sy="-100000" algn="bl" rotWithShape="0"/>
            </a:effectLst>
          </p:grpSpPr>
          <p:sp>
            <p:nvSpPr>
              <p:cNvPr id="10" name="Rectangle 9"/>
              <p:cNvSpPr/>
              <p:nvPr/>
            </p:nvSpPr>
            <p:spPr>
              <a:xfrm>
                <a:off x="3202716" y="2209800"/>
                <a:ext cx="6398484" cy="9572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2095497" y="2195092"/>
                <a:ext cx="1620901" cy="971950"/>
                <a:chOff x="8534400" y="2504059"/>
                <a:chExt cx="1152641" cy="696327"/>
              </a:xfrm>
            </p:grpSpPr>
            <p:sp>
              <p:nvSpPr>
                <p:cNvPr id="7" name="Rectangle: Rounded Corners 6"/>
                <p:cNvSpPr/>
                <p:nvPr/>
              </p:nvSpPr>
              <p:spPr>
                <a:xfrm>
                  <a:off x="8534400" y="2514600"/>
                  <a:ext cx="838200" cy="685786"/>
                </a:xfrm>
                <a:prstGeom prst="roundRect">
                  <a:avLst/>
                </a:prstGeom>
                <a:solidFill>
                  <a:srgbClr val="E19023"/>
                </a:solidFill>
                <a:ln>
                  <a:solidFill>
                    <a:srgbClr val="E1902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Isosceles Triangle 7"/>
                <p:cNvSpPr/>
                <p:nvPr/>
              </p:nvSpPr>
              <p:spPr>
                <a:xfrm rot="5400000">
                  <a:off x="9143562" y="2656907"/>
                  <a:ext cx="696327" cy="390631"/>
                </a:xfrm>
                <a:prstGeom prst="triangle">
                  <a:avLst/>
                </a:prstGeom>
                <a:solidFill>
                  <a:srgbClr val="E19023"/>
                </a:solidFill>
                <a:ln>
                  <a:solidFill>
                    <a:srgbClr val="E1902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Isosceles Triangle 10"/>
                <p:cNvSpPr/>
                <p:nvPr/>
              </p:nvSpPr>
              <p:spPr>
                <a:xfrm rot="5400000" flipH="1">
                  <a:off x="9334506" y="2743194"/>
                  <a:ext cx="304785" cy="228597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Isosceles Triangle 11"/>
              <p:cNvSpPr/>
              <p:nvPr/>
            </p:nvSpPr>
            <p:spPr>
              <a:xfrm rot="5400000">
                <a:off x="9495238" y="2315769"/>
                <a:ext cx="957237" cy="745313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136" name="TextBox 14"/>
            <p:cNvSpPr txBox="1">
              <a:spLocks noChangeArrowheads="1"/>
            </p:cNvSpPr>
            <p:nvPr/>
          </p:nvSpPr>
          <p:spPr bwMode="auto">
            <a:xfrm>
              <a:off x="3151796" y="1925904"/>
              <a:ext cx="7952733" cy="107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Nêu được địa chỉ quê hương mình, bước đầu nhận biết vẻ đẹp quê hương mình.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5137" name="TextBox 22"/>
            <p:cNvSpPr txBox="1">
              <a:spLocks noChangeArrowheads="1"/>
            </p:cNvSpPr>
            <p:nvPr/>
          </p:nvSpPr>
          <p:spPr bwMode="auto">
            <a:xfrm>
              <a:off x="1525758" y="1981199"/>
              <a:ext cx="479969" cy="769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1236664" y="3362727"/>
            <a:ext cx="10360025" cy="1077218"/>
            <a:chOff x="1145666" y="3275806"/>
            <a:chExt cx="10360533" cy="1077396"/>
          </a:xfrm>
        </p:grpSpPr>
        <p:grpSp>
          <p:nvGrpSpPr>
            <p:cNvPr id="16" name="Group 15"/>
            <p:cNvGrpSpPr/>
            <p:nvPr/>
          </p:nvGrpSpPr>
          <p:grpSpPr>
            <a:xfrm>
              <a:off x="1145666" y="3315096"/>
              <a:ext cx="10360533" cy="982824"/>
              <a:chOff x="2105750" y="2184222"/>
              <a:chExt cx="8240763" cy="982824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grpSpPr>
          <p:sp>
            <p:nvSpPr>
              <p:cNvPr id="17" name="Rectangle 16"/>
              <p:cNvSpPr/>
              <p:nvPr/>
            </p:nvSpPr>
            <p:spPr>
              <a:xfrm>
                <a:off x="3202716" y="2209800"/>
                <a:ext cx="6398484" cy="9572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2105750" y="2184222"/>
                <a:ext cx="1704253" cy="982824"/>
                <a:chOff x="8541687" y="2496270"/>
                <a:chExt cx="1211913" cy="704117"/>
              </a:xfrm>
            </p:grpSpPr>
            <p:sp>
              <p:nvSpPr>
                <p:cNvPr id="20" name="Rectangle: Rounded Corners 19"/>
                <p:cNvSpPr/>
                <p:nvPr/>
              </p:nvSpPr>
              <p:spPr>
                <a:xfrm>
                  <a:off x="8541687" y="2496270"/>
                  <a:ext cx="818041" cy="704117"/>
                </a:xfrm>
                <a:prstGeom prst="roundRect">
                  <a:avLst/>
                </a:prstGeom>
                <a:solidFill>
                  <a:srgbClr val="7AAC54"/>
                </a:solidFill>
                <a:ln>
                  <a:solidFill>
                    <a:srgbClr val="7AAC5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Isosceles Triangle 20"/>
                <p:cNvSpPr/>
                <p:nvPr/>
              </p:nvSpPr>
              <p:spPr>
                <a:xfrm rot="5400000">
                  <a:off x="9182112" y="2628898"/>
                  <a:ext cx="685785" cy="457190"/>
                </a:xfrm>
                <a:prstGeom prst="triangle">
                  <a:avLst/>
                </a:prstGeom>
                <a:solidFill>
                  <a:srgbClr val="7AAC54"/>
                </a:solidFill>
                <a:ln>
                  <a:solidFill>
                    <a:srgbClr val="7AAC5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Isosceles Triangle 21"/>
                <p:cNvSpPr/>
                <p:nvPr/>
              </p:nvSpPr>
              <p:spPr>
                <a:xfrm rot="5400000" flipH="1">
                  <a:off x="9334506" y="2743194"/>
                  <a:ext cx="304785" cy="228597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Isosceles Triangle 18"/>
              <p:cNvSpPr/>
              <p:nvPr/>
            </p:nvSpPr>
            <p:spPr>
              <a:xfrm rot="5400000">
                <a:off x="9495238" y="2315769"/>
                <a:ext cx="957237" cy="745313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133" name="TextBox 33"/>
            <p:cNvSpPr txBox="1">
              <a:spLocks noChangeArrowheads="1"/>
            </p:cNvSpPr>
            <p:nvPr/>
          </p:nvSpPr>
          <p:spPr bwMode="auto">
            <a:xfrm>
              <a:off x="1579109" y="3352800"/>
              <a:ext cx="479970" cy="769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5134" name="TextBox 35"/>
            <p:cNvSpPr txBox="1">
              <a:spLocks noChangeArrowheads="1"/>
            </p:cNvSpPr>
            <p:nvPr/>
          </p:nvSpPr>
          <p:spPr bwMode="auto">
            <a:xfrm>
              <a:off x="3252465" y="3275806"/>
              <a:ext cx="7693315" cy="1077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Vận dụng giới thiệu với mọi người vẻ đẹp quê hương mình.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1582739" y="4783158"/>
            <a:ext cx="10488612" cy="1088822"/>
            <a:chOff x="1246447" y="4674178"/>
            <a:chExt cx="10488353" cy="1089173"/>
          </a:xfrm>
        </p:grpSpPr>
        <p:grpSp>
          <p:nvGrpSpPr>
            <p:cNvPr id="24" name="Group 23"/>
            <p:cNvGrpSpPr/>
            <p:nvPr/>
          </p:nvGrpSpPr>
          <p:grpSpPr>
            <a:xfrm>
              <a:off x="1246447" y="4674178"/>
              <a:ext cx="10488353" cy="987748"/>
              <a:chOff x="2196700" y="2184219"/>
              <a:chExt cx="8149813" cy="987748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</p:grpSpPr>
          <p:sp>
            <p:nvSpPr>
              <p:cNvPr id="25" name="Rectangle 24"/>
              <p:cNvSpPr/>
              <p:nvPr/>
            </p:nvSpPr>
            <p:spPr>
              <a:xfrm>
                <a:off x="3202716" y="2209800"/>
                <a:ext cx="6398484" cy="9572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2196700" y="2184219"/>
                <a:ext cx="1613304" cy="987748"/>
                <a:chOff x="8606361" y="2496269"/>
                <a:chExt cx="1147238" cy="707645"/>
              </a:xfrm>
            </p:grpSpPr>
            <p:sp>
              <p:nvSpPr>
                <p:cNvPr id="28" name="Rectangle: Rounded Corners 27"/>
                <p:cNvSpPr/>
                <p:nvPr/>
              </p:nvSpPr>
              <p:spPr>
                <a:xfrm>
                  <a:off x="8606361" y="2496269"/>
                  <a:ext cx="740112" cy="707645"/>
                </a:xfrm>
                <a:prstGeom prst="roundRect">
                  <a:avLst/>
                </a:prstGeom>
                <a:solidFill>
                  <a:srgbClr val="AE7C52"/>
                </a:solidFill>
                <a:ln>
                  <a:solidFill>
                    <a:srgbClr val="AE7C5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Isosceles Triangle 28"/>
                <p:cNvSpPr/>
                <p:nvPr/>
              </p:nvSpPr>
              <p:spPr>
                <a:xfrm rot="5400000">
                  <a:off x="9182111" y="2628898"/>
                  <a:ext cx="685785" cy="457190"/>
                </a:xfrm>
                <a:prstGeom prst="triangle">
                  <a:avLst/>
                </a:prstGeom>
                <a:solidFill>
                  <a:srgbClr val="AE7C52"/>
                </a:solidFill>
                <a:ln>
                  <a:solidFill>
                    <a:srgbClr val="AE7C5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Isosceles Triangle 29"/>
                <p:cNvSpPr/>
                <p:nvPr/>
              </p:nvSpPr>
              <p:spPr>
                <a:xfrm rot="5400000" flipH="1">
                  <a:off x="9334506" y="2743194"/>
                  <a:ext cx="304785" cy="228597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Isosceles Triangle 26"/>
              <p:cNvSpPr/>
              <p:nvPr/>
            </p:nvSpPr>
            <p:spPr>
              <a:xfrm rot="5400000">
                <a:off x="9495238" y="2315769"/>
                <a:ext cx="957237" cy="745313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130" name="TextBox 36"/>
            <p:cNvSpPr txBox="1">
              <a:spLocks noChangeArrowheads="1"/>
            </p:cNvSpPr>
            <p:nvPr/>
          </p:nvSpPr>
          <p:spPr bwMode="auto">
            <a:xfrm>
              <a:off x="1644576" y="4716959"/>
              <a:ext cx="479969" cy="769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5131" name="TextBox 37"/>
            <p:cNvSpPr txBox="1">
              <a:spLocks noChangeArrowheads="1"/>
            </p:cNvSpPr>
            <p:nvPr/>
          </p:nvSpPr>
          <p:spPr bwMode="auto">
            <a:xfrm>
              <a:off x="3319674" y="4685782"/>
              <a:ext cx="8182923" cy="1077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Hình thành phẩm chất yêu nước, trách nhiệm, chăm chỉ.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953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 - Quê Hương Tươi Đẹp - Âm Nhạc Lớp 1 -- Tập Hát Theo Lời - CD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cùng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bạn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giới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thiệu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về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theo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gợi</a:t>
              </a:r>
              <a:r>
                <a:rPr lang="en-US" sz="2800" b="1" dirty="0">
                  <a:solidFill>
                    <a:srgbClr val="00B050"/>
                  </a:solidFill>
                </a:rPr>
                <a:t> ý: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30137" y="1724588"/>
            <a:ext cx="8687563" cy="2470864"/>
            <a:chOff x="2226977" y="2351314"/>
            <a:chExt cx="8687563" cy="2470864"/>
          </a:xfrm>
        </p:grpSpPr>
        <p:sp>
          <p:nvSpPr>
            <p:cNvPr id="8" name="TextBox 7"/>
            <p:cNvSpPr txBox="1"/>
            <p:nvPr/>
          </p:nvSpPr>
          <p:spPr>
            <a:xfrm>
              <a:off x="2410620" y="2560320"/>
              <a:ext cx="8503920" cy="195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/>
                <a:t>Quê</a:t>
              </a:r>
              <a:r>
                <a:rPr lang="en-US" sz="2800" dirty="0"/>
                <a:t> </a:t>
              </a:r>
              <a:r>
                <a:rPr lang="en-US" sz="2800" dirty="0" err="1"/>
                <a:t>em</a:t>
              </a:r>
              <a:r>
                <a:rPr lang="en-US" sz="2800" dirty="0"/>
                <a:t> ở </a:t>
              </a:r>
              <a:r>
                <a:rPr lang="en-US" sz="2800" dirty="0" err="1"/>
                <a:t>đâu</a:t>
              </a:r>
              <a:r>
                <a:rPr lang="en-US" sz="2800" dirty="0"/>
                <a:t>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/>
                <a:t>Quê</a:t>
              </a:r>
              <a:r>
                <a:rPr lang="en-US" sz="2800" dirty="0"/>
                <a:t> </a:t>
              </a:r>
              <a:r>
                <a:rPr lang="en-US" sz="2800" dirty="0" err="1"/>
                <a:t>em</a:t>
              </a: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cảnh</a:t>
              </a:r>
              <a:r>
                <a:rPr lang="en-US" sz="2800" dirty="0"/>
                <a:t> </a:t>
              </a:r>
              <a:r>
                <a:rPr lang="en-US" sz="2800" dirty="0" err="1"/>
                <a:t>đẹp</a:t>
              </a:r>
              <a:r>
                <a:rPr lang="en-US" sz="2800" dirty="0"/>
                <a:t> </a:t>
              </a:r>
              <a:r>
                <a:rPr lang="en-US" sz="2800" dirty="0" err="1"/>
                <a:t>gì</a:t>
              </a:r>
              <a:r>
                <a:rPr lang="en-US" sz="2800" dirty="0"/>
                <a:t>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/>
                <a:t>Con </a:t>
              </a:r>
              <a:r>
                <a:rPr lang="en-US" sz="2800" dirty="0" err="1"/>
                <a:t>người</a:t>
              </a:r>
              <a:r>
                <a:rPr lang="en-US" sz="2800" dirty="0"/>
                <a:t> </a:t>
              </a:r>
              <a:r>
                <a:rPr lang="en-US" sz="2800" dirty="0" err="1"/>
                <a:t>quê</a:t>
              </a:r>
              <a:r>
                <a:rPr lang="en-US" sz="2800" dirty="0"/>
                <a:t> </a:t>
              </a:r>
              <a:r>
                <a:rPr lang="en-US" sz="2800" dirty="0" err="1"/>
                <a:t>hương</a:t>
              </a:r>
              <a:r>
                <a:rPr lang="en-US" sz="2800" dirty="0"/>
                <a:t> </a:t>
              </a:r>
              <a:r>
                <a:rPr lang="en-US" sz="2800" dirty="0" err="1"/>
                <a:t>em</a:t>
              </a:r>
              <a:r>
                <a:rPr lang="en-US" sz="2800" dirty="0"/>
                <a:t> </a:t>
              </a:r>
              <a:r>
                <a:rPr lang="en-US" sz="2800" dirty="0" err="1"/>
                <a:t>như</a:t>
              </a:r>
              <a:r>
                <a:rPr lang="en-US" sz="2800" dirty="0"/>
                <a:t> </a:t>
              </a:r>
              <a:r>
                <a:rPr lang="en-US" sz="2800" dirty="0" err="1"/>
                <a:t>thế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?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226977" y="2351314"/>
              <a:ext cx="7393577" cy="2470864"/>
            </a:xfrm>
            <a:prstGeom prst="roundRect">
              <a:avLst/>
            </a:prstGeom>
            <a:noFill/>
            <a:ln w="7620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Happy cute boy study with smile Premium Vector">
            <a:extLst>
              <a:ext uri="{FF2B5EF4-FFF2-40B4-BE49-F238E27FC236}">
                <a16:creationId xmlns:a16="http://schemas.microsoft.com/office/drawing/2014/main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81" y="4517869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3122786" y="4571768"/>
            <a:ext cx="8503920" cy="2011911"/>
          </a:xfrm>
          <a:prstGeom prst="wedgeRoundRectCallout">
            <a:avLst>
              <a:gd name="adj1" fmla="val -58797"/>
              <a:gd name="adj2" fmla="val -1729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22786" y="4669782"/>
            <a:ext cx="8503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err="1"/>
              <a:t>người</a:t>
            </a:r>
            <a:r>
              <a:rPr lang="en-US" sz="2800"/>
              <a:t> Kim Lan.</a:t>
            </a:r>
            <a:endParaRPr lang="en-US" sz="2800" dirty="0"/>
          </a:p>
          <a:p>
            <a:pPr marL="285750" indent="-285750">
              <a:buFontTx/>
              <a:buChar char="-"/>
            </a:pPr>
            <a:r>
              <a:rPr lang="en-US" sz="2800" dirty="0" err="1"/>
              <a:t>Bát</a:t>
            </a:r>
            <a:r>
              <a:rPr lang="en-US" sz="2800" dirty="0"/>
              <a:t> </a:t>
            </a:r>
            <a:r>
              <a:rPr lang="en-US" sz="2800" dirty="0" err="1"/>
              <a:t>Tràng</a:t>
            </a:r>
            <a:r>
              <a:rPr lang="en-US" sz="2800" dirty="0"/>
              <a:t> </a:t>
            </a:r>
            <a:r>
              <a:rPr lang="en-US" sz="2800" dirty="0" err="1"/>
              <a:t>quê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làng</a:t>
            </a:r>
            <a:r>
              <a:rPr lang="en-US" sz="2800" dirty="0"/>
              <a:t> </a:t>
            </a:r>
            <a:r>
              <a:rPr lang="en-US" sz="2800" dirty="0" err="1"/>
              <a:t>ghề</a:t>
            </a:r>
            <a:r>
              <a:rPr lang="en-US" sz="2800" dirty="0"/>
              <a:t> </a:t>
            </a:r>
            <a:r>
              <a:rPr lang="en-US" sz="2800" dirty="0" err="1"/>
              <a:t>gốm</a:t>
            </a:r>
            <a:r>
              <a:rPr lang="en-US" sz="2800" dirty="0"/>
              <a:t> </a:t>
            </a:r>
            <a:r>
              <a:rPr lang="en-US" sz="2800" dirty="0" err="1"/>
              <a:t>sứ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lâu</a:t>
            </a:r>
            <a:r>
              <a:rPr lang="en-US" sz="2800" dirty="0"/>
              <a:t> </a:t>
            </a:r>
            <a:r>
              <a:rPr lang="en-US" sz="2800" dirty="0" err="1"/>
              <a:t>đời</a:t>
            </a:r>
            <a:r>
              <a:rPr lang="en-US" sz="28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ở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thiện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hiếu</a:t>
            </a:r>
            <a:r>
              <a:rPr lang="en-US" sz="2800" dirty="0"/>
              <a:t> </a:t>
            </a:r>
            <a:r>
              <a:rPr lang="en-US" sz="2800" dirty="0" err="1"/>
              <a:t>khách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khuyên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bạn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điều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00533" y="1569480"/>
            <a:ext cx="9505395" cy="5022949"/>
            <a:chOff x="1736111" y="1845260"/>
            <a:chExt cx="8145012" cy="4304080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111" y="1845260"/>
              <a:ext cx="8145012" cy="4220164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>
            <a:xfrm>
              <a:off x="4419600" y="3055620"/>
              <a:ext cx="3261360" cy="3093720"/>
            </a:xfrm>
            <a:custGeom>
              <a:avLst/>
              <a:gdLst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61360" h="3093720">
                  <a:moveTo>
                    <a:pt x="891540" y="45720"/>
                  </a:moveTo>
                  <a:cubicBezTo>
                    <a:pt x="800100" y="287973"/>
                    <a:pt x="718185" y="368300"/>
                    <a:pt x="617220" y="472440"/>
                  </a:cubicBezTo>
                  <a:cubicBezTo>
                    <a:pt x="870268" y="696277"/>
                    <a:pt x="1056640" y="958214"/>
                    <a:pt x="1104900" y="1386840"/>
                  </a:cubicBezTo>
                  <a:cubicBezTo>
                    <a:pt x="1132840" y="1776730"/>
                    <a:pt x="1046481" y="1947545"/>
                    <a:pt x="960120" y="2156460"/>
                  </a:cubicBezTo>
                  <a:cubicBezTo>
                    <a:pt x="818198" y="2481580"/>
                    <a:pt x="561975" y="2630488"/>
                    <a:pt x="320040" y="2788920"/>
                  </a:cubicBezTo>
                  <a:lnTo>
                    <a:pt x="0" y="3002280"/>
                  </a:lnTo>
                  <a:lnTo>
                    <a:pt x="845820" y="3093720"/>
                  </a:lnTo>
                  <a:lnTo>
                    <a:pt x="3261360" y="3070860"/>
                  </a:lnTo>
                  <a:lnTo>
                    <a:pt x="3261360" y="2575560"/>
                  </a:lnTo>
                  <a:lnTo>
                    <a:pt x="2788920" y="2575560"/>
                  </a:lnTo>
                  <a:cubicBezTo>
                    <a:pt x="2693670" y="2561272"/>
                    <a:pt x="2698433" y="2518410"/>
                    <a:pt x="2674620" y="2461260"/>
                  </a:cubicBezTo>
                  <a:lnTo>
                    <a:pt x="2667000" y="175260"/>
                  </a:lnTo>
                  <a:cubicBezTo>
                    <a:pt x="2559050" y="150178"/>
                    <a:pt x="2541587" y="86995"/>
                    <a:pt x="2514600" y="0"/>
                  </a:cubicBezTo>
                  <a:lnTo>
                    <a:pt x="891540" y="4572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15412" y="566853"/>
            <a:ext cx="8697914" cy="1514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Sưu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tầm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ảnh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vẻ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thiên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nhiên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, con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bức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cảnh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59370" y="2280412"/>
            <a:ext cx="11680082" cy="4375879"/>
            <a:chOff x="233244" y="2704012"/>
            <a:chExt cx="11118379" cy="3913090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93"/>
            <a:stretch/>
          </p:blipFill>
          <p:spPr>
            <a:xfrm>
              <a:off x="233244" y="2704012"/>
              <a:ext cx="11118379" cy="391309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102663" y="5799908"/>
              <a:ext cx="621634" cy="613955"/>
            </a:xfrm>
            <a:prstGeom prst="ellipse">
              <a:avLst/>
            </a:prstGeom>
            <a:solidFill>
              <a:srgbClr val="FDEF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</TotalTime>
  <Words>189</Words>
  <Application>Microsoft Office PowerPoint</Application>
  <PresentationFormat>Widescreen</PresentationFormat>
  <Paragraphs>32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Quicksand Medium</vt:lpstr>
      <vt:lpstr>Times New Roman</vt:lpstr>
      <vt:lpstr>Cute Sticker by Slidesgo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Phuong Anh</cp:lastModifiedBy>
  <cp:revision>19</cp:revision>
  <dcterms:created xsi:type="dcterms:W3CDTF">2021-06-11T02:39:36Z</dcterms:created>
  <dcterms:modified xsi:type="dcterms:W3CDTF">2024-09-15T22:24:50Z</dcterms:modified>
</cp:coreProperties>
</file>