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2832" y="13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9478F-AB42-4D3C-9CB9-EC53EF968210}" type="datetimeFigureOut">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9478F-AB42-4D3C-9CB9-EC53EF968210}" type="datetimeFigureOut">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image" Target="../media/image19.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1. </a:t>
            </a:r>
            <a:r>
              <a:rPr lang="en-US" b="1" dirty="0" err="1">
                <a:solidFill>
                  <a:srgbClr val="002060"/>
                </a:solidFill>
                <a:latin typeface="UTM Aptima" panose="02040603050506020204" pitchFamily="18" charset="0"/>
              </a:rPr>
              <a:t>Khánh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2. </a:t>
            </a:r>
            <a:r>
              <a:rPr lang="en-US" b="1" dirty="0" err="1">
                <a:solidFill>
                  <a:srgbClr val="C00000"/>
                </a:solidFill>
                <a:latin typeface="UTM Aptima" panose="02040603050506020204" pitchFamily="18" charset="0"/>
              </a:rPr>
              <a:t>Một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p>
          <a:p>
            <a:pPr algn="just"/>
            <a:r>
              <a:rPr lang="en-US" b="1" dirty="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4.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kêu</a:t>
            </a:r>
            <a:r>
              <a:rPr lang="en-US" sz="3600" b="1" dirty="0">
                <a:solidFill>
                  <a:schemeClr val="accent2">
                    <a:lumMod val="75000"/>
                  </a:schemeClr>
                </a:solidFill>
                <a:latin typeface="UTM Avo" panose="02040603050506020204" pitchFamily="18" charset="0"/>
              </a:rPr>
              <a:t> </a:t>
            </a:r>
            <a:r>
              <a:rPr lang="en-US" sz="3600" b="1" dirty="0" err="1">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cách</a:t>
            </a:r>
            <a:r>
              <a:rPr lang="en-US" sz="3600" b="1" dirty="0">
                <a:solidFill>
                  <a:srgbClr val="009999"/>
                </a:solidFill>
                <a:latin typeface="UTM Avo" panose="02040603050506020204" pitchFamily="18" charset="0"/>
              </a:rPr>
              <a:t> </a:t>
            </a:r>
            <a:r>
              <a:rPr lang="en-US" sz="3600" b="1" dirty="0" err="1">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127520" y="2263188"/>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361621" y="2230791"/>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19992" y="2846939"/>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36738"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5635019" y="3798502"/>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769736"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60718" y="4436246"/>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Nhấn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a:solidFill>
                    <a:srgbClr val="FF6600"/>
                  </a:solidFill>
                  <a:effectLst>
                    <a:reflection blurRad="6350" stA="55000" endA="300" endPos="45500" dir="5400000" sy="-100000" algn="bl" rotWithShape="0"/>
                  </a:effectLst>
                  <a:latin typeface="UTM Avo" panose="02040603050506020204" pitchFamily="18" charset="0"/>
                </a:rPr>
                <a:t> 4</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192791" y="2050111"/>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979023"/>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b="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48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b="1">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1500" b="1"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3600" b="1"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9" name="文本框 38"/>
          <p:cNvSpPr txBox="1"/>
          <p:nvPr/>
        </p:nvSpPr>
        <p:spPr>
          <a:xfrm>
            <a:off x="3690873" y="1009970"/>
            <a:ext cx="4343400"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5400" b="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54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585807"/>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b="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96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nvGraphicFramePr>
        <p:xfrm>
          <a:off x="305383" y="1640901"/>
          <a:ext cx="11567985" cy="5007593"/>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a:solidFill>
                      <a:schemeClr val="accent2">
                        <a:lumMod val="75000"/>
                      </a:schemeClr>
                    </a:solidFill>
                    <a:latin typeface="Arial" panose="020B0604020202020204" pitchFamily="34" charset="0"/>
                    <a:cs typeface="Arial" panose="020B0604020202020204" pitchFamily="34" charset="0"/>
                  </a:rPr>
                  <a:t>Bài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tập</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đọc</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muốn</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nói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với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chúng</a:t>
                </a:r>
                <a:r>
                  <a:rPr lang="en-US" sz="3600" b="1" dirty="0">
                    <a:solidFill>
                      <a:schemeClr val="accent2">
                        <a:lumMod val="75000"/>
                      </a:schemeClr>
                    </a:solidFill>
                    <a:latin typeface="Arial" panose="020B0604020202020204" pitchFamily="34" charset="0"/>
                    <a:cs typeface="Arial" panose="020B0604020202020204" pitchFamily="34" charset="0"/>
                  </a:rPr>
                  <a:t> ta </a:t>
                </a:r>
                <a:r>
                  <a:rPr lang="en-US" sz="3600" b="1" dirty="0" err="1">
                    <a:solidFill>
                      <a:schemeClr val="accent2">
                        <a:lumMod val="75000"/>
                      </a:schemeClr>
                    </a:solidFill>
                    <a:latin typeface="Arial" panose="020B0604020202020204" pitchFamily="34" charset="0"/>
                    <a:cs typeface="Arial" panose="020B0604020202020204" pitchFamily="34" charset="0"/>
                  </a:rPr>
                  <a:t>điều</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gì</a:t>
                </a:r>
                <a:r>
                  <a:rPr lang="en-US" sz="3600" b="1"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Mỗi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ngư</a:t>
            </a:r>
            <a:r>
              <a:rPr lang="en-US" sz="4000" b="1" dirty="0">
                <a:latin typeface="Arial" panose="020B0604020202020204" pitchFamily="34" charset="0"/>
                <a:cs typeface="Arial" panose="020B0604020202020204" pitchFamily="34" charset="0"/>
              </a:rPr>
              <a:t>ờ</a:t>
            </a:r>
            <a:r>
              <a:rPr lang="vi-VN" sz="4000" b="1" dirty="0">
                <a:latin typeface="Arial" panose="020B0604020202020204" pitchFamily="34" charset="0"/>
                <a:cs typeface="Arial" panose="020B0604020202020204" pitchFamily="34" charset="0"/>
              </a:rPr>
              <a:t>i 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997803"/>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b="1"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8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b="1"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8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3 </a:t>
            </a:r>
            <a:endParaRPr lang="zh-CN" altLang="en-US" sz="48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192791" y="2564669"/>
            <a:ext cx="8897179"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b="1"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9600" b="1"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15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a:solidFill>
                    <a:srgbClr val="E53B8C"/>
                  </a:solidFill>
                  <a:latin typeface="UTM Avo" panose="02040603050506020204" pitchFamily="18" charset="0"/>
                </a:rPr>
                <a:t>Em</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hãy</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trao</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đổi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với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bạn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những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điều</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đặc</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biệt</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mỗi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thành</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viên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trong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tổ</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mình</a:t>
              </a:r>
              <a:r>
                <a:rPr lang="en-US" sz="3200" b="1" dirty="0">
                  <a:solidFill>
                    <a:srgbClr val="E53B8C"/>
                  </a:solidFill>
                  <a:latin typeface="UTM Avo" panose="02040603050506020204" pitchFamily="18" charset="0"/>
                </a:rPr>
                <a:t>.</a:t>
              </a: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a:solidFill>
                  <a:srgbClr val="002060"/>
                </a:solidFill>
                <a:latin typeface="UTM Avo" panose="02040603050506020204" pitchFamily="18" charset="0"/>
              </a:rPr>
              <a:t>Hướng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dẫn</a:t>
            </a:r>
            <a:endParaRPr lang="en-US" sz="3200" b="1" dirty="0">
              <a:solidFill>
                <a:srgbClr val="002060"/>
              </a:solidFill>
              <a:latin typeface="UTM Avo" panose="02040603050506020204" pitchFamily="18" charset="0"/>
            </a:endParaRPr>
          </a:p>
          <a:p>
            <a:endParaRPr lang="en-US" sz="28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tổ</a:t>
            </a:r>
            <a:endParaRPr lang="en-US" sz="32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đặc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điểm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của</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riêng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chỉ</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nổi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so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còn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0750"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88716"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a:solidFill>
                  <a:srgbClr val="FF0000"/>
                </a:solidFill>
                <a:effectLst>
                  <a:reflection blurRad="6350" stA="55000" endA="300" endPos="45500" dir="5400000" sy="-100000" algn="bl" rotWithShape="0"/>
                </a:effectLst>
                <a:latin typeface="UTM Avo" panose="02040603050506020204" pitchFamily="18" charset="0"/>
              </a:rPr>
              <a:t>ĐỊNH HƯỚNG HỌC TẬP</a:t>
            </a: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a:latin typeface="Times New Roman" panose="02020603050405020304" pitchFamily="18" charset="0"/>
                <a:cs typeface="Times New Roman" panose="02020603050405020304" pitchFamily="18" charset="0"/>
              </a:rPr>
              <a:t>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đôi</a:t>
            </a:r>
            <a:r>
              <a:rPr lang="en-US" sz="3200" b="1" i="1" dirty="0">
                <a:latin typeface="Times New Roman" panose="02020603050405020304" pitchFamily="18" charset="0"/>
                <a:cs typeface="Times New Roman" panose="02020603050405020304" pitchFamily="18" charset="0"/>
              </a:rPr>
              <a:t> </a:t>
            </a:r>
            <a:r>
              <a:rPr lang="vi-VN" sz="3200" b="1" dirty="0">
                <a:latin typeface="+mj-lt"/>
              </a:rPr>
              <a:t>hiểu ý nghĩa bài đọc.</a:t>
            </a:r>
            <a:endParaRPr lang="en-US" sz="3200" b="1" dirty="0">
              <a:latin typeface="+mj-lt"/>
            </a:endParaRPr>
          </a:p>
          <a:p>
            <a:r>
              <a:rPr lang="vi-VN" sz="3200" b="1" dirty="0">
                <a:latin typeface="+mj-lt"/>
              </a:rPr>
              <a:t>+ Chia sẻ với người thân về bài đọc.</a:t>
            </a:r>
            <a:endParaRPr lang="en-US" sz="3200" b="1" dirty="0">
              <a:latin typeface="+mj-lt"/>
            </a:endParaRPr>
          </a:p>
          <a:p>
            <a:r>
              <a:rPr lang="vi-VN" sz="3200" b="1" dirty="0">
                <a:latin typeface="+mj-lt"/>
              </a:rPr>
              <a:t>+ </a:t>
            </a:r>
            <a:r>
              <a:rPr lang="en-US" sz="3200" b="1" dirty="0" err="1">
                <a:latin typeface="Times New Roman" panose="02020603050405020304" pitchFamily="18" charset="0"/>
                <a:cs typeface="Times New Roman" panose="02020603050405020304" pitchFamily="18" charset="0"/>
              </a:rPr>
              <a:t>Trao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vi-VN" sz="3200" b="1" dirty="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255264" y="160299"/>
            <a:ext cx="6003036" cy="1107996"/>
          </a:xfrm>
          <a:prstGeom prst="rect">
            <a:avLst/>
          </a:prstGeom>
          <a:noFill/>
        </p:spPr>
        <p:txBody>
          <a:bodyPr wrap="square">
            <a:spAutoFit/>
          </a:bodyPr>
          <a:lstStyle/>
          <a:p>
            <a:pPr algn="ctr"/>
            <a:r>
              <a:rPr lang="en-US" altLang="zh-CN" sz="6600" b="1"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b="1"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b="1"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b="1"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Nhận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p>
          <a:p>
            <a:pPr algn="just"/>
            <a:endParaRPr lang="en-US" sz="2800" dirty="0">
              <a:solidFill>
                <a:schemeClr val="accent6">
                  <a:lumMod val="50000"/>
                </a:schemeClr>
              </a:solidFill>
              <a:latin typeface="UTM Alexander" panose="02040603050506020204" pitchFamily="18" charset="0"/>
            </a:endParaRPr>
          </a:p>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15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1042832"/>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b="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4800" b="1"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b="1">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9600" b="1"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1841</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31</vt:i4>
      </vt:variant>
    </vt:vector>
  </HeadingPairs>
  <TitlesOfParts>
    <vt:vector size="54" baseType="lpstr">
      <vt:lpstr>等线</vt:lpstr>
      <vt:lpstr>微软雅黑</vt:lpstr>
      <vt:lpstr>#9Slide05 Awesome Display</vt:lpstr>
      <vt:lpstr>#9Slide05 SVNHollycakes</vt:lpstr>
      <vt:lpstr>Arial</vt:lpstr>
      <vt:lpstr>Calibri</vt:lpstr>
      <vt:lpstr>Calibri Light</vt:lpstr>
      <vt:lpstr>Cambria</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cp:revision>
  <dcterms:created xsi:type="dcterms:W3CDTF">2023-08-20T08:42:27Z</dcterms:created>
  <dcterms:modified xsi:type="dcterms:W3CDTF">2023-09-10T16:10:08Z</dcterms:modified>
</cp:coreProperties>
</file>