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23"/>
  </p:notesMasterIdLst>
  <p:sldIdLst>
    <p:sldId id="257" r:id="rId3"/>
    <p:sldId id="299" r:id="rId4"/>
    <p:sldId id="300" r:id="rId5"/>
    <p:sldId id="301" r:id="rId6"/>
    <p:sldId id="260" r:id="rId7"/>
    <p:sldId id="274" r:id="rId8"/>
    <p:sldId id="259" r:id="rId9"/>
    <p:sldId id="265" r:id="rId10"/>
    <p:sldId id="295" r:id="rId11"/>
    <p:sldId id="275" r:id="rId12"/>
    <p:sldId id="276" r:id="rId13"/>
    <p:sldId id="277" r:id="rId14"/>
    <p:sldId id="296" r:id="rId15"/>
    <p:sldId id="283" r:id="rId16"/>
    <p:sldId id="267" r:id="rId17"/>
    <p:sldId id="278" r:id="rId18"/>
    <p:sldId id="302" r:id="rId19"/>
    <p:sldId id="304" r:id="rId20"/>
    <p:sldId id="303"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C913"/>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2023/8/20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2023/8/20</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2023/8/20</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8/20/2023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2023/8/20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8/20/2023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554384" y="368293"/>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188033" y="1635126"/>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479189" y="3608956"/>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pic>
        <p:nvPicPr>
          <p:cNvPr id="8" name="Picture 7">
            <a:extLst>
              <a:ext uri="{FF2B5EF4-FFF2-40B4-BE49-F238E27FC236}">
                <a16:creationId xmlns:a16="http://schemas.microsoft.com/office/drawing/2014/main" id="{CE6808F6-381B-9A65-3B56-BD716AB9F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110A0F06-B24D-2B2C-022D-B8FF8B6F5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pic>
        <p:nvPicPr>
          <p:cNvPr id="2" name="Picture 1">
            <a:extLst>
              <a:ext uri="{FF2B5EF4-FFF2-40B4-BE49-F238E27FC236}">
                <a16:creationId xmlns:a16="http://schemas.microsoft.com/office/drawing/2014/main" id="{707D6404-B793-E47C-6988-4ABA4BC4A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pic>
        <p:nvPicPr>
          <p:cNvPr id="2" name="Picture 1">
            <a:extLst>
              <a:ext uri="{FF2B5EF4-FFF2-40B4-BE49-F238E27FC236}">
                <a16:creationId xmlns:a16="http://schemas.microsoft.com/office/drawing/2014/main" id="{36F71CE2-BEF9-41B4-271D-4EB4F286F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pic>
        <p:nvPicPr>
          <p:cNvPr id="2" name="Picture 1">
            <a:extLst>
              <a:ext uri="{FF2B5EF4-FFF2-40B4-BE49-F238E27FC236}">
                <a16:creationId xmlns:a16="http://schemas.microsoft.com/office/drawing/2014/main" id="{5A1A4A4E-8CD0-71A8-06EF-F9B1A6B45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pic>
        <p:nvPicPr>
          <p:cNvPr id="2" name="Picture 1">
            <a:extLst>
              <a:ext uri="{FF2B5EF4-FFF2-40B4-BE49-F238E27FC236}">
                <a16:creationId xmlns:a16="http://schemas.microsoft.com/office/drawing/2014/main" id="{861448F4-984D-3AAB-3B56-171346D4E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pic>
        <p:nvPicPr>
          <p:cNvPr id="2" name="Picture 1">
            <a:extLst>
              <a:ext uri="{FF2B5EF4-FFF2-40B4-BE49-F238E27FC236}">
                <a16:creationId xmlns:a16="http://schemas.microsoft.com/office/drawing/2014/main" id="{F88FF602-DE0B-25AD-5FEE-9CAD362E6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pic>
        <p:nvPicPr>
          <p:cNvPr id="2" name="Picture 1">
            <a:extLst>
              <a:ext uri="{FF2B5EF4-FFF2-40B4-BE49-F238E27FC236}">
                <a16:creationId xmlns:a16="http://schemas.microsoft.com/office/drawing/2014/main" id="{48BE07C0-0B80-31AF-7B03-EE7437C7A1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978449" y="1287882"/>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
        <p:nvSpPr>
          <p:cNvPr id="8" name="Star: 5 Points 7">
            <a:extLst>
              <a:ext uri="{FF2B5EF4-FFF2-40B4-BE49-F238E27FC236}">
                <a16:creationId xmlns:a16="http://schemas.microsoft.com/office/drawing/2014/main" id="{83AA5A59-8158-5116-A697-0DC228B9BABA}"/>
              </a:ext>
            </a:extLst>
          </p:cNvPr>
          <p:cNvSpPr/>
          <p:nvPr/>
        </p:nvSpPr>
        <p:spPr>
          <a:xfrm>
            <a:off x="2377147" y="1048996"/>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1" name="Star: 5 Points 10">
            <a:extLst>
              <a:ext uri="{FF2B5EF4-FFF2-40B4-BE49-F238E27FC236}">
                <a16:creationId xmlns:a16="http://schemas.microsoft.com/office/drawing/2014/main" id="{1C0B1F4A-4EE0-32DF-CE96-4A47124B3ADF}"/>
              </a:ext>
            </a:extLst>
          </p:cNvPr>
          <p:cNvSpPr/>
          <p:nvPr/>
        </p:nvSpPr>
        <p:spPr>
          <a:xfrm>
            <a:off x="2377147" y="1687287"/>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
        <p:nvSpPr>
          <p:cNvPr id="12" name="Star: 5 Points 11">
            <a:extLst>
              <a:ext uri="{FF2B5EF4-FFF2-40B4-BE49-F238E27FC236}">
                <a16:creationId xmlns:a16="http://schemas.microsoft.com/office/drawing/2014/main" id="{23A4B23D-09D8-C921-43F8-1EE4E6CC41BF}"/>
              </a:ext>
            </a:extLst>
          </p:cNvPr>
          <p:cNvSpPr/>
          <p:nvPr/>
        </p:nvSpPr>
        <p:spPr>
          <a:xfrm>
            <a:off x="2396840" y="2377569"/>
            <a:ext cx="665011" cy="690282"/>
          </a:xfrm>
          <a:prstGeom prst="star5">
            <a:avLst/>
          </a:prstGeom>
          <a:solidFill>
            <a:srgbClr val="FFFF00">
              <a:alpha val="4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spTree>
    <p:extLst>
      <p:ext uri="{BB962C8B-B14F-4D97-AF65-F5344CB8AC3E}">
        <p14:creationId xmlns:p14="http://schemas.microsoft.com/office/powerpoint/2010/main" val="2186029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403121" y="51708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VẬN DỤNG</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hought Bubble: Cloud 3">
            <a:extLst>
              <a:ext uri="{FF2B5EF4-FFF2-40B4-BE49-F238E27FC236}">
                <a16:creationId xmlns:a16="http://schemas.microsoft.com/office/drawing/2014/main" id="{CFC2CB08-7910-8CF0-F22A-E3766C9FCD89}"/>
              </a:ext>
            </a:extLst>
          </p:cNvPr>
          <p:cNvSpPr/>
          <p:nvPr/>
        </p:nvSpPr>
        <p:spPr>
          <a:xfrm>
            <a:off x="1514764" y="1581450"/>
            <a:ext cx="10215418" cy="3695100"/>
          </a:xfrm>
          <a:prstGeom prst="cloudCallout">
            <a:avLst>
              <a:gd name="adj1" fmla="val 54519"/>
              <a:gd name="adj2" fmla="val 83986"/>
            </a:avLst>
          </a:prstGeom>
          <a:solidFill>
            <a:schemeClr val="bg1">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just"/>
            <a:r>
              <a:rPr lang="vi-VN" sz="3200" dirty="0">
                <a:solidFill>
                  <a:schemeClr val="tx1"/>
                </a:solidFill>
                <a:effectLst/>
                <a:latin typeface="Times New Roman" panose="02020603050405020304" pitchFamily="18" charset="0"/>
                <a:ea typeface="Times New Roman" panose="02020603050405020304" pitchFamily="18" charset="0"/>
              </a:rPr>
              <a:t>Thảo luận với bạn cùng bàn và đề xuất ý tưởng trồng một loại hoa, cây cảnh có khả năng làm sạch không kh</a:t>
            </a:r>
            <a:r>
              <a:rPr lang="en-US" sz="3200" dirty="0">
                <a:solidFill>
                  <a:schemeClr val="tx1"/>
                </a:solidFill>
                <a:effectLst/>
                <a:latin typeface="Times New Roman" panose="02020603050405020304" pitchFamily="18" charset="0"/>
                <a:ea typeface="Times New Roman" panose="02020603050405020304" pitchFamily="18" charset="0"/>
              </a:rPr>
              <a:t>í</a:t>
            </a:r>
            <a:r>
              <a:rPr lang="vi-VN" sz="3200" dirty="0">
                <a:solidFill>
                  <a:schemeClr val="tx1"/>
                </a:solidFill>
                <a:effectLst/>
                <a:latin typeface="Times New Roman" panose="02020603050405020304" pitchFamily="18" charset="0"/>
                <a:ea typeface="Times New Roman" panose="02020603050405020304" pitchFamily="18" charset="0"/>
              </a:rPr>
              <a:t> trong khuôn viên trường học của em.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8012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142838" y="701746"/>
            <a:ext cx="10160000" cy="830997"/>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ĐỊNH HƯỚNG HỌC TẬP</a:t>
            </a:r>
            <a:endParaRPr kumimoji="0" lang="en-US" sz="48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17990FD-5C50-441F-ECCB-C2EF4B0AFA6C}"/>
              </a:ext>
            </a:extLst>
          </p:cNvPr>
          <p:cNvSpPr txBox="1"/>
          <p:nvPr/>
        </p:nvSpPr>
        <p:spPr>
          <a:xfrm>
            <a:off x="2636983" y="1971373"/>
            <a:ext cx="9171710" cy="1815882"/>
          </a:xfrm>
          <a:prstGeom prst="rect">
            <a:avLst/>
          </a:prstGeom>
          <a:noFill/>
        </p:spPr>
        <p:txBody>
          <a:bodyPr wrap="square">
            <a:spAutoFit/>
          </a:bodyPr>
          <a:lstStyle/>
          <a:p>
            <a:r>
              <a:rPr lang="vi-VN" sz="2800" dirty="0">
                <a:solidFill>
                  <a:schemeClr val="tx1"/>
                </a:solidFill>
              </a:rPr>
              <a:t>- </a:t>
            </a:r>
            <a:r>
              <a:rPr lang="vi-VN" sz="2800" dirty="0"/>
              <a:t>Tìm hiểu lợi ích của hoa và cây cảnh ở gia đình, trường học, địa phương đối với đời sống.</a:t>
            </a:r>
            <a:endParaRPr lang="en-US" sz="2800" dirty="0"/>
          </a:p>
          <a:p>
            <a:pPr algn="just"/>
            <a:r>
              <a:rPr lang="vi-VN" sz="2800" dirty="0">
                <a:solidFill>
                  <a:schemeClr val="tx1"/>
                </a:solidFill>
              </a:rPr>
              <a:t>- </a:t>
            </a:r>
            <a:r>
              <a:rPr lang="vi-VN" sz="2800" dirty="0"/>
              <a:t>Tích cực với việc trồng, chăm sóc và bảo vệ hoa, cây cảnh.</a:t>
            </a:r>
            <a:endParaRPr lang="en-US" sz="2800" dirty="0"/>
          </a:p>
          <a:p>
            <a:pPr algn="just"/>
            <a:r>
              <a:rPr lang="vi-VN" sz="2800" dirty="0"/>
              <a:t>- Đọc và chuẩn bị trước bài sau.</a:t>
            </a:r>
            <a:endParaRPr lang="vi-VN" sz="2800" dirty="0">
              <a:solidFill>
                <a:schemeClr val="tx1"/>
              </a:solidFill>
            </a:endParaRPr>
          </a:p>
        </p:txBody>
      </p:sp>
    </p:spTree>
    <p:extLst>
      <p:ext uri="{BB962C8B-B14F-4D97-AF65-F5344CB8AC3E}">
        <p14:creationId xmlns:p14="http://schemas.microsoft.com/office/powerpoint/2010/main" val="3587713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6CB2-4A21-7901-56E4-1CA9D9117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4" name="TextBox 3">
            <a:extLst>
              <a:ext uri="{FF2B5EF4-FFF2-40B4-BE49-F238E27FC236}">
                <a16:creationId xmlns:a16="http://schemas.microsoft.com/office/drawing/2014/main" id="{820EB9D8-B188-BD88-986B-4882B1565889}"/>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KHỞI ĐỘNG</a:t>
            </a:r>
          </a:p>
        </p:txBody>
      </p:sp>
    </p:spTree>
    <p:extLst>
      <p:ext uri="{BB962C8B-B14F-4D97-AF65-F5344CB8AC3E}">
        <p14:creationId xmlns:p14="http://schemas.microsoft.com/office/powerpoint/2010/main" val="76140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DF1713AB-5D18-C9AE-036E-EACB3CC304EA}"/>
              </a:ext>
            </a:extLst>
          </p:cNvPr>
          <p:cNvSpPr/>
          <p:nvPr/>
        </p:nvSpPr>
        <p:spPr>
          <a:xfrm>
            <a:off x="2729346" y="1287882"/>
            <a:ext cx="9402618" cy="3445164"/>
          </a:xfrm>
          <a:prstGeom prst="flowChartAlternateProcess">
            <a:avLst/>
          </a:prstGeom>
          <a:solidFill>
            <a:schemeClr val="accent4">
              <a:lumMod val="20000"/>
              <a:lumOff val="8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endParaRPr lang="en-US" sz="3600" dirty="0">
              <a:solidFill>
                <a:schemeClr val="bg1"/>
              </a:solidFill>
            </a:endParaRPr>
          </a:p>
        </p:txBody>
      </p:sp>
      <p:pic>
        <p:nvPicPr>
          <p:cNvPr id="2" name="Picture 1">
            <a:extLst>
              <a:ext uri="{FF2B5EF4-FFF2-40B4-BE49-F238E27FC236}">
                <a16:creationId xmlns:a16="http://schemas.microsoft.com/office/drawing/2014/main" id="{1CFA978D-1F75-EEEB-D1A8-33389DCEE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
        <p:nvSpPr>
          <p:cNvPr id="3" name="TextBox 2">
            <a:extLst>
              <a:ext uri="{FF2B5EF4-FFF2-40B4-BE49-F238E27FC236}">
                <a16:creationId xmlns:a16="http://schemas.microsoft.com/office/drawing/2014/main" id="{E9BA590D-DFE8-D8F7-DA71-DB4B4777FE01}"/>
              </a:ext>
            </a:extLst>
          </p:cNvPr>
          <p:cNvSpPr txBox="1"/>
          <p:nvPr/>
        </p:nvSpPr>
        <p:spPr>
          <a:xfrm>
            <a:off x="5030042" y="170609"/>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49A5F1C-BD9E-39B3-1575-DD652714C6C8}"/>
              </a:ext>
            </a:extLst>
          </p:cNvPr>
          <p:cNvSpPr txBox="1"/>
          <p:nvPr/>
        </p:nvSpPr>
        <p:spPr>
          <a:xfrm>
            <a:off x="2844800" y="1456193"/>
            <a:ext cx="9171710" cy="3108543"/>
          </a:xfrm>
          <a:prstGeom prst="rect">
            <a:avLst/>
          </a:prstGeom>
          <a:noFill/>
        </p:spPr>
        <p:txBody>
          <a:bodyPr wrap="square">
            <a:spAutoFit/>
          </a:bodyPr>
          <a:lstStyle/>
          <a:p>
            <a:pPr algn="just"/>
            <a:r>
              <a:rPr lang="vi-VN" sz="2800" dirty="0">
                <a:solidFill>
                  <a:schemeClr val="tx1"/>
                </a:solidFill>
              </a:rPr>
              <a:t>- Nêu được lợi ích của hoa và cây cảnh đối với đời sống.</a:t>
            </a:r>
            <a:endParaRPr lang="en-US" sz="2800" dirty="0">
              <a:solidFill>
                <a:schemeClr val="tx1"/>
              </a:solidFill>
            </a:endParaRPr>
          </a:p>
          <a:p>
            <a:pPr algn="just"/>
            <a:r>
              <a:rPr lang="vi-VN" sz="2800" dirty="0">
                <a:solidFill>
                  <a:schemeClr val="tx1"/>
                </a:solidFill>
              </a:rPr>
              <a:t>- Có hứng thú với việc trồng, chăm sóc và bảo vệ hoa, cây cảnh. </a:t>
            </a:r>
          </a:p>
          <a:p>
            <a:pPr algn="just"/>
            <a:r>
              <a:rPr lang="vi-VN" sz="2800" dirty="0">
                <a:solidFill>
                  <a:schemeClr val="tx1"/>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dirty="0">
              <a:solidFill>
                <a:schemeClr val="tx1"/>
              </a:solidFill>
            </a:endParaRPr>
          </a:p>
        </p:txBody>
      </p:sp>
    </p:spTree>
    <p:extLst>
      <p:ext uri="{BB962C8B-B14F-4D97-AF65-F5344CB8AC3E}">
        <p14:creationId xmlns:p14="http://schemas.microsoft.com/office/powerpoint/2010/main" val="3646227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5679"/>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3D991-D8A9-A433-E4A6-48E785A0B492}"/>
              </a:ext>
            </a:extLst>
          </p:cNvPr>
          <p:cNvSpPr txBox="1"/>
          <p:nvPr/>
        </p:nvSpPr>
        <p:spPr>
          <a:xfrm>
            <a:off x="2356939" y="1812870"/>
            <a:ext cx="8577470" cy="1200329"/>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rPr>
              <a:t>KHÁM PHÁ</a:t>
            </a:r>
            <a:endParaRPr kumimoji="0" lang="en-US" sz="7200" b="1" i="0" u="none" strike="noStrike" kern="1200" cap="none" spc="0" normalizeH="0" baseline="0" noProof="0" dirty="0">
              <a:ln>
                <a:solidFill>
                  <a:srgbClr val="2AAA71"/>
                </a:solidFill>
              </a:ln>
              <a:effectLst>
                <a:glow rad="228600">
                  <a:srgbClr val="FFC000">
                    <a:satMod val="175000"/>
                    <a:alpha val="40000"/>
                  </a:srgbClr>
                </a:glow>
                <a:outerShdw blurRad="38100" dist="38100" dir="2700000" algn="tl">
                  <a:srgbClr val="000000">
                    <a:alpha val="43137"/>
                  </a:srgbClr>
                </a:outerShdw>
                <a:reflection blurRad="6350" stA="50000" endA="300" endPos="50000" dist="29997" dir="5400000" sy="-100000" algn="bl" rotWithShape="0"/>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1631076-091D-3220-F04A-14C7916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4340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09330" y="1641204"/>
            <a:ext cx="6876884" cy="1938696"/>
          </a:xfrm>
          <a:prstGeom prst="rect">
            <a:avLst/>
          </a:prstGeom>
        </p:spPr>
      </p:pic>
      <p:pic>
        <p:nvPicPr>
          <p:cNvPr id="2" name="Picture 1">
            <a:extLst>
              <a:ext uri="{FF2B5EF4-FFF2-40B4-BE49-F238E27FC236}">
                <a16:creationId xmlns:a16="http://schemas.microsoft.com/office/drawing/2014/main" id="{4E4D7DED-AB96-63E4-B925-87A1DF0A3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DA466B-4850-0ADF-B287-41F17E72EA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vi-VN" sz="3600" b="1" dirty="0">
                <a:solidFill>
                  <a:schemeClr val="tx1"/>
                </a:solidFill>
                <a:latin typeface="Calibri" panose="020F0502020204030204" pitchFamily="34" charset="0"/>
                <a:cs typeface="Calibri" panose="020F0502020204030204" pitchFamily="34" charset="0"/>
              </a:rPr>
              <a:t>biết.</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72F6E15-A6CD-EDA8-8484-25BA737ED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1BE6CAE-0151-E7D9-5750-23D9D412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A29575-0C6F-AB9B-9317-C2F7E5565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626" y="170609"/>
            <a:ext cx="1761402" cy="1893273"/>
          </a:xfrm>
          <a:prstGeom prst="rect">
            <a:avLst/>
          </a:prstGeom>
        </p:spPr>
      </p:pic>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627</Words>
  <Application>Microsoft Office PowerPoint</Application>
  <PresentationFormat>Widescreen</PresentationFormat>
  <Paragraphs>54</Paragraphs>
  <Slides>20</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等线</vt:lpstr>
      <vt:lpstr>Arial</vt:lpstr>
      <vt:lpstr>Calibri</vt:lpstr>
      <vt:lpstr>Calibri Light</vt:lpstr>
      <vt:lpstr>Cambria</vt:lpstr>
      <vt:lpstr>Times New Roman</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2023-07-04T12:20:18Z</dcterms:created>
  <dcterms:modified xsi:type="dcterms:W3CDTF">2023-08-20T14:53:27Z</dcterms:modified>
</cp:coreProperties>
</file>