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handoutMasterIdLst>
    <p:handoutMasterId r:id="rId27"/>
  </p:handoutMasterIdLst>
  <p:sldIdLst>
    <p:sldId id="524" r:id="rId3"/>
    <p:sldId id="525" r:id="rId4"/>
    <p:sldId id="526" r:id="rId5"/>
    <p:sldId id="527" r:id="rId6"/>
    <p:sldId id="549" r:id="rId7"/>
    <p:sldId id="546" r:id="rId8"/>
    <p:sldId id="548" r:id="rId9"/>
    <p:sldId id="550" r:id="rId10"/>
    <p:sldId id="564" r:id="rId11"/>
    <p:sldId id="551" r:id="rId12"/>
    <p:sldId id="555" r:id="rId13"/>
    <p:sldId id="570" r:id="rId14"/>
    <p:sldId id="552" r:id="rId15"/>
    <p:sldId id="556" r:id="rId16"/>
    <p:sldId id="565" r:id="rId17"/>
    <p:sldId id="558" r:id="rId18"/>
    <p:sldId id="557" r:id="rId19"/>
    <p:sldId id="560" r:id="rId20"/>
    <p:sldId id="566" r:id="rId21"/>
    <p:sldId id="568" r:id="rId22"/>
    <p:sldId id="569" r:id="rId23"/>
    <p:sldId id="547" r:id="rId24"/>
    <p:sldId id="534" r:id="rId25"/>
    <p:sldId id="545"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97429"/>
    <a:srgbClr val="B8D991"/>
    <a:srgbClr val="0F1D02"/>
    <a:srgbClr val="F08934"/>
    <a:srgbClr val="FBE8CF"/>
    <a:srgbClr val="9C5B0C"/>
    <a:srgbClr val="F1A03F"/>
    <a:srgbClr val="55A84B"/>
    <a:srgbClr val="75BA5B"/>
    <a:srgbClr val="F0AE3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249" autoAdjust="0"/>
  </p:normalViewPr>
  <p:slideViewPr>
    <p:cSldViewPr snapToGrid="0">
      <p:cViewPr varScale="1">
        <p:scale>
          <a:sx n="58" d="100"/>
          <a:sy n="58" d="100"/>
        </p:scale>
        <p:origin x="1140" y="66"/>
      </p:cViewPr>
      <p:guideLst/>
    </p:cSldViewPr>
  </p:slideViewPr>
  <p:notesTextViewPr>
    <p:cViewPr>
      <p:scale>
        <a:sx n="1" d="1"/>
        <a:sy n="1" d="1"/>
      </p:scale>
      <p:origin x="0" y="0"/>
    </p:cViewPr>
  </p:notesTextViewPr>
  <p:notesViewPr>
    <p:cSldViewPr snapToGrid="0">
      <p:cViewPr varScale="1">
        <p:scale>
          <a:sx n="49" d="100"/>
          <a:sy n="49" d="100"/>
        </p:scale>
        <p:origin x="2052" y="5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3A06F15-E2DA-64D7-DE96-93EC12289F4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9BDB540C-E84D-891B-3DE3-9F8BFB17664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17EEDE1-CFB0-4F0B-B38D-24FEEE27D84F}" type="datetimeFigureOut">
              <a:rPr lang="en-US" smtClean="0"/>
              <a:t>8/21/2023</a:t>
            </a:fld>
            <a:endParaRPr lang="en-US"/>
          </a:p>
        </p:txBody>
      </p:sp>
      <p:sp>
        <p:nvSpPr>
          <p:cNvPr id="4" name="Footer Placeholder 3">
            <a:extLst>
              <a:ext uri="{FF2B5EF4-FFF2-40B4-BE49-F238E27FC236}">
                <a16:creationId xmlns:a16="http://schemas.microsoft.com/office/drawing/2014/main" id="{5FFF09E4-6925-589A-F5B1-B38833EB954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D1AA821-2CA7-8B24-C28E-09B7B01B918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56119B2-CD60-4639-A604-2ADF5479EE4A}" type="slidenum">
              <a:rPr lang="en-US" smtClean="0"/>
              <a:t>‹#›</a:t>
            </a:fld>
            <a:endParaRPr lang="en-US"/>
          </a:p>
        </p:txBody>
      </p:sp>
    </p:spTree>
    <p:extLst>
      <p:ext uri="{BB962C8B-B14F-4D97-AF65-F5344CB8AC3E}">
        <p14:creationId xmlns:p14="http://schemas.microsoft.com/office/powerpoint/2010/main" val="1588319802"/>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095BC-E4BE-85D6-8C17-7DCFFDEC34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F401B7D-E69F-AFC9-5497-B9C1DD4CFE3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19A84D8-DC8B-878F-A9ED-3874D5D5CD84}"/>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5" name="Footer Placeholder 4">
            <a:extLst>
              <a:ext uri="{FF2B5EF4-FFF2-40B4-BE49-F238E27FC236}">
                <a16:creationId xmlns:a16="http://schemas.microsoft.com/office/drawing/2014/main" id="{4AF11598-1B7B-245F-AF40-3C85E86A61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23C2C29-315B-4819-2EAC-BEC63EBED30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919981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3054DC-B3B8-18B1-5982-458940A54B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71B5605-9B05-DE46-5B39-F017D67B74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14859B-B6C3-DBAF-6D6D-271E29B7F481}"/>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5" name="Footer Placeholder 4">
            <a:extLst>
              <a:ext uri="{FF2B5EF4-FFF2-40B4-BE49-F238E27FC236}">
                <a16:creationId xmlns:a16="http://schemas.microsoft.com/office/drawing/2014/main" id="{D9E8003E-DF8D-8F66-577E-DF2FE7BC16E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A97180-1C14-93EA-FE3E-FB5DD420AF59}"/>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265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D0EF0D83-02D0-0D67-B3C6-DA67F4DE1A0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94537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2366512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Tree>
    <p:extLst>
      <p:ext uri="{BB962C8B-B14F-4D97-AF65-F5344CB8AC3E}">
        <p14:creationId xmlns:p14="http://schemas.microsoft.com/office/powerpoint/2010/main" val="4534858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982470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4152010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
        <p:nvSpPr>
          <p:cNvPr id="11" name="矩形 10"/>
          <p:cNvSpPr/>
          <p:nvPr userDrawn="1"/>
        </p:nvSpPr>
        <p:spPr>
          <a:xfrm>
            <a:off x="8325228" y="5075854"/>
            <a:ext cx="775136" cy="230832"/>
          </a:xfrm>
          <a:prstGeom prst="rect">
            <a:avLst/>
          </a:prstGeom>
        </p:spPr>
        <p:txBody>
          <a:bodyPr wrap="square">
            <a:spAutoFit/>
          </a:bodyPr>
          <a:lstStyle/>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模板下载：</a:t>
            </a:r>
            <a:r>
              <a:rPr lang="en-US" altLang="zh-CN" sz="100" dirty="0">
                <a:solidFill>
                  <a:prstClr val="white"/>
                </a:solidFill>
                <a:latin typeface="Calibri" panose="020F0502020204030204"/>
                <a:ea typeface="宋体" panose="02010600030101010101" pitchFamily="2" charset="-122"/>
              </a:rPr>
              <a:t>www.1ppt.com/moban/          </a:t>
            </a:r>
            <a:r>
              <a:rPr lang="zh-CN" altLang="en-US" sz="100" dirty="0">
                <a:solidFill>
                  <a:prstClr val="white"/>
                </a:solidFill>
                <a:latin typeface="Calibri" panose="020F0502020204030204"/>
                <a:ea typeface="宋体" panose="02010600030101010101" pitchFamily="2" charset="-122"/>
              </a:rPr>
              <a:t>行业</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www.1ppt.com/hangye/ </a:t>
            </a:r>
          </a:p>
          <a:p>
            <a:r>
              <a:rPr lang="zh-CN" altLang="en-US" sz="100" dirty="0">
                <a:solidFill>
                  <a:prstClr val="white"/>
                </a:solidFill>
                <a:latin typeface="Calibri" panose="020F0502020204030204"/>
                <a:ea typeface="宋体" panose="02010600030101010101" pitchFamily="2" charset="-122"/>
              </a:rPr>
              <a:t>节日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www.1ppt.com/jieri/          PPT</a:t>
            </a:r>
            <a:r>
              <a:rPr lang="zh-CN" altLang="en-US" sz="100" dirty="0">
                <a:solidFill>
                  <a:prstClr val="white"/>
                </a:solidFill>
                <a:latin typeface="Calibri" panose="020F0502020204030204"/>
                <a:ea typeface="宋体" panose="02010600030101010101" pitchFamily="2" charset="-122"/>
              </a:rPr>
              <a:t>素材：</a:t>
            </a:r>
            <a:r>
              <a:rPr lang="en-US" altLang="zh-CN" sz="100" dirty="0">
                <a:solidFill>
                  <a:prstClr val="white"/>
                </a:solidFill>
                <a:latin typeface="Calibri" panose="020F0502020204030204"/>
                <a:ea typeface="宋体" panose="02010600030101010101" pitchFamily="2" charset="-122"/>
              </a:rPr>
              <a:t>www.1ppt.com/sucai/</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背景图片：</a:t>
            </a:r>
            <a:r>
              <a:rPr lang="en-US" altLang="zh-CN" sz="100" dirty="0">
                <a:solidFill>
                  <a:prstClr val="white"/>
                </a:solidFill>
                <a:latin typeface="Calibri" panose="020F0502020204030204"/>
                <a:ea typeface="宋体" panose="02010600030101010101" pitchFamily="2" charset="-122"/>
              </a:rPr>
              <a:t>www.1ppt.com/beijing/        PPT</a:t>
            </a:r>
            <a:r>
              <a:rPr lang="zh-CN" altLang="en-US" sz="100" dirty="0">
                <a:solidFill>
                  <a:prstClr val="white"/>
                </a:solidFill>
                <a:latin typeface="Calibri" panose="020F0502020204030204"/>
                <a:ea typeface="宋体" panose="02010600030101010101" pitchFamily="2" charset="-122"/>
              </a:rPr>
              <a:t>图表：</a:t>
            </a:r>
            <a:r>
              <a:rPr lang="en-US" altLang="zh-CN" sz="100" dirty="0">
                <a:solidFill>
                  <a:prstClr val="white"/>
                </a:solidFill>
                <a:latin typeface="Calibri" panose="020F0502020204030204"/>
                <a:ea typeface="宋体" panose="02010600030101010101" pitchFamily="2" charset="-122"/>
              </a:rPr>
              <a:t>www.1ppt.com/tubiao/      </a:t>
            </a:r>
          </a:p>
          <a:p>
            <a:r>
              <a:rPr lang="zh-CN" altLang="en-US" sz="100" dirty="0">
                <a:solidFill>
                  <a:prstClr val="white"/>
                </a:solidFill>
                <a:latin typeface="Calibri" panose="020F0502020204030204"/>
                <a:ea typeface="宋体" panose="02010600030101010101" pitchFamily="2" charset="-122"/>
              </a:rPr>
              <a:t>精美</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下载：</a:t>
            </a:r>
            <a:r>
              <a:rPr lang="en-US" altLang="zh-CN" sz="100" dirty="0">
                <a:solidFill>
                  <a:prstClr val="white"/>
                </a:solidFill>
                <a:latin typeface="Calibri" panose="020F0502020204030204"/>
                <a:ea typeface="宋体" panose="02010600030101010101" pitchFamily="2" charset="-122"/>
              </a:rPr>
              <a:t>www.1ppt.com/xiazai/         PPT</a:t>
            </a:r>
            <a:r>
              <a:rPr lang="zh-CN" altLang="en-US" sz="100" dirty="0">
                <a:solidFill>
                  <a:prstClr val="white"/>
                </a:solidFill>
                <a:latin typeface="Calibri" panose="020F0502020204030204"/>
                <a:ea typeface="宋体" panose="02010600030101010101" pitchFamily="2" charset="-122"/>
              </a:rPr>
              <a:t>教程： </a:t>
            </a:r>
            <a:r>
              <a:rPr lang="en-US" altLang="zh-CN" sz="100" dirty="0">
                <a:solidFill>
                  <a:prstClr val="white"/>
                </a:solidFill>
                <a:latin typeface="Calibri" panose="020F0502020204030204"/>
                <a:ea typeface="宋体" panose="02010600030101010101" pitchFamily="2" charset="-122"/>
              </a:rPr>
              <a:t>www.1ppt.com/powerpoint/      </a:t>
            </a:r>
          </a:p>
          <a:p>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课件：</a:t>
            </a:r>
            <a:r>
              <a:rPr lang="en-US" altLang="zh-CN" sz="100" dirty="0">
                <a:solidFill>
                  <a:prstClr val="white"/>
                </a:solidFill>
                <a:latin typeface="Calibri" panose="020F0502020204030204"/>
                <a:ea typeface="宋体" panose="02010600030101010101" pitchFamily="2" charset="-122"/>
              </a:rPr>
              <a:t>www.1ppt.com/kejian/             </a:t>
            </a:r>
            <a:r>
              <a:rPr lang="zh-CN" altLang="en-US" sz="100" dirty="0">
                <a:solidFill>
                  <a:prstClr val="white"/>
                </a:solidFill>
                <a:latin typeface="Calibri" panose="020F0502020204030204"/>
                <a:ea typeface="宋体" panose="02010600030101010101" pitchFamily="2" charset="-122"/>
              </a:rPr>
              <a:t>字体下载：</a:t>
            </a:r>
            <a:r>
              <a:rPr lang="en-US" altLang="zh-CN" sz="100" dirty="0">
                <a:solidFill>
                  <a:prstClr val="white"/>
                </a:solidFill>
                <a:latin typeface="Calibri" panose="020F0502020204030204"/>
                <a:ea typeface="宋体" panose="02010600030101010101" pitchFamily="2" charset="-122"/>
              </a:rPr>
              <a:t>www.1ppt.com/ziti/</a:t>
            </a:r>
          </a:p>
          <a:p>
            <a:r>
              <a:rPr lang="zh-CN" altLang="en-US" sz="100" dirty="0">
                <a:solidFill>
                  <a:prstClr val="white"/>
                </a:solidFill>
                <a:latin typeface="Calibri" panose="020F0502020204030204"/>
                <a:ea typeface="宋体" panose="02010600030101010101" pitchFamily="2" charset="-122"/>
              </a:rPr>
              <a:t>工作总结</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www.1ppt.com/xiazai/zongjie/ </a:t>
            </a:r>
            <a:r>
              <a:rPr lang="zh-CN" altLang="en-US" sz="100" dirty="0">
                <a:solidFill>
                  <a:prstClr val="white"/>
                </a:solidFill>
                <a:latin typeface="Calibri" panose="020F0502020204030204"/>
                <a:ea typeface="宋体" panose="02010600030101010101" pitchFamily="2" charset="-122"/>
              </a:rPr>
              <a:t>工作计划：</a:t>
            </a:r>
            <a:r>
              <a:rPr lang="en-US" altLang="zh-CN" sz="100" dirty="0">
                <a:solidFill>
                  <a:prstClr val="white"/>
                </a:solidFill>
                <a:latin typeface="Calibri" panose="020F0502020204030204"/>
                <a:ea typeface="宋体" panose="02010600030101010101" pitchFamily="2" charset="-122"/>
              </a:rPr>
              <a:t>www.1ppt.com/xiazai/jihua/</a:t>
            </a:r>
          </a:p>
          <a:p>
            <a:r>
              <a:rPr lang="zh-CN" altLang="en-US" sz="100" dirty="0">
                <a:solidFill>
                  <a:prstClr val="white"/>
                </a:solidFill>
                <a:latin typeface="Calibri" panose="020F0502020204030204"/>
                <a:ea typeface="宋体" panose="02010600030101010101" pitchFamily="2" charset="-122"/>
              </a:rPr>
              <a:t>商务</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模板：</a:t>
            </a:r>
            <a:r>
              <a:rPr lang="en-US" altLang="zh-CN" sz="100" dirty="0">
                <a:solidFill>
                  <a:prstClr val="white"/>
                </a:solidFill>
                <a:latin typeface="Calibri" panose="020F0502020204030204"/>
                <a:ea typeface="宋体" panose="02010600030101010101" pitchFamily="2" charset="-122"/>
              </a:rPr>
              <a:t>www.1ppt.com/moban/shangwu/  </a:t>
            </a:r>
            <a:r>
              <a:rPr lang="zh-CN" altLang="en-US" sz="100" dirty="0">
                <a:solidFill>
                  <a:prstClr val="white"/>
                </a:solidFill>
                <a:latin typeface="Calibri" panose="020F0502020204030204"/>
                <a:ea typeface="宋体" panose="02010600030101010101" pitchFamily="2" charset="-122"/>
              </a:rPr>
              <a:t>个人简历</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www.1ppt.com/xiazai/jianli/  </a:t>
            </a:r>
          </a:p>
          <a:p>
            <a:r>
              <a:rPr lang="zh-CN" altLang="en-US" sz="100" dirty="0">
                <a:solidFill>
                  <a:prstClr val="white"/>
                </a:solidFill>
                <a:latin typeface="Calibri" panose="020F0502020204030204"/>
                <a:ea typeface="宋体" panose="02010600030101010101" pitchFamily="2" charset="-122"/>
              </a:rPr>
              <a:t>毕业答辩</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www.1ppt.com/xiazai/dabian/  </a:t>
            </a:r>
            <a:r>
              <a:rPr lang="zh-CN" altLang="en-US" sz="100" dirty="0">
                <a:solidFill>
                  <a:prstClr val="white"/>
                </a:solidFill>
                <a:latin typeface="Calibri" panose="020F0502020204030204"/>
                <a:ea typeface="宋体" panose="02010600030101010101" pitchFamily="2" charset="-122"/>
              </a:rPr>
              <a:t>工作汇报</a:t>
            </a:r>
            <a:r>
              <a:rPr lang="en-US" altLang="zh-CN" sz="100" dirty="0">
                <a:solidFill>
                  <a:prstClr val="white"/>
                </a:solidFill>
                <a:latin typeface="Calibri" panose="020F0502020204030204"/>
                <a:ea typeface="宋体" panose="02010600030101010101" pitchFamily="2" charset="-122"/>
              </a:rPr>
              <a:t>PPT</a:t>
            </a:r>
            <a:r>
              <a:rPr lang="zh-CN" altLang="en-US" sz="100" dirty="0">
                <a:solidFill>
                  <a:prstClr val="white"/>
                </a:solidFill>
                <a:latin typeface="Calibri" panose="020F0502020204030204"/>
                <a:ea typeface="宋体" panose="02010600030101010101" pitchFamily="2" charset="-122"/>
              </a:rPr>
              <a:t>：</a:t>
            </a:r>
            <a:r>
              <a:rPr lang="en-US" altLang="zh-CN" sz="100" dirty="0">
                <a:solidFill>
                  <a:prstClr val="white"/>
                </a:solidFill>
                <a:latin typeface="Calibri" panose="020F0502020204030204"/>
                <a:ea typeface="宋体" panose="02010600030101010101" pitchFamily="2" charset="-122"/>
              </a:rPr>
              <a:t>www.1ppt.com/xiazai/huibao/    </a:t>
            </a:r>
          </a:p>
          <a:p>
            <a:r>
              <a:rPr lang="en-US" altLang="zh-CN" sz="100" dirty="0">
                <a:solidFill>
                  <a:prstClr val="white"/>
                </a:solidFill>
                <a:latin typeface="Calibri" panose="020F0502020204030204"/>
                <a:ea typeface="宋体" panose="02010600030101010101" pitchFamily="2" charset="-122"/>
              </a:rPr>
              <a:t> </a:t>
            </a:r>
          </a:p>
        </p:txBody>
      </p:sp>
    </p:spTree>
    <p:extLst>
      <p:ext uri="{BB962C8B-B14F-4D97-AF65-F5344CB8AC3E}">
        <p14:creationId xmlns:p14="http://schemas.microsoft.com/office/powerpoint/2010/main" val="32492643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2831304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3032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34184992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E3355-EF6C-EC31-89EE-E4496F8B9E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45B1AC-29E9-F127-03BC-302D89330C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F88B68-CDEA-9C88-75B5-4BD8DF39B90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5" name="Footer Placeholder 4">
            <a:extLst>
              <a:ext uri="{FF2B5EF4-FFF2-40B4-BE49-F238E27FC236}">
                <a16:creationId xmlns:a16="http://schemas.microsoft.com/office/drawing/2014/main" id="{8A0C0A69-0316-4ABD-E5F9-8EC6998113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EFEC64B-48CA-E7FA-1C78-93AB07EBBD7E}"/>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344917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3179184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5693500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p:cNvSpPr>
            <a:spLocks noGrp="1"/>
          </p:cNvSpPr>
          <p:nvPr>
            <p:ph type="dt" sz="half" idx="10"/>
          </p:nvPr>
        </p:nvSpPr>
        <p:spPr>
          <a:xfrm>
            <a:off x="838200" y="6356350"/>
            <a:ext cx="2743200" cy="365125"/>
          </a:xfrm>
        </p:spPr>
        <p:txBody>
          <a:bodyPr/>
          <a:lstStyle/>
          <a:p>
            <a:fld id="{9EDD6555-5A17-43EC-AD60-A02D9CB5220E}" type="datetimeFigureOut">
              <a:rPr lang="zh-CN" altLang="en-US" smtClean="0"/>
              <a:t>2023/8/21</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89CD3FFD-2B64-4882-8633-4453E00B9DC3}" type="slidenum">
              <a:rPr lang="zh-CN" altLang="en-US" smtClean="0"/>
              <a:t>‹#›</a:t>
            </a:fld>
            <a:endParaRPr lang="zh-CN" altLang="en-US"/>
          </a:p>
        </p:txBody>
      </p:sp>
    </p:spTree>
    <p:extLst>
      <p:ext uri="{BB962C8B-B14F-4D97-AF65-F5344CB8AC3E}">
        <p14:creationId xmlns:p14="http://schemas.microsoft.com/office/powerpoint/2010/main" val="18985505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71989-6E6C-42D4-0982-9178B9C9E8D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1826B60-29FB-5699-58A6-EFA77FBC82A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271CBE1-B069-3752-51A3-8252B799BE3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5" name="Footer Placeholder 4">
            <a:extLst>
              <a:ext uri="{FF2B5EF4-FFF2-40B4-BE49-F238E27FC236}">
                <a16:creationId xmlns:a16="http://schemas.microsoft.com/office/drawing/2014/main" id="{3B30391D-104C-1A82-3D51-0D5BE38FCCB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8C121C-6CB2-766A-1313-0CE397115962}"/>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813668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0EA84-CFE9-EEE1-8128-95DDE349FC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B45B649-123F-BBD0-A3E6-A79727CEE0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0DCDF70-7211-3670-10FB-7BE476ADC2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FBF3AD-8B45-3725-74C5-E77073EDEA18}"/>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6" name="Footer Placeholder 5">
            <a:extLst>
              <a:ext uri="{FF2B5EF4-FFF2-40B4-BE49-F238E27FC236}">
                <a16:creationId xmlns:a16="http://schemas.microsoft.com/office/drawing/2014/main" id="{139657B6-A3DF-0FA3-6C43-0E8D0558B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9E5E0AC-A9FB-052A-8B22-4781B267B60B}"/>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39515080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68C25-3D2B-FD72-36A2-5671E42BFC7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DF62ED-641B-B060-0AC5-3E20921459D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6A7D13-2360-161B-E83A-A63555C05A6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7F2610-D6FC-62C7-AB75-151E0A72C31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18AF3-F175-BCDB-47AB-FBF2CC920ED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5811076-DBE1-97D1-6224-20D02131DC37}"/>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8" name="Footer Placeholder 7">
            <a:extLst>
              <a:ext uri="{FF2B5EF4-FFF2-40B4-BE49-F238E27FC236}">
                <a16:creationId xmlns:a16="http://schemas.microsoft.com/office/drawing/2014/main" id="{B578BFFB-38F2-57B5-E83F-4CE889ED4C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34A6CA38-4452-091F-A206-E9C3467DA653}"/>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1557973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12B42-33AC-D32D-04D7-B057D59AD29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4701FB-1ACC-942F-9F72-6DE49B03C35B}"/>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4" name="Footer Placeholder 3">
            <a:extLst>
              <a:ext uri="{FF2B5EF4-FFF2-40B4-BE49-F238E27FC236}">
                <a16:creationId xmlns:a16="http://schemas.microsoft.com/office/drawing/2014/main" id="{8BAFF781-FFEB-9553-AFE5-F50AFE3954B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7D6D33-7FD7-BF97-E967-D2A73C3133F0}"/>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9638006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21A2924-BE7B-9941-73BB-E07AC87D3019}"/>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3" name="Footer Placeholder 2">
            <a:extLst>
              <a:ext uri="{FF2B5EF4-FFF2-40B4-BE49-F238E27FC236}">
                <a16:creationId xmlns:a16="http://schemas.microsoft.com/office/drawing/2014/main" id="{4C90C912-CF7E-29FF-95BB-690F650E763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9B0E82AC-D3B4-72B2-7C5D-15D308CDBBA1}"/>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24279621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A41353-D545-A87D-B827-C02E72EE96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2F0E639-E449-AF49-C031-9989DC3101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FB657BB-A6F0-896D-DF6D-E31AD96D12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8CF60E-CFE3-F5EC-DB0E-3310B50DA92C}"/>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6" name="Footer Placeholder 5">
            <a:extLst>
              <a:ext uri="{FF2B5EF4-FFF2-40B4-BE49-F238E27FC236}">
                <a16:creationId xmlns:a16="http://schemas.microsoft.com/office/drawing/2014/main" id="{467D3E90-96B2-667D-6867-C23A3D22278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F637B26-9009-8EC8-E7CC-AC8F2C2DFD77}"/>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507785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6DBFE-E269-21EC-A9C2-F42508737C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99A3B09-881C-3C04-C671-DC7BB72366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969AB62-13DD-5D25-62EE-C1D732FC46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03BB3B8-3912-CEC6-7C4B-CACB433AE182}"/>
              </a:ext>
            </a:extLst>
          </p:cNvPr>
          <p:cNvSpPr>
            <a:spLocks noGrp="1"/>
          </p:cNvSpPr>
          <p:nvPr>
            <p:ph type="dt" sz="half" idx="10"/>
          </p:nvPr>
        </p:nvSpPr>
        <p:spPr>
          <a:xfrm>
            <a:off x="838200" y="6356350"/>
            <a:ext cx="2743200" cy="365125"/>
          </a:xfrm>
          <a:prstGeom prst="rect">
            <a:avLst/>
          </a:prstGeom>
        </p:spPr>
        <p:txBody>
          <a:bodyPr/>
          <a:lstStyle/>
          <a:p>
            <a:fld id="{DC433BF2-3B02-4B3C-BEF9-22EA18AE6F38}" type="datetimeFigureOut">
              <a:rPr lang="en-US" smtClean="0"/>
              <a:t>8/21/2023</a:t>
            </a:fld>
            <a:endParaRPr lang="en-US"/>
          </a:p>
        </p:txBody>
      </p:sp>
      <p:sp>
        <p:nvSpPr>
          <p:cNvPr id="6" name="Footer Placeholder 5">
            <a:extLst>
              <a:ext uri="{FF2B5EF4-FFF2-40B4-BE49-F238E27FC236}">
                <a16:creationId xmlns:a16="http://schemas.microsoft.com/office/drawing/2014/main" id="{5DE057CF-0CF0-0DB7-827B-93F219E6ECC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D4A8AB3-8EBC-81CC-C088-0CF557816E9F}"/>
              </a:ext>
            </a:extLst>
          </p:cNvPr>
          <p:cNvSpPr>
            <a:spLocks noGrp="1"/>
          </p:cNvSpPr>
          <p:nvPr>
            <p:ph type="sldNum" sz="quarter" idx="12"/>
          </p:nvPr>
        </p:nvSpPr>
        <p:spPr>
          <a:xfrm>
            <a:off x="8610600" y="6356350"/>
            <a:ext cx="2743200" cy="365125"/>
          </a:xfrm>
          <a:prstGeom prst="rect">
            <a:avLst/>
          </a:prstGeom>
        </p:spPr>
        <p:txBody>
          <a:bodyPr/>
          <a:lstStyle/>
          <a:p>
            <a:fld id="{98CB4180-B102-4156-89C1-09507EFE2642}" type="slidenum">
              <a:rPr lang="en-US" smtClean="0"/>
              <a:t>‹#›</a:t>
            </a:fld>
            <a:endParaRPr lang="en-US"/>
          </a:p>
        </p:txBody>
      </p:sp>
    </p:spTree>
    <p:extLst>
      <p:ext uri="{BB962C8B-B14F-4D97-AF65-F5344CB8AC3E}">
        <p14:creationId xmlns:p14="http://schemas.microsoft.com/office/powerpoint/2010/main" val="416291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ags" Target="../tags/tag1.xml"/><Relationship Id="rId18" Type="http://schemas.openxmlformats.org/officeDocument/2006/relationships/image" Target="../media/image4.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ags" Target="../tags/tag3.xml"/><Relationship Id="rId10" Type="http://schemas.openxmlformats.org/officeDocument/2006/relationships/slideLayout" Target="../slideLayouts/slideLayout21.xml"/><Relationship Id="rId19"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ags" Target="../tags/tag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7EA1D6-B7DD-3380-42B3-30AE883C345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84B36EC-4B8D-B4E2-CEDB-F0072689A8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itle 1">
            <a:extLst>
              <a:ext uri="{FF2B5EF4-FFF2-40B4-BE49-F238E27FC236}">
                <a16:creationId xmlns:a16="http://schemas.microsoft.com/office/drawing/2014/main" id="{D80D9287-D43A-59BB-4224-144D46668A82}"/>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accent2">
                    <a:lumMod val="50000"/>
                  </a:schemeClr>
                </a:solidFill>
                <a:latin typeface="#9Slide07 HoneyCream" pitchFamily="2" charset="0"/>
              </a:rPr>
              <a:t>Măng</a:t>
            </a:r>
            <a:r>
              <a:rPr lang="en-US" sz="1100" b="0" dirty="0">
                <a:solidFill>
                  <a:schemeClr val="accent2">
                    <a:lumMod val="50000"/>
                  </a:schemeClr>
                </a:solidFill>
                <a:latin typeface="#9Slide07 HoneyCream" pitchFamily="2" charset="0"/>
              </a:rPr>
              <a:t> Non</a:t>
            </a:r>
          </a:p>
        </p:txBody>
      </p:sp>
      <p:pic>
        <p:nvPicPr>
          <p:cNvPr id="9" name="Picture 8">
            <a:extLst>
              <a:ext uri="{FF2B5EF4-FFF2-40B4-BE49-F238E27FC236}">
                <a16:creationId xmlns:a16="http://schemas.microsoft.com/office/drawing/2014/main" id="{782C3C7A-DFFE-1BA5-8B70-412169B4362B}"/>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976E6F3B-1572-BEBC-65A3-95F4E69AA3F5}"/>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1328FDB9-EBE9-64B7-3A5A-C54C91163FE8}"/>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83A668CB-7E83-0A39-F87B-3AA7F265500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F2F04527-0920-5FE7-4168-DC79D222652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Tree>
    <p:extLst>
      <p:ext uri="{BB962C8B-B14F-4D97-AF65-F5344CB8AC3E}">
        <p14:creationId xmlns:p14="http://schemas.microsoft.com/office/powerpoint/2010/main" val="2708025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t="-1000" b="-1000"/>
          </a:stretch>
        </a:blipFill>
        <a:effectLst/>
      </p:bgPr>
    </p:bg>
    <p:spTree>
      <p:nvGrpSpPr>
        <p:cNvPr id="1" name=""/>
        <p:cNvGrpSpPr/>
        <p:nvPr/>
      </p:nvGrpSpPr>
      <p:grpSpPr>
        <a:xfrm>
          <a:off x="0" y="0"/>
          <a:ext cx="0" cy="0"/>
          <a:chOff x="0" y="0"/>
          <a:chExt cx="0" cy="0"/>
        </a:xfrm>
      </p:grpSpPr>
      <p:grpSp>
        <p:nvGrpSpPr>
          <p:cNvPr id="13" name="组合 12"/>
          <p:cNvGrpSpPr/>
          <p:nvPr userDrawn="1"/>
        </p:nvGrpSpPr>
        <p:grpSpPr>
          <a:xfrm>
            <a:off x="-635" y="0"/>
            <a:ext cx="12192000" cy="6858000"/>
            <a:chOff x="-1" y="0"/>
            <a:chExt cx="19200" cy="10800"/>
          </a:xfrm>
        </p:grpSpPr>
        <p:pic>
          <p:nvPicPr>
            <p:cNvPr id="10" name="图片 9" descr="图层 1"/>
            <p:cNvPicPr>
              <a:picLocks noChangeAspect="1"/>
            </p:cNvPicPr>
            <p:nvPr>
              <p:custDataLst>
                <p:tags r:id="rId13"/>
              </p:custDataLst>
            </p:nvPr>
          </p:nvPicPr>
          <p:blipFill>
            <a:blip r:embed="rId17"/>
            <a:stretch>
              <a:fillRect/>
            </a:stretch>
          </p:blipFill>
          <p:spPr>
            <a:xfrm>
              <a:off x="-1" y="0"/>
              <a:ext cx="19201" cy="10800"/>
            </a:xfrm>
            <a:prstGeom prst="rect">
              <a:avLst/>
            </a:prstGeom>
          </p:spPr>
        </p:pic>
        <p:pic>
          <p:nvPicPr>
            <p:cNvPr id="11" name="图片 10" descr="E:\PPT\包图网\审核中\组 55.png组 55"/>
            <p:cNvPicPr>
              <a:picLocks noChangeAspect="1"/>
            </p:cNvPicPr>
            <p:nvPr>
              <p:custDataLst>
                <p:tags r:id="rId14"/>
              </p:custDataLst>
            </p:nvPr>
          </p:nvPicPr>
          <p:blipFill>
            <a:blip r:embed="rId18"/>
            <a:srcRect/>
            <a:stretch>
              <a:fillRect/>
            </a:stretch>
          </p:blipFill>
          <p:spPr>
            <a:xfrm>
              <a:off x="0" y="0"/>
              <a:ext cx="19199" cy="10800"/>
            </a:xfrm>
            <a:prstGeom prst="rect">
              <a:avLst/>
            </a:prstGeom>
          </p:spPr>
        </p:pic>
        <p:sp>
          <p:nvSpPr>
            <p:cNvPr id="7" name="圆角矩形 6"/>
            <p:cNvSpPr/>
            <p:nvPr>
              <p:custDataLst>
                <p:tags r:id="rId15"/>
              </p:custDataLst>
            </p:nvPr>
          </p:nvSpPr>
          <p:spPr>
            <a:xfrm>
              <a:off x="355" y="437"/>
              <a:ext cx="18491" cy="9927"/>
            </a:xfrm>
            <a:prstGeom prst="roundRect">
              <a:avLst>
                <a:gd name="adj" fmla="val 4170"/>
              </a:avLst>
            </a:prstGeom>
            <a:solidFill>
              <a:schemeClr val="bg1"/>
            </a:solidFill>
            <a:ln>
              <a:solidFill>
                <a:srgbClr val="000000">
                  <a:alpha val="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Picture 5">
            <a:extLst>
              <a:ext uri="{FF2B5EF4-FFF2-40B4-BE49-F238E27FC236}">
                <a16:creationId xmlns:a16="http://schemas.microsoft.com/office/drawing/2014/main" id="{CF1188BB-F0F1-701A-C0A5-92A4106117D5}"/>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2D8B0A6-02AF-D185-ED4C-89DE2C4949A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8FC47219-C268-E05A-2424-4B045450CE70}"/>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8C28239-235D-FE3D-F496-4AECAC40C26B}"/>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5" name="Title 1">
            <a:extLst>
              <a:ext uri="{FF2B5EF4-FFF2-40B4-BE49-F238E27FC236}">
                <a16:creationId xmlns:a16="http://schemas.microsoft.com/office/drawing/2014/main" id="{772FAE26-4C23-C3A2-937A-47665A189DC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spTree>
    <p:extLst>
      <p:ext uri="{BB962C8B-B14F-4D97-AF65-F5344CB8AC3E}">
        <p14:creationId xmlns:p14="http://schemas.microsoft.com/office/powerpoint/2010/main" val="374419212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tags" Target="../tags/tag6.xml"/><Relationship Id="rId7" Type="http://schemas.openxmlformats.org/officeDocument/2006/relationships/image" Target="../media/image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slideLayout" Target="../slideLayouts/slideLayout18.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8.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4.xml"/><Relationship Id="rId1" Type="http://schemas.openxmlformats.org/officeDocument/2006/relationships/tags" Target="../tags/tag3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tags" Target="../tags/tag35.xml"/><Relationship Id="rId5" Type="http://schemas.openxmlformats.org/officeDocument/2006/relationships/image" Target="../media/image9.png"/><Relationship Id="rId4"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39.xml"/><Relationship Id="rId1" Type="http://schemas.openxmlformats.org/officeDocument/2006/relationships/tags" Target="../tags/tag3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8" Type="http://schemas.openxmlformats.org/officeDocument/2006/relationships/tags" Target="../tags/tag18.xml"/><Relationship Id="rId13" Type="http://schemas.openxmlformats.org/officeDocument/2006/relationships/tags" Target="../tags/tag23.xml"/><Relationship Id="rId18" Type="http://schemas.openxmlformats.org/officeDocument/2006/relationships/image" Target="../media/image18.png"/><Relationship Id="rId3" Type="http://schemas.openxmlformats.org/officeDocument/2006/relationships/tags" Target="../tags/tag13.xml"/><Relationship Id="rId7" Type="http://schemas.openxmlformats.org/officeDocument/2006/relationships/tags" Target="../tags/tag17.xml"/><Relationship Id="rId12" Type="http://schemas.openxmlformats.org/officeDocument/2006/relationships/tags" Target="../tags/tag22.xml"/><Relationship Id="rId17" Type="http://schemas.openxmlformats.org/officeDocument/2006/relationships/slideLayout" Target="../slideLayouts/slideLayout13.xml"/><Relationship Id="rId2" Type="http://schemas.openxmlformats.org/officeDocument/2006/relationships/tags" Target="../tags/tag12.xml"/><Relationship Id="rId16" Type="http://schemas.openxmlformats.org/officeDocument/2006/relationships/tags" Target="../tags/tag26.xml"/><Relationship Id="rId1" Type="http://schemas.openxmlformats.org/officeDocument/2006/relationships/tags" Target="../tags/tag11.xml"/><Relationship Id="rId6" Type="http://schemas.openxmlformats.org/officeDocument/2006/relationships/tags" Target="../tags/tag16.xml"/><Relationship Id="rId11" Type="http://schemas.openxmlformats.org/officeDocument/2006/relationships/tags" Target="../tags/tag21.xml"/><Relationship Id="rId5" Type="http://schemas.openxmlformats.org/officeDocument/2006/relationships/tags" Target="../tags/tag15.xml"/><Relationship Id="rId15" Type="http://schemas.openxmlformats.org/officeDocument/2006/relationships/tags" Target="../tags/tag25.xml"/><Relationship Id="rId10" Type="http://schemas.openxmlformats.org/officeDocument/2006/relationships/tags" Target="../tags/tag20.xml"/><Relationship Id="rId4" Type="http://schemas.openxmlformats.org/officeDocument/2006/relationships/tags" Target="../tags/tag14.xml"/><Relationship Id="rId9" Type="http://schemas.openxmlformats.org/officeDocument/2006/relationships/tags" Target="../tags/tag19.xml"/><Relationship Id="rId14" Type="http://schemas.openxmlformats.org/officeDocument/2006/relationships/tags" Target="../tags/tag24.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8.xml"/><Relationship Id="rId7" Type="http://schemas.openxmlformats.org/officeDocument/2006/relationships/image" Target="../media/image7.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5"/>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6"/>
          <a:stretch>
            <a:fillRect/>
          </a:stretch>
        </p:blipFill>
        <p:spPr>
          <a:xfrm>
            <a:off x="635" y="0"/>
            <a:ext cx="12191365" cy="6858000"/>
          </a:xfrm>
          <a:prstGeom prst="rect">
            <a:avLst/>
          </a:prstGeom>
        </p:spPr>
      </p:pic>
      <p:pic>
        <p:nvPicPr>
          <p:cNvPr id="12" name="图片 11" descr="组 54"/>
          <p:cNvPicPr>
            <a:picLocks noChangeAspect="1"/>
          </p:cNvPicPr>
          <p:nvPr/>
        </p:nvPicPr>
        <p:blipFill>
          <a:blip r:embed="rId7"/>
          <a:stretch>
            <a:fillRect/>
          </a:stretch>
        </p:blipFill>
        <p:spPr>
          <a:xfrm>
            <a:off x="0" y="0"/>
            <a:ext cx="12192000" cy="1581150"/>
          </a:xfrm>
          <a:prstGeom prst="rect">
            <a:avLst/>
          </a:prstGeom>
        </p:spPr>
      </p:pic>
      <p:sp>
        <p:nvSpPr>
          <p:cNvPr id="174" name="圆角矩形 173"/>
          <p:cNvSpPr/>
          <p:nvPr>
            <p:custDataLst>
              <p:tags r:id="rId1"/>
            </p:custDataLst>
          </p:nvPr>
        </p:nvSpPr>
        <p:spPr>
          <a:xfrm>
            <a:off x="4040100" y="349193"/>
            <a:ext cx="4111163" cy="648335"/>
          </a:xfrm>
          <a:prstGeom prst="roundRect">
            <a:avLst>
              <a:gd name="adj" fmla="val 50000"/>
            </a:avLst>
          </a:prstGeom>
          <a:solidFill>
            <a:srgbClr val="F1A0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600" b="1" dirty="0">
                <a:solidFill>
                  <a:srgbClr val="50291E"/>
                </a:solidFill>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rPr>
              <a:t>LỊCH SỬ VÀ ĐỊA LÍ</a:t>
            </a:r>
            <a:endParaRPr kumimoji="0" lang="en-US" altLang="zh-CN" sz="3600" b="1" i="0" u="none" strike="noStrike" kern="1200" cap="none" spc="0" normalizeH="0" baseline="0" noProof="0" dirty="0">
              <a:ln>
                <a:noFill/>
              </a:ln>
              <a:solidFill>
                <a:srgbClr val="50291E"/>
              </a:solidFill>
              <a:effectLst/>
              <a:uLnTx/>
              <a:uFillTx/>
              <a:latin typeface="Vogue-ExtraBold" panose="020B0500000000000000" pitchFamily="34" charset="0"/>
              <a:ea typeface="Vogue-ExtraBold" panose="020B0500000000000000" pitchFamily="34" charset="0"/>
              <a:cs typeface="Vogue-ExtraBold" panose="020B0500000000000000" pitchFamily="34" charset="0"/>
              <a:sym typeface="思源黑体 CN Medium" panose="020B0600000000000000" charset="-122"/>
            </a:endParaRPr>
          </a:p>
        </p:txBody>
      </p:sp>
      <p:grpSp>
        <p:nvGrpSpPr>
          <p:cNvPr id="27" name="组合 26"/>
          <p:cNvGrpSpPr/>
          <p:nvPr/>
        </p:nvGrpSpPr>
        <p:grpSpPr>
          <a:xfrm>
            <a:off x="7983397" y="271462"/>
            <a:ext cx="1038225" cy="1038225"/>
            <a:chOff x="12010" y="1633"/>
            <a:chExt cx="1140" cy="1140"/>
          </a:xfrm>
        </p:grpSpPr>
        <p:sp>
          <p:nvSpPr>
            <p:cNvPr id="28" name="三十二角星 27"/>
            <p:cNvSpPr/>
            <p:nvPr>
              <p:custDataLst>
                <p:tags r:id="rId2"/>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3"/>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8"/>
          <a:srcRect/>
          <a:stretch>
            <a:fillRect/>
          </a:stretch>
        </p:blipFill>
        <p:spPr>
          <a:xfrm>
            <a:off x="20980" y="2197343"/>
            <a:ext cx="1414099" cy="549032"/>
          </a:xfrm>
          <a:prstGeom prst="rect">
            <a:avLst/>
          </a:prstGeom>
        </p:spPr>
      </p:pic>
      <p:pic>
        <p:nvPicPr>
          <p:cNvPr id="3" name="Picture 2">
            <a:extLst>
              <a:ext uri="{FF2B5EF4-FFF2-40B4-BE49-F238E27FC236}">
                <a16:creationId xmlns:a16="http://schemas.microsoft.com/office/drawing/2014/main" id="{E42F609E-5557-A39B-BCAA-1E045B758C2C}"/>
              </a:ext>
            </a:extLst>
          </p:cNvPr>
          <p:cNvPicPr>
            <a:picLocks noChangeAspect="1"/>
          </p:cNvPicPr>
          <p:nvPr/>
        </p:nvPicPr>
        <p:blipFill>
          <a:blip r:embed="rId9"/>
          <a:stretch>
            <a:fillRect/>
          </a:stretch>
        </p:blipFill>
        <p:spPr>
          <a:xfrm>
            <a:off x="1005746" y="889982"/>
            <a:ext cx="10662828" cy="3712786"/>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1" nodeType="withEffect">
                                  <p:stCondLst>
                                    <p:cond delay="0"/>
                                  </p:stCondLst>
                                  <p:childTnLst>
                                    <p:set>
                                      <p:cBhvr>
                                        <p:cTn id="6" dur="1" fill="hold">
                                          <p:stCondLst>
                                            <p:cond delay="0"/>
                                          </p:stCondLst>
                                        </p:cTn>
                                        <p:tgtEl>
                                          <p:spTgt spid="174"/>
                                        </p:tgtEl>
                                        <p:attrNameLst>
                                          <p:attrName>style.visibility</p:attrName>
                                        </p:attrNameLst>
                                      </p:cBhvr>
                                      <p:to>
                                        <p:strVal val="visible"/>
                                      </p:to>
                                    </p:set>
                                    <p:animEffect transition="in" filter="wipe(down)">
                                      <p:cBhvr>
                                        <p:cTn id="7" dur="500"/>
                                        <p:tgtEl>
                                          <p:spTgt spid="174"/>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500" fill="hold"/>
                                        <p:tgtEl>
                                          <p:spTgt spid="3"/>
                                        </p:tgtEl>
                                        <p:attrNameLst>
                                          <p:attrName>ppt_w</p:attrName>
                                        </p:attrNameLst>
                                      </p:cBhvr>
                                      <p:tavLst>
                                        <p:tav tm="0">
                                          <p:val>
                                            <p:fltVal val="0"/>
                                          </p:val>
                                        </p:tav>
                                        <p:tav tm="100000">
                                          <p:val>
                                            <p:strVal val="#ppt_w"/>
                                          </p:val>
                                        </p:tav>
                                      </p:tavLst>
                                    </p:anim>
                                    <p:anim calcmode="lin" valueType="num">
                                      <p:cBhvr>
                                        <p:cTn id="12" dur="500" fill="hold"/>
                                        <p:tgtEl>
                                          <p:spTgt spid="3"/>
                                        </p:tgtEl>
                                        <p:attrNameLst>
                                          <p:attrName>ppt_h</p:attrName>
                                        </p:attrNameLst>
                                      </p:cBhvr>
                                      <p:tavLst>
                                        <p:tav tm="0">
                                          <p:val>
                                            <p:fltVal val="0"/>
                                          </p:val>
                                        </p:tav>
                                        <p:tav tm="100000">
                                          <p:val>
                                            <p:strVal val="#ppt_h"/>
                                          </p:val>
                                        </p:tav>
                                      </p:tavLst>
                                    </p:anim>
                                    <p:animEffect transition="in" filter="fade">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 grpId="0" animBg="1"/>
      <p:bldP spid="174" grpId="1"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D998005-E930-A89C-220D-A2992E7127D7}"/>
              </a:ext>
            </a:extLst>
          </p:cNvPr>
          <p:cNvPicPr>
            <a:picLocks noChangeAspect="1"/>
          </p:cNvPicPr>
          <p:nvPr/>
        </p:nvPicPr>
        <p:blipFill rotWithShape="1">
          <a:blip r:embed="rId2">
            <a:extLst>
              <a:ext uri="{28A0092B-C50C-407E-A947-70E740481C1C}">
                <a14:useLocalDpi xmlns:a14="http://schemas.microsoft.com/office/drawing/2010/main" val="0"/>
              </a:ext>
            </a:extLst>
          </a:blip>
          <a:srcRect l="3446" t="10542" r="53090" b="45458"/>
          <a:stretch/>
        </p:blipFill>
        <p:spPr>
          <a:xfrm>
            <a:off x="485192" y="802433"/>
            <a:ext cx="3732245" cy="2626567"/>
          </a:xfrm>
          <a:prstGeom prst="rect">
            <a:avLst/>
          </a:prstGeom>
        </p:spPr>
      </p:pic>
      <p:pic>
        <p:nvPicPr>
          <p:cNvPr id="7" name="Picture 6">
            <a:extLst>
              <a:ext uri="{FF2B5EF4-FFF2-40B4-BE49-F238E27FC236}">
                <a16:creationId xmlns:a16="http://schemas.microsoft.com/office/drawing/2014/main" id="{98ED54AD-8FF3-0D83-310E-F35EE3F7AC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936" y="404723"/>
            <a:ext cx="4523491" cy="6048554"/>
          </a:xfrm>
          <a:prstGeom prst="rect">
            <a:avLst/>
          </a:prstGeom>
        </p:spPr>
      </p:pic>
      <p:pic>
        <p:nvPicPr>
          <p:cNvPr id="4" name="Picture 3">
            <a:extLst>
              <a:ext uri="{FF2B5EF4-FFF2-40B4-BE49-F238E27FC236}">
                <a16:creationId xmlns:a16="http://schemas.microsoft.com/office/drawing/2014/main" id="{9E639CDD-D65F-837E-C85C-89E96902EDA7}"/>
              </a:ext>
            </a:extLst>
          </p:cNvPr>
          <p:cNvPicPr>
            <a:picLocks noChangeAspect="1"/>
          </p:cNvPicPr>
          <p:nvPr/>
        </p:nvPicPr>
        <p:blipFill>
          <a:blip r:embed="rId4"/>
          <a:stretch>
            <a:fillRect/>
          </a:stretch>
        </p:blipFill>
        <p:spPr>
          <a:xfrm>
            <a:off x="4310019" y="404723"/>
            <a:ext cx="7651248" cy="3833448"/>
          </a:xfrm>
          <a:prstGeom prst="rect">
            <a:avLst/>
          </a:prstGeom>
        </p:spPr>
      </p:pic>
      <p:sp>
        <p:nvSpPr>
          <p:cNvPr id="10" name="Oval 9">
            <a:extLst>
              <a:ext uri="{FF2B5EF4-FFF2-40B4-BE49-F238E27FC236}">
                <a16:creationId xmlns:a16="http://schemas.microsoft.com/office/drawing/2014/main" id="{629E1323-9486-6309-1C48-9DD3CA2151A4}"/>
              </a:ext>
            </a:extLst>
          </p:cNvPr>
          <p:cNvSpPr/>
          <p:nvPr/>
        </p:nvSpPr>
        <p:spPr>
          <a:xfrm>
            <a:off x="7954600" y="2456148"/>
            <a:ext cx="537833" cy="745102"/>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194758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after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55"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p:cTn id="9" dur="1000" fill="hold"/>
                                        <p:tgtEl>
                                          <p:spTgt spid="4"/>
                                        </p:tgtEl>
                                        <p:attrNameLst>
                                          <p:attrName>ppt_w</p:attrName>
                                        </p:attrNameLst>
                                      </p:cBhvr>
                                      <p:tavLst>
                                        <p:tav tm="0">
                                          <p:val>
                                            <p:strVal val="#ppt_w*0.70"/>
                                          </p:val>
                                        </p:tav>
                                        <p:tav tm="100000">
                                          <p:val>
                                            <p:strVal val="#ppt_w"/>
                                          </p:val>
                                        </p:tav>
                                      </p:tavLst>
                                    </p:anim>
                                    <p:anim calcmode="lin" valueType="num">
                                      <p:cBhvr>
                                        <p:cTn id="10" dur="1000" fill="hold"/>
                                        <p:tgtEl>
                                          <p:spTgt spid="4"/>
                                        </p:tgtEl>
                                        <p:attrNameLst>
                                          <p:attrName>ppt_h</p:attrName>
                                        </p:attrNameLst>
                                      </p:cBhvr>
                                      <p:tavLst>
                                        <p:tav tm="0">
                                          <p:val>
                                            <p:strVal val="#ppt_h"/>
                                          </p:val>
                                        </p:tav>
                                        <p:tav tm="100000">
                                          <p:val>
                                            <p:strVal val="#ppt_h"/>
                                          </p:val>
                                        </p:tav>
                                      </p:tavLst>
                                    </p:anim>
                                    <p:animEffect transition="in" filter="fade">
                                      <p:cBhvr>
                                        <p:cTn id="11" dur="10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B47DF9-6D16-B7EF-E2A0-62C190847C23}"/>
              </a:ext>
            </a:extLst>
          </p:cNvPr>
          <p:cNvGrpSpPr/>
          <p:nvPr/>
        </p:nvGrpSpPr>
        <p:grpSpPr>
          <a:xfrm>
            <a:off x="473129" y="464314"/>
            <a:ext cx="4467234" cy="955929"/>
            <a:chOff x="-3196716" y="4273909"/>
            <a:chExt cx="9446342" cy="712628"/>
          </a:xfrm>
        </p:grpSpPr>
        <p:sp>
          <p:nvSpPr>
            <p:cNvPr id="5" name="Rectangle: Rounded Corners 4">
              <a:extLst>
                <a:ext uri="{FF2B5EF4-FFF2-40B4-BE49-F238E27FC236}">
                  <a16:creationId xmlns:a16="http://schemas.microsoft.com/office/drawing/2014/main" id="{916D5155-9834-F9E8-728E-C60E40104803}"/>
                </a:ext>
              </a:extLst>
            </p:cNvPr>
            <p:cNvSpPr/>
            <p:nvPr/>
          </p:nvSpPr>
          <p:spPr>
            <a:xfrm>
              <a:off x="-3196716" y="4273909"/>
              <a:ext cx="9446342" cy="712628"/>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6" name="TextBox 5">
              <a:extLst>
                <a:ext uri="{FF2B5EF4-FFF2-40B4-BE49-F238E27FC236}">
                  <a16:creationId xmlns:a16="http://schemas.microsoft.com/office/drawing/2014/main" id="{374E5B33-FEC3-3F9B-B561-53695724EBBD}"/>
                </a:ext>
              </a:extLst>
            </p:cNvPr>
            <p:cNvSpPr txBox="1"/>
            <p:nvPr/>
          </p:nvSpPr>
          <p:spPr>
            <a:xfrm>
              <a:off x="-2955828" y="4273909"/>
              <a:ext cx="8964561" cy="676854"/>
            </a:xfrm>
            <a:prstGeom prst="rect">
              <a:avLst/>
            </a:prstGeom>
            <a:noFill/>
          </p:spPr>
          <p:txBody>
            <a:bodyPr wrap="square">
              <a:spAutoFit/>
            </a:bodyPr>
            <a:lstStyle/>
            <a:p>
              <a:pPr algn="ctr"/>
              <a:r>
                <a:rPr lang="en-US" sz="2800" b="0" i="0" dirty="0" err="1">
                  <a:solidFill>
                    <a:srgbClr val="333333"/>
                  </a:solidFill>
                  <a:effectLst/>
                  <a:latin typeface="Cambria" panose="02040503050406030204" pitchFamily="18" charset="0"/>
                </a:rPr>
                <a:t>Các</a:t>
              </a:r>
              <a:r>
                <a:rPr lang="en-US" sz="2800" b="0" i="0" dirty="0">
                  <a:solidFill>
                    <a:srgbClr val="333333"/>
                  </a:solidFill>
                  <a:effectLst/>
                  <a:latin typeface="Cambria" panose="02040503050406030204" pitchFamily="18" charset="0"/>
                </a:rPr>
                <a:t> </a:t>
              </a:r>
              <a:r>
                <a:rPr lang="en-US" sz="2800" b="0" i="0" dirty="0" err="1">
                  <a:solidFill>
                    <a:srgbClr val="333333"/>
                  </a:solidFill>
                  <a:effectLst/>
                  <a:latin typeface="Cambria" panose="02040503050406030204" pitchFamily="18" charset="0"/>
                </a:rPr>
                <a:t>tỉnh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thành</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phố</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tiếp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giáp</a:t>
              </a:r>
              <a:r>
                <a:rPr lang="en-US" sz="2800" dirty="0">
                  <a:solidFill>
                    <a:srgbClr val="333333"/>
                  </a:solidFill>
                  <a:latin typeface="Cambria" panose="02040503050406030204" pitchFamily="18" charset="0"/>
                </a:rPr>
                <a:t> </a:t>
              </a:r>
              <a:r>
                <a:rPr lang="en-US" sz="2800" dirty="0" err="1">
                  <a:solidFill>
                    <a:srgbClr val="333333"/>
                  </a:solidFill>
                  <a:latin typeface="Cambria" panose="02040503050406030204" pitchFamily="18" charset="0"/>
                </a:rPr>
                <a:t>với</a:t>
              </a:r>
              <a:r>
                <a:rPr lang="en-US" sz="2800" dirty="0">
                  <a:solidFill>
                    <a:srgbClr val="333333"/>
                  </a:solidFill>
                  <a:latin typeface="Cambria" panose="02040503050406030204" pitchFamily="18" charset="0"/>
                </a:rPr>
                <a:t> Hà </a:t>
              </a:r>
              <a:r>
                <a:rPr lang="en-US" sz="2800" dirty="0" err="1">
                  <a:solidFill>
                    <a:srgbClr val="333333"/>
                  </a:solidFill>
                  <a:latin typeface="Cambria" panose="02040503050406030204" pitchFamily="18" charset="0"/>
                </a:rPr>
                <a:t>Nội</a:t>
              </a:r>
              <a:endParaRPr lang="vi-VN" sz="2800" b="0" i="0" dirty="0">
                <a:solidFill>
                  <a:srgbClr val="333333"/>
                </a:solidFill>
                <a:effectLst/>
                <a:latin typeface="Cambria" panose="02040503050406030204" pitchFamily="18" charset="0"/>
              </a:endParaRPr>
            </a:p>
          </p:txBody>
        </p:sp>
      </p:grpSp>
      <p:pic>
        <p:nvPicPr>
          <p:cNvPr id="9" name="Picture 8">
            <a:extLst>
              <a:ext uri="{FF2B5EF4-FFF2-40B4-BE49-F238E27FC236}">
                <a16:creationId xmlns:a16="http://schemas.microsoft.com/office/drawing/2014/main" id="{220C96C2-2DB9-21CD-22C2-D6EADC49C7F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4940363" y="569964"/>
            <a:ext cx="6664591" cy="5718071"/>
          </a:xfrm>
          <a:prstGeom prst="rect">
            <a:avLst/>
          </a:prstGeom>
        </p:spPr>
      </p:pic>
      <p:sp>
        <p:nvSpPr>
          <p:cNvPr id="10" name="TextBox 9">
            <a:extLst>
              <a:ext uri="{FF2B5EF4-FFF2-40B4-BE49-F238E27FC236}">
                <a16:creationId xmlns:a16="http://schemas.microsoft.com/office/drawing/2014/main" id="{65DE46F6-62EA-FE0A-4352-B8D76F68DD58}"/>
              </a:ext>
            </a:extLst>
          </p:cNvPr>
          <p:cNvSpPr txBox="1"/>
          <p:nvPr/>
        </p:nvSpPr>
        <p:spPr>
          <a:xfrm>
            <a:off x="5535562" y="6157371"/>
            <a:ext cx="5590254" cy="461665"/>
          </a:xfrm>
          <a:prstGeom prst="rect">
            <a:avLst/>
          </a:prstGeom>
          <a:noFill/>
        </p:spPr>
        <p:txBody>
          <a:bodyPr wrap="square">
            <a:spAutoFit/>
          </a:bodyPr>
          <a:lstStyle/>
          <a:p>
            <a:pPr algn="ct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chính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phố</a:t>
            </a:r>
            <a:r>
              <a:rPr lang="en-US" sz="2400" b="0" i="0" dirty="0">
                <a:solidFill>
                  <a:srgbClr val="333333"/>
                </a:solidFill>
                <a:effectLst/>
                <a:latin typeface="Cambria" panose="02040503050406030204" pitchFamily="18" charset="0"/>
              </a:rPr>
              <a:t> </a:t>
            </a:r>
            <a:r>
              <a:rPr lang="en-US" sz="2400" dirty="0">
                <a:solidFill>
                  <a:srgbClr val="333333"/>
                </a:solidFill>
                <a:latin typeface="Cambria" panose="02040503050406030204" pitchFamily="18" charset="0"/>
              </a:rPr>
              <a:t>Hà </a:t>
            </a:r>
            <a:r>
              <a:rPr lang="en-US" sz="2400" dirty="0" err="1">
                <a:solidFill>
                  <a:srgbClr val="333333"/>
                </a:solidFill>
                <a:latin typeface="Cambria" panose="02040503050406030204" pitchFamily="18" charset="0"/>
              </a:rPr>
              <a:t>Nội</a:t>
            </a:r>
            <a:r>
              <a:rPr lang="en-US" sz="2400" b="0" i="0" dirty="0">
                <a:solidFill>
                  <a:srgbClr val="333333"/>
                </a:solidFill>
                <a:effectLst/>
                <a:latin typeface="Cambria" panose="02040503050406030204" pitchFamily="18" charset="0"/>
              </a:rPr>
              <a:t> </a:t>
            </a:r>
            <a:endParaRPr lang="vi-VN" sz="2400" b="0" i="0" dirty="0">
              <a:solidFill>
                <a:srgbClr val="333333"/>
              </a:solidFill>
              <a:effectLst/>
              <a:latin typeface="Cambria" panose="02040503050406030204" pitchFamily="18" charset="0"/>
            </a:endParaRPr>
          </a:p>
        </p:txBody>
      </p:sp>
      <p:sp>
        <p:nvSpPr>
          <p:cNvPr id="13" name="TextBox 12">
            <a:extLst>
              <a:ext uri="{FF2B5EF4-FFF2-40B4-BE49-F238E27FC236}">
                <a16:creationId xmlns:a16="http://schemas.microsoft.com/office/drawing/2014/main" id="{641E42CB-6964-1DC9-5736-40629548F899}"/>
              </a:ext>
            </a:extLst>
          </p:cNvPr>
          <p:cNvSpPr txBox="1"/>
          <p:nvPr/>
        </p:nvSpPr>
        <p:spPr>
          <a:xfrm>
            <a:off x="205273" y="1763720"/>
            <a:ext cx="4735090" cy="4031873"/>
          </a:xfrm>
          <a:prstGeom prst="rect">
            <a:avLst/>
          </a:prstGeom>
          <a:noFill/>
        </p:spPr>
        <p:txBody>
          <a:bodyPr wrap="square">
            <a:spAutoFit/>
          </a:bodyPr>
          <a:lstStyle/>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Bắc</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Thái Nguyên, Vĩnh Phúc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Nam: </a:t>
            </a:r>
            <a:r>
              <a:rPr lang="vi-VN" sz="3200" b="1" dirty="0">
                <a:solidFill>
                  <a:srgbClr val="9C5B0C"/>
                </a:solidFill>
                <a:latin typeface="Cambria" panose="02040503050406030204" pitchFamily="18" charset="0"/>
              </a:rPr>
              <a:t>Hà Nam, Hòa Bình </a:t>
            </a:r>
            <a:endParaRPr lang="en-US" sz="3200" b="1" dirty="0">
              <a:solidFill>
                <a:srgbClr val="9C5B0C"/>
              </a:solidFill>
              <a:latin typeface="Cambria" panose="02040503050406030204" pitchFamily="18" charset="0"/>
            </a:endParaRPr>
          </a:p>
          <a:p>
            <a:pPr marL="457200" indent="-457200">
              <a:buFont typeface="Arial" panose="020B0604020202020204" pitchFamily="34" charset="0"/>
              <a:buChar char="•"/>
            </a:pP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Đông</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Bắc Giang, Bắc Ninh, Hưng Yên </a:t>
            </a:r>
            <a:r>
              <a:rPr lang="en-US" sz="3200" b="1" dirty="0" err="1">
                <a:solidFill>
                  <a:srgbClr val="9C5B0C"/>
                </a:solidFill>
                <a:latin typeface="Cambria" panose="02040503050406030204" pitchFamily="18" charset="0"/>
              </a:rPr>
              <a:t>Phía</a:t>
            </a:r>
            <a:r>
              <a:rPr lang="en-US" sz="3200" b="1" dirty="0">
                <a:solidFill>
                  <a:srgbClr val="9C5B0C"/>
                </a:solidFill>
                <a:latin typeface="Cambria" panose="02040503050406030204" pitchFamily="18" charset="0"/>
              </a:rPr>
              <a:t> </a:t>
            </a:r>
            <a:r>
              <a:rPr lang="en-US" sz="3200" b="1" dirty="0" err="1">
                <a:solidFill>
                  <a:srgbClr val="9C5B0C"/>
                </a:solidFill>
                <a:latin typeface="Cambria" panose="02040503050406030204" pitchFamily="18" charset="0"/>
              </a:rPr>
              <a:t>Tây</a:t>
            </a:r>
            <a:r>
              <a:rPr lang="en-US" sz="3200" b="1" dirty="0">
                <a:solidFill>
                  <a:srgbClr val="9C5B0C"/>
                </a:solidFill>
                <a:latin typeface="Cambria" panose="02040503050406030204" pitchFamily="18" charset="0"/>
              </a:rPr>
              <a:t>: </a:t>
            </a:r>
            <a:r>
              <a:rPr lang="vi-VN" sz="3200" b="1" dirty="0">
                <a:solidFill>
                  <a:srgbClr val="9C5B0C"/>
                </a:solidFill>
                <a:latin typeface="Cambria" panose="02040503050406030204" pitchFamily="18" charset="0"/>
              </a:rPr>
              <a:t>Hòa Bình, Phú Thọ</a:t>
            </a:r>
            <a:endParaRPr lang="vi-VN" sz="3200" b="1" i="0" dirty="0">
              <a:solidFill>
                <a:srgbClr val="9C5B0C"/>
              </a:solidFill>
              <a:effectLst/>
              <a:latin typeface="Cambria" panose="02040503050406030204" pitchFamily="18" charset="0"/>
            </a:endParaRPr>
          </a:p>
        </p:txBody>
      </p:sp>
    </p:spTree>
    <p:extLst>
      <p:ext uri="{BB962C8B-B14F-4D97-AF65-F5344CB8AC3E}">
        <p14:creationId xmlns:p14="http://schemas.microsoft.com/office/powerpoint/2010/main" val="18032785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42"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anim calcmode="lin" valueType="num">
                                      <p:cBhvr>
                                        <p:cTn id="17" dur="1000" fill="hold"/>
                                        <p:tgtEl>
                                          <p:spTgt spid="10"/>
                                        </p:tgtEl>
                                        <p:attrNameLst>
                                          <p:attrName>ppt_x</p:attrName>
                                        </p:attrNameLst>
                                      </p:cBhvr>
                                      <p:tavLst>
                                        <p:tav tm="0">
                                          <p:val>
                                            <p:strVal val="#ppt_x"/>
                                          </p:val>
                                        </p:tav>
                                        <p:tav tm="100000">
                                          <p:val>
                                            <p:strVal val="#ppt_x"/>
                                          </p:val>
                                        </p:tav>
                                      </p:tavLst>
                                    </p:anim>
                                    <p:anim calcmode="lin" valueType="num">
                                      <p:cBhvr>
                                        <p:cTn id="1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id="{B248A949-3F02-F30A-0C4B-8FAD402E093C}"/>
              </a:ext>
            </a:extLst>
          </p:cNvPr>
          <p:cNvSpPr txBox="1"/>
          <p:nvPr/>
        </p:nvSpPr>
        <p:spPr>
          <a:xfrm>
            <a:off x="2104490" y="1633874"/>
            <a:ext cx="7996843" cy="2031325"/>
          </a:xfrm>
          <a:prstGeom prst="rect">
            <a:avLst/>
          </a:prstGeom>
          <a:solidFill>
            <a:schemeClr val="bg1"/>
          </a:solidFill>
          <a:ln>
            <a:solidFill>
              <a:srgbClr val="0070C0"/>
            </a:solidFill>
          </a:ln>
        </p:spPr>
        <p:txBody>
          <a:bodyPr wrap="square" rtlCol="0">
            <a:spAutoFit/>
          </a:bodyPr>
          <a:lstStyle/>
          <a:p>
            <a:pPr algn="ctr"/>
            <a:r>
              <a:rPr lang="en-US" sz="5400" dirty="0" err="1">
                <a:latin typeface="Calibri" panose="020F0502020204030204" pitchFamily="34" charset="0"/>
                <a:cs typeface="Calibri" panose="020F0502020204030204" pitchFamily="34" charset="0"/>
              </a:rPr>
              <a:t>Hoạt</a:t>
            </a:r>
            <a:r>
              <a:rPr lang="en-US" sz="5400" dirty="0">
                <a:latin typeface="Calibri" panose="020F0502020204030204" pitchFamily="34" charset="0"/>
                <a:cs typeface="Calibri" panose="020F0502020204030204" pitchFamily="34" charset="0"/>
              </a:rPr>
              <a:t> </a:t>
            </a:r>
            <a:r>
              <a:rPr lang="en-US" sz="5400" dirty="0" err="1">
                <a:latin typeface="Calibri" panose="020F0502020204030204" pitchFamily="34" charset="0"/>
                <a:cs typeface="Calibri" panose="020F0502020204030204" pitchFamily="34" charset="0"/>
              </a:rPr>
              <a:t>động</a:t>
            </a:r>
            <a:r>
              <a:rPr lang="en-US" sz="5400" dirty="0">
                <a:latin typeface="Calibri" panose="020F0502020204030204" pitchFamily="34" charset="0"/>
                <a:cs typeface="Calibri" panose="020F0502020204030204" pitchFamily="34" charset="0"/>
              </a:rPr>
              <a:t> 2</a:t>
            </a:r>
          </a:p>
          <a:p>
            <a:pPr algn="ctr"/>
            <a:r>
              <a:rPr lang="vi-VN" sz="5400" b="1" dirty="0">
                <a:solidFill>
                  <a:srgbClr val="C00000"/>
                </a:solidFill>
                <a:effectLst/>
                <a:latin typeface="Calibri" panose="020F0502020204030204" pitchFamily="34" charset="0"/>
                <a:ea typeface="Times New Roman" panose="02020603050405020304" pitchFamily="18" charset="0"/>
                <a:cs typeface="Calibri" panose="020F0502020204030204" pitchFamily="34" charset="0"/>
              </a:rPr>
              <a:t>TÌM HIỂU VỀ TỰ NHIÊN</a:t>
            </a:r>
            <a:endParaRPr lang="en-US" sz="5400" b="1" dirty="0">
              <a:solidFill>
                <a:srgbClr val="C00000"/>
              </a:solidFill>
              <a:effectLst/>
              <a:latin typeface="SVN-Gretoon" panose="02040603050506020204" pitchFamily="18" charset="0"/>
              <a:ea typeface="Times New Roman" panose="02020603050405020304" pitchFamily="18" charset="0"/>
              <a:cs typeface="Calibri" panose="020F0502020204030204" pitchFamily="34" charset="0"/>
            </a:endParaRPr>
          </a:p>
          <a:p>
            <a:endParaRPr lang="en-US" dirty="0"/>
          </a:p>
        </p:txBody>
      </p:sp>
    </p:spTree>
    <p:extLst>
      <p:ext uri="{BB962C8B-B14F-4D97-AF65-F5344CB8AC3E}">
        <p14:creationId xmlns:p14="http://schemas.microsoft.com/office/powerpoint/2010/main" val="4390887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17207B-7C9C-A2FB-9C6D-3CE19AA87ABC}"/>
              </a:ext>
            </a:extLst>
          </p:cNvPr>
          <p:cNvPicPr>
            <a:picLocks noChangeAspect="1"/>
          </p:cNvPicPr>
          <p:nvPr/>
        </p:nvPicPr>
        <p:blipFill rotWithShape="1">
          <a:blip r:embed="rId2">
            <a:extLst>
              <a:ext uri="{28A0092B-C50C-407E-A947-70E740481C1C}">
                <a14:useLocalDpi xmlns:a14="http://schemas.microsoft.com/office/drawing/2010/main" val="0"/>
              </a:ext>
            </a:extLst>
          </a:blip>
          <a:srcRect l="52031" t="8716" r="1400" b="38622"/>
          <a:stretch/>
        </p:blipFill>
        <p:spPr>
          <a:xfrm>
            <a:off x="317239" y="605960"/>
            <a:ext cx="4807974" cy="4581860"/>
          </a:xfrm>
          <a:prstGeom prst="rect">
            <a:avLst/>
          </a:prstGeom>
        </p:spPr>
      </p:pic>
      <p:grpSp>
        <p:nvGrpSpPr>
          <p:cNvPr id="11" name="Group 10">
            <a:extLst>
              <a:ext uri="{FF2B5EF4-FFF2-40B4-BE49-F238E27FC236}">
                <a16:creationId xmlns:a16="http://schemas.microsoft.com/office/drawing/2014/main" id="{3612DB50-4A0E-D1E1-5E73-43C3CB048708}"/>
              </a:ext>
            </a:extLst>
          </p:cNvPr>
          <p:cNvGrpSpPr/>
          <p:nvPr/>
        </p:nvGrpSpPr>
        <p:grpSpPr>
          <a:xfrm>
            <a:off x="5827512" y="1956068"/>
            <a:ext cx="4807974" cy="653056"/>
            <a:chOff x="5409377" y="1706686"/>
            <a:chExt cx="4807974" cy="653056"/>
          </a:xfrm>
        </p:grpSpPr>
        <p:sp>
          <p:nvSpPr>
            <p:cNvPr id="8" name="Rectangle: Rounded Corners 7">
              <a:extLst>
                <a:ext uri="{FF2B5EF4-FFF2-40B4-BE49-F238E27FC236}">
                  <a16:creationId xmlns:a16="http://schemas.microsoft.com/office/drawing/2014/main" id="{2989E6B3-3033-9339-A46E-7C39A0EBE45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2348B0-7642-A04D-15A1-208F4E1B8080}"/>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1: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endParaRPr lang="vi-VN" sz="2800" b="1" i="0" dirty="0">
                <a:solidFill>
                  <a:srgbClr val="333333"/>
                </a:solidFill>
                <a:effectLst/>
                <a:latin typeface="Cambria" panose="02040503050406030204" pitchFamily="18" charset="0"/>
              </a:endParaRPr>
            </a:p>
          </p:txBody>
        </p:sp>
      </p:grpSp>
      <p:grpSp>
        <p:nvGrpSpPr>
          <p:cNvPr id="12" name="Group 11">
            <a:extLst>
              <a:ext uri="{FF2B5EF4-FFF2-40B4-BE49-F238E27FC236}">
                <a16:creationId xmlns:a16="http://schemas.microsoft.com/office/drawing/2014/main" id="{812A8E7D-31CB-7833-A9B4-9256FC8003B9}"/>
              </a:ext>
            </a:extLst>
          </p:cNvPr>
          <p:cNvGrpSpPr/>
          <p:nvPr/>
        </p:nvGrpSpPr>
        <p:grpSpPr>
          <a:xfrm>
            <a:off x="5827511" y="2985997"/>
            <a:ext cx="4807974" cy="653056"/>
            <a:chOff x="5409377" y="1706686"/>
            <a:chExt cx="4807974" cy="653056"/>
          </a:xfrm>
        </p:grpSpPr>
        <p:sp>
          <p:nvSpPr>
            <p:cNvPr id="13" name="Rectangle: Rounded Corners 12">
              <a:extLst>
                <a:ext uri="{FF2B5EF4-FFF2-40B4-BE49-F238E27FC236}">
                  <a16:creationId xmlns:a16="http://schemas.microsoft.com/office/drawing/2014/main" id="{EA6FED53-89B6-9697-4201-1D604352C4F3}"/>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D41998BD-D367-0394-ACED-5EB1CEF4A063}"/>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endParaRPr lang="vi-VN" sz="2800" b="1" i="0" dirty="0">
                <a:solidFill>
                  <a:srgbClr val="333333"/>
                </a:solidFill>
                <a:effectLst/>
                <a:latin typeface="Cambria" panose="02040503050406030204" pitchFamily="18" charset="0"/>
              </a:endParaRPr>
            </a:p>
          </p:txBody>
        </p:sp>
      </p:grpSp>
      <p:grpSp>
        <p:nvGrpSpPr>
          <p:cNvPr id="15" name="Group 14">
            <a:extLst>
              <a:ext uri="{FF2B5EF4-FFF2-40B4-BE49-F238E27FC236}">
                <a16:creationId xmlns:a16="http://schemas.microsoft.com/office/drawing/2014/main" id="{00BA8CD5-04AC-1F61-5A94-842BDFC4FE70}"/>
              </a:ext>
            </a:extLst>
          </p:cNvPr>
          <p:cNvGrpSpPr/>
          <p:nvPr/>
        </p:nvGrpSpPr>
        <p:grpSpPr>
          <a:xfrm>
            <a:off x="5883370" y="4015926"/>
            <a:ext cx="4807974" cy="653056"/>
            <a:chOff x="5409377" y="1706686"/>
            <a:chExt cx="4807974" cy="653056"/>
          </a:xfrm>
        </p:grpSpPr>
        <p:sp>
          <p:nvSpPr>
            <p:cNvPr id="16" name="Rectangle: Rounded Corners 15">
              <a:extLst>
                <a:ext uri="{FF2B5EF4-FFF2-40B4-BE49-F238E27FC236}">
                  <a16:creationId xmlns:a16="http://schemas.microsoft.com/office/drawing/2014/main" id="{F4ECBC14-C01B-8BD7-F22A-4022C3010A60}"/>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9BB50038-EFA6-28E5-ADD9-696B680097C1}"/>
                </a:ext>
              </a:extLst>
            </p:cNvPr>
            <p:cNvSpPr txBox="1"/>
            <p:nvPr/>
          </p:nvSpPr>
          <p:spPr>
            <a:xfrm>
              <a:off x="5521097" y="1741052"/>
              <a:ext cx="4696253" cy="523220"/>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Nhóm</a:t>
              </a:r>
              <a:r>
                <a:rPr lang="en-US" sz="2800" b="1" dirty="0">
                  <a:solidFill>
                    <a:srgbClr val="333333"/>
                  </a:solidFill>
                  <a:latin typeface="Cambria" panose="02040503050406030204" pitchFamily="18" charset="0"/>
                </a:rPr>
                <a:t> 2: </a:t>
              </a: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endParaRPr lang="vi-VN" sz="2800" b="1" i="0" dirty="0">
                <a:solidFill>
                  <a:srgbClr val="333333"/>
                </a:solidFill>
                <a:effectLst/>
                <a:latin typeface="Cambria" panose="02040503050406030204" pitchFamily="18" charset="0"/>
              </a:endParaRPr>
            </a:p>
          </p:txBody>
        </p:sp>
      </p:grpSp>
      <p:pic>
        <p:nvPicPr>
          <p:cNvPr id="2" name="Picture 1">
            <a:extLst>
              <a:ext uri="{FF2B5EF4-FFF2-40B4-BE49-F238E27FC236}">
                <a16:creationId xmlns:a16="http://schemas.microsoft.com/office/drawing/2014/main" id="{4A87E00B-4F28-235D-8A3E-0EA66F118545}"/>
              </a:ext>
            </a:extLst>
          </p:cNvPr>
          <p:cNvPicPr>
            <a:picLocks noChangeAspect="1"/>
          </p:cNvPicPr>
          <p:nvPr/>
        </p:nvPicPr>
        <p:blipFill>
          <a:blip r:embed="rId3"/>
          <a:stretch>
            <a:fillRect/>
          </a:stretch>
        </p:blipFill>
        <p:spPr>
          <a:xfrm>
            <a:off x="4954469" y="758125"/>
            <a:ext cx="6267231" cy="951058"/>
          </a:xfrm>
          <a:prstGeom prst="rect">
            <a:avLst/>
          </a:prstGeom>
        </p:spPr>
      </p:pic>
    </p:spTree>
    <p:extLst>
      <p:ext uri="{BB962C8B-B14F-4D97-AF65-F5344CB8AC3E}">
        <p14:creationId xmlns:p14="http://schemas.microsoft.com/office/powerpoint/2010/main" val="11020104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845665" cy="3539430"/>
          </a:xfrm>
          <a:prstGeom prst="rect">
            <a:avLst/>
          </a:prstGeom>
          <a:noFill/>
        </p:spPr>
        <p:txBody>
          <a:bodyPr wrap="square">
            <a:spAutoFit/>
          </a:bodyPr>
          <a:lstStyle/>
          <a:p>
            <a:pPr algn="just"/>
            <a:r>
              <a:rPr lang="vi-VN" sz="2800" dirty="0">
                <a:latin typeface="Cambria" panose="02040503050406030204" pitchFamily="18" charset="0"/>
              </a:rPr>
              <a:t>Địa hình Hà Nội vừa có đồi, núi và đồng bằng, trong đó diện tích của đồng bằng là lớn nhất (chiếm khoảng 3/4 diện tích tự nhiên của thành phố. Độ cao trung bình từ 5 - 20… so với mực nước biển. Địa hình thấp dần từ Bắc xuống Nam, các đồi núi cao chủ yếu đều tập trung ở phía Bắc và phía Tây. Đỉnh cao nhất là Ba Vì, Gia Dê, Chân Chim…</a:t>
            </a:r>
            <a:endParaRPr lang="vi-VN" sz="2800" i="0" dirty="0">
              <a:effectLst/>
              <a:latin typeface="Cambria" panose="02040503050406030204" pitchFamily="18" charset="0"/>
            </a:endParaRP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377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2876494" y="509312"/>
            <a:ext cx="7316988"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địa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hình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E4DF68A0-3EB4-A8D7-D4AB-E5CD8679476E}"/>
              </a:ext>
            </a:extLst>
          </p:cNvPr>
          <p:cNvSpPr txBox="1"/>
          <p:nvPr/>
        </p:nvSpPr>
        <p:spPr>
          <a:xfrm>
            <a:off x="376229" y="1161986"/>
            <a:ext cx="6901649" cy="526297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a:p>
            <a:pPr algn="just"/>
            <a:r>
              <a:rPr lang="vi-VN" sz="2800" dirty="0">
                <a:latin typeface="Cambria" panose="02040503050406030204" pitchFamily="18" charset="0"/>
              </a:rPr>
              <a:t>Trong đó, đoạn sông Hồng chảy qua Hà Nội dài tới 163km (chiếm 1/3 chiều dài của con sông này chảy qua lãnh thổ Việt nam). Trong nội thành Hà Nội, ngoài 2 con sông Tô Lịch và sông Kim ngưu</a:t>
            </a:r>
            <a:r>
              <a:rPr lang="en-US" sz="2800" dirty="0">
                <a:latin typeface="Cambria" panose="02040503050406030204" pitchFamily="18" charset="0"/>
              </a:rPr>
              <a:t> </a:t>
            </a:r>
            <a:r>
              <a:rPr lang="vi-VN" sz="2800" dirty="0">
                <a:latin typeface="Cambria" panose="02040503050406030204" pitchFamily="18" charset="0"/>
              </a:rPr>
              <a:t>còn có hệ thống hồ đầm là những đường tiêu thoát nước thải của Hà Nội.</a:t>
            </a:r>
          </a:p>
        </p:txBody>
      </p:sp>
      <p:pic>
        <p:nvPicPr>
          <p:cNvPr id="1026" name="Picture 2" descr="Bản đồ TP Hà Nội ở vệ tinh">
            <a:extLst>
              <a:ext uri="{FF2B5EF4-FFF2-40B4-BE49-F238E27FC236}">
                <a16:creationId xmlns:a16="http://schemas.microsoft.com/office/drawing/2014/main" id="{E6EB8DD1-4EC4-7FE8-F046-0CF8B24611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2891" y="1300559"/>
            <a:ext cx="4322880" cy="51702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7890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ẩm nang Du lịch HÀ NỘI 2023 từ A-Z: top 15 trải nghiệm phải thử mới nhất">
            <a:extLst>
              <a:ext uri="{FF2B5EF4-FFF2-40B4-BE49-F238E27FC236}">
                <a16:creationId xmlns:a16="http://schemas.microsoft.com/office/drawing/2014/main" id="{F66F53BA-05BF-D00D-BF43-CA297C79B43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68" t="15200" r="34411" b="8354"/>
          <a:stretch/>
        </p:blipFill>
        <p:spPr bwMode="auto">
          <a:xfrm>
            <a:off x="-471949" y="-1"/>
            <a:ext cx="12663950" cy="7285703"/>
          </a:xfrm>
          <a:prstGeom prst="rect">
            <a:avLst/>
          </a:prstGeom>
          <a:noFill/>
          <a:effectLst>
            <a:outerShdw blurRad="50800" dist="50800" dir="5400000" algn="ctr" rotWithShape="0">
              <a:srgbClr val="000000">
                <a:alpha val="72000"/>
              </a:srgbClr>
            </a:outerShdw>
          </a:effectLst>
          <a:extLst>
            <a:ext uri="{909E8E84-426E-40DD-AFC4-6F175D3DCCD1}">
              <a14:hiddenFill xmlns:a14="http://schemas.microsoft.com/office/drawing/2010/main">
                <a:solidFill>
                  <a:srgbClr val="FFFFFF"/>
                </a:solidFill>
              </a14:hiddenFill>
            </a:ext>
          </a:extLst>
        </p:spPr>
      </p:pic>
      <p:sp>
        <p:nvSpPr>
          <p:cNvPr id="10" name="Flowchart: Delay 9">
            <a:extLst>
              <a:ext uri="{FF2B5EF4-FFF2-40B4-BE49-F238E27FC236}">
                <a16:creationId xmlns:a16="http://schemas.microsoft.com/office/drawing/2014/main" id="{6683760B-90B3-8D94-168E-85F95C254BB9}"/>
              </a:ext>
            </a:extLst>
          </p:cNvPr>
          <p:cNvSpPr/>
          <p:nvPr/>
        </p:nvSpPr>
        <p:spPr>
          <a:xfrm>
            <a:off x="-678427" y="-412955"/>
            <a:ext cx="8583561" cy="8052620"/>
          </a:xfrm>
          <a:prstGeom prst="flowChartDelay">
            <a:avLst/>
          </a:prstGeom>
          <a:solidFill>
            <a:srgbClr val="497429">
              <a:alpha val="76000"/>
            </a:srgbClr>
          </a:solidFill>
          <a:effectLst>
            <a:glow rad="838200">
              <a:srgbClr val="B8D991">
                <a:alpha val="40000"/>
              </a:srgbClr>
            </a:glow>
            <a:outerShdw blurRad="1270000" dir="1200000" algn="ctr" rotWithShape="0">
              <a:srgbClr val="497429">
                <a:alpha val="0"/>
              </a:srgbClr>
            </a:outerShdw>
            <a:softEdge rad="3175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0B9F57D6-CB51-88FB-43F0-1121B754E4FF}"/>
              </a:ext>
            </a:extLst>
          </p:cNvPr>
          <p:cNvGrpSpPr/>
          <p:nvPr/>
        </p:nvGrpSpPr>
        <p:grpSpPr>
          <a:xfrm>
            <a:off x="2970012" y="501341"/>
            <a:ext cx="6433761" cy="526901"/>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648494"/>
            </a:xfrm>
            <a:prstGeom prst="rect">
              <a:avLst/>
            </a:prstGeom>
            <a:noFill/>
          </p:spPr>
          <p:txBody>
            <a:bodyPr wrap="square">
              <a:spAutoFit/>
            </a:bodyPr>
            <a:lstStyle/>
            <a:p>
              <a:pPr algn="just"/>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khí</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hậu</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3" name="TextBox 2">
            <a:extLst>
              <a:ext uri="{FF2B5EF4-FFF2-40B4-BE49-F238E27FC236}">
                <a16:creationId xmlns:a16="http://schemas.microsoft.com/office/drawing/2014/main" id="{C35A424B-B145-0CBC-3599-631BCF31EE7B}"/>
              </a:ext>
            </a:extLst>
          </p:cNvPr>
          <p:cNvSpPr txBox="1"/>
          <p:nvPr/>
        </p:nvSpPr>
        <p:spPr>
          <a:xfrm>
            <a:off x="472007" y="1466603"/>
            <a:ext cx="6433761" cy="5262979"/>
          </a:xfrm>
          <a:prstGeom prst="rect">
            <a:avLst/>
          </a:prstGeom>
          <a:noFill/>
        </p:spPr>
        <p:txBody>
          <a:bodyPr wrap="square">
            <a:spAutoFit/>
          </a:bodyPr>
          <a:lstStyle/>
          <a:p>
            <a:pPr algn="just"/>
            <a:r>
              <a:rPr lang="vi-VN" sz="2800" b="1" dirty="0">
                <a:solidFill>
                  <a:schemeClr val="bg1"/>
                </a:solidFill>
                <a:latin typeface="Cambria" panose="02040503050406030204" pitchFamily="18" charset="0"/>
              </a:rPr>
              <a:t>+ Nằm trong vùng nhiệt đới gió mùa, thời tiết Hà Nội có đặc trưng nổi bật là gió mùa ẩm, nóng và mưa nhiều về mùa hè, lạnh và ít mưa về mùa đồng. Một năm khi hậu được chia thành bốn mùa rõ rệt trong năm: Xuân, Hạ, Thu, Đông. Thời gian các mùa diễn ra ở các năm có thể khác nhau vì Hà Nội có năm rét sớm, có năm rét muộn, có năm nắng nóng kéo dài, nhiệt độ lên tới 40°C, có năm nhiệt độ lại thấp dưới 5°C. </a:t>
            </a:r>
          </a:p>
        </p:txBody>
      </p:sp>
      <p:sp>
        <p:nvSpPr>
          <p:cNvPr id="8" name="Arrow: Pentagon 7">
            <a:extLst>
              <a:ext uri="{FF2B5EF4-FFF2-40B4-BE49-F238E27FC236}">
                <a16:creationId xmlns:a16="http://schemas.microsoft.com/office/drawing/2014/main" id="{29A6877C-CEE0-5659-5F5C-70D32F31B410}"/>
              </a:ext>
            </a:extLst>
          </p:cNvPr>
          <p:cNvSpPr/>
          <p:nvPr/>
        </p:nvSpPr>
        <p:spPr>
          <a:xfrm>
            <a:off x="0" y="0"/>
            <a:ext cx="88490" cy="45719"/>
          </a:xfrm>
          <a:prstGeom prst="homePlat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7874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1000"/>
                                        <p:tgtEl>
                                          <p:spTgt spid="3"/>
                                        </p:tgtEl>
                                      </p:cBhvr>
                                    </p:animEffect>
                                    <p:anim calcmode="lin" valueType="num">
                                      <p:cBhvr>
                                        <p:cTn id="11" dur="1000" fill="hold"/>
                                        <p:tgtEl>
                                          <p:spTgt spid="3"/>
                                        </p:tgtEl>
                                        <p:attrNameLst>
                                          <p:attrName>ppt_x</p:attrName>
                                        </p:attrNameLst>
                                      </p:cBhvr>
                                      <p:tavLst>
                                        <p:tav tm="0">
                                          <p:val>
                                            <p:strVal val="#ppt_x"/>
                                          </p:val>
                                        </p:tav>
                                        <p:tav tm="100000">
                                          <p:val>
                                            <p:strVal val="#ppt_x"/>
                                          </p:val>
                                        </p:tav>
                                      </p:tavLst>
                                    </p:anim>
                                    <p:anim calcmode="lin" valueType="num">
                                      <p:cBhvr>
                                        <p:cTn id="1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9F57D6-CB51-88FB-43F0-1121B754E4FF}"/>
              </a:ext>
            </a:extLst>
          </p:cNvPr>
          <p:cNvGrpSpPr/>
          <p:nvPr/>
        </p:nvGrpSpPr>
        <p:grpSpPr>
          <a:xfrm>
            <a:off x="4991610" y="387662"/>
            <a:ext cx="6899829" cy="523220"/>
            <a:chOff x="5409377" y="1706686"/>
            <a:chExt cx="4807974" cy="653056"/>
          </a:xfrm>
        </p:grpSpPr>
        <p:sp>
          <p:nvSpPr>
            <p:cNvPr id="5" name="Rectangle: Rounded Corners 4">
              <a:extLst>
                <a:ext uri="{FF2B5EF4-FFF2-40B4-BE49-F238E27FC236}">
                  <a16:creationId xmlns:a16="http://schemas.microsoft.com/office/drawing/2014/main" id="{6A789050-2BCE-646D-4280-0EA62786EC3D}"/>
                </a:ext>
              </a:extLst>
            </p:cNvPr>
            <p:cNvSpPr/>
            <p:nvPr/>
          </p:nvSpPr>
          <p:spPr>
            <a:xfrm>
              <a:off x="5409377" y="1706686"/>
              <a:ext cx="4807974" cy="653056"/>
            </a:xfrm>
            <a:prstGeom prst="roundRect">
              <a:avLst/>
            </a:prstGeom>
            <a:solidFill>
              <a:srgbClr val="FBE8CF"/>
            </a:solidFill>
            <a:ln w="28575">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C785934-4C5D-30DF-762A-3430E0856F54}"/>
                </a:ext>
              </a:extLst>
            </p:cNvPr>
            <p:cNvSpPr txBox="1"/>
            <p:nvPr/>
          </p:nvSpPr>
          <p:spPr>
            <a:xfrm>
              <a:off x="5521098" y="1711247"/>
              <a:ext cx="4696253" cy="589921"/>
            </a:xfrm>
            <a:prstGeom prst="rect">
              <a:avLst/>
            </a:prstGeom>
            <a:noFill/>
          </p:spPr>
          <p:txBody>
            <a:bodyPr wrap="square">
              <a:spAutoFit/>
            </a:bodyPr>
            <a:lstStyle/>
            <a:p>
              <a:pPr algn="ctr"/>
              <a:r>
                <a:rPr lang="en-US" sz="2800" b="1" dirty="0" err="1">
                  <a:solidFill>
                    <a:srgbClr val="333333"/>
                  </a:solidFill>
                  <a:latin typeface="Cambria" panose="02040503050406030204" pitchFamily="18" charset="0"/>
                </a:rPr>
                <a:t>Đặc</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điểm</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sông</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hồ</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của</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thành</a:t>
              </a:r>
              <a:r>
                <a:rPr lang="en-US" sz="2800" b="1" dirty="0">
                  <a:solidFill>
                    <a:srgbClr val="333333"/>
                  </a:solidFill>
                  <a:latin typeface="Cambria" panose="02040503050406030204" pitchFamily="18" charset="0"/>
                </a:rPr>
                <a:t> </a:t>
              </a:r>
              <a:r>
                <a:rPr lang="en-US" sz="2800" b="1" dirty="0" err="1">
                  <a:solidFill>
                    <a:srgbClr val="333333"/>
                  </a:solidFill>
                  <a:latin typeface="Cambria" panose="02040503050406030204" pitchFamily="18" charset="0"/>
                </a:rPr>
                <a:t>phố</a:t>
              </a:r>
              <a:r>
                <a:rPr lang="en-US" sz="2800" b="1" dirty="0">
                  <a:solidFill>
                    <a:srgbClr val="333333"/>
                  </a:solidFill>
                  <a:latin typeface="Cambria" panose="02040503050406030204" pitchFamily="18" charset="0"/>
                </a:rPr>
                <a:t> Hà </a:t>
              </a:r>
              <a:r>
                <a:rPr lang="en-US" sz="2800" b="1" dirty="0" err="1">
                  <a:solidFill>
                    <a:srgbClr val="333333"/>
                  </a:solidFill>
                  <a:latin typeface="Cambria" panose="02040503050406030204" pitchFamily="18" charset="0"/>
                </a:rPr>
                <a:t>Nội</a:t>
              </a:r>
              <a:endParaRPr lang="en-US" sz="2800" b="1" dirty="0">
                <a:solidFill>
                  <a:srgbClr val="333333"/>
                </a:solidFill>
                <a:latin typeface="Cambria" panose="02040503050406030204" pitchFamily="18" charset="0"/>
              </a:endParaRPr>
            </a:p>
          </p:txBody>
        </p:sp>
      </p:grpSp>
      <p:sp>
        <p:nvSpPr>
          <p:cNvPr id="7" name="TextBox 6">
            <a:extLst>
              <a:ext uri="{FF2B5EF4-FFF2-40B4-BE49-F238E27FC236}">
                <a16:creationId xmlns:a16="http://schemas.microsoft.com/office/drawing/2014/main" id="{A6BCB0B2-BD63-957F-E782-5C15A2B06333}"/>
              </a:ext>
            </a:extLst>
          </p:cNvPr>
          <p:cNvSpPr txBox="1"/>
          <p:nvPr/>
        </p:nvSpPr>
        <p:spPr>
          <a:xfrm>
            <a:off x="5071774" y="1182231"/>
            <a:ext cx="6739500" cy="2246769"/>
          </a:xfrm>
          <a:prstGeom prst="rect">
            <a:avLst/>
          </a:prstGeom>
          <a:noFill/>
        </p:spPr>
        <p:txBody>
          <a:bodyPr wrap="square">
            <a:spAutoFit/>
          </a:bodyPr>
          <a:lstStyle/>
          <a:p>
            <a:pPr algn="just"/>
            <a:r>
              <a:rPr lang="vi-VN" sz="2800" dirty="0">
                <a:latin typeface="Cambria" panose="02040503050406030204" pitchFamily="18" charset="0"/>
              </a:rPr>
              <a:t>+ Nằm ở vùng châu thổ sông Hồng, Hà Nội còn có cái tên "Thành phố sông hồ". Hiện nay, có 7 con</a:t>
            </a:r>
            <a:r>
              <a:rPr lang="en-US" sz="2800" dirty="0">
                <a:latin typeface="Cambria" panose="02040503050406030204" pitchFamily="18" charset="0"/>
              </a:rPr>
              <a:t> </a:t>
            </a:r>
            <a:r>
              <a:rPr lang="vi-VN" sz="2800" dirty="0">
                <a:latin typeface="Cambria" panose="02040503050406030204" pitchFamily="18" charset="0"/>
              </a:rPr>
              <a:t>sông lớn nhỏ gồm: sông Hồng, sông Đuống, sông Đà, sông Nhuệ, sông Cầu, sông Đáy, sông Cà Lồ.</a:t>
            </a:r>
          </a:p>
        </p:txBody>
      </p:sp>
      <p:sp>
        <p:nvSpPr>
          <p:cNvPr id="11" name="TextBox 10">
            <a:extLst>
              <a:ext uri="{FF2B5EF4-FFF2-40B4-BE49-F238E27FC236}">
                <a16:creationId xmlns:a16="http://schemas.microsoft.com/office/drawing/2014/main" id="{D4E66CAE-46D8-4C8A-1F63-A4F2232EF5A5}"/>
              </a:ext>
            </a:extLst>
          </p:cNvPr>
          <p:cNvSpPr txBox="1"/>
          <p:nvPr/>
        </p:nvSpPr>
        <p:spPr>
          <a:xfrm>
            <a:off x="658089" y="5053441"/>
            <a:ext cx="4032961" cy="523220"/>
          </a:xfrm>
          <a:prstGeom prst="rect">
            <a:avLst/>
          </a:prstGeom>
          <a:noFill/>
        </p:spPr>
        <p:txBody>
          <a:bodyPr wrap="square">
            <a:spAutoFit/>
          </a:bodyPr>
          <a:lstStyle/>
          <a:p>
            <a:pPr algn="ctr"/>
            <a:r>
              <a:rPr lang="en-US" sz="2800" b="0" i="0" dirty="0" err="1">
                <a:effectLst/>
                <a:latin typeface="Cambria" panose="02040503050406030204" pitchFamily="18" charset="0"/>
              </a:rPr>
              <a:t>Bản</a:t>
            </a:r>
            <a:r>
              <a:rPr lang="en-US" sz="2800" b="0" i="0" dirty="0">
                <a:effectLst/>
                <a:latin typeface="Cambria" panose="02040503050406030204" pitchFamily="18" charset="0"/>
              </a:rPr>
              <a:t> </a:t>
            </a:r>
            <a:r>
              <a:rPr lang="en-US" sz="2800" b="0" i="0" dirty="0" err="1">
                <a:effectLst/>
                <a:latin typeface="Cambria" panose="02040503050406030204" pitchFamily="18" charset="0"/>
              </a:rPr>
              <a:t>đồ</a:t>
            </a:r>
            <a:r>
              <a:rPr lang="en-US" sz="2800" b="0" i="0" dirty="0">
                <a:effectLst/>
                <a:latin typeface="Cambria" panose="02040503050406030204" pitchFamily="18" charset="0"/>
              </a:rPr>
              <a:t> </a:t>
            </a:r>
            <a:r>
              <a:rPr lang="en-US" sz="2800" dirty="0" err="1">
                <a:latin typeface="Cambria" panose="02040503050406030204" pitchFamily="18" charset="0"/>
              </a:rPr>
              <a:t>thành</a:t>
            </a:r>
            <a:r>
              <a:rPr lang="en-US" sz="2800" dirty="0">
                <a:latin typeface="Cambria" panose="02040503050406030204" pitchFamily="18" charset="0"/>
              </a:rPr>
              <a:t> </a:t>
            </a:r>
            <a:r>
              <a:rPr lang="en-US" sz="2800" b="0" i="0" dirty="0" err="1">
                <a:effectLst/>
                <a:latin typeface="Cambria" panose="02040503050406030204" pitchFamily="18" charset="0"/>
              </a:rPr>
              <a:t>phố</a:t>
            </a:r>
            <a:r>
              <a:rPr lang="en-US" sz="2800" b="0" i="0" dirty="0">
                <a:effectLst/>
                <a:latin typeface="Cambria" panose="02040503050406030204" pitchFamily="18" charset="0"/>
              </a:rPr>
              <a:t> Hà </a:t>
            </a:r>
            <a:r>
              <a:rPr lang="en-US" sz="2800" b="0" i="0" dirty="0" err="1">
                <a:effectLst/>
                <a:latin typeface="Cambria" panose="02040503050406030204" pitchFamily="18" charset="0"/>
              </a:rPr>
              <a:t>Nội</a:t>
            </a:r>
            <a:endParaRPr lang="en-US" sz="2800" dirty="0">
              <a:latin typeface="Cambria" panose="02040503050406030204" pitchFamily="18" charset="0"/>
            </a:endParaRPr>
          </a:p>
        </p:txBody>
      </p:sp>
      <p:pic>
        <p:nvPicPr>
          <p:cNvPr id="1026" name="Picture 2" descr="ban do hanh chinh thanh pho ha noi moi nhat scaled - BẢN ĐỒ HÀNH CHÍNH HÀ NỘI VÀ CÁC QUẬN HUYỆN MỚI NHẤT">
            <a:extLst>
              <a:ext uri="{FF2B5EF4-FFF2-40B4-BE49-F238E27FC236}">
                <a16:creationId xmlns:a16="http://schemas.microsoft.com/office/drawing/2014/main" id="{2A15611F-DC13-FA42-A9E1-EFEBB57457D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3920" y="627634"/>
            <a:ext cx="4266966" cy="4125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9068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500" fill="hold"/>
                                        <p:tgtEl>
                                          <p:spTgt spid="11"/>
                                        </p:tgtEl>
                                        <p:attrNameLst>
                                          <p:attrName>ppt_x</p:attrName>
                                        </p:attrNameLst>
                                      </p:cBhvr>
                                      <p:tavLst>
                                        <p:tav tm="0">
                                          <p:val>
                                            <p:strVal val="#ppt_x"/>
                                          </p:val>
                                        </p:tav>
                                        <p:tav tm="100000">
                                          <p:val>
                                            <p:strVal val="#ppt_x"/>
                                          </p:val>
                                        </p:tav>
                                      </p:tavLst>
                                    </p:anim>
                                    <p:anim calcmode="lin" valueType="num">
                                      <p:cBhvr additive="base">
                                        <p:cTn id="11"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D216AA9-7067-40B5-FAA6-100876081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p:blipFill>
        <p:spPr bwMode="auto">
          <a:xfrm>
            <a:off x="2673875" y="745150"/>
            <a:ext cx="6844249" cy="401386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CC0FC60-632A-6042-06D6-44B36F7D256F}"/>
              </a:ext>
            </a:extLst>
          </p:cNvPr>
          <p:cNvSpPr txBox="1"/>
          <p:nvPr/>
        </p:nvSpPr>
        <p:spPr>
          <a:xfrm>
            <a:off x="351692" y="4759017"/>
            <a:ext cx="11435755" cy="1384995"/>
          </a:xfrm>
          <a:prstGeom prst="rect">
            <a:avLst/>
          </a:prstGeom>
          <a:noFill/>
        </p:spPr>
        <p:txBody>
          <a:bodyPr wrap="square">
            <a:spAutoFit/>
          </a:bodyPr>
          <a:lstStyle/>
          <a:p>
            <a:pPr algn="just"/>
            <a:r>
              <a:rPr lang="vi-VN" sz="2800" dirty="0">
                <a:latin typeface="Cambria" panose="02040503050406030204" pitchFamily="18" charset="0"/>
              </a:rPr>
              <a:t>Trong đó, đoạn sông Hồng chảy qua Hà Nội dài tới 163km</a:t>
            </a:r>
            <a:r>
              <a:rPr lang="en-US" sz="2800" dirty="0">
                <a:latin typeface="Cambria" panose="02040503050406030204" pitchFamily="18" charset="0"/>
              </a:rPr>
              <a:t>. </a:t>
            </a:r>
            <a:r>
              <a:rPr lang="vi-VN" sz="2800" dirty="0">
                <a:latin typeface="Cambria" panose="02040503050406030204" pitchFamily="18" charset="0"/>
              </a:rPr>
              <a:t>Trong nội thành Hà Nội, ngoài 2 con sông Tô Lịch và sông Kim Ngưu còn có hệ thống hồ đầm là những đường tiêu thoát nước thải của Hà Nội.</a:t>
            </a:r>
          </a:p>
        </p:txBody>
      </p:sp>
    </p:spTree>
    <p:extLst>
      <p:ext uri="{BB962C8B-B14F-4D97-AF65-F5344CB8AC3E}">
        <p14:creationId xmlns:p14="http://schemas.microsoft.com/office/powerpoint/2010/main" val="2981239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sp>
        <p:nvSpPr>
          <p:cNvPr id="2" name="TextBox 1">
            <a:extLst>
              <a:ext uri="{FF2B5EF4-FFF2-40B4-BE49-F238E27FC236}">
                <a16:creationId xmlns:a16="http://schemas.microsoft.com/office/drawing/2014/main" id="{C0B9B86E-9514-CB87-776B-F57DC119588A}"/>
              </a:ext>
            </a:extLst>
          </p:cNvPr>
          <p:cNvSpPr txBox="1"/>
          <p:nvPr/>
        </p:nvSpPr>
        <p:spPr>
          <a:xfrm>
            <a:off x="974775" y="1982450"/>
            <a:ext cx="10241813" cy="1446550"/>
          </a:xfrm>
          <a:prstGeom prst="rect">
            <a:avLst/>
          </a:prstGeom>
          <a:noFill/>
        </p:spPr>
        <p:txBody>
          <a:bodyPr wrap="square" rtlCol="0">
            <a:spAutoFit/>
          </a:bodyPr>
          <a:lstStyle/>
          <a:p>
            <a:pPr algn="ctr"/>
            <a:r>
              <a:rPr lang="en-US" sz="8800" b="1" dirty="0">
                <a:ln w="38100">
                  <a:solidFill>
                    <a:schemeClr val="tx2">
                      <a:lumMod val="50000"/>
                    </a:schemeClr>
                  </a:solidFill>
                </a:ln>
                <a:solidFill>
                  <a:srgbClr val="497429"/>
                </a:solidFill>
                <a:effectLst>
                  <a:glow rad="228600">
                    <a:schemeClr val="accent4">
                      <a:satMod val="175000"/>
                      <a:alpha val="40000"/>
                    </a:schemeClr>
                  </a:glow>
                </a:effectLst>
                <a:latin typeface="SVN-Gretoon" panose="02040603050506020204" pitchFamily="18" charset="0"/>
              </a:rPr>
              <a:t>LUYỆN TẬP</a:t>
            </a:r>
          </a:p>
        </p:txBody>
      </p:sp>
    </p:spTree>
    <p:extLst>
      <p:ext uri="{BB962C8B-B14F-4D97-AF65-F5344CB8AC3E}">
        <p14:creationId xmlns:p14="http://schemas.microsoft.com/office/powerpoint/2010/main" val="729288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2"/>
          <a:stretch>
            <a:fillRect/>
          </a:stretch>
        </p:blipFill>
        <p:spPr>
          <a:xfrm>
            <a:off x="-635" y="0"/>
            <a:ext cx="12192635" cy="6858000"/>
          </a:xfrm>
          <a:prstGeom prst="rect">
            <a:avLst/>
          </a:prstGeom>
        </p:spPr>
      </p:pic>
      <p:pic>
        <p:nvPicPr>
          <p:cNvPr id="11" name="图片 10" descr="E:\PPT\包图网\审核中\组 55.png组 55"/>
          <p:cNvPicPr>
            <a:picLocks noChangeAspect="1"/>
          </p:cNvPicPr>
          <p:nvPr/>
        </p:nvPicPr>
        <p:blipFill>
          <a:blip r:embed="rId3"/>
          <a:srcRect/>
          <a:stretch>
            <a:fillRect/>
          </a:stretch>
        </p:blipFill>
        <p:spPr>
          <a:xfrm>
            <a:off x="0" y="0"/>
            <a:ext cx="12191365" cy="6858000"/>
          </a:xfrm>
          <a:prstGeom prst="rect">
            <a:avLst/>
          </a:prstGeom>
        </p:spPr>
      </p:pic>
      <p:pic>
        <p:nvPicPr>
          <p:cNvPr id="12" name="图片 11" descr="组 54"/>
          <p:cNvPicPr>
            <a:picLocks noChangeAspect="1"/>
          </p:cNvPicPr>
          <p:nvPr/>
        </p:nvPicPr>
        <p:blipFill>
          <a:blip r:embed="rId4"/>
          <a:stretch>
            <a:fillRect/>
          </a:stretch>
        </p:blipFill>
        <p:spPr>
          <a:xfrm>
            <a:off x="0" y="0"/>
            <a:ext cx="12192000" cy="1581150"/>
          </a:xfrm>
          <a:prstGeom prst="rect">
            <a:avLst/>
          </a:prstGeom>
        </p:spPr>
      </p:pic>
      <p:pic>
        <p:nvPicPr>
          <p:cNvPr id="19" name="图片 18" descr="组 3"/>
          <p:cNvPicPr>
            <a:picLocks noChangeAspect="1"/>
          </p:cNvPicPr>
          <p:nvPr/>
        </p:nvPicPr>
        <p:blipFill>
          <a:blip r:embed="rId5"/>
          <a:stretch>
            <a:fillRect/>
          </a:stretch>
        </p:blipFill>
        <p:spPr>
          <a:xfrm>
            <a:off x="169545" y="4179570"/>
            <a:ext cx="2944495" cy="2547620"/>
          </a:xfrm>
          <a:prstGeom prst="rect">
            <a:avLst/>
          </a:prstGeom>
        </p:spPr>
      </p:pic>
      <p:pic>
        <p:nvPicPr>
          <p:cNvPr id="21" name="图片 20" descr="2"/>
          <p:cNvPicPr>
            <a:picLocks noChangeAspect="1"/>
          </p:cNvPicPr>
          <p:nvPr/>
        </p:nvPicPr>
        <p:blipFill>
          <a:blip r:embed="rId6"/>
          <a:stretch>
            <a:fillRect/>
          </a:stretch>
        </p:blipFill>
        <p:spPr>
          <a:xfrm>
            <a:off x="7451725" y="4671060"/>
            <a:ext cx="1247775" cy="1927860"/>
          </a:xfrm>
          <a:prstGeom prst="rect">
            <a:avLst/>
          </a:prstGeom>
        </p:spPr>
      </p:pic>
      <p:pic>
        <p:nvPicPr>
          <p:cNvPr id="22" name="图片 21" descr="组 53"/>
          <p:cNvPicPr>
            <a:picLocks noChangeAspect="1"/>
          </p:cNvPicPr>
          <p:nvPr/>
        </p:nvPicPr>
        <p:blipFill>
          <a:blip r:embed="rId7"/>
          <a:stretch>
            <a:fillRect/>
          </a:stretch>
        </p:blipFill>
        <p:spPr>
          <a:xfrm>
            <a:off x="9308465" y="3654425"/>
            <a:ext cx="2882900" cy="2944495"/>
          </a:xfrm>
          <a:prstGeom prst="rect">
            <a:avLst/>
          </a:prstGeom>
        </p:spPr>
      </p:pic>
      <p:sp>
        <p:nvSpPr>
          <p:cNvPr id="3" name="TextBox 2">
            <a:extLst>
              <a:ext uri="{FF2B5EF4-FFF2-40B4-BE49-F238E27FC236}">
                <a16:creationId xmlns:a16="http://schemas.microsoft.com/office/drawing/2014/main" id="{9720B890-591C-ABC9-6344-9207C5624D3A}"/>
              </a:ext>
            </a:extLst>
          </p:cNvPr>
          <p:cNvSpPr txBox="1"/>
          <p:nvPr/>
        </p:nvSpPr>
        <p:spPr>
          <a:xfrm>
            <a:off x="829734" y="1346101"/>
            <a:ext cx="11124565" cy="3046988"/>
          </a:xfrm>
          <a:prstGeom prst="rect">
            <a:avLst/>
          </a:prstGeom>
          <a:noFill/>
        </p:spPr>
        <p:txBody>
          <a:bodyPr wrap="square">
            <a:spAutoFit/>
          </a:bodyPr>
          <a:lstStyle/>
          <a:p>
            <a:pPr marL="342900" indent="-342900" algn="just">
              <a:buFontTx/>
              <a:buChar char="-"/>
            </a:pPr>
            <a:r>
              <a:rPr lang="en-US" sz="2400" b="0" i="0" dirty="0" err="1">
                <a:solidFill>
                  <a:srgbClr val="333333"/>
                </a:solidFill>
                <a:effectLst/>
                <a:latin typeface="Cambria" panose="02040503050406030204" pitchFamily="18" charset="0"/>
              </a:rPr>
              <a:t>Xác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được</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vị</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trí</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của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địa</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phương</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trên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bản</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đồ</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Việt</a:t>
            </a:r>
            <a:r>
              <a:rPr lang="en-US" sz="2400" b="0" i="0" dirty="0">
                <a:solidFill>
                  <a:srgbClr val="333333"/>
                </a:solidFill>
                <a:effectLst/>
                <a:latin typeface="Cambria" panose="02040503050406030204" pitchFamily="18" charset="0"/>
              </a:rPr>
              <a:t> Nam.</a:t>
            </a:r>
          </a:p>
          <a:p>
            <a:pPr marL="342900" indent="-342900" algn="just">
              <a:buFontTx/>
              <a:buChar char="-"/>
            </a:pPr>
            <a:r>
              <a:rPr lang="en-US" sz="2400" dirty="0" err="1">
                <a:solidFill>
                  <a:srgbClr val="333333"/>
                </a:solidFill>
                <a:latin typeface="Cambria" panose="02040503050406030204" pitchFamily="18" charset="0"/>
              </a:rPr>
              <a:t>Mô</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tả</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nét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chính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về</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tự</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của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sử</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dụng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hoặc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đồ</a:t>
            </a:r>
            <a:r>
              <a:rPr lang="en-US" sz="2400" dirty="0">
                <a:solidFill>
                  <a:srgbClr val="333333"/>
                </a:solidFill>
                <a:latin typeface="Cambria" panose="02040503050406030204" pitchFamily="18" charset="0"/>
              </a:rPr>
              <a:t>.</a:t>
            </a:r>
          </a:p>
          <a:p>
            <a:pPr marL="342900" indent="-342900" algn="just">
              <a:buFontTx/>
              <a:buChar char="-"/>
            </a:pPr>
            <a:r>
              <a:rPr lang="en-US" sz="2400" dirty="0" err="1">
                <a:solidFill>
                  <a:srgbClr val="333333"/>
                </a:solidFill>
                <a:latin typeface="Cambria" panose="02040503050406030204" pitchFamily="18" charset="0"/>
              </a:rPr>
              <a:t>Trình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bày</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một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số</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hoạt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kinh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tế</a:t>
            </a:r>
            <a:r>
              <a:rPr lang="en-US" sz="2400" dirty="0">
                <a:solidFill>
                  <a:srgbClr val="333333"/>
                </a:solidFill>
                <a:latin typeface="Cambria" panose="02040503050406030204" pitchFamily="18" charset="0"/>
              </a:rPr>
              <a:t> ở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Thể</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hiện</a:t>
            </a:r>
            <a:r>
              <a:rPr lang="en-US" sz="2400" b="0" i="0" dirty="0">
                <a:solidFill>
                  <a:srgbClr val="333333"/>
                </a:solidFill>
                <a:effectLst/>
                <a:latin typeface="Cambria" panose="02040503050406030204" pitchFamily="18" charset="0"/>
              </a:rPr>
              <a:t> </a:t>
            </a:r>
            <a:r>
              <a:rPr lang="en-US" sz="2400" dirty="0" err="1">
                <a:solidFill>
                  <a:srgbClr val="333333"/>
                </a:solidFill>
                <a:latin typeface="Cambria" panose="02040503050406030204" pitchFamily="18" charset="0"/>
              </a:rPr>
              <a:t>được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cảm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với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phương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và</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sẵn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sàng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hành</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động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bảo</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vệ</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môi</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trường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xung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quanh</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Hình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thành</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năn</a:t>
            </a:r>
            <a:r>
              <a:rPr lang="en-US" sz="2400" dirty="0" err="1">
                <a:solidFill>
                  <a:srgbClr val="333333"/>
                </a:solidFill>
                <a:latin typeface="Cambria" panose="02040503050406030204" pitchFamily="18" charset="0"/>
              </a:rPr>
              <a:t>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nhận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thức</a:t>
            </a:r>
            <a:r>
              <a:rPr lang="en-US" sz="2400" dirty="0">
                <a:solidFill>
                  <a:srgbClr val="333333"/>
                </a:solidFill>
                <a:latin typeface="Cambria" panose="02040503050406030204" pitchFamily="18" charset="0"/>
              </a:rPr>
              <a:t> khoa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ló</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năng</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lực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tìm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hiểu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Địa</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lí</a:t>
            </a:r>
            <a:r>
              <a:rPr lang="en-US" sz="2400" dirty="0">
                <a:solidFill>
                  <a:srgbClr val="333333"/>
                </a:solidFill>
                <a:latin typeface="Cambria" panose="02040503050406030204" pitchFamily="18" charset="0"/>
              </a:rPr>
              <a:t>,...</a:t>
            </a:r>
          </a:p>
          <a:p>
            <a:pPr marL="342900" indent="-342900" algn="just">
              <a:buFontTx/>
              <a:buChar char="-"/>
            </a:pPr>
            <a:r>
              <a:rPr lang="en-US" sz="2400" b="0" i="0" dirty="0" err="1">
                <a:solidFill>
                  <a:srgbClr val="333333"/>
                </a:solidFill>
                <a:effectLst/>
                <a:latin typeface="Cambria" panose="02040503050406030204" pitchFamily="18" charset="0"/>
              </a:rPr>
              <a:t>Phẩm</a:t>
            </a:r>
            <a:r>
              <a:rPr lang="en-US" sz="2400" b="0" i="0" dirty="0">
                <a:solidFill>
                  <a:srgbClr val="333333"/>
                </a:solidFill>
                <a:effectLst/>
                <a:latin typeface="Cambria" panose="02040503050406030204" pitchFamily="18" charset="0"/>
              </a:rPr>
              <a:t> </a:t>
            </a:r>
            <a:r>
              <a:rPr lang="en-US" sz="2400" b="0" i="0" dirty="0" err="1">
                <a:solidFill>
                  <a:srgbClr val="333333"/>
                </a:solidFill>
                <a:effectLst/>
                <a:latin typeface="Cambria" panose="02040503050406030204" pitchFamily="18" charset="0"/>
              </a:rPr>
              <a:t>chất</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nước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yêu</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thiên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nhiên</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chăm</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chỉ</a:t>
            </a:r>
            <a:r>
              <a:rPr lang="en-US" sz="2400" dirty="0">
                <a:solidFill>
                  <a:srgbClr val="333333"/>
                </a:solidFill>
                <a:latin typeface="Cambria" panose="02040503050406030204" pitchFamily="18" charset="0"/>
              </a:rPr>
              <a:t>, ham </a:t>
            </a:r>
            <a:r>
              <a:rPr lang="en-US" sz="2400" dirty="0" err="1">
                <a:solidFill>
                  <a:srgbClr val="333333"/>
                </a:solidFill>
                <a:latin typeface="Cambria" panose="02040503050406030204" pitchFamily="18" charset="0"/>
              </a:rPr>
              <a:t>học</a:t>
            </a:r>
            <a:r>
              <a:rPr lang="en-US" sz="2400" dirty="0">
                <a:solidFill>
                  <a:srgbClr val="333333"/>
                </a:solidFill>
                <a:latin typeface="Cambria" panose="02040503050406030204" pitchFamily="18" charset="0"/>
              </a:rPr>
              <a:t> </a:t>
            </a:r>
            <a:r>
              <a:rPr lang="en-US" sz="2400" dirty="0" err="1">
                <a:solidFill>
                  <a:srgbClr val="333333"/>
                </a:solidFill>
                <a:latin typeface="Cambria" panose="02040503050406030204" pitchFamily="18" charset="0"/>
              </a:rPr>
              <a:t>hỏi</a:t>
            </a:r>
            <a:r>
              <a:rPr lang="en-US" sz="2400" dirty="0">
                <a:solidFill>
                  <a:srgbClr val="333333"/>
                </a:solidFill>
                <a:latin typeface="Cambria" panose="02040503050406030204" pitchFamily="18" charset="0"/>
              </a:rPr>
              <a:t>.</a:t>
            </a:r>
            <a:endParaRPr lang="vi-VN" sz="2400" b="0" i="0" dirty="0">
              <a:solidFill>
                <a:srgbClr val="333333"/>
              </a:solidFill>
              <a:effectLst/>
              <a:latin typeface="Cambria" panose="02040503050406030204" pitchFamily="18" charset="0"/>
            </a:endParaRPr>
          </a:p>
        </p:txBody>
      </p:sp>
      <p:pic>
        <p:nvPicPr>
          <p:cNvPr id="4" name="Picture 3">
            <a:extLst>
              <a:ext uri="{FF2B5EF4-FFF2-40B4-BE49-F238E27FC236}">
                <a16:creationId xmlns:a16="http://schemas.microsoft.com/office/drawing/2014/main" id="{299FBE98-2CD6-B6BA-DEFB-071459DF10DD}"/>
              </a:ext>
            </a:extLst>
          </p:cNvPr>
          <p:cNvPicPr>
            <a:picLocks noChangeAspect="1"/>
          </p:cNvPicPr>
          <p:nvPr/>
        </p:nvPicPr>
        <p:blipFill>
          <a:blip r:embed="rId8"/>
          <a:stretch>
            <a:fillRect/>
          </a:stretch>
        </p:blipFill>
        <p:spPr>
          <a:xfrm>
            <a:off x="3873705" y="451997"/>
            <a:ext cx="4645555" cy="103031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3CE5DB6-EBFA-926C-9E3A-581DA03CFF0F}"/>
              </a:ext>
            </a:extLst>
          </p:cNvPr>
          <p:cNvGraphicFramePr>
            <a:graphicFrameLocks noGrp="1"/>
          </p:cNvGraphicFramePr>
          <p:nvPr>
            <p:extLst>
              <p:ext uri="{D42A27DB-BD31-4B8C-83A1-F6EECF244321}">
                <p14:modId xmlns:p14="http://schemas.microsoft.com/office/powerpoint/2010/main" val="1324933483"/>
              </p:ext>
            </p:extLst>
          </p:nvPr>
        </p:nvGraphicFramePr>
        <p:xfrm>
          <a:off x="554985" y="1862166"/>
          <a:ext cx="11082030" cy="374467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val="1659285219"/>
                    </a:ext>
                  </a:extLst>
                </a:gridCol>
                <a:gridCol w="4821383">
                  <a:extLst>
                    <a:ext uri="{9D8B030D-6E8A-4147-A177-3AD203B41FA5}">
                      <a16:colId xmlns:a16="http://schemas.microsoft.com/office/drawing/2014/main"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t>Tên</a:t>
                      </a:r>
                      <a:r>
                        <a:rPr lang="en-US" sz="3600" dirty="0"/>
                        <a:t> </a:t>
                      </a:r>
                      <a:r>
                        <a:rPr lang="en-US" sz="3600" dirty="0" err="1"/>
                        <a:t>các</a:t>
                      </a:r>
                      <a:r>
                        <a:rPr lang="en-US" sz="3600" dirty="0"/>
                        <a:t> </a:t>
                      </a:r>
                      <a:r>
                        <a:rPr lang="en-US" sz="3600" dirty="0" err="1"/>
                        <a:t>tỉnh</a:t>
                      </a:r>
                      <a:r>
                        <a:rPr lang="en-US" sz="3600" dirty="0"/>
                        <a:t>/</a:t>
                      </a:r>
                      <a:r>
                        <a:rPr lang="en-US" sz="3600" dirty="0" err="1"/>
                        <a:t>thành</a:t>
                      </a:r>
                      <a:r>
                        <a:rPr lang="en-US" sz="3600" dirty="0"/>
                        <a:t> </a:t>
                      </a:r>
                      <a:r>
                        <a:rPr lang="en-US" sz="3600" dirty="0" err="1"/>
                        <a:t>phố</a:t>
                      </a:r>
                      <a:r>
                        <a:rPr lang="en-US" sz="3600" dirty="0"/>
                        <a:t> </a:t>
                      </a:r>
                      <a:r>
                        <a:rPr lang="en-US" sz="3600" dirty="0" err="1"/>
                        <a:t>tiếp</a:t>
                      </a:r>
                      <a:r>
                        <a:rPr lang="en-US" sz="3600" dirty="0"/>
                        <a:t> </a:t>
                      </a:r>
                      <a:r>
                        <a:rPr lang="en-US" sz="3600" dirty="0" err="1"/>
                        <a:t>giáp</a:t>
                      </a:r>
                      <a:r>
                        <a:rPr lang="en-US" sz="3600" dirty="0"/>
                        <a:t> </a:t>
                      </a:r>
                      <a:r>
                        <a:rPr lang="en-US" sz="3600" dirty="0" err="1"/>
                        <a:t>với</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49005"/>
                  </a:ext>
                </a:extLst>
              </a:tr>
              <a:tr h="1367239">
                <a:tc>
                  <a:txBody>
                    <a:bodyPr/>
                    <a:lstStyle/>
                    <a:p>
                      <a:r>
                        <a:rPr lang="en-US" sz="3600" dirty="0" err="1"/>
                        <a:t>Các</a:t>
                      </a:r>
                      <a:r>
                        <a:rPr lang="en-US" sz="3600" dirty="0"/>
                        <a:t> </a:t>
                      </a:r>
                      <a:r>
                        <a:rPr lang="en-US" sz="3600" dirty="0" err="1"/>
                        <a:t>mùa</a:t>
                      </a:r>
                      <a:r>
                        <a:rPr lang="en-US" sz="3600" dirty="0"/>
                        <a:t> </a:t>
                      </a:r>
                      <a:r>
                        <a:rPr lang="en-US" sz="3600" dirty="0" err="1"/>
                        <a:t>trong</a:t>
                      </a:r>
                      <a:r>
                        <a:rPr lang="en-US" sz="3600" dirty="0"/>
                        <a:t> </a:t>
                      </a:r>
                      <a:r>
                        <a:rPr lang="en-US" sz="3600" dirty="0" err="1"/>
                        <a:t>năm</a:t>
                      </a:r>
                      <a:r>
                        <a:rPr lang="en-US" sz="3600" dirty="0"/>
                        <a:t> </a:t>
                      </a:r>
                      <a:r>
                        <a:rPr lang="en-US" sz="3600" dirty="0" err="1"/>
                        <a:t>của</a:t>
                      </a:r>
                      <a:r>
                        <a:rPr lang="en-US" sz="3600" dirty="0"/>
                        <a:t> </a:t>
                      </a:r>
                      <a:r>
                        <a:rPr lang="en-US" sz="3600" dirty="0" err="1"/>
                        <a:t>địa</a:t>
                      </a:r>
                      <a:r>
                        <a:rPr lang="en-US" sz="3600" dirty="0"/>
                        <a:t> </a:t>
                      </a:r>
                      <a:r>
                        <a:rPr lang="en-US" sz="3600" dirty="0" err="1"/>
                        <a:t>phương</a:t>
                      </a:r>
                      <a:r>
                        <a:rPr lang="en-US" sz="3600" dirty="0"/>
                        <a:t> </a:t>
                      </a:r>
                      <a:r>
                        <a:rPr lang="en-US" sz="3600" dirty="0" err="1"/>
                        <a:t>em</a:t>
                      </a:r>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sz="3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892069"/>
                  </a:ext>
                </a:extLst>
              </a:tr>
            </a:tbl>
          </a:graphicData>
        </a:graphic>
      </p:graphicFrame>
    </p:spTree>
    <p:extLst>
      <p:ext uri="{BB962C8B-B14F-4D97-AF65-F5344CB8AC3E}">
        <p14:creationId xmlns:p14="http://schemas.microsoft.com/office/powerpoint/2010/main" val="625744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E3CE5DB6-EBFA-926C-9E3A-581DA03CFF0F}"/>
              </a:ext>
            </a:extLst>
          </p:cNvPr>
          <p:cNvGraphicFramePr>
            <a:graphicFrameLocks noGrp="1"/>
          </p:cNvGraphicFramePr>
          <p:nvPr>
            <p:extLst>
              <p:ext uri="{D42A27DB-BD31-4B8C-83A1-F6EECF244321}">
                <p14:modId xmlns:p14="http://schemas.microsoft.com/office/powerpoint/2010/main" val="28613655"/>
              </p:ext>
            </p:extLst>
          </p:nvPr>
        </p:nvGraphicFramePr>
        <p:xfrm>
          <a:off x="554985" y="733700"/>
          <a:ext cx="11082030" cy="5390599"/>
        </p:xfrm>
        <a:graphic>
          <a:graphicData uri="http://schemas.openxmlformats.org/drawingml/2006/table">
            <a:tbl>
              <a:tblPr firstRow="1" bandRow="1">
                <a:tableStyleId>{21E4AEA4-8DFA-4A89-87EB-49C32662AFE0}</a:tableStyleId>
              </a:tblPr>
              <a:tblGrid>
                <a:gridCol w="6260647">
                  <a:extLst>
                    <a:ext uri="{9D8B030D-6E8A-4147-A177-3AD203B41FA5}">
                      <a16:colId xmlns:a16="http://schemas.microsoft.com/office/drawing/2014/main" val="1659285219"/>
                    </a:ext>
                  </a:extLst>
                </a:gridCol>
                <a:gridCol w="4821383">
                  <a:extLst>
                    <a:ext uri="{9D8B030D-6E8A-4147-A177-3AD203B41FA5}">
                      <a16:colId xmlns:a16="http://schemas.microsoft.com/office/drawing/2014/main" val="1931958596"/>
                    </a:ext>
                  </a:extLst>
                </a:gridCol>
              </a:tblGrid>
              <a:tr h="0">
                <a:tc>
                  <a:txBody>
                    <a:bodyPr/>
                    <a:lstStyle/>
                    <a:p>
                      <a:pPr algn="ctr"/>
                      <a:r>
                        <a:rPr lang="en-US" sz="3600" dirty="0"/>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3600" dirty="0"/>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39744131"/>
                  </a:ext>
                </a:extLst>
              </a:tr>
              <a:tr h="13672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600" dirty="0" err="1">
                          <a:latin typeface="Calibri" panose="020F0502020204030204" pitchFamily="34" charset="0"/>
                          <a:cs typeface="Calibri" panose="020F0502020204030204" pitchFamily="34" charset="0"/>
                        </a:rPr>
                        <a:t>Tên</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tỉnh</a:t>
                      </a:r>
                      <a:r>
                        <a:rPr lang="en-US" sz="3600" dirty="0">
                          <a:latin typeface="Calibri" panose="020F0502020204030204" pitchFamily="34" charset="0"/>
                          <a:cs typeface="Calibri" panose="020F0502020204030204" pitchFamily="34" charset="0"/>
                        </a:rPr>
                        <a:t>/</a:t>
                      </a:r>
                      <a:r>
                        <a:rPr lang="en-US" sz="3600" dirty="0" err="1">
                          <a:latin typeface="Calibri" panose="020F0502020204030204" pitchFamily="34" charset="0"/>
                          <a:cs typeface="Calibri" panose="020F0502020204030204" pitchFamily="34" charset="0"/>
                        </a:rPr>
                        <a:t>thành</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phố</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tiếp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giáp</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với</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indent="0">
                        <a:buFont typeface="Arial" panose="020B0604020202020204" pitchFamily="34" charset="0"/>
                        <a:buNone/>
                      </a:pPr>
                      <a:r>
                        <a:rPr lang="vi-VN" sz="3600" b="1" dirty="0">
                          <a:solidFill>
                            <a:srgbClr val="C00000"/>
                          </a:solidFill>
                          <a:latin typeface="Calibri" panose="020F0502020204030204" pitchFamily="34" charset="0"/>
                          <a:cs typeface="Calibri" panose="020F0502020204030204" pitchFamily="34" charset="0"/>
                        </a:rPr>
                        <a:t>Thái Nguyên, Vĩnh Phúc</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Hà Nam, Hòa Bình</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Bắc Giang, Bắc Ninh, Hưng Yên</a:t>
                      </a:r>
                      <a:r>
                        <a:rPr lang="en-US" sz="3600" b="1" dirty="0">
                          <a:solidFill>
                            <a:srgbClr val="C00000"/>
                          </a:solidFill>
                          <a:latin typeface="Calibri" panose="020F0502020204030204" pitchFamily="34" charset="0"/>
                          <a:cs typeface="Calibri" panose="020F0502020204030204" pitchFamily="34" charset="0"/>
                        </a:rPr>
                        <a:t>, </a:t>
                      </a:r>
                      <a:r>
                        <a:rPr lang="vi-VN" sz="3600" b="1" dirty="0">
                          <a:solidFill>
                            <a:srgbClr val="C00000"/>
                          </a:solidFill>
                          <a:latin typeface="Calibri" panose="020F0502020204030204" pitchFamily="34" charset="0"/>
                          <a:cs typeface="Calibri" panose="020F0502020204030204" pitchFamily="34" charset="0"/>
                        </a:rPr>
                        <a:t>Hòa Bình, Phú Thọ</a:t>
                      </a:r>
                      <a:endParaRPr lang="vi-VN" sz="3600" b="1" i="0" dirty="0">
                        <a:solidFill>
                          <a:srgbClr val="C00000"/>
                        </a:solidFill>
                        <a:effectLst/>
                        <a:latin typeface="Calibri" panose="020F0502020204030204" pitchFamily="34" charset="0"/>
                        <a:cs typeface="Calibri" panose="020F0502020204030204" pitchFamily="34" charset="0"/>
                      </a:endParaRPr>
                    </a:p>
                    <a:p>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13249005"/>
                  </a:ext>
                </a:extLst>
              </a:tr>
              <a:tr h="1367239">
                <a:tc>
                  <a:txBody>
                    <a:bodyPr/>
                    <a:lstStyle/>
                    <a:p>
                      <a:r>
                        <a:rPr lang="en-US" sz="3600" dirty="0" err="1">
                          <a:latin typeface="Calibri" panose="020F0502020204030204" pitchFamily="34" charset="0"/>
                          <a:cs typeface="Calibri" panose="020F0502020204030204" pitchFamily="34" charset="0"/>
                        </a:rPr>
                        <a:t>Các</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mùa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trong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năm</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của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địa</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phương</a:t>
                      </a:r>
                      <a:r>
                        <a:rPr lang="en-US" sz="3600" dirty="0">
                          <a:latin typeface="Calibri" panose="020F0502020204030204" pitchFamily="34" charset="0"/>
                          <a:cs typeface="Calibri" panose="020F0502020204030204" pitchFamily="34" charset="0"/>
                        </a:rPr>
                        <a:t> </a:t>
                      </a:r>
                      <a:r>
                        <a:rPr lang="en-US" sz="3600" dirty="0" err="1">
                          <a:latin typeface="Calibri" panose="020F0502020204030204" pitchFamily="34" charset="0"/>
                          <a:cs typeface="Calibri" panose="020F0502020204030204" pitchFamily="34" charset="0"/>
                        </a:rPr>
                        <a:t>em</a:t>
                      </a:r>
                      <a:endParaRPr lang="en-US" sz="3600" dirty="0">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600" b="1" dirty="0">
                          <a:solidFill>
                            <a:srgbClr val="C00000"/>
                          </a:solidFill>
                          <a:latin typeface="Calibri" panose="020F0502020204030204" pitchFamily="34" charset="0"/>
                          <a:cs typeface="Calibri" panose="020F0502020204030204" pitchFamily="34" charset="0"/>
                        </a:rPr>
                        <a:t>Xuân – </a:t>
                      </a:r>
                      <a:r>
                        <a:rPr lang="en-US" sz="3600" b="1" dirty="0" err="1">
                          <a:solidFill>
                            <a:srgbClr val="C00000"/>
                          </a:solidFill>
                          <a:latin typeface="Calibri" panose="020F0502020204030204" pitchFamily="34" charset="0"/>
                          <a:cs typeface="Calibri" panose="020F0502020204030204" pitchFamily="34" charset="0"/>
                        </a:rPr>
                        <a:t>Hạ</a:t>
                      </a:r>
                      <a:r>
                        <a:rPr lang="en-US" sz="3600" b="1" dirty="0">
                          <a:solidFill>
                            <a:srgbClr val="C00000"/>
                          </a:solidFill>
                          <a:latin typeface="Calibri" panose="020F0502020204030204" pitchFamily="34" charset="0"/>
                          <a:cs typeface="Calibri" panose="020F0502020204030204" pitchFamily="34" charset="0"/>
                        </a:rPr>
                        <a:t> - Thu - </a:t>
                      </a:r>
                      <a:r>
                        <a:rPr lang="en-US" sz="3600" b="1" dirty="0" err="1">
                          <a:solidFill>
                            <a:srgbClr val="C00000"/>
                          </a:solidFill>
                          <a:latin typeface="Calibri" panose="020F0502020204030204" pitchFamily="34" charset="0"/>
                          <a:cs typeface="Calibri" panose="020F0502020204030204" pitchFamily="34" charset="0"/>
                        </a:rPr>
                        <a:t>Đông</a:t>
                      </a:r>
                      <a:endParaRPr lang="en-US" sz="3600" b="1" dirty="0">
                        <a:solidFill>
                          <a:srgbClr val="C00000"/>
                        </a:solidFill>
                        <a:latin typeface="Calibri" panose="020F0502020204030204" pitchFamily="34" charset="0"/>
                        <a:cs typeface="Calibri" panose="020F0502020204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109892069"/>
                  </a:ext>
                </a:extLst>
              </a:tr>
            </a:tbl>
          </a:graphicData>
        </a:graphic>
      </p:graphicFrame>
    </p:spTree>
    <p:extLst>
      <p:ext uri="{BB962C8B-B14F-4D97-AF65-F5344CB8AC3E}">
        <p14:creationId xmlns:p14="http://schemas.microsoft.com/office/powerpoint/2010/main" val="2722201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0160A6DD-0D82-6AE0-8E50-FE190BB05CAE}"/>
              </a:ext>
            </a:extLst>
          </p:cNvPr>
          <p:cNvPicPr>
            <a:picLocks noChangeAspect="1"/>
          </p:cNvPicPr>
          <p:nvPr/>
        </p:nvPicPr>
        <p:blipFill>
          <a:blip r:embed="rId8"/>
          <a:stretch>
            <a:fillRect/>
          </a:stretch>
        </p:blipFill>
        <p:spPr>
          <a:xfrm>
            <a:off x="2042795" y="1314492"/>
            <a:ext cx="8474174" cy="1956986"/>
          </a:xfrm>
          <a:prstGeom prst="rect">
            <a:avLst/>
          </a:prstGeom>
        </p:spPr>
      </p:pic>
    </p:spTree>
    <p:extLst>
      <p:ext uri="{BB962C8B-B14F-4D97-AF65-F5344CB8AC3E}">
        <p14:creationId xmlns:p14="http://schemas.microsoft.com/office/powerpoint/2010/main" val="78012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43D06468-73D0-8263-0EF8-F080FF9A95F1}"/>
              </a:ext>
            </a:extLst>
          </p:cNvPr>
          <p:cNvGrpSpPr/>
          <p:nvPr/>
        </p:nvGrpSpPr>
        <p:grpSpPr>
          <a:xfrm>
            <a:off x="1855670" y="1495284"/>
            <a:ext cx="10006619" cy="4489623"/>
            <a:chOff x="1855670" y="1495284"/>
            <a:chExt cx="10006619" cy="4489623"/>
          </a:xfrm>
        </p:grpSpPr>
        <p:grpSp>
          <p:nvGrpSpPr>
            <p:cNvPr id="12" name="组合 11"/>
            <p:cNvGrpSpPr/>
            <p:nvPr/>
          </p:nvGrpSpPr>
          <p:grpSpPr>
            <a:xfrm>
              <a:off x="1855670" y="1495284"/>
              <a:ext cx="10006619" cy="4489623"/>
              <a:chOff x="912" y="1925"/>
              <a:chExt cx="17376" cy="8371"/>
            </a:xfrm>
          </p:grpSpPr>
          <p:sp>
            <p:nvSpPr>
              <p:cNvPr id="10" name="云形 9"/>
              <p:cNvSpPr>
                <a:spLocks noChangeAspect="1"/>
              </p:cNvSpPr>
              <p:nvPr>
                <p:custDataLst>
                  <p:tags r:id="rId1"/>
                </p:custDataLst>
              </p:nvPr>
            </p:nvSpPr>
            <p:spPr>
              <a:xfrm>
                <a:off x="912" y="1925"/>
                <a:ext cx="17376"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5" name="云形 4"/>
              <p:cNvSpPr>
                <a:spLocks noChangeAspect="1"/>
              </p:cNvSpPr>
              <p:nvPr>
                <p:custDataLst>
                  <p:tags r:id="rId2"/>
                </p:custDataLst>
              </p:nvPr>
            </p:nvSpPr>
            <p:spPr>
              <a:xfrm>
                <a:off x="1927" y="2429"/>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8" name="云形 7"/>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grpSp>
        <p:sp>
          <p:nvSpPr>
            <p:cNvPr id="3" name="TextBox 2">
              <a:extLst>
                <a:ext uri="{FF2B5EF4-FFF2-40B4-BE49-F238E27FC236}">
                  <a16:creationId xmlns:a16="http://schemas.microsoft.com/office/drawing/2014/main" id="{346F5F04-4598-0067-7384-60CAB9D8969D}"/>
                </a:ext>
              </a:extLst>
            </p:cNvPr>
            <p:cNvSpPr txBox="1"/>
            <p:nvPr/>
          </p:nvSpPr>
          <p:spPr>
            <a:xfrm>
              <a:off x="3462406" y="2551837"/>
              <a:ext cx="7492758" cy="1754326"/>
            </a:xfrm>
            <a:prstGeom prst="rect">
              <a:avLst/>
            </a:prstGeom>
            <a:noFill/>
          </p:spPr>
          <p:txBody>
            <a:bodyPr wrap="square">
              <a:spAutoFit/>
            </a:bodyPr>
            <a:lstStyle/>
            <a:p>
              <a:pPr algn="just"/>
              <a:r>
                <a:rPr lang="nl-NL" sz="3600" dirty="0">
                  <a:latin typeface="Calibri" panose="020F0502020204030204" pitchFamily="34" charset="0"/>
                  <a:ea typeface="SimSun" panose="02010600030101010101" pitchFamily="2" charset="-122"/>
                  <a:cs typeface="Calibri" panose="020F0502020204030204" pitchFamily="34" charset="0"/>
                </a:rPr>
                <a:t>S</a:t>
              </a:r>
              <a:r>
                <a:rPr lang="nl-NL" sz="3600" dirty="0">
                  <a:effectLst/>
                  <a:latin typeface="Calibri" panose="020F0502020204030204" pitchFamily="34" charset="0"/>
                  <a:ea typeface="SimSun" panose="02010600030101010101" pitchFamily="2" charset="-122"/>
                  <a:cs typeface="Calibri" panose="020F0502020204030204" pitchFamily="34" charset="0"/>
                </a:rPr>
                <a:t>ưu tầm tư liệu về hoạt động kinh tế và giới thiệu 1 địa danh của Hà Nội, viết đoạn văn hoặc thuyết trình silde PP.</a:t>
              </a:r>
              <a:endParaRPr lang="en-US" sz="6000" b="1" dirty="0">
                <a:latin typeface="Calibri" panose="020F0502020204030204" pitchFamily="34" charset="0"/>
                <a:cs typeface="Calibri" panose="020F0502020204030204" pitchFamily="34" charset="0"/>
              </a:endParaRPr>
            </a:p>
          </p:txBody>
        </p:sp>
      </p:grpSp>
      <p:pic>
        <p:nvPicPr>
          <p:cNvPr id="7" name="图片 3" descr="组 3">
            <a:extLst>
              <a:ext uri="{FF2B5EF4-FFF2-40B4-BE49-F238E27FC236}">
                <a16:creationId xmlns:a16="http://schemas.microsoft.com/office/drawing/2014/main" id="{F4698730-B32C-B7BC-7910-30C070D630D3}"/>
              </a:ext>
            </a:extLst>
          </p:cNvPr>
          <p:cNvPicPr>
            <a:picLocks noChangeAspect="1"/>
          </p:cNvPicPr>
          <p:nvPr/>
        </p:nvPicPr>
        <p:blipFill>
          <a:blip r:embed="rId5"/>
          <a:stretch>
            <a:fillRect/>
          </a:stretch>
        </p:blipFill>
        <p:spPr>
          <a:xfrm>
            <a:off x="0" y="3053138"/>
            <a:ext cx="4303395" cy="37236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635" y="60666"/>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8" name="Picture 7">
            <a:extLst>
              <a:ext uri="{FF2B5EF4-FFF2-40B4-BE49-F238E27FC236}">
                <a16:creationId xmlns:a16="http://schemas.microsoft.com/office/drawing/2014/main" id="{0D9A7EA5-7A03-C279-CF66-E054179642D7}"/>
              </a:ext>
            </a:extLst>
          </p:cNvPr>
          <p:cNvPicPr>
            <a:picLocks noChangeAspect="1"/>
          </p:cNvPicPr>
          <p:nvPr/>
        </p:nvPicPr>
        <p:blipFill>
          <a:blip r:embed="rId8"/>
          <a:stretch>
            <a:fillRect/>
          </a:stretch>
        </p:blipFill>
        <p:spPr>
          <a:xfrm>
            <a:off x="2726444" y="998426"/>
            <a:ext cx="7248772" cy="301778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B2E232E5-9B39-13FA-1839-BD6F9BD46AAE}"/>
              </a:ext>
            </a:extLst>
          </p:cNvPr>
          <p:cNvPicPr>
            <a:picLocks noChangeAspect="1"/>
          </p:cNvPicPr>
          <p:nvPr/>
        </p:nvPicPr>
        <p:blipFill>
          <a:blip r:embed="rId8"/>
          <a:stretch>
            <a:fillRect/>
          </a:stretch>
        </p:blipFill>
        <p:spPr>
          <a:xfrm>
            <a:off x="1719339" y="1274865"/>
            <a:ext cx="8474174" cy="203624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F9AC724-5A64-FF52-3456-C93C6C343AD8}"/>
              </a:ext>
            </a:extLst>
          </p:cNvPr>
          <p:cNvSpPr txBox="1"/>
          <p:nvPr/>
        </p:nvSpPr>
        <p:spPr>
          <a:xfrm>
            <a:off x="2228233" y="957845"/>
            <a:ext cx="7148052" cy="2862322"/>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Núi rừng đây là của chúng ta</a:t>
            </a:r>
          </a:p>
          <a:p>
            <a:pPr algn="ctr"/>
            <a:r>
              <a:rPr lang="vi-VN" sz="3600" b="0" i="0" dirty="0">
                <a:solidFill>
                  <a:srgbClr val="333333"/>
                </a:solidFill>
                <a:effectLst/>
                <a:latin typeface="Cambria" panose="02040503050406030204" pitchFamily="18" charset="0"/>
              </a:rPr>
              <a:t>Những cánh đồng thơm mát</a:t>
            </a:r>
          </a:p>
          <a:p>
            <a:pPr algn="ctr"/>
            <a:r>
              <a:rPr lang="vi-VN" sz="3600" b="0" i="0" dirty="0">
                <a:solidFill>
                  <a:srgbClr val="333333"/>
                </a:solidFill>
                <a:effectLst/>
                <a:latin typeface="Cambria" panose="02040503050406030204" pitchFamily="18" charset="0"/>
              </a:rPr>
              <a:t>Những ngả đường bát ngát</a:t>
            </a:r>
          </a:p>
          <a:p>
            <a:pPr algn="ctr"/>
            <a:r>
              <a:rPr lang="vi-VN" sz="3600" b="0" i="0" dirty="0">
                <a:solidFill>
                  <a:srgbClr val="333333"/>
                </a:solidFill>
                <a:effectLst/>
                <a:latin typeface="Cambria" panose="02040503050406030204" pitchFamily="18" charset="0"/>
              </a:rPr>
              <a:t>Những dòng sông đỏ nặng phù sa</a:t>
            </a:r>
            <a:r>
              <a:rPr lang="en-US" sz="3600" b="0" i="0" dirty="0">
                <a:solidFill>
                  <a:srgbClr val="333333"/>
                </a:solidFill>
                <a:effectLst/>
                <a:latin typeface="Cambria" panose="02040503050406030204" pitchFamily="18" charset="0"/>
              </a:rPr>
              <a:t>.</a:t>
            </a:r>
          </a:p>
          <a:p>
            <a:pPr algn="r"/>
            <a:r>
              <a:rPr lang="en-US" sz="3600" dirty="0">
                <a:solidFill>
                  <a:srgbClr val="333333"/>
                </a:solidFill>
                <a:latin typeface="Cambria" panose="02040503050406030204" pitchFamily="18" charset="0"/>
              </a:rPr>
              <a:t>(</a:t>
            </a:r>
            <a:r>
              <a:rPr lang="en-US" sz="3600" dirty="0" err="1">
                <a:solidFill>
                  <a:srgbClr val="333333"/>
                </a:solidFill>
                <a:latin typeface="Cambria" panose="02040503050406030204" pitchFamily="18" charset="0"/>
              </a:rPr>
              <a:t>Nguyễn</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Đình</a:t>
            </a:r>
            <a:r>
              <a:rPr lang="en-US" sz="3600" dirty="0">
                <a:solidFill>
                  <a:srgbClr val="333333"/>
                </a:solidFill>
                <a:latin typeface="Cambria" panose="02040503050406030204" pitchFamily="18" charset="0"/>
              </a:rPr>
              <a:t> </a:t>
            </a:r>
            <a:r>
              <a:rPr lang="en-US" sz="3600" dirty="0" err="1">
                <a:solidFill>
                  <a:srgbClr val="333333"/>
                </a:solidFill>
                <a:latin typeface="Cambria" panose="02040503050406030204" pitchFamily="18" charset="0"/>
              </a:rPr>
              <a:t>Thi</a:t>
            </a:r>
            <a:r>
              <a:rPr lang="en-US" sz="3600" dirty="0">
                <a:solidFill>
                  <a:srgbClr val="333333"/>
                </a:solidFill>
                <a:latin typeface="Cambria" panose="02040503050406030204" pitchFamily="18" charset="0"/>
              </a:rPr>
              <a:t>)</a:t>
            </a:r>
            <a:endParaRPr lang="vi-VN" sz="3600" b="0" i="0" dirty="0">
              <a:solidFill>
                <a:srgbClr val="333333"/>
              </a:solidFill>
              <a:effectLst/>
              <a:latin typeface="Cambria" panose="02040503050406030204" pitchFamily="18" charset="0"/>
            </a:endParaRPr>
          </a:p>
        </p:txBody>
      </p:sp>
      <p:grpSp>
        <p:nvGrpSpPr>
          <p:cNvPr id="7" name="Group 6">
            <a:extLst>
              <a:ext uri="{FF2B5EF4-FFF2-40B4-BE49-F238E27FC236}">
                <a16:creationId xmlns:a16="http://schemas.microsoft.com/office/drawing/2014/main" id="{476ED6A8-A358-30F6-8C76-560C5CCC8E2C}"/>
              </a:ext>
            </a:extLst>
          </p:cNvPr>
          <p:cNvGrpSpPr/>
          <p:nvPr/>
        </p:nvGrpSpPr>
        <p:grpSpPr>
          <a:xfrm>
            <a:off x="1327354" y="4306528"/>
            <a:ext cx="9645445" cy="1474839"/>
            <a:chOff x="1327354" y="4306528"/>
            <a:chExt cx="9645445" cy="1474839"/>
          </a:xfrm>
        </p:grpSpPr>
        <p:sp>
          <p:nvSpPr>
            <p:cNvPr id="4" name="Rectangle: Rounded Corners 3">
              <a:extLst>
                <a:ext uri="{FF2B5EF4-FFF2-40B4-BE49-F238E27FC236}">
                  <a16:creationId xmlns:a16="http://schemas.microsoft.com/office/drawing/2014/main" id="{67374101-A973-0939-50AC-1CFA2564A893}"/>
                </a:ext>
              </a:extLst>
            </p:cNvPr>
            <p:cNvSpPr/>
            <p:nvPr/>
          </p:nvSpPr>
          <p:spPr>
            <a:xfrm>
              <a:off x="1327354" y="4306528"/>
              <a:ext cx="9645445"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C4F029E8-0F6F-296A-562C-E8F01BC6216F}"/>
                </a:ext>
              </a:extLst>
            </p:cNvPr>
            <p:cNvSpPr txBox="1"/>
            <p:nvPr/>
          </p:nvSpPr>
          <p:spPr>
            <a:xfrm>
              <a:off x="1526457" y="4443782"/>
              <a:ext cx="8964561" cy="1200329"/>
            </a:xfrm>
            <a:prstGeom prst="rect">
              <a:avLst/>
            </a:prstGeom>
            <a:noFill/>
          </p:spPr>
          <p:txBody>
            <a:bodyPr wrap="square">
              <a:spAutoFit/>
            </a:bodyPr>
            <a:lstStyle/>
            <a:p>
              <a:pPr algn="ctr"/>
              <a:r>
                <a:rPr lang="vi-VN" sz="3600" b="0" i="0" dirty="0">
                  <a:solidFill>
                    <a:srgbClr val="333333"/>
                  </a:solidFill>
                  <a:effectLst/>
                  <a:latin typeface="Cambria" panose="02040503050406030204" pitchFamily="18" charset="0"/>
                </a:rPr>
                <a:t>Đoạn thơ trên giúp em liên tưởng đến cảnh đẹp thiên nhiên nào ở địa phương em?</a:t>
              </a:r>
            </a:p>
          </p:txBody>
        </p:sp>
      </p:grpSp>
      <p:pic>
        <p:nvPicPr>
          <p:cNvPr id="31" name="图片 30" descr="E:\PPT\包图网\审核中\组 1.png组 1"/>
          <p:cNvPicPr>
            <a:picLocks noChangeAspect="1"/>
          </p:cNvPicPr>
          <p:nvPr/>
        </p:nvPicPr>
        <p:blipFill>
          <a:blip r:embed="rId2"/>
          <a:srcRect/>
          <a:stretch>
            <a:fillRect/>
          </a:stretch>
        </p:blipFill>
        <p:spPr>
          <a:xfrm>
            <a:off x="9824882" y="648465"/>
            <a:ext cx="2694039" cy="453181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0" descr="组 55">
            <a:extLst>
              <a:ext uri="{FF2B5EF4-FFF2-40B4-BE49-F238E27FC236}">
                <a16:creationId xmlns:a16="http://schemas.microsoft.com/office/drawing/2014/main" id="{ECDE0180-1AB8-09E1-BC24-03B4EAA9B4C6}"/>
              </a:ext>
            </a:extLst>
          </p:cNvPr>
          <p:cNvPicPr>
            <a:picLocks noChangeAspect="1"/>
          </p:cNvPicPr>
          <p:nvPr/>
        </p:nvPicPr>
        <p:blipFill>
          <a:blip r:embed="rId2">
            <a:alphaModFix amt="70000"/>
          </a:blip>
          <a:stretch>
            <a:fillRect/>
          </a:stretch>
        </p:blipFill>
        <p:spPr>
          <a:xfrm>
            <a:off x="0" y="0"/>
            <a:ext cx="12191365" cy="6858000"/>
          </a:xfrm>
          <a:prstGeom prst="rect">
            <a:avLst/>
          </a:prstGeom>
        </p:spPr>
      </p:pic>
      <p:grpSp>
        <p:nvGrpSpPr>
          <p:cNvPr id="3" name="Group 2">
            <a:extLst>
              <a:ext uri="{FF2B5EF4-FFF2-40B4-BE49-F238E27FC236}">
                <a16:creationId xmlns:a16="http://schemas.microsoft.com/office/drawing/2014/main" id="{D9CBF098-D96F-2807-5074-FCE8ADD8CC2C}"/>
              </a:ext>
            </a:extLst>
          </p:cNvPr>
          <p:cNvGrpSpPr/>
          <p:nvPr/>
        </p:nvGrpSpPr>
        <p:grpSpPr>
          <a:xfrm>
            <a:off x="4086013" y="5901997"/>
            <a:ext cx="4019973" cy="643326"/>
            <a:chOff x="1526458" y="4306528"/>
            <a:chExt cx="8964562" cy="1508060"/>
          </a:xfrm>
        </p:grpSpPr>
        <p:sp>
          <p:nvSpPr>
            <p:cNvPr id="4" name="Rectangle: Rounded Corners 3">
              <a:extLst>
                <a:ext uri="{FF2B5EF4-FFF2-40B4-BE49-F238E27FC236}">
                  <a16:creationId xmlns:a16="http://schemas.microsoft.com/office/drawing/2014/main" id="{32B7331A-B86A-FAD7-4647-7ED25FC9D412}"/>
                </a:ext>
              </a:extLst>
            </p:cNvPr>
            <p:cNvSpPr/>
            <p:nvPr/>
          </p:nvSpPr>
          <p:spPr>
            <a:xfrm>
              <a:off x="1727256" y="4306528"/>
              <a:ext cx="8564660" cy="1474839"/>
            </a:xfrm>
            <a:prstGeom prst="roundRect">
              <a:avLst/>
            </a:prstGeom>
            <a:solidFill>
              <a:srgbClr val="FBE8CF"/>
            </a:solidFill>
            <a:ln w="19050">
              <a:solidFill>
                <a:srgbClr val="F08934"/>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5" name="TextBox 4">
              <a:extLst>
                <a:ext uri="{FF2B5EF4-FFF2-40B4-BE49-F238E27FC236}">
                  <a16:creationId xmlns:a16="http://schemas.microsoft.com/office/drawing/2014/main" id="{D0ABE830-856D-6D13-6644-2D8023393349}"/>
                </a:ext>
              </a:extLst>
            </p:cNvPr>
            <p:cNvSpPr txBox="1"/>
            <p:nvPr/>
          </p:nvSpPr>
          <p:spPr>
            <a:xfrm>
              <a:off x="1526458" y="4443781"/>
              <a:ext cx="8964562" cy="1370807"/>
            </a:xfrm>
            <a:prstGeom prst="rect">
              <a:avLst/>
            </a:prstGeom>
            <a:noFill/>
          </p:spPr>
          <p:txBody>
            <a:bodyPr wrap="square">
              <a:spAutoFit/>
            </a:bodyPr>
            <a:lstStyle/>
            <a:p>
              <a:pPr algn="ctr"/>
              <a:r>
                <a:rPr lang="en-US" sz="3200" b="1" i="0" dirty="0">
                  <a:solidFill>
                    <a:srgbClr val="333333"/>
                  </a:solidFill>
                  <a:effectLst/>
                  <a:latin typeface="Cambria" panose="02040503050406030204" pitchFamily="18" charset="0"/>
                </a:rPr>
                <a:t>Thành </a:t>
              </a:r>
              <a:r>
                <a:rPr lang="en-US" sz="3200" b="1" i="0" dirty="0" err="1">
                  <a:solidFill>
                    <a:srgbClr val="333333"/>
                  </a:solidFill>
                  <a:effectLst/>
                  <a:latin typeface="Cambria" panose="02040503050406030204" pitchFamily="18" charset="0"/>
                </a:rPr>
                <a:t>phố</a:t>
              </a:r>
              <a:r>
                <a:rPr lang="en-US" sz="3200" b="1" i="0" dirty="0">
                  <a:solidFill>
                    <a:srgbClr val="333333"/>
                  </a:solidFill>
                  <a:effectLst/>
                  <a:latin typeface="Cambria" panose="02040503050406030204" pitchFamily="18" charset="0"/>
                </a:rPr>
                <a:t> </a:t>
              </a:r>
              <a:r>
                <a:rPr lang="en-US" sz="3200" b="1" dirty="0">
                  <a:solidFill>
                    <a:srgbClr val="333333"/>
                  </a:solidFill>
                  <a:latin typeface="Cambria" panose="02040503050406030204" pitchFamily="18" charset="0"/>
                </a:rPr>
                <a:t>Hà </a:t>
              </a:r>
              <a:r>
                <a:rPr lang="en-US" sz="3200" b="1" dirty="0" err="1">
                  <a:solidFill>
                    <a:srgbClr val="333333"/>
                  </a:solidFill>
                  <a:latin typeface="Cambria" panose="02040503050406030204" pitchFamily="18" charset="0"/>
                </a:rPr>
                <a:t>Nội</a:t>
              </a:r>
              <a:endParaRPr lang="vi-VN" sz="3200" b="1" i="0" dirty="0">
                <a:solidFill>
                  <a:srgbClr val="333333"/>
                </a:solidFill>
                <a:effectLst/>
                <a:latin typeface="Cambria" panose="02040503050406030204" pitchFamily="18" charset="0"/>
              </a:endParaRPr>
            </a:p>
          </p:txBody>
        </p:sp>
      </p:grpSp>
      <p:pic>
        <p:nvPicPr>
          <p:cNvPr id="6" name="Picture 5">
            <a:extLst>
              <a:ext uri="{FF2B5EF4-FFF2-40B4-BE49-F238E27FC236}">
                <a16:creationId xmlns:a16="http://schemas.microsoft.com/office/drawing/2014/main" id="{B74DCD48-509F-06E0-07A6-254365334EE7}"/>
              </a:ext>
            </a:extLst>
          </p:cNvPr>
          <p:cNvPicPr>
            <a:picLocks noChangeAspect="1"/>
          </p:cNvPicPr>
          <p:nvPr/>
        </p:nvPicPr>
        <p:blipFill>
          <a:blip r:embed="rId3"/>
          <a:stretch>
            <a:fillRect/>
          </a:stretch>
        </p:blipFill>
        <p:spPr>
          <a:xfrm>
            <a:off x="1809587" y="802433"/>
            <a:ext cx="8572823" cy="4822213"/>
          </a:xfrm>
          <a:prstGeom prst="rect">
            <a:avLst/>
          </a:prstGeom>
        </p:spPr>
      </p:pic>
    </p:spTree>
    <p:extLst>
      <p:ext uri="{BB962C8B-B14F-4D97-AF65-F5344CB8AC3E}">
        <p14:creationId xmlns:p14="http://schemas.microsoft.com/office/powerpoint/2010/main" val="40526192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5" name="Picture 4">
            <a:extLst>
              <a:ext uri="{FF2B5EF4-FFF2-40B4-BE49-F238E27FC236}">
                <a16:creationId xmlns:a16="http://schemas.microsoft.com/office/drawing/2014/main" id="{85F2D538-3D24-F248-9A05-71BDF8E0E6BA}"/>
              </a:ext>
            </a:extLst>
          </p:cNvPr>
          <p:cNvPicPr>
            <a:picLocks noChangeAspect="1"/>
          </p:cNvPicPr>
          <p:nvPr/>
        </p:nvPicPr>
        <p:blipFill>
          <a:blip r:embed="rId8"/>
          <a:stretch>
            <a:fillRect/>
          </a:stretch>
        </p:blipFill>
        <p:spPr>
          <a:xfrm>
            <a:off x="1858595" y="1521449"/>
            <a:ext cx="8474174" cy="1920406"/>
          </a:xfrm>
          <a:prstGeom prst="rect">
            <a:avLst/>
          </a:prstGeom>
        </p:spPr>
      </p:pic>
    </p:spTree>
    <p:extLst>
      <p:ext uri="{BB962C8B-B14F-4D97-AF65-F5344CB8AC3E}">
        <p14:creationId xmlns:p14="http://schemas.microsoft.com/office/powerpoint/2010/main" val="16094152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241EED3-8E8E-0E3D-E004-67321CECF55A}"/>
              </a:ext>
            </a:extLst>
          </p:cNvPr>
          <p:cNvSpPr txBox="1"/>
          <p:nvPr/>
        </p:nvSpPr>
        <p:spPr>
          <a:xfrm>
            <a:off x="798560" y="1162546"/>
            <a:ext cx="10333267" cy="1815882"/>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Để học tập và tìm hiểu địa lí địa phương, các </a:t>
            </a:r>
            <a:r>
              <a:rPr lang="en-US" sz="2800" dirty="0" err="1">
                <a:solidFill>
                  <a:srgbClr val="333333"/>
                </a:solidFill>
                <a:latin typeface="Cambria" panose="02040503050406030204" pitchFamily="18" charset="0"/>
              </a:rPr>
              <a:t>em</a:t>
            </a:r>
            <a:r>
              <a:rPr lang="vi-VN" sz="2800" b="0" i="0" dirty="0">
                <a:solidFill>
                  <a:srgbClr val="333333"/>
                </a:solidFill>
                <a:effectLst/>
                <a:latin typeface="Cambria" panose="02040503050406030204" pitchFamily="18" charset="0"/>
              </a:rPr>
              <a:t> cần chuẩn bị:</a:t>
            </a:r>
          </a:p>
          <a:p>
            <a:pPr algn="just"/>
            <a:r>
              <a:rPr lang="vi-VN" sz="2800" b="0" i="0" dirty="0">
                <a:solidFill>
                  <a:srgbClr val="333333"/>
                </a:solidFill>
                <a:effectLst/>
                <a:latin typeface="Cambria" panose="02040503050406030204" pitchFamily="18" charset="0"/>
              </a:rPr>
              <a:t>- Tài liệu giáo dục địa phương lớp 4</a:t>
            </a:r>
          </a:p>
          <a:p>
            <a:pPr algn="just"/>
            <a:r>
              <a:rPr lang="vi-VN" sz="2800" b="0" i="0" dirty="0">
                <a:solidFill>
                  <a:srgbClr val="333333"/>
                </a:solidFill>
                <a:effectLst/>
                <a:latin typeface="Cambria" panose="02040503050406030204" pitchFamily="18" charset="0"/>
              </a:rPr>
              <a:t>- Tìm hiểu các thông tin, tài liệu về tự nhiên các hoạt động kinh tế của địa phương ( từ sách, báo, internet...)</a:t>
            </a:r>
          </a:p>
        </p:txBody>
      </p:sp>
      <p:pic>
        <p:nvPicPr>
          <p:cNvPr id="3" name="Picture 2">
            <a:extLst>
              <a:ext uri="{FF2B5EF4-FFF2-40B4-BE49-F238E27FC236}">
                <a16:creationId xmlns:a16="http://schemas.microsoft.com/office/drawing/2014/main" id="{0E1E46C6-79A5-4951-D137-0E162CB92F26}"/>
              </a:ext>
            </a:extLst>
          </p:cNvPr>
          <p:cNvPicPr>
            <a:picLocks noChangeAspect="1"/>
          </p:cNvPicPr>
          <p:nvPr/>
        </p:nvPicPr>
        <p:blipFill>
          <a:blip r:embed="rId2"/>
          <a:stretch>
            <a:fillRect/>
          </a:stretch>
        </p:blipFill>
        <p:spPr>
          <a:xfrm>
            <a:off x="194943" y="382190"/>
            <a:ext cx="2962913" cy="780356"/>
          </a:xfrm>
          <a:prstGeom prst="rect">
            <a:avLst/>
          </a:prstGeom>
        </p:spPr>
      </p:pic>
    </p:spTree>
    <p:extLst>
      <p:ext uri="{BB962C8B-B14F-4D97-AF65-F5344CB8AC3E}">
        <p14:creationId xmlns:p14="http://schemas.microsoft.com/office/powerpoint/2010/main" val="14065180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24C5B5C-9A89-AF1C-6A2F-224F96ED21EF}"/>
              </a:ext>
            </a:extLst>
          </p:cNvPr>
          <p:cNvSpPr txBox="1"/>
          <p:nvPr/>
        </p:nvSpPr>
        <p:spPr>
          <a:xfrm>
            <a:off x="713123" y="1048119"/>
            <a:ext cx="10828626" cy="1384995"/>
          </a:xfrm>
          <a:prstGeom prst="rect">
            <a:avLst/>
          </a:prstGeom>
          <a:noFill/>
        </p:spPr>
        <p:txBody>
          <a:bodyPr wrap="square">
            <a:spAutoFit/>
          </a:bodyPr>
          <a:lstStyle/>
          <a:p>
            <a:pPr algn="just"/>
            <a:r>
              <a:rPr lang="vi-VN" sz="2800" b="0" i="0" dirty="0">
                <a:solidFill>
                  <a:srgbClr val="333333"/>
                </a:solidFill>
                <a:effectLst/>
                <a:latin typeface="Cambria" panose="02040503050406030204" pitchFamily="18" charset="0"/>
              </a:rPr>
              <a:t>Dựa vào tài liệu giáo dục địa phương lớp 4 hình 1 và hiểu biết của bản thân, em hãy tìm hiểu về thiên nhiên và con người địa phương em theo gợi ý sau:</a:t>
            </a:r>
          </a:p>
        </p:txBody>
      </p:sp>
      <p:grpSp>
        <p:nvGrpSpPr>
          <p:cNvPr id="12" name="组合 11">
            <a:extLst>
              <a:ext uri="{FF2B5EF4-FFF2-40B4-BE49-F238E27FC236}">
                <a16:creationId xmlns:a16="http://schemas.microsoft.com/office/drawing/2014/main" id="{9F2D7F16-1337-8462-2711-0F02C17D3ABD}"/>
              </a:ext>
            </a:extLst>
          </p:cNvPr>
          <p:cNvGrpSpPr/>
          <p:nvPr/>
        </p:nvGrpSpPr>
        <p:grpSpPr>
          <a:xfrm>
            <a:off x="665181" y="2485471"/>
            <a:ext cx="4471018" cy="1806912"/>
            <a:chOff x="1306" y="1925"/>
            <a:chExt cx="16617" cy="8371"/>
          </a:xfrm>
        </p:grpSpPr>
        <p:sp>
          <p:nvSpPr>
            <p:cNvPr id="13" name="云形 9">
              <a:extLst>
                <a:ext uri="{FF2B5EF4-FFF2-40B4-BE49-F238E27FC236}">
                  <a16:creationId xmlns:a16="http://schemas.microsoft.com/office/drawing/2014/main" id="{4762C733-3E49-F8A9-18BB-7B4A4C0F5ADC}"/>
                </a:ext>
              </a:extLst>
            </p:cNvPr>
            <p:cNvSpPr>
              <a:spLocks noChangeAspect="1"/>
            </p:cNvSpPr>
            <p:nvPr>
              <p:custDataLst>
                <p:tags r:id="rId13"/>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4" name="云形 4">
              <a:extLst>
                <a:ext uri="{FF2B5EF4-FFF2-40B4-BE49-F238E27FC236}">
                  <a16:creationId xmlns:a16="http://schemas.microsoft.com/office/drawing/2014/main" id="{709FDF6A-69B3-AB3D-372D-74D9038F309F}"/>
                </a:ext>
              </a:extLst>
            </p:cNvPr>
            <p:cNvSpPr>
              <a:spLocks noChangeAspect="1"/>
            </p:cNvSpPr>
            <p:nvPr>
              <p:custDataLst>
                <p:tags r:id="rId14"/>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5" name="云形 7">
              <a:extLst>
                <a:ext uri="{FF2B5EF4-FFF2-40B4-BE49-F238E27FC236}">
                  <a16:creationId xmlns:a16="http://schemas.microsoft.com/office/drawing/2014/main" id="{E78695DB-8FA4-8B20-7893-D5CCA792B5F6}"/>
                </a:ext>
              </a:extLst>
            </p:cNvPr>
            <p:cNvSpPr>
              <a:spLocks noChangeAspect="1"/>
            </p:cNvSpPr>
            <p:nvPr>
              <p:custDataLst>
                <p:tags r:id="rId15"/>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6" name="矩形 10">
              <a:extLst>
                <a:ext uri="{FF2B5EF4-FFF2-40B4-BE49-F238E27FC236}">
                  <a16:creationId xmlns:a16="http://schemas.microsoft.com/office/drawing/2014/main" id="{02383608-E376-FD9D-43A8-2EF0DA30E139}"/>
                </a:ext>
              </a:extLst>
            </p:cNvPr>
            <p:cNvSpPr/>
            <p:nvPr>
              <p:custDataLst>
                <p:tags r:id="rId16"/>
              </p:custDataLst>
            </p:nvPr>
          </p:nvSpPr>
          <p:spPr>
            <a:xfrm>
              <a:off x="2248" y="3685"/>
              <a:ext cx="14733"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1.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Vị</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trí</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địa</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lí</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17" name="组合 11">
            <a:extLst>
              <a:ext uri="{FF2B5EF4-FFF2-40B4-BE49-F238E27FC236}">
                <a16:creationId xmlns:a16="http://schemas.microsoft.com/office/drawing/2014/main" id="{41CD67BA-1B3D-A9B7-8B41-071CE4E35305}"/>
              </a:ext>
            </a:extLst>
          </p:cNvPr>
          <p:cNvGrpSpPr/>
          <p:nvPr/>
        </p:nvGrpSpPr>
        <p:grpSpPr>
          <a:xfrm>
            <a:off x="6844548" y="2433114"/>
            <a:ext cx="4471018" cy="1806912"/>
            <a:chOff x="1306" y="1925"/>
            <a:chExt cx="16617" cy="8371"/>
          </a:xfrm>
        </p:grpSpPr>
        <p:sp>
          <p:nvSpPr>
            <p:cNvPr id="18" name="云形 9">
              <a:extLst>
                <a:ext uri="{FF2B5EF4-FFF2-40B4-BE49-F238E27FC236}">
                  <a16:creationId xmlns:a16="http://schemas.microsoft.com/office/drawing/2014/main" id="{58BFA3E8-E66B-1550-AC45-0075BAC1A4E6}"/>
                </a:ext>
              </a:extLst>
            </p:cNvPr>
            <p:cNvSpPr>
              <a:spLocks noChangeAspect="1"/>
            </p:cNvSpPr>
            <p:nvPr>
              <p:custDataLst>
                <p:tags r:id="rId9"/>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19" name="云形 4">
              <a:extLst>
                <a:ext uri="{FF2B5EF4-FFF2-40B4-BE49-F238E27FC236}">
                  <a16:creationId xmlns:a16="http://schemas.microsoft.com/office/drawing/2014/main" id="{F194FBDF-48B6-E039-88EC-242F1B13902D}"/>
                </a:ext>
              </a:extLst>
            </p:cNvPr>
            <p:cNvSpPr>
              <a:spLocks noChangeAspect="1"/>
            </p:cNvSpPr>
            <p:nvPr>
              <p:custDataLst>
                <p:tags r:id="rId10"/>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0" name="云形 7">
              <a:extLst>
                <a:ext uri="{FF2B5EF4-FFF2-40B4-BE49-F238E27FC236}">
                  <a16:creationId xmlns:a16="http://schemas.microsoft.com/office/drawing/2014/main" id="{8C2D01B6-5FAB-CC35-168A-7B77447E33C7}"/>
                </a:ext>
              </a:extLst>
            </p:cNvPr>
            <p:cNvSpPr>
              <a:spLocks noChangeAspect="1"/>
            </p:cNvSpPr>
            <p:nvPr>
              <p:custDataLst>
                <p:tags r:id="rId11"/>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1" name="矩形 10">
              <a:extLst>
                <a:ext uri="{FF2B5EF4-FFF2-40B4-BE49-F238E27FC236}">
                  <a16:creationId xmlns:a16="http://schemas.microsoft.com/office/drawing/2014/main" id="{BBECD26D-9DF6-1935-56B2-570051771818}"/>
                </a:ext>
              </a:extLst>
            </p:cNvPr>
            <p:cNvSpPr/>
            <p:nvPr>
              <p:custDataLst>
                <p:tags r:id="rId12"/>
              </p:custDataLst>
            </p:nvPr>
          </p:nvSpPr>
          <p:spPr>
            <a:xfrm>
              <a:off x="2926" y="3466"/>
              <a:ext cx="13438" cy="4289"/>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2.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Tự</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nhiên</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2" name="组合 11">
            <a:extLst>
              <a:ext uri="{FF2B5EF4-FFF2-40B4-BE49-F238E27FC236}">
                <a16:creationId xmlns:a16="http://schemas.microsoft.com/office/drawing/2014/main" id="{75B1CEAD-25F2-8B7B-4A4D-6A6BE5BC3EC7}"/>
              </a:ext>
            </a:extLst>
          </p:cNvPr>
          <p:cNvGrpSpPr/>
          <p:nvPr/>
        </p:nvGrpSpPr>
        <p:grpSpPr>
          <a:xfrm>
            <a:off x="829020" y="4439262"/>
            <a:ext cx="4471018" cy="1806912"/>
            <a:chOff x="1306" y="1925"/>
            <a:chExt cx="16617" cy="8371"/>
          </a:xfrm>
        </p:grpSpPr>
        <p:sp>
          <p:nvSpPr>
            <p:cNvPr id="23" name="云形 9">
              <a:extLst>
                <a:ext uri="{FF2B5EF4-FFF2-40B4-BE49-F238E27FC236}">
                  <a16:creationId xmlns:a16="http://schemas.microsoft.com/office/drawing/2014/main" id="{EB469B11-E61E-C854-4AF7-5AB67F8473C2}"/>
                </a:ext>
              </a:extLst>
            </p:cNvPr>
            <p:cNvSpPr>
              <a:spLocks noChangeAspect="1"/>
            </p:cNvSpPr>
            <p:nvPr>
              <p:custDataLst>
                <p:tags r:id="rId5"/>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4" name="云形 4">
              <a:extLst>
                <a:ext uri="{FF2B5EF4-FFF2-40B4-BE49-F238E27FC236}">
                  <a16:creationId xmlns:a16="http://schemas.microsoft.com/office/drawing/2014/main" id="{8A9AE2E8-428D-404D-22F1-7BC7BD65EFFE}"/>
                </a:ext>
              </a:extLst>
            </p:cNvPr>
            <p:cNvSpPr>
              <a:spLocks noChangeAspect="1"/>
            </p:cNvSpPr>
            <p:nvPr>
              <p:custDataLst>
                <p:tags r:id="rId6"/>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5" name="云形 7">
              <a:extLst>
                <a:ext uri="{FF2B5EF4-FFF2-40B4-BE49-F238E27FC236}">
                  <a16:creationId xmlns:a16="http://schemas.microsoft.com/office/drawing/2014/main" id="{78DAAD36-4F66-156D-0900-39DEF474F037}"/>
                </a:ext>
              </a:extLst>
            </p:cNvPr>
            <p:cNvSpPr>
              <a:spLocks noChangeAspect="1"/>
            </p:cNvSpPr>
            <p:nvPr>
              <p:custDataLst>
                <p:tags r:id="rId7"/>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6" name="矩形 10">
              <a:extLst>
                <a:ext uri="{FF2B5EF4-FFF2-40B4-BE49-F238E27FC236}">
                  <a16:creationId xmlns:a16="http://schemas.microsoft.com/office/drawing/2014/main" id="{7E10D8F7-9E43-31D3-53D2-C662757A5244}"/>
                </a:ext>
              </a:extLst>
            </p:cNvPr>
            <p:cNvSpPr/>
            <p:nvPr>
              <p:custDataLst>
                <p:tags r:id="rId8"/>
              </p:custDataLst>
            </p:nvPr>
          </p:nvSpPr>
          <p:spPr>
            <a:xfrm>
              <a:off x="2926" y="3466"/>
              <a:ext cx="13438" cy="3850"/>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3.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Kinh</a:t>
              </a:r>
              <a:r>
                <a:rPr kumimoji="0" lang="en-US" altLang="zh-CN"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8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tế</a:t>
              </a:r>
              <a:endParaRPr kumimoji="0" lang="zh-CN" altLang="en-US" sz="48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grpSp>
        <p:nvGrpSpPr>
          <p:cNvPr id="27" name="组合 11">
            <a:extLst>
              <a:ext uri="{FF2B5EF4-FFF2-40B4-BE49-F238E27FC236}">
                <a16:creationId xmlns:a16="http://schemas.microsoft.com/office/drawing/2014/main" id="{8E3AAE97-5616-FEB5-52CF-9FEA8D8A49A8}"/>
              </a:ext>
            </a:extLst>
          </p:cNvPr>
          <p:cNvGrpSpPr/>
          <p:nvPr/>
        </p:nvGrpSpPr>
        <p:grpSpPr>
          <a:xfrm>
            <a:off x="7052574" y="4344741"/>
            <a:ext cx="4471018" cy="1806912"/>
            <a:chOff x="1306" y="1925"/>
            <a:chExt cx="16617" cy="8371"/>
          </a:xfrm>
        </p:grpSpPr>
        <p:sp>
          <p:nvSpPr>
            <p:cNvPr id="28" name="云形 9">
              <a:extLst>
                <a:ext uri="{FF2B5EF4-FFF2-40B4-BE49-F238E27FC236}">
                  <a16:creationId xmlns:a16="http://schemas.microsoft.com/office/drawing/2014/main" id="{5C33C495-1EBD-5307-7373-88AA61507F88}"/>
                </a:ext>
              </a:extLst>
            </p:cNvPr>
            <p:cNvSpPr>
              <a:spLocks noChangeAspect="1"/>
            </p:cNvSpPr>
            <p:nvPr>
              <p:custDataLst>
                <p:tags r:id="rId1"/>
              </p:custDataLst>
            </p:nvPr>
          </p:nvSpPr>
          <p:spPr>
            <a:xfrm>
              <a:off x="1306" y="1925"/>
              <a:ext cx="16617" cy="8371"/>
            </a:xfrm>
            <a:prstGeom prst="cloud">
              <a:avLst/>
            </a:prstGeom>
            <a:solidFill>
              <a:srgbClr val="F1A03F"/>
            </a:solidFill>
            <a:ln w="1270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29" name="云形 4">
              <a:extLst>
                <a:ext uri="{FF2B5EF4-FFF2-40B4-BE49-F238E27FC236}">
                  <a16:creationId xmlns:a16="http://schemas.microsoft.com/office/drawing/2014/main" id="{F3E62CA8-D0A1-5120-76C6-080FB848D68D}"/>
                </a:ext>
              </a:extLst>
            </p:cNvPr>
            <p:cNvSpPr>
              <a:spLocks noChangeAspect="1"/>
            </p:cNvSpPr>
            <p:nvPr>
              <p:custDataLst>
                <p:tags r:id="rId2"/>
              </p:custDataLst>
            </p:nvPr>
          </p:nvSpPr>
          <p:spPr>
            <a:xfrm>
              <a:off x="1972" y="2384"/>
              <a:ext cx="15346" cy="7393"/>
            </a:xfrm>
            <a:prstGeom prst="cloud">
              <a:avLst/>
            </a:prstGeom>
            <a:solidFill>
              <a:schemeClr val="bg1"/>
            </a:solidFill>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0" name="云形 7">
              <a:extLst>
                <a:ext uri="{FF2B5EF4-FFF2-40B4-BE49-F238E27FC236}">
                  <a16:creationId xmlns:a16="http://schemas.microsoft.com/office/drawing/2014/main" id="{D40089E8-D7CD-A996-8B82-898B290DC83E}"/>
                </a:ext>
              </a:extLst>
            </p:cNvPr>
            <p:cNvSpPr>
              <a:spLocks noChangeAspect="1"/>
            </p:cNvSpPr>
            <p:nvPr>
              <p:custDataLst>
                <p:tags r:id="rId3"/>
              </p:custDataLst>
            </p:nvPr>
          </p:nvSpPr>
          <p:spPr>
            <a:xfrm>
              <a:off x="1802" y="2302"/>
              <a:ext cx="15687" cy="7557"/>
            </a:xfrm>
            <a:prstGeom prst="cloud">
              <a:avLst/>
            </a:prstGeom>
            <a:no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mn-cs"/>
              </a:endParaRPr>
            </a:p>
          </p:txBody>
        </p:sp>
        <p:sp>
          <p:nvSpPr>
            <p:cNvPr id="31" name="矩形 10">
              <a:extLst>
                <a:ext uri="{FF2B5EF4-FFF2-40B4-BE49-F238E27FC236}">
                  <a16:creationId xmlns:a16="http://schemas.microsoft.com/office/drawing/2014/main" id="{914E3A5F-D8A7-3445-3527-29B85022A7EE}"/>
                </a:ext>
              </a:extLst>
            </p:cNvPr>
            <p:cNvSpPr/>
            <p:nvPr>
              <p:custDataLst>
                <p:tags r:id="rId4"/>
              </p:custDataLst>
            </p:nvPr>
          </p:nvSpPr>
          <p:spPr>
            <a:xfrm>
              <a:off x="3403" y="2409"/>
              <a:ext cx="12484" cy="6702"/>
            </a:xfrm>
            <a:prstGeom prst="rect">
              <a:avLst/>
            </a:prstGeom>
          </p:spPr>
          <p:txBody>
            <a:bodyPr wrap="square">
              <a:spAutoFit/>
            </a:bodyPr>
            <a:lstStyle/>
            <a:p>
              <a:pPr marL="0" marR="0" lvl="0" indent="0" algn="ctr" defTabSz="914400" rtl="0" eaLnBrk="1" fontAlgn="auto" latinLnBrk="0" hangingPunct="1">
                <a:spcBef>
                  <a:spcPts val="600"/>
                </a:spcBef>
                <a:spcAft>
                  <a:spcPts val="0"/>
                </a:spcAft>
                <a:buClrTx/>
                <a:buSzTx/>
                <a:buFontTx/>
                <a:buNone/>
                <a:tabLst/>
                <a:defRPr/>
              </a:pP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4.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Bảo</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vệ</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môi</a:t>
              </a:r>
              <a:r>
                <a:rPr kumimoji="0" lang="en-US" altLang="zh-CN"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 </a:t>
              </a:r>
              <a:r>
                <a:rPr kumimoji="0" lang="en-US" altLang="zh-CN" sz="4400" b="1" i="0" u="none" strike="noStrike" kern="1200" cap="none" spc="0" normalizeH="0" baseline="0" noProof="0" dirty="0" err="1">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rPr>
                <a:t>trường</a:t>
              </a:r>
              <a:endParaRPr kumimoji="0" lang="zh-CN" altLang="en-US" sz="4400" b="1" i="0" u="none" strike="noStrike" kern="1200" cap="none" spc="0" normalizeH="0" baseline="0" noProof="0" dirty="0">
                <a:ln>
                  <a:noFill/>
                </a:ln>
                <a:solidFill>
                  <a:srgbClr val="9C5B0C"/>
                </a:solidFill>
                <a:effectLst/>
                <a:uLnTx/>
                <a:uFillTx/>
                <a:latin typeface="Cambria" panose="02040503050406030204" pitchFamily="18" charset="0"/>
                <a:ea typeface="思源黑体 CN Light" panose="020B0300000000000000" charset="-122"/>
                <a:cs typeface="思源黑体 CN Light" panose="020B0300000000000000" charset="-122"/>
              </a:endParaRPr>
            </a:p>
          </p:txBody>
        </p:sp>
      </p:grpSp>
      <p:pic>
        <p:nvPicPr>
          <p:cNvPr id="2" name="Picture 1">
            <a:extLst>
              <a:ext uri="{FF2B5EF4-FFF2-40B4-BE49-F238E27FC236}">
                <a16:creationId xmlns:a16="http://schemas.microsoft.com/office/drawing/2014/main" id="{5A11CE79-B3CC-ED92-F8C0-B0719149973D}"/>
              </a:ext>
            </a:extLst>
          </p:cNvPr>
          <p:cNvPicPr>
            <a:picLocks noChangeAspect="1"/>
          </p:cNvPicPr>
          <p:nvPr/>
        </p:nvPicPr>
        <p:blipFill>
          <a:blip r:embed="rId18"/>
          <a:stretch>
            <a:fillRect/>
          </a:stretch>
        </p:blipFill>
        <p:spPr>
          <a:xfrm>
            <a:off x="232884" y="374951"/>
            <a:ext cx="4950381" cy="792549"/>
          </a:xfrm>
          <a:prstGeom prst="rect">
            <a:avLst/>
          </a:prstGeom>
        </p:spPr>
      </p:pic>
    </p:spTree>
    <p:extLst>
      <p:ext uri="{BB962C8B-B14F-4D97-AF65-F5344CB8AC3E}">
        <p14:creationId xmlns:p14="http://schemas.microsoft.com/office/powerpoint/2010/main" val="27301111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wipe(down)">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wipe(down)">
                                      <p:cBhvr>
                                        <p:cTn id="3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图层 1"/>
          <p:cNvPicPr>
            <a:picLocks noChangeAspect="1"/>
          </p:cNvPicPr>
          <p:nvPr/>
        </p:nvPicPr>
        <p:blipFill>
          <a:blip r:embed="rId4"/>
          <a:stretch>
            <a:fillRect/>
          </a:stretch>
        </p:blipFill>
        <p:spPr>
          <a:xfrm>
            <a:off x="-635" y="0"/>
            <a:ext cx="12192635" cy="6858000"/>
          </a:xfrm>
          <a:prstGeom prst="rect">
            <a:avLst/>
          </a:prstGeom>
        </p:spPr>
      </p:pic>
      <p:pic>
        <p:nvPicPr>
          <p:cNvPr id="11" name="图片 10" descr="组 55"/>
          <p:cNvPicPr>
            <a:picLocks noChangeAspect="1"/>
          </p:cNvPicPr>
          <p:nvPr/>
        </p:nvPicPr>
        <p:blipFill>
          <a:blip r:embed="rId5"/>
          <a:stretch>
            <a:fillRect/>
          </a:stretch>
        </p:blipFill>
        <p:spPr>
          <a:xfrm>
            <a:off x="0" y="0"/>
            <a:ext cx="12191365" cy="6858000"/>
          </a:xfrm>
          <a:prstGeom prst="rect">
            <a:avLst/>
          </a:prstGeom>
        </p:spPr>
      </p:pic>
      <p:pic>
        <p:nvPicPr>
          <p:cNvPr id="12" name="图片 11" descr="组 54"/>
          <p:cNvPicPr>
            <a:picLocks noChangeAspect="1"/>
          </p:cNvPicPr>
          <p:nvPr/>
        </p:nvPicPr>
        <p:blipFill>
          <a:blip r:embed="rId6"/>
          <a:stretch>
            <a:fillRect/>
          </a:stretch>
        </p:blipFill>
        <p:spPr>
          <a:xfrm>
            <a:off x="0" y="0"/>
            <a:ext cx="12192000" cy="1581150"/>
          </a:xfrm>
          <a:prstGeom prst="rect">
            <a:avLst/>
          </a:prstGeom>
        </p:spPr>
      </p:pic>
      <p:grpSp>
        <p:nvGrpSpPr>
          <p:cNvPr id="27" name="组合 26"/>
          <p:cNvGrpSpPr/>
          <p:nvPr/>
        </p:nvGrpSpPr>
        <p:grpSpPr>
          <a:xfrm>
            <a:off x="10779760" y="2130425"/>
            <a:ext cx="1038225" cy="1038225"/>
            <a:chOff x="12010" y="1633"/>
            <a:chExt cx="1140" cy="1140"/>
          </a:xfrm>
        </p:grpSpPr>
        <p:sp>
          <p:nvSpPr>
            <p:cNvPr id="28" name="三十二角星 27"/>
            <p:cNvSpPr/>
            <p:nvPr>
              <p:custDataLst>
                <p:tags r:id="rId1"/>
              </p:custDataLst>
            </p:nvPr>
          </p:nvSpPr>
          <p:spPr>
            <a:xfrm>
              <a:off x="12010" y="1633"/>
              <a:ext cx="1140" cy="1140"/>
            </a:xfrm>
            <a:prstGeom prst="star32">
              <a:avLst/>
            </a:prstGeom>
            <a:solidFill>
              <a:srgbClr val="FDE03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sp>
          <p:nvSpPr>
            <p:cNvPr id="29" name="椭圆 28"/>
            <p:cNvSpPr/>
            <p:nvPr>
              <p:custDataLst>
                <p:tags r:id="rId2"/>
              </p:custDataLst>
            </p:nvPr>
          </p:nvSpPr>
          <p:spPr>
            <a:xfrm>
              <a:off x="12190" y="1813"/>
              <a:ext cx="780" cy="780"/>
            </a:xfrm>
            <a:prstGeom prst="ellipse">
              <a:avLst/>
            </a:prstGeom>
            <a:solidFill>
              <a:srgbClr val="FE754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微软雅黑"/>
                <a:cs typeface="思源黑体 CN Light" panose="020B0300000000000000" charset="-122"/>
              </a:endParaRPr>
            </a:p>
          </p:txBody>
        </p:sp>
      </p:grpSp>
      <p:pic>
        <p:nvPicPr>
          <p:cNvPr id="32" name="图片 31" descr="E:\PPT\包图网\审核中\组 15.png组 15"/>
          <p:cNvPicPr>
            <a:picLocks noChangeAspect="1"/>
          </p:cNvPicPr>
          <p:nvPr/>
        </p:nvPicPr>
        <p:blipFill>
          <a:blip r:embed="rId7"/>
          <a:srcRect/>
          <a:stretch>
            <a:fillRect/>
          </a:stretch>
        </p:blipFill>
        <p:spPr>
          <a:xfrm>
            <a:off x="102235" y="1936115"/>
            <a:ext cx="1838325" cy="713740"/>
          </a:xfrm>
          <a:prstGeom prst="rect">
            <a:avLst/>
          </a:prstGeom>
        </p:spPr>
      </p:pic>
      <p:pic>
        <p:nvPicPr>
          <p:cNvPr id="3" name="Picture 2">
            <a:extLst>
              <a:ext uri="{FF2B5EF4-FFF2-40B4-BE49-F238E27FC236}">
                <a16:creationId xmlns:a16="http://schemas.microsoft.com/office/drawing/2014/main" id="{9F417D6A-DEE3-3F2F-9F41-04A03CB8BE66}"/>
              </a:ext>
            </a:extLst>
          </p:cNvPr>
          <p:cNvPicPr>
            <a:picLocks noChangeAspect="1"/>
          </p:cNvPicPr>
          <p:nvPr/>
        </p:nvPicPr>
        <p:blipFill>
          <a:blip r:embed="rId8"/>
          <a:stretch>
            <a:fillRect/>
          </a:stretch>
        </p:blipFill>
        <p:spPr>
          <a:xfrm>
            <a:off x="947164" y="1581150"/>
            <a:ext cx="10297036" cy="2383743"/>
          </a:xfrm>
          <a:prstGeom prst="rect">
            <a:avLst/>
          </a:prstGeom>
        </p:spPr>
      </p:pic>
    </p:spTree>
    <p:extLst>
      <p:ext uri="{BB962C8B-B14F-4D97-AF65-F5344CB8AC3E}">
        <p14:creationId xmlns:p14="http://schemas.microsoft.com/office/powerpoint/2010/main" val="22868276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2rkkch5f">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921</Words>
  <Application>Microsoft Office PowerPoint</Application>
  <PresentationFormat>Widescreen</PresentationFormat>
  <Paragraphs>55</Paragraphs>
  <Slides>24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#9Slide07 HoneyCream</vt:lpstr>
      <vt:lpstr>Arial</vt:lpstr>
      <vt:lpstr>Calibri</vt:lpstr>
      <vt:lpstr>Calibri Light</vt:lpstr>
      <vt:lpstr>Cambria</vt:lpstr>
      <vt:lpstr>SVN-Gretoon</vt:lpstr>
      <vt:lpstr>SVN-Ready</vt:lpstr>
      <vt:lpstr>Vogue-ExtraBold</vt:lpstr>
      <vt:lpstr>Office Theme</vt:lpstr>
      <vt:lpstr>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Giang Giang</cp:lastModifiedBy>
  <cp:revision>4</cp:revision>
  <dcterms:created xsi:type="dcterms:W3CDTF">2023-06-19T10:14:23Z</dcterms:created>
  <dcterms:modified xsi:type="dcterms:W3CDTF">2023-08-20T17:04:19Z</dcterms:modified>
  <cp:version>MNT37</cp:version>
</cp:coreProperties>
</file>