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0"/>
  </p:notesMasterIdLst>
  <p:sldIdLst>
    <p:sldId id="286" r:id="rId2"/>
    <p:sldId id="288" r:id="rId3"/>
    <p:sldId id="287" r:id="rId4"/>
    <p:sldId id="289" r:id="rId5"/>
    <p:sldId id="260" r:id="rId6"/>
    <p:sldId id="257" r:id="rId7"/>
    <p:sldId id="266" r:id="rId8"/>
    <p:sldId id="267" r:id="rId9"/>
  </p:sldIdLst>
  <p:sldSz cx="12192000" cy="6858000"/>
  <p:notesSz cx="6858000" cy="9144000"/>
  <p:embeddedFontLst>
    <p:embeddedFont>
      <p:font typeface="Tahoma" pitchFamily="34" charset="0"/>
      <p:regular r:id="rId11"/>
      <p:bold r:id="rId12"/>
    </p:embeddedFont>
    <p:embeddedFont>
      <p:font typeface="Calibri Light" pitchFamily="34" charset="0"/>
      <p:regular r:id="rId13"/>
      <p:italic r:id="rId14"/>
    </p:embeddedFon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 Thi Thu Thao" initials="LTTT" lastIdx="1" clrIdx="0">
    <p:extLst>
      <p:ext uri="{19B8F6BF-5375-455C-9EA6-DF929625EA0E}">
        <p15:presenceInfo xmlns:p15="http://schemas.microsoft.com/office/powerpoint/2012/main" xmlns="" userId="S::thao.laithithu@halong.sis.edu.vn::b9ae6296-0b89-4a5c-aa3b-5b3eaaee07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FCD"/>
    <a:srgbClr val="0E73B7"/>
    <a:srgbClr val="E43230"/>
    <a:srgbClr val="E99D05"/>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7" autoAdjust="0"/>
    <p:restoredTop sz="94660"/>
  </p:normalViewPr>
  <p:slideViewPr>
    <p:cSldViewPr snapToGrid="0">
      <p:cViewPr>
        <p:scale>
          <a:sx n="66" d="100"/>
          <a:sy n="66" d="100"/>
        </p:scale>
        <p:origin x="-114"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06492-4D6D-4C78-9760-49B0A80314E8}"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D0360-FFCE-4381-9AFB-A978C3A8BA90}" type="slidenum">
              <a:rPr lang="en-US" smtClean="0"/>
              <a:t>‹#›</a:t>
            </a:fld>
            <a:endParaRPr lang="en-US"/>
          </a:p>
        </p:txBody>
      </p:sp>
    </p:spTree>
    <p:extLst>
      <p:ext uri="{BB962C8B-B14F-4D97-AF65-F5344CB8AC3E}">
        <p14:creationId xmlns:p14="http://schemas.microsoft.com/office/powerpoint/2010/main" val="139900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Trước tiên, chúng ta cùng thảo luận nhóm về bức tranh sau với những câu hỏi trên màn hình nhé!</a:t>
            </a:r>
          </a:p>
          <a:p>
            <a:pPr eaLnBrk="1" hangingPunct="1">
              <a:buFontTx/>
              <a:buChar char="-"/>
            </a:pPr>
            <a:r>
              <a:rPr lang="en-US" altLang="en-US"/>
              <a:t> Chúng ta chia thành 3 nhóm, mỗi nhóm đều thảo luận 3 câu hỏi trên và sau đó cử 1 bạn đứng lên thuyết trình.</a:t>
            </a:r>
          </a:p>
          <a:p>
            <a:pPr eaLnBrk="1" hangingPunct="1"/>
            <a:r>
              <a:rPr lang="en-US" altLang="en-US"/>
              <a:t>- (Thảo luận) =&gt; (Thuyết trình) =&gt; (Nhận xét)</a:t>
            </a:r>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7B91D126-3220-481D-B330-1FF14486F999}" type="slidenum">
              <a:rPr lang="en-US" altLang="en-US">
                <a:ea typeface="MS PGothic" pitchFamily="34" charset="-128"/>
              </a:rPr>
              <a:pPr algn="r" eaLnBrk="1" hangingPunct="1"/>
              <a:t>5</a:t>
            </a:fld>
            <a:endParaRPr lang="en-US" altLang="en-US">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Qua nội dung bài học vừa rồi, chúng ta đã hiểu kỹ hơn vì sao chúng ta không nên chơi đùa ở những nơi không an toàn rồi phải không nào? Trong góc vui học hôm nay, các em hãy xem tranh và cho biets bức tranh nào vẽ khu vực an toàn cho các em chơi đùa, bức tranh nào không an toàn nhé! </a:t>
            </a:r>
          </a:p>
          <a:p>
            <a:pPr eaLnBrk="1" hangingPunct="1">
              <a:buFontTx/>
              <a:buChar char="-"/>
            </a:pPr>
            <a:r>
              <a:rPr lang="en-US" altLang="en-US"/>
              <a:t>(Học sinh trả lời) =&gt; (Nhận xét)</a:t>
            </a:r>
          </a:p>
        </p:txBody>
      </p:sp>
      <p:sp>
        <p:nvSpPr>
          <p:cNvPr id="72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7E42CBCD-F397-4F23-AF42-1C6E9BB0DBAF}" type="slidenum">
              <a:rPr lang="en-US" altLang="en-US">
                <a:ea typeface="MS PGothic" pitchFamily="34" charset="-128"/>
              </a:rPr>
              <a:pPr algn="r" eaLnBrk="1" hangingPunct="1"/>
              <a:t>7</a:t>
            </a:fld>
            <a:endParaRPr lang="en-US" altLang="en-US">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Như vậy, trong nội dung bài học hôm nay, chúng ta cần ghi nhớ những điểm sau:</a:t>
            </a:r>
          </a:p>
          <a:p>
            <a:pPr eaLnBrk="1" hangingPunct="1">
              <a:buFontTx/>
              <a:buChar char="-"/>
            </a:pPr>
            <a:r>
              <a:rPr lang="en-US" altLang="en-US"/>
              <a:t> Một là, hãy chơi đùa ở những nơi an toàn như công viên, sân chơi…</a:t>
            </a:r>
          </a:p>
          <a:p>
            <a:pPr eaLnBrk="1" hangingPunct="1">
              <a:buFontTx/>
              <a:buChar char="-"/>
            </a:pPr>
            <a:r>
              <a:rPr lang="en-US" altLang="en-US"/>
              <a:t> Hai là, Không nên chơi đùa ở những nơi nguy hiểm như lòng đường, gần đường sắt, vỉa hè, bãi đỗ xe…</a:t>
            </a:r>
          </a:p>
          <a:p>
            <a:pPr eaLnBrk="1" hangingPunct="1">
              <a:buFontTx/>
              <a:buChar char="-"/>
            </a:pPr>
            <a:endParaRPr lang="en-US" altLang="en-US"/>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D21FAA1C-3FAF-4500-88C1-FABF00EB971B}" type="slidenum">
              <a:rPr lang="en-US" altLang="en-US">
                <a:ea typeface="MS PGothic" pitchFamily="34" charset="-128"/>
              </a:rPr>
              <a:pPr algn="r" eaLnBrk="1" hangingPunct="1"/>
              <a:t>8</a:t>
            </a:fld>
            <a:endParaRPr lang="en-US" altLang="en-US">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FFC83-5DFF-44C1-AA75-FC584C5266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82B4B44-76D3-4E69-A3DB-05D13D8B731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xmlns="" id="{2B60EAF9-BD96-4B05-9388-21EBB1FC30B7}"/>
              </a:ext>
            </a:extLst>
          </p:cNvPr>
          <p:cNvPicPr>
            <a:picLocks noChangeAspect="1"/>
          </p:cNvPicPr>
          <p:nvPr/>
        </p:nvPicPr>
        <p:blipFill rotWithShape="1">
          <a:blip r:embed="rId2"/>
          <a:srcRect l="40704" t="47966" r="28641" b="25321"/>
          <a:stretch/>
        </p:blipFill>
        <p:spPr>
          <a:xfrm>
            <a:off x="337349" y="746479"/>
            <a:ext cx="11723498" cy="5746396"/>
          </a:xfrm>
          <a:prstGeom prst="rect">
            <a:avLst/>
          </a:prstGeom>
        </p:spPr>
      </p:pic>
    </p:spTree>
    <p:extLst>
      <p:ext uri="{BB962C8B-B14F-4D97-AF65-F5344CB8AC3E}">
        <p14:creationId xmlns:p14="http://schemas.microsoft.com/office/powerpoint/2010/main" val="31176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2C6BB-4591-4749-8853-AC4E3A027E87}"/>
              </a:ext>
            </a:extLst>
          </p:cNvPr>
          <p:cNvSpPr>
            <a:spLocks noGrp="1"/>
          </p:cNvSpPr>
          <p:nvPr>
            <p:ph type="title"/>
          </p:nvPr>
        </p:nvSpPr>
        <p:spPr/>
        <p:txBody>
          <a:bodyPr/>
          <a:lstStyle/>
          <a:p>
            <a:r>
              <a:rPr lang="en-US" dirty="0"/>
              <a:t>2, Quan </a:t>
            </a:r>
            <a:r>
              <a:rPr lang="en-US" dirty="0" err="1"/>
              <a:t>sát</a:t>
            </a:r>
            <a:r>
              <a:rPr lang="en-US" dirty="0"/>
              <a:t> </a:t>
            </a:r>
            <a:r>
              <a:rPr lang="en-US" dirty="0" err="1"/>
              <a:t>tranh</a:t>
            </a:r>
            <a:r>
              <a:rPr lang="en-US" dirty="0"/>
              <a:t> </a:t>
            </a:r>
            <a:r>
              <a:rPr lang="en-US" dirty="0" err="1"/>
              <a:t>và</a:t>
            </a:r>
            <a:r>
              <a:rPr lang="en-US" dirty="0"/>
              <a:t> </a:t>
            </a:r>
            <a:r>
              <a:rPr lang="en-US" dirty="0" err="1"/>
              <a:t>liên</a:t>
            </a:r>
            <a:r>
              <a:rPr lang="en-US" dirty="0"/>
              <a:t> </a:t>
            </a:r>
            <a:r>
              <a:rPr lang="en-US" dirty="0" err="1"/>
              <a:t>hệ</a:t>
            </a:r>
            <a:r>
              <a:rPr lang="en-US" dirty="0"/>
              <a:t> </a:t>
            </a:r>
            <a:r>
              <a:rPr lang="en-US" dirty="0" err="1"/>
              <a:t>thực</a:t>
            </a:r>
            <a:r>
              <a:rPr lang="en-US" dirty="0"/>
              <a:t> </a:t>
            </a:r>
            <a:r>
              <a:rPr lang="en-US" dirty="0" err="1"/>
              <a:t>tế</a:t>
            </a:r>
            <a:endParaRPr lang="en-US" dirty="0"/>
          </a:p>
        </p:txBody>
      </p:sp>
      <p:sp>
        <p:nvSpPr>
          <p:cNvPr id="3" name="Content Placeholder 2">
            <a:extLst>
              <a:ext uri="{FF2B5EF4-FFF2-40B4-BE49-F238E27FC236}">
                <a16:creationId xmlns:a16="http://schemas.microsoft.com/office/drawing/2014/main" xmlns="" id="{D9F497C2-7BD4-4053-A401-740727A2F0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0299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E22DF-E712-4374-8C41-C40179D0FA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97E1810-B8F3-4258-B8FF-94465D9F28C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70A3876E-6313-4B7B-B56E-8B699D70A44C}"/>
              </a:ext>
            </a:extLst>
          </p:cNvPr>
          <p:cNvPicPr>
            <a:picLocks noChangeAspect="1"/>
          </p:cNvPicPr>
          <p:nvPr/>
        </p:nvPicPr>
        <p:blipFill rotWithShape="1">
          <a:blip r:embed="rId2"/>
          <a:srcRect l="17768" t="21852" r="52636" b="40326"/>
          <a:stretch/>
        </p:blipFill>
        <p:spPr>
          <a:xfrm>
            <a:off x="1116544" y="78737"/>
            <a:ext cx="9321554" cy="6700526"/>
          </a:xfrm>
          <a:prstGeom prst="rect">
            <a:avLst/>
          </a:prstGeom>
        </p:spPr>
      </p:pic>
      <p:pic>
        <p:nvPicPr>
          <p:cNvPr id="6" name="Picture 5">
            <a:extLst>
              <a:ext uri="{FF2B5EF4-FFF2-40B4-BE49-F238E27FC236}">
                <a16:creationId xmlns:a16="http://schemas.microsoft.com/office/drawing/2014/main" xmlns="" id="{B0BC8B4B-CFD5-4A0C-A7BE-1805D43A8A0C}"/>
              </a:ext>
            </a:extLst>
          </p:cNvPr>
          <p:cNvPicPr>
            <a:picLocks noChangeAspect="1"/>
          </p:cNvPicPr>
          <p:nvPr/>
        </p:nvPicPr>
        <p:blipFill rotWithShape="1">
          <a:blip r:embed="rId3" cstate="print">
            <a:duotone>
              <a:prstClr val="black"/>
              <a:srgbClr val="00B050">
                <a:tint val="45000"/>
                <a:satMod val="400000"/>
              </a:srgbClr>
            </a:duotone>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r="-5485"/>
          <a:stretch/>
        </p:blipFill>
        <p:spPr>
          <a:xfrm>
            <a:off x="4892184" y="5779869"/>
            <a:ext cx="885137" cy="708059"/>
          </a:xfrm>
          <a:prstGeom prst="rect">
            <a:avLst/>
          </a:prstGeom>
        </p:spPr>
      </p:pic>
      <p:pic>
        <p:nvPicPr>
          <p:cNvPr id="9" name="Picture 8">
            <a:extLst>
              <a:ext uri="{FF2B5EF4-FFF2-40B4-BE49-F238E27FC236}">
                <a16:creationId xmlns:a16="http://schemas.microsoft.com/office/drawing/2014/main" xmlns="" id="{290BD686-A55D-42F1-BA45-133DAD2B3547}"/>
              </a:ext>
            </a:extLst>
          </p:cNvPr>
          <p:cNvPicPr>
            <a:picLocks noChangeAspect="1"/>
          </p:cNvPicPr>
          <p:nvPr/>
        </p:nvPicPr>
        <p:blipFill rotWithShape="1">
          <a:blip r:embed="rId3" cstate="print">
            <a:duotone>
              <a:prstClr val="black"/>
              <a:srgbClr val="00B050">
                <a:tint val="45000"/>
                <a:satMod val="400000"/>
              </a:srgbClr>
            </a:duotone>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r="-5485"/>
          <a:stretch/>
        </p:blipFill>
        <p:spPr>
          <a:xfrm>
            <a:off x="9242242" y="5779869"/>
            <a:ext cx="885137" cy="708059"/>
          </a:xfrm>
          <a:prstGeom prst="rect">
            <a:avLst/>
          </a:prstGeom>
        </p:spPr>
      </p:pic>
    </p:spTree>
    <p:extLst>
      <p:ext uri="{BB962C8B-B14F-4D97-AF65-F5344CB8AC3E}">
        <p14:creationId xmlns:p14="http://schemas.microsoft.com/office/powerpoint/2010/main" val="6722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F9AED-BBF1-4821-93A7-CFBCFE546E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155F09F-5328-431C-876C-05F75C391D7C}"/>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xmlns="" id="{15C92E4E-F597-4755-8E9E-271278E3FA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5503" y="222512"/>
            <a:ext cx="9117577" cy="64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9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Box 6"/>
          <p:cNvSpPr txBox="1">
            <a:spLocks noChangeArrowheads="1"/>
          </p:cNvSpPr>
          <p:nvPr/>
        </p:nvSpPr>
        <p:spPr bwMode="auto">
          <a:xfrm>
            <a:off x="2476239" y="293010"/>
            <a:ext cx="2590800" cy="55403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kumimoji="1" lang="en-US" altLang="en-US" sz="1500" b="1">
                <a:solidFill>
                  <a:schemeClr val="bg1"/>
                </a:solidFill>
                <a:ea typeface="MS PGothic" pitchFamily="34" charset="-128"/>
              </a:rPr>
              <a:t>1) Trong tranh, các bạn đang chơi đùa ở đâu?</a:t>
            </a:r>
          </a:p>
        </p:txBody>
      </p:sp>
      <p:sp>
        <p:nvSpPr>
          <p:cNvPr id="5130" name="TextBox 6"/>
          <p:cNvSpPr txBox="1">
            <a:spLocks noChangeArrowheads="1"/>
          </p:cNvSpPr>
          <p:nvPr/>
        </p:nvSpPr>
        <p:spPr bwMode="auto">
          <a:xfrm>
            <a:off x="5082914" y="5684160"/>
            <a:ext cx="2514600" cy="55403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kumimoji="1" lang="en-US" altLang="en-US" sz="1500" b="1">
                <a:solidFill>
                  <a:schemeClr val="bg1"/>
                </a:solidFill>
                <a:ea typeface="MS PGothic" pitchFamily="34" charset="-128"/>
              </a:rPr>
              <a:t>3) Để đảm bảo an toàn, </a:t>
            </a:r>
          </a:p>
          <a:p>
            <a:pPr algn="ctr" eaLnBrk="1" hangingPunct="1"/>
            <a:r>
              <a:rPr kumimoji="1" lang="en-US" altLang="en-US" sz="1500" b="1">
                <a:solidFill>
                  <a:schemeClr val="bg1"/>
                </a:solidFill>
                <a:ea typeface="MS PGothic" pitchFamily="34" charset="-128"/>
              </a:rPr>
              <a:t>các bạn nên chơi ở đâu?</a:t>
            </a:r>
          </a:p>
        </p:txBody>
      </p:sp>
      <p:sp>
        <p:nvSpPr>
          <p:cNvPr id="5131" name="TextBox 6"/>
          <p:cNvSpPr txBox="1">
            <a:spLocks noChangeArrowheads="1"/>
          </p:cNvSpPr>
          <p:nvPr/>
        </p:nvSpPr>
        <p:spPr bwMode="auto">
          <a:xfrm>
            <a:off x="2333364" y="5680985"/>
            <a:ext cx="2514600" cy="55403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kumimoji="1" lang="en-US" altLang="en-US" sz="1500" b="1">
                <a:solidFill>
                  <a:schemeClr val="bg1"/>
                </a:solidFill>
                <a:ea typeface="MS PGothic" pitchFamily="34" charset="-128"/>
              </a:rPr>
              <a:t>2) Chơi đùa ở những nơi đó có nguy hiểm không? </a:t>
            </a:r>
          </a:p>
        </p:txBody>
      </p:sp>
      <p:sp>
        <p:nvSpPr>
          <p:cNvPr id="24" name="TextBox 6"/>
          <p:cNvSpPr txBox="1">
            <a:spLocks noChangeArrowheads="1"/>
          </p:cNvSpPr>
          <p:nvPr/>
        </p:nvSpPr>
        <p:spPr bwMode="auto">
          <a:xfrm>
            <a:off x="6190989" y="370796"/>
            <a:ext cx="2590800"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sz="1600" b="1">
                <a:solidFill>
                  <a:srgbClr val="0070C0"/>
                </a:solidFill>
                <a:latin typeface="Tahoma" pitchFamily="34" charset="0"/>
                <a:ea typeface="MS PGothic" pitchFamily="34" charset="-128"/>
                <a:cs typeface="Tahoma" pitchFamily="34" charset="0"/>
              </a:rPr>
              <a:t>Sân chơi và lòng đường</a:t>
            </a:r>
          </a:p>
        </p:txBody>
      </p:sp>
      <p:sp>
        <p:nvSpPr>
          <p:cNvPr id="26" name="TextBox 6"/>
          <p:cNvSpPr txBox="1">
            <a:spLocks noChangeArrowheads="1"/>
          </p:cNvSpPr>
          <p:nvPr/>
        </p:nvSpPr>
        <p:spPr bwMode="auto">
          <a:xfrm>
            <a:off x="8045189" y="5641296"/>
            <a:ext cx="26670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sz="1600" b="1">
                <a:solidFill>
                  <a:srgbClr val="0070C0"/>
                </a:solidFill>
                <a:latin typeface="Tahoma" pitchFamily="34" charset="0"/>
                <a:ea typeface="MS PGothic" pitchFamily="34" charset="-128"/>
                <a:cs typeface="Tahoma" pitchFamily="34" charset="0"/>
              </a:rPr>
              <a:t>Sân chơi: An toàn</a:t>
            </a:r>
          </a:p>
          <a:p>
            <a:pPr eaLnBrk="1" hangingPunct="1"/>
            <a:r>
              <a:rPr kumimoji="1" lang="en-US" altLang="en-US" sz="1600" b="1">
                <a:solidFill>
                  <a:srgbClr val="0070C0"/>
                </a:solidFill>
                <a:latin typeface="Tahoma" pitchFamily="34" charset="0"/>
                <a:ea typeface="MS PGothic" pitchFamily="34" charset="-128"/>
                <a:cs typeface="Tahoma" pitchFamily="34" charset="0"/>
              </a:rPr>
              <a:t>Lòng đường: Nguy hiểm</a:t>
            </a:r>
          </a:p>
        </p:txBody>
      </p:sp>
      <p:pic>
        <p:nvPicPr>
          <p:cNvPr id="5940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390" y="962934"/>
            <a:ext cx="6669087"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21"/>
          <p:cNvSpPr>
            <a:spLocks noChangeArrowheads="1"/>
          </p:cNvSpPr>
          <p:nvPr/>
        </p:nvSpPr>
        <p:spPr bwMode="auto">
          <a:xfrm>
            <a:off x="6902189" y="1631271"/>
            <a:ext cx="2286000" cy="2743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en-US" altLang="en-US" sz="2000" b="1">
              <a:ea typeface="MS PGothic" pitchFamily="34" charset="-128"/>
            </a:endParaRPr>
          </a:p>
        </p:txBody>
      </p:sp>
      <p:sp>
        <p:nvSpPr>
          <p:cNvPr id="20" name="Oval 21"/>
          <p:cNvSpPr>
            <a:spLocks noChangeArrowheads="1"/>
          </p:cNvSpPr>
          <p:nvPr/>
        </p:nvSpPr>
        <p:spPr bwMode="auto">
          <a:xfrm>
            <a:off x="2890577" y="2571071"/>
            <a:ext cx="2327275" cy="2438400"/>
          </a:xfrm>
          <a:prstGeom prst="ellipse">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en-US" altLang="en-US" sz="2000" b="1">
              <a:ea typeface="MS PGothic" pitchFamily="34" charset="-128"/>
            </a:endParaRPr>
          </a:p>
        </p:txBody>
      </p:sp>
    </p:spTree>
    <p:extLst>
      <p:ext uri="{BB962C8B-B14F-4D97-AF65-F5344CB8AC3E}">
        <p14:creationId xmlns:p14="http://schemas.microsoft.com/office/powerpoint/2010/main" val="939211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ppt_x"/>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31"/>
                                        </p:tgtEl>
                                        <p:attrNameLst>
                                          <p:attrName>style.visibility</p:attrName>
                                        </p:attrNameLst>
                                      </p:cBhvr>
                                      <p:to>
                                        <p:strVal val="visible"/>
                                      </p:to>
                                    </p:set>
                                    <p:anim calcmode="lin" valueType="num">
                                      <p:cBhvr additive="base">
                                        <p:cTn id="27" dur="500" fill="hold"/>
                                        <p:tgtEl>
                                          <p:spTgt spid="5131"/>
                                        </p:tgtEl>
                                        <p:attrNameLst>
                                          <p:attrName>ppt_x</p:attrName>
                                        </p:attrNameLst>
                                      </p:cBhvr>
                                      <p:tavLst>
                                        <p:tav tm="0">
                                          <p:val>
                                            <p:strVal val="#ppt_x"/>
                                          </p:val>
                                        </p:tav>
                                        <p:tav tm="100000">
                                          <p:val>
                                            <p:strVal val="#ppt_x"/>
                                          </p:val>
                                        </p:tav>
                                      </p:tavLst>
                                    </p:anim>
                                    <p:anim calcmode="lin" valueType="num">
                                      <p:cBhvr additive="base">
                                        <p:cTn id="28" dur="500" fill="hold"/>
                                        <p:tgtEl>
                                          <p:spTgt spid="5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ppt_x"/>
                                          </p:val>
                                        </p:tav>
                                        <p:tav tm="100000">
                                          <p:val>
                                            <p:strVal val="#ppt_x"/>
                                          </p:val>
                                        </p:tav>
                                      </p:tavLst>
                                    </p:anim>
                                    <p:anim calcmode="lin" valueType="num">
                                      <p:cBhvr additive="base">
                                        <p:cTn id="32"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30" grpId="0" animBg="1"/>
      <p:bldP spid="5131" grpId="0" animBg="1"/>
      <p:bldP spid="24" grpId="0" animBg="1"/>
      <p:bldP spid="26"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569" y="266331"/>
            <a:ext cx="8337836" cy="586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p:nvPr/>
        </p:nvSpPr>
        <p:spPr bwMode="auto">
          <a:xfrm>
            <a:off x="158595" y="5366075"/>
            <a:ext cx="3775876" cy="919401"/>
          </a:xfrm>
          <a:prstGeom prst="wedgeRoundRectCallout">
            <a:avLst>
              <a:gd name="adj1" fmla="val 69288"/>
              <a:gd name="adj2" fmla="val -38984"/>
              <a:gd name="adj3" fmla="val 16667"/>
            </a:avLst>
          </a:prstGeom>
          <a:solidFill>
            <a:srgbClr val="FFFF00"/>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altLang="en-US" sz="2400" b="1" dirty="0"/>
              <a:t>Theo </a:t>
            </a:r>
            <a:r>
              <a:rPr lang="en-US" altLang="en-US" sz="2400" b="1" dirty="0" err="1"/>
              <a:t>các</a:t>
            </a:r>
            <a:r>
              <a:rPr lang="en-US" altLang="en-US" sz="2400" b="1" dirty="0"/>
              <a:t> </a:t>
            </a:r>
            <a:r>
              <a:rPr lang="en-US" altLang="en-US" sz="2400" b="1" dirty="0" err="1"/>
              <a:t>em</a:t>
            </a:r>
            <a:r>
              <a:rPr lang="en-US" altLang="en-US" sz="2400" b="1" dirty="0"/>
              <a:t>, </a:t>
            </a:r>
            <a:r>
              <a:rPr lang="en-US" altLang="en-US" sz="2400" b="1" dirty="0" err="1"/>
              <a:t>ai</a:t>
            </a:r>
            <a:r>
              <a:rPr lang="en-US" altLang="en-US" sz="2400" b="1" dirty="0"/>
              <a:t> </a:t>
            </a:r>
            <a:r>
              <a:rPr lang="en-US" altLang="en-US" sz="2400" b="1" dirty="0" err="1"/>
              <a:t>đang</a:t>
            </a:r>
            <a:r>
              <a:rPr lang="en-US" altLang="en-US" sz="2400" b="1" dirty="0"/>
              <a:t> </a:t>
            </a:r>
            <a:r>
              <a:rPr lang="en-US" altLang="en-US" sz="2400" b="1" dirty="0" err="1"/>
              <a:t>vui</a:t>
            </a:r>
            <a:r>
              <a:rPr lang="en-US" altLang="en-US" sz="2400" b="1" dirty="0"/>
              <a:t> </a:t>
            </a:r>
            <a:r>
              <a:rPr lang="en-US" altLang="en-US" sz="2400" b="1" dirty="0" err="1"/>
              <a:t>chơi</a:t>
            </a:r>
            <a:r>
              <a:rPr lang="en-US" altLang="en-US" sz="2400" b="1" dirty="0"/>
              <a:t> </a:t>
            </a:r>
            <a:r>
              <a:rPr lang="en-US" altLang="en-US" sz="2400" b="1" dirty="0" err="1"/>
              <a:t>không</a:t>
            </a:r>
            <a:r>
              <a:rPr lang="en-US" altLang="en-US" sz="2400" b="1" dirty="0"/>
              <a:t> an </a:t>
            </a:r>
            <a:r>
              <a:rPr lang="en-US" altLang="en-US" sz="2400" b="1" dirty="0" err="1"/>
              <a:t>toàn</a:t>
            </a:r>
            <a:r>
              <a:rPr lang="en-US" altLang="en-US" sz="2400" b="1" dirty="0"/>
              <a:t>?</a:t>
            </a:r>
          </a:p>
        </p:txBody>
      </p:sp>
    </p:spTree>
    <p:extLst>
      <p:ext uri="{BB962C8B-B14F-4D97-AF65-F5344CB8AC3E}">
        <p14:creationId xmlns:p14="http://schemas.microsoft.com/office/powerpoint/2010/main" val="184990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19"/>
          <p:cNvSpPr>
            <a:spLocks noChangeArrowheads="1"/>
          </p:cNvSpPr>
          <p:nvPr/>
        </p:nvSpPr>
        <p:spPr bwMode="auto">
          <a:xfrm>
            <a:off x="4084639" y="5950258"/>
            <a:ext cx="4572000" cy="609600"/>
          </a:xfrm>
          <a:prstGeom prst="roundRect">
            <a:avLst>
              <a:gd name="adj" fmla="val 16667"/>
            </a:avLst>
          </a:prstGeom>
          <a:solidFill>
            <a:srgbClr val="00B0F0"/>
          </a:solidFill>
          <a:ln w="9525" algn="ctr">
            <a:solidFill>
              <a:schemeClr val="tx1"/>
            </a:solidFill>
            <a:round/>
            <a:headEnd/>
            <a:tailEnd/>
          </a:ln>
        </p:spPr>
        <p:txBody>
          <a:bodyPr wrap="none" anchor="ctr"/>
          <a:lstStyle/>
          <a:p>
            <a:pPr eaLnBrk="1" hangingPunct="1"/>
            <a:endParaRPr kumimoji="1" lang="en-US" altLang="en-US" sz="2000" b="1">
              <a:ea typeface="MS PGothic" pitchFamily="34" charset="-128"/>
            </a:endParaRPr>
          </a:p>
        </p:txBody>
      </p:sp>
      <p:sp>
        <p:nvSpPr>
          <p:cNvPr id="29" name="TextBox 6"/>
          <p:cNvSpPr txBox="1">
            <a:spLocks noChangeArrowheads="1"/>
          </p:cNvSpPr>
          <p:nvPr/>
        </p:nvSpPr>
        <p:spPr bwMode="auto">
          <a:xfrm>
            <a:off x="4201159" y="5928033"/>
            <a:ext cx="563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buFontTx/>
              <a:buChar char="-"/>
            </a:pPr>
            <a:r>
              <a:rPr kumimoji="1" lang="en-US" altLang="en-US" sz="2000" b="1" dirty="0">
                <a:solidFill>
                  <a:srgbClr val="FFFF00"/>
                </a:solidFill>
                <a:ea typeface="MS PGothic" pitchFamily="34" charset="-128"/>
              </a:rPr>
              <a:t> An </a:t>
            </a:r>
            <a:r>
              <a:rPr kumimoji="1" lang="en-US" altLang="en-US" sz="2000" b="1" dirty="0" err="1">
                <a:solidFill>
                  <a:srgbClr val="FFFF00"/>
                </a:solidFill>
                <a:ea typeface="MS PGothic" pitchFamily="34" charset="-128"/>
              </a:rPr>
              <a:t>toàn</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Tranh</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số</a:t>
            </a:r>
            <a:r>
              <a:rPr kumimoji="1" lang="en-US" altLang="en-US" sz="2000" b="1" dirty="0">
                <a:solidFill>
                  <a:srgbClr val="FFFF00"/>
                </a:solidFill>
                <a:ea typeface="MS PGothic" pitchFamily="34" charset="-128"/>
              </a:rPr>
              <a:t> 2</a:t>
            </a:r>
          </a:p>
          <a:p>
            <a:pPr eaLnBrk="1" hangingPunct="1">
              <a:buFontTx/>
              <a:buChar char="-"/>
            </a:pP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Không</a:t>
            </a:r>
            <a:r>
              <a:rPr kumimoji="1" lang="en-US" altLang="en-US" sz="2000" b="1" dirty="0">
                <a:solidFill>
                  <a:srgbClr val="FFFF00"/>
                </a:solidFill>
                <a:ea typeface="MS PGothic" pitchFamily="34" charset="-128"/>
              </a:rPr>
              <a:t> an </a:t>
            </a:r>
            <a:r>
              <a:rPr kumimoji="1" lang="en-US" altLang="en-US" sz="2000" b="1" dirty="0" err="1">
                <a:solidFill>
                  <a:srgbClr val="FFFF00"/>
                </a:solidFill>
                <a:ea typeface="MS PGothic" pitchFamily="34" charset="-128"/>
              </a:rPr>
              <a:t>toàn</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Tranh</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số</a:t>
            </a:r>
            <a:r>
              <a:rPr kumimoji="1" lang="en-US" altLang="en-US" sz="2000" b="1" dirty="0">
                <a:solidFill>
                  <a:srgbClr val="FFFF00"/>
                </a:solidFill>
                <a:ea typeface="MS PGothic" pitchFamily="34" charset="-128"/>
              </a:rPr>
              <a:t> 1, 3, 4</a:t>
            </a:r>
          </a:p>
        </p:txBody>
      </p:sp>
      <p:sp>
        <p:nvSpPr>
          <p:cNvPr id="11274" name="Cloud Callout 16"/>
          <p:cNvSpPr>
            <a:spLocks noChangeArrowheads="1"/>
          </p:cNvSpPr>
          <p:nvPr/>
        </p:nvSpPr>
        <p:spPr bwMode="auto">
          <a:xfrm>
            <a:off x="0" y="62098"/>
            <a:ext cx="2514601" cy="2667000"/>
          </a:xfrm>
          <a:prstGeom prst="cloudCallout">
            <a:avLst>
              <a:gd name="adj1" fmla="val 21338"/>
              <a:gd name="adj2" fmla="val 83958"/>
            </a:avLst>
          </a:prstGeom>
          <a:solidFill>
            <a:srgbClr val="FF0066"/>
          </a:solidFill>
          <a:ln w="9525" algn="ctr">
            <a:solidFill>
              <a:schemeClr val="tx1"/>
            </a:solidFill>
            <a:round/>
            <a:headEnd/>
            <a:tailEnd/>
          </a:ln>
        </p:spPr>
        <p:txBody>
          <a:bodyPr wrap="none" anchor="ctr"/>
          <a:lstStyle/>
          <a:p>
            <a:pPr algn="ctr" eaLnBrk="1" hangingPunct="1"/>
            <a:endParaRPr kumimoji="1" lang="en-US" altLang="en-US" sz="2000" b="1">
              <a:ea typeface="MS PGothic" pitchFamily="34" charset="-128"/>
            </a:endParaRPr>
          </a:p>
        </p:txBody>
      </p:sp>
      <p:sp>
        <p:nvSpPr>
          <p:cNvPr id="18" name="TextBox 6"/>
          <p:cNvSpPr txBox="1">
            <a:spLocks noChangeArrowheads="1"/>
          </p:cNvSpPr>
          <p:nvPr/>
        </p:nvSpPr>
        <p:spPr bwMode="auto">
          <a:xfrm>
            <a:off x="352040" y="426429"/>
            <a:ext cx="198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kumimoji="1" lang="en-US" altLang="en-US" sz="2000" b="1" dirty="0" err="1">
                <a:solidFill>
                  <a:srgbClr val="FFFF00"/>
                </a:solidFill>
                <a:ea typeface="MS PGothic" pitchFamily="34" charset="-128"/>
              </a:rPr>
              <a:t>Hãy</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xem</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tranh</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và</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cho</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biết</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bức</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tranh</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nào</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vẽ</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khu</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vực</a:t>
            </a:r>
            <a:r>
              <a:rPr kumimoji="1" lang="en-US" altLang="en-US" sz="2000" b="1" dirty="0">
                <a:solidFill>
                  <a:srgbClr val="FFFF00"/>
                </a:solidFill>
                <a:ea typeface="MS PGothic" pitchFamily="34" charset="-128"/>
              </a:rPr>
              <a:t> </a:t>
            </a:r>
            <a:br>
              <a:rPr kumimoji="1" lang="en-US" altLang="en-US" sz="2000" b="1" dirty="0">
                <a:solidFill>
                  <a:srgbClr val="FFFF00"/>
                </a:solidFill>
                <a:ea typeface="MS PGothic" pitchFamily="34" charset="-128"/>
              </a:rPr>
            </a:br>
            <a:r>
              <a:rPr kumimoji="1" lang="en-US" altLang="en-US" sz="2000" b="1" dirty="0">
                <a:solidFill>
                  <a:srgbClr val="FFFF00"/>
                </a:solidFill>
                <a:ea typeface="MS PGothic" pitchFamily="34" charset="-128"/>
              </a:rPr>
              <a:t>an </a:t>
            </a:r>
            <a:r>
              <a:rPr kumimoji="1" lang="en-US" altLang="en-US" sz="2000" b="1" dirty="0" err="1">
                <a:solidFill>
                  <a:srgbClr val="FFFF00"/>
                </a:solidFill>
                <a:ea typeface="MS PGothic" pitchFamily="34" charset="-128"/>
              </a:rPr>
              <a:t>toàn</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để</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chơi</a:t>
            </a:r>
            <a:r>
              <a:rPr kumimoji="1" lang="en-US" altLang="en-US" sz="2000" b="1" dirty="0">
                <a:solidFill>
                  <a:srgbClr val="FFFF00"/>
                </a:solidFill>
                <a:ea typeface="MS PGothic" pitchFamily="34" charset="-128"/>
              </a:rPr>
              <a:t> </a:t>
            </a:r>
            <a:r>
              <a:rPr kumimoji="1" lang="en-US" altLang="en-US" sz="2000" b="1" dirty="0" err="1">
                <a:solidFill>
                  <a:srgbClr val="FFFF00"/>
                </a:solidFill>
                <a:ea typeface="MS PGothic" pitchFamily="34" charset="-128"/>
              </a:rPr>
              <a:t>đùa</a:t>
            </a:r>
            <a:r>
              <a:rPr kumimoji="1" lang="en-US" altLang="en-US" sz="2000" b="1" dirty="0">
                <a:solidFill>
                  <a:srgbClr val="FFFF00"/>
                </a:solidFill>
                <a:ea typeface="MS PGothic" pitchFamily="34" charset="-128"/>
              </a:rPr>
              <a:t>?</a:t>
            </a:r>
          </a:p>
        </p:txBody>
      </p:sp>
      <p:pic>
        <p:nvPicPr>
          <p:cNvPr id="716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4233" y="338138"/>
            <a:ext cx="29765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383" y="338137"/>
            <a:ext cx="286226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4871" y="3151187"/>
            <a:ext cx="29702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20559" y="3135313"/>
            <a:ext cx="26765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4" name="TextBox 1"/>
          <p:cNvSpPr txBox="1">
            <a:spLocks noChangeArrowheads="1"/>
          </p:cNvSpPr>
          <p:nvPr/>
        </p:nvSpPr>
        <p:spPr bwMode="auto">
          <a:xfrm>
            <a:off x="3736020" y="26908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altLang="en-US" sz="1800"/>
              <a:t>Lòng đường</a:t>
            </a:r>
          </a:p>
        </p:txBody>
      </p:sp>
      <p:sp>
        <p:nvSpPr>
          <p:cNvPr id="71695" name="TextBox 2"/>
          <p:cNvSpPr txBox="1">
            <a:spLocks noChangeArrowheads="1"/>
          </p:cNvSpPr>
          <p:nvPr/>
        </p:nvSpPr>
        <p:spPr bwMode="auto">
          <a:xfrm>
            <a:off x="7482520" y="2617787"/>
            <a:ext cx="200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altLang="en-US" sz="1800"/>
              <a:t>Công viên</a:t>
            </a:r>
          </a:p>
        </p:txBody>
      </p:sp>
      <p:sp>
        <p:nvSpPr>
          <p:cNvPr id="71696" name="TextBox 3"/>
          <p:cNvSpPr txBox="1">
            <a:spLocks noChangeArrowheads="1"/>
          </p:cNvSpPr>
          <p:nvPr/>
        </p:nvSpPr>
        <p:spPr bwMode="auto">
          <a:xfrm>
            <a:off x="3958270" y="5327649"/>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altLang="en-US" sz="1800"/>
              <a:t>Đường sắt</a:t>
            </a:r>
          </a:p>
        </p:txBody>
      </p:sp>
      <p:sp>
        <p:nvSpPr>
          <p:cNvPr id="71697" name="TextBox 4"/>
          <p:cNvSpPr txBox="1">
            <a:spLocks noChangeArrowheads="1"/>
          </p:cNvSpPr>
          <p:nvPr/>
        </p:nvSpPr>
        <p:spPr bwMode="auto">
          <a:xfrm>
            <a:off x="7469820" y="5260974"/>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altLang="en-US" sz="1800"/>
              <a:t>Bãi đỗ xe</a:t>
            </a:r>
          </a:p>
        </p:txBody>
      </p:sp>
      <p:sp>
        <p:nvSpPr>
          <p:cNvPr id="24" name="Multiply 23"/>
          <p:cNvSpPr/>
          <p:nvPr/>
        </p:nvSpPr>
        <p:spPr bwMode="auto">
          <a:xfrm>
            <a:off x="3632833" y="696912"/>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eaLnBrk="1" hangingPunct="1">
              <a:defRPr/>
            </a:pPr>
            <a:endParaRPr kumimoji="1" lang="en-US" sz="2000" b="1">
              <a:latin typeface="Arial" charset="0"/>
              <a:ea typeface="MS PGothic" pitchFamily="34" charset="-128"/>
            </a:endParaRPr>
          </a:p>
        </p:txBody>
      </p:sp>
      <p:sp>
        <p:nvSpPr>
          <p:cNvPr id="25" name="Half Frame 24"/>
          <p:cNvSpPr/>
          <p:nvPr/>
        </p:nvSpPr>
        <p:spPr bwMode="auto">
          <a:xfrm rot="13526546">
            <a:off x="9293064" y="1354931"/>
            <a:ext cx="379413" cy="1035050"/>
          </a:xfrm>
          <a:prstGeom prst="halfFrame">
            <a:avLst>
              <a:gd name="adj1" fmla="val 0"/>
              <a:gd name="adj2" fmla="val 0"/>
            </a:avLst>
          </a:prstGeom>
          <a:solidFill>
            <a:schemeClr val="accent1"/>
          </a:solidFill>
          <a:ln w="9525" cap="flat" cmpd="sng" algn="ctr">
            <a:solidFill>
              <a:srgbClr val="0000FF"/>
            </a:solidFill>
            <a:prstDash val="solid"/>
            <a:round/>
            <a:headEnd type="none" w="med" len="med"/>
            <a:tailEnd type="none" w="med" len="med"/>
          </a:ln>
          <a:effectLst/>
        </p:spPr>
        <p:txBody>
          <a:bodyPr wrap="none" anchor="ctr"/>
          <a:lstStyle/>
          <a:p>
            <a:pPr algn="ctr" eaLnBrk="1" hangingPunct="1">
              <a:defRPr/>
            </a:pPr>
            <a:endParaRPr kumimoji="1" lang="en-US" sz="2000" b="1" dirty="0">
              <a:latin typeface="Arial" charset="0"/>
              <a:ea typeface="MS PGothic" pitchFamily="34" charset="-128"/>
            </a:endParaRPr>
          </a:p>
        </p:txBody>
      </p:sp>
      <p:sp>
        <p:nvSpPr>
          <p:cNvPr id="26" name="Multiply 25"/>
          <p:cNvSpPr/>
          <p:nvPr/>
        </p:nvSpPr>
        <p:spPr bwMode="auto">
          <a:xfrm>
            <a:off x="3583620" y="3287712"/>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eaLnBrk="1" hangingPunct="1">
              <a:defRPr/>
            </a:pPr>
            <a:endParaRPr kumimoji="1" lang="en-US" sz="2000" b="1">
              <a:latin typeface="Arial" charset="0"/>
              <a:ea typeface="MS PGothic" pitchFamily="34" charset="-128"/>
            </a:endParaRPr>
          </a:p>
        </p:txBody>
      </p:sp>
      <p:sp>
        <p:nvSpPr>
          <p:cNvPr id="27" name="Multiply 26"/>
          <p:cNvSpPr/>
          <p:nvPr/>
        </p:nvSpPr>
        <p:spPr bwMode="auto">
          <a:xfrm>
            <a:off x="7103108" y="3235324"/>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eaLnBrk="1" hangingPunct="1">
              <a:defRPr/>
            </a:pPr>
            <a:endParaRPr kumimoji="1" lang="en-US" sz="2000" b="1">
              <a:latin typeface="Arial" charset="0"/>
              <a:ea typeface="MS PGothic" pitchFamily="34" charset="-128"/>
            </a:endParaRPr>
          </a:p>
        </p:txBody>
      </p:sp>
      <p:sp>
        <p:nvSpPr>
          <p:cNvPr id="2" name="TextBox 1">
            <a:extLst>
              <a:ext uri="{FF2B5EF4-FFF2-40B4-BE49-F238E27FC236}">
                <a16:creationId xmlns:a16="http://schemas.microsoft.com/office/drawing/2014/main" xmlns="" id="{4862EA6E-AD25-4476-8DA7-66680283413C}"/>
              </a:ext>
            </a:extLst>
          </p:cNvPr>
          <p:cNvSpPr txBox="1"/>
          <p:nvPr/>
        </p:nvSpPr>
        <p:spPr>
          <a:xfrm>
            <a:off x="3368612" y="2582724"/>
            <a:ext cx="367408" cy="523220"/>
          </a:xfrm>
          <a:prstGeom prst="rect">
            <a:avLst/>
          </a:prstGeom>
          <a:noFill/>
        </p:spPr>
        <p:txBody>
          <a:bodyPr wrap="none" rtlCol="0">
            <a:spAutoFit/>
          </a:bodyPr>
          <a:lstStyle/>
          <a:p>
            <a:r>
              <a:rPr lang="en-US" sz="2800" b="1" dirty="0"/>
              <a:t>1</a:t>
            </a:r>
          </a:p>
        </p:txBody>
      </p:sp>
      <p:sp>
        <p:nvSpPr>
          <p:cNvPr id="23" name="TextBox 22">
            <a:extLst>
              <a:ext uri="{FF2B5EF4-FFF2-40B4-BE49-F238E27FC236}">
                <a16:creationId xmlns:a16="http://schemas.microsoft.com/office/drawing/2014/main" xmlns="" id="{1153E68C-CEE1-43E8-915E-5FC7E8D37B93}"/>
              </a:ext>
            </a:extLst>
          </p:cNvPr>
          <p:cNvSpPr txBox="1"/>
          <p:nvPr/>
        </p:nvSpPr>
        <p:spPr>
          <a:xfrm>
            <a:off x="7125592" y="2514598"/>
            <a:ext cx="367408" cy="523220"/>
          </a:xfrm>
          <a:prstGeom prst="rect">
            <a:avLst/>
          </a:prstGeom>
          <a:noFill/>
        </p:spPr>
        <p:txBody>
          <a:bodyPr wrap="none" rtlCol="0">
            <a:spAutoFit/>
          </a:bodyPr>
          <a:lstStyle/>
          <a:p>
            <a:r>
              <a:rPr lang="en-US" sz="2800" b="1" dirty="0"/>
              <a:t>2</a:t>
            </a:r>
          </a:p>
        </p:txBody>
      </p:sp>
      <p:sp>
        <p:nvSpPr>
          <p:cNvPr id="30" name="TextBox 29">
            <a:extLst>
              <a:ext uri="{FF2B5EF4-FFF2-40B4-BE49-F238E27FC236}">
                <a16:creationId xmlns:a16="http://schemas.microsoft.com/office/drawing/2014/main" xmlns="" id="{5BF0A612-658C-41FD-A9EE-E93A846CAA4F}"/>
              </a:ext>
            </a:extLst>
          </p:cNvPr>
          <p:cNvSpPr txBox="1"/>
          <p:nvPr/>
        </p:nvSpPr>
        <p:spPr>
          <a:xfrm>
            <a:off x="3631708" y="5250983"/>
            <a:ext cx="367408" cy="523220"/>
          </a:xfrm>
          <a:prstGeom prst="rect">
            <a:avLst/>
          </a:prstGeom>
          <a:noFill/>
        </p:spPr>
        <p:txBody>
          <a:bodyPr wrap="none" rtlCol="0">
            <a:spAutoFit/>
          </a:bodyPr>
          <a:lstStyle/>
          <a:p>
            <a:r>
              <a:rPr lang="en-US" sz="2800" b="1" dirty="0"/>
              <a:t>3</a:t>
            </a:r>
          </a:p>
        </p:txBody>
      </p:sp>
      <p:sp>
        <p:nvSpPr>
          <p:cNvPr id="31" name="TextBox 30">
            <a:extLst>
              <a:ext uri="{FF2B5EF4-FFF2-40B4-BE49-F238E27FC236}">
                <a16:creationId xmlns:a16="http://schemas.microsoft.com/office/drawing/2014/main" xmlns="" id="{BF762005-AF0D-4524-BE65-3B56FD30D6B3}"/>
              </a:ext>
            </a:extLst>
          </p:cNvPr>
          <p:cNvSpPr txBox="1"/>
          <p:nvPr/>
        </p:nvSpPr>
        <p:spPr>
          <a:xfrm>
            <a:off x="7151054" y="5133043"/>
            <a:ext cx="367408" cy="523220"/>
          </a:xfrm>
          <a:prstGeom prst="rect">
            <a:avLst/>
          </a:prstGeom>
          <a:noFill/>
        </p:spPr>
        <p:txBody>
          <a:bodyPr wrap="none" rtlCol="0">
            <a:spAutoFit/>
          </a:bodyPr>
          <a:lstStyle/>
          <a:p>
            <a:r>
              <a:rPr lang="en-US" sz="2800" b="1" dirty="0"/>
              <a:t>4</a:t>
            </a:r>
          </a:p>
        </p:txBody>
      </p:sp>
    </p:spTree>
    <p:extLst>
      <p:ext uri="{BB962C8B-B14F-4D97-AF65-F5344CB8AC3E}">
        <p14:creationId xmlns:p14="http://schemas.microsoft.com/office/powerpoint/2010/main" val="35362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additive="base">
                                        <p:cTn id="7" dur="500" fill="hold"/>
                                        <p:tgtEl>
                                          <p:spTgt spid="11274"/>
                                        </p:tgtEl>
                                        <p:attrNameLst>
                                          <p:attrName>ppt_x</p:attrName>
                                        </p:attrNameLst>
                                      </p:cBhvr>
                                      <p:tavLst>
                                        <p:tav tm="0">
                                          <p:val>
                                            <p:strVal val="#ppt_x"/>
                                          </p:val>
                                        </p:tav>
                                        <p:tav tm="100000">
                                          <p:val>
                                            <p:strVal val="#ppt_x"/>
                                          </p:val>
                                        </p:tav>
                                      </p:tavLst>
                                    </p:anim>
                                    <p:anim calcmode="lin" valueType="num">
                                      <p:cBhvr additive="base">
                                        <p:cTn id="8" dur="500" fill="hold"/>
                                        <p:tgtEl>
                                          <p:spTgt spid="112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12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6" descr="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476" y="128588"/>
            <a:ext cx="849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16"/>
          <p:cNvSpPr txBox="1">
            <a:spLocks noChangeArrowheads="1"/>
          </p:cNvSpPr>
          <p:nvPr/>
        </p:nvSpPr>
        <p:spPr bwMode="auto">
          <a:xfrm>
            <a:off x="4800600" y="128588"/>
            <a:ext cx="624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sz="3600" b="1">
                <a:solidFill>
                  <a:srgbClr val="00B050"/>
                </a:solidFill>
                <a:latin typeface="Tahoma" pitchFamily="34" charset="0"/>
                <a:ea typeface="MS PGothic" pitchFamily="34" charset="-128"/>
                <a:cs typeface="Tahoma" pitchFamily="34" charset="0"/>
              </a:rPr>
              <a:t>Ghi nhớ</a:t>
            </a:r>
          </a:p>
        </p:txBody>
      </p:sp>
      <p:sp>
        <p:nvSpPr>
          <p:cNvPr id="18" name="TextBox 17"/>
          <p:cNvSpPr txBox="1">
            <a:spLocks noChangeArrowheads="1"/>
          </p:cNvSpPr>
          <p:nvPr/>
        </p:nvSpPr>
        <p:spPr bwMode="auto">
          <a:xfrm>
            <a:off x="772357" y="950913"/>
            <a:ext cx="10493406" cy="1478418"/>
          </a:xfrm>
          <a:prstGeom prst="rect">
            <a:avLst/>
          </a:prstGeom>
          <a:solidFill>
            <a:srgbClr val="FFFF99"/>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just" eaLnBrk="1" hangingPunct="1">
              <a:lnSpc>
                <a:spcPct val="150000"/>
              </a:lnSpc>
              <a:defRPr/>
            </a:pPr>
            <a:r>
              <a:rPr kumimoji="1" lang="en-US" sz="3200" b="1" dirty="0">
                <a:latin typeface="Arial" charset="0"/>
                <a:ea typeface="MS PGothic" pitchFamily="34" charset="-128"/>
              </a:rPr>
              <a:t>            </a:t>
            </a:r>
            <a:r>
              <a:rPr kumimoji="1" lang="en-US" sz="3200" b="1" dirty="0" err="1">
                <a:latin typeface="Arial" charset="0"/>
                <a:ea typeface="MS PGothic" pitchFamily="34" charset="-128"/>
              </a:rPr>
              <a:t>Các</a:t>
            </a:r>
            <a:r>
              <a:rPr kumimoji="1" lang="en-US" sz="3200" b="1" dirty="0">
                <a:latin typeface="Arial" charset="0"/>
                <a:ea typeface="MS PGothic" pitchFamily="34" charset="-128"/>
              </a:rPr>
              <a:t> </a:t>
            </a:r>
            <a:r>
              <a:rPr kumimoji="1" lang="en-US" sz="3200" b="1" dirty="0" err="1">
                <a:latin typeface="Arial" charset="0"/>
                <a:ea typeface="MS PGothic" pitchFamily="34" charset="-128"/>
              </a:rPr>
              <a:t>em</a:t>
            </a:r>
            <a:r>
              <a:rPr kumimoji="1" lang="en-US" sz="3200" b="1" dirty="0">
                <a:latin typeface="Arial" charset="0"/>
                <a:ea typeface="MS PGothic" pitchFamily="34" charset="-128"/>
              </a:rPr>
              <a:t> </a:t>
            </a:r>
            <a:r>
              <a:rPr kumimoji="1" lang="en-US" sz="3200" b="1" dirty="0" err="1">
                <a:latin typeface="Arial" charset="0"/>
                <a:ea typeface="MS PGothic" pitchFamily="34" charset="-128"/>
              </a:rPr>
              <a:t>nên</a:t>
            </a:r>
            <a:r>
              <a:rPr kumimoji="1" lang="en-US" sz="3200" b="1" dirty="0">
                <a:latin typeface="Arial" charset="0"/>
                <a:ea typeface="MS PGothic" pitchFamily="34" charset="-128"/>
              </a:rPr>
              <a:t> </a:t>
            </a:r>
            <a:r>
              <a:rPr kumimoji="1" lang="en-US" sz="3200" b="1" dirty="0" err="1">
                <a:latin typeface="Arial" charset="0"/>
                <a:ea typeface="MS PGothic" pitchFamily="34" charset="-128"/>
              </a:rPr>
              <a:t>vui</a:t>
            </a:r>
            <a:r>
              <a:rPr kumimoji="1" lang="en-US" sz="3200" b="1" dirty="0">
                <a:latin typeface="Arial" charset="0"/>
                <a:ea typeface="MS PGothic" pitchFamily="34" charset="-128"/>
              </a:rPr>
              <a:t> </a:t>
            </a:r>
            <a:r>
              <a:rPr kumimoji="1" lang="en-US" sz="3200" b="1" dirty="0" err="1">
                <a:latin typeface="Arial" charset="0"/>
                <a:ea typeface="MS PGothic" pitchFamily="34" charset="-128"/>
              </a:rPr>
              <a:t>chơi</a:t>
            </a:r>
            <a:r>
              <a:rPr kumimoji="1" lang="en-US" sz="3200" b="1" dirty="0">
                <a:latin typeface="Arial" charset="0"/>
                <a:ea typeface="MS PGothic" pitchFamily="34" charset="-128"/>
              </a:rPr>
              <a:t> </a:t>
            </a:r>
            <a:r>
              <a:rPr kumimoji="1" lang="en-US" sz="3200" b="1" dirty="0" err="1">
                <a:latin typeface="Arial" charset="0"/>
                <a:ea typeface="MS PGothic" pitchFamily="34" charset="-128"/>
              </a:rPr>
              <a:t>đúng</a:t>
            </a:r>
            <a:r>
              <a:rPr kumimoji="1" lang="en-US" sz="3200" b="1" dirty="0">
                <a:latin typeface="Arial" charset="0"/>
                <a:ea typeface="MS PGothic" pitchFamily="34" charset="-128"/>
              </a:rPr>
              <a:t> </a:t>
            </a:r>
            <a:r>
              <a:rPr kumimoji="1" lang="en-US" sz="3200" b="1" dirty="0" err="1">
                <a:latin typeface="Arial" charset="0"/>
                <a:ea typeface="MS PGothic" pitchFamily="34" charset="-128"/>
              </a:rPr>
              <a:t>nơi</a:t>
            </a:r>
            <a:r>
              <a:rPr kumimoji="1" lang="en-US" sz="3200" b="1" dirty="0">
                <a:latin typeface="Arial" charset="0"/>
                <a:ea typeface="MS PGothic" pitchFamily="34" charset="-128"/>
              </a:rPr>
              <a:t> qui </a:t>
            </a:r>
            <a:r>
              <a:rPr kumimoji="1" lang="en-US" sz="3200" b="1" dirty="0" err="1">
                <a:latin typeface="Arial" charset="0"/>
                <a:ea typeface="MS PGothic" pitchFamily="34" charset="-128"/>
              </a:rPr>
              <a:t>định</a:t>
            </a:r>
            <a:r>
              <a:rPr kumimoji="1" lang="en-US" sz="3200" b="1" dirty="0">
                <a:latin typeface="Arial" charset="0"/>
                <a:ea typeface="MS PGothic" pitchFamily="34" charset="-128"/>
              </a:rPr>
              <a:t> </a:t>
            </a:r>
            <a:r>
              <a:rPr kumimoji="1" lang="en-US" sz="3200" b="1" dirty="0" err="1">
                <a:latin typeface="Arial" charset="0"/>
                <a:ea typeface="MS PGothic" pitchFamily="34" charset="-128"/>
              </a:rPr>
              <a:t>và</a:t>
            </a:r>
            <a:r>
              <a:rPr kumimoji="1" lang="en-US" sz="3200" b="1" dirty="0">
                <a:latin typeface="Arial" charset="0"/>
                <a:ea typeface="MS PGothic" pitchFamily="34" charset="-128"/>
              </a:rPr>
              <a:t> </a:t>
            </a:r>
            <a:r>
              <a:rPr kumimoji="1" lang="en-US" sz="3200" b="1" dirty="0" err="1">
                <a:latin typeface="Arial" charset="0"/>
                <a:ea typeface="MS PGothic" pitchFamily="34" charset="-128"/>
              </a:rPr>
              <a:t>đảm</a:t>
            </a:r>
            <a:r>
              <a:rPr kumimoji="1" lang="en-US" sz="3200" b="1" dirty="0">
                <a:latin typeface="Arial" charset="0"/>
                <a:ea typeface="MS PGothic" pitchFamily="34" charset="-128"/>
              </a:rPr>
              <a:t> </a:t>
            </a:r>
            <a:r>
              <a:rPr kumimoji="1" lang="en-US" sz="3200" b="1" dirty="0" err="1">
                <a:latin typeface="Arial" charset="0"/>
                <a:ea typeface="MS PGothic" pitchFamily="34" charset="-128"/>
              </a:rPr>
              <a:t>bảo</a:t>
            </a:r>
            <a:r>
              <a:rPr kumimoji="1" lang="en-US" sz="3200" b="1" dirty="0">
                <a:latin typeface="Arial" charset="0"/>
                <a:ea typeface="MS PGothic" pitchFamily="34" charset="-128"/>
              </a:rPr>
              <a:t> an </a:t>
            </a:r>
            <a:r>
              <a:rPr kumimoji="1" lang="en-US" sz="3200" b="1" dirty="0" err="1">
                <a:latin typeface="Arial" charset="0"/>
                <a:ea typeface="MS PGothic" pitchFamily="34" charset="-128"/>
              </a:rPr>
              <a:t>toàn</a:t>
            </a:r>
            <a:r>
              <a:rPr kumimoji="1" lang="en-US" sz="3200" b="1" dirty="0">
                <a:latin typeface="Arial" charset="0"/>
                <a:ea typeface="MS PGothic" pitchFamily="34" charset="-128"/>
              </a:rPr>
              <a:t>.</a:t>
            </a:r>
          </a:p>
        </p:txBody>
      </p:sp>
      <p:pic>
        <p:nvPicPr>
          <p:cNvPr id="7373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97175"/>
            <a:ext cx="70104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624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356</Words>
  <Application>Microsoft Office PowerPoint</Application>
  <PresentationFormat>Custom</PresentationFormat>
  <Paragraphs>33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Tahoma</vt:lpstr>
      <vt:lpstr>Calibri Light</vt:lpstr>
      <vt:lpstr>Calibri</vt:lpstr>
      <vt:lpstr>MS PGothic</vt:lpstr>
      <vt:lpstr>Times New Roman</vt:lpstr>
      <vt:lpstr>2_Office Theme</vt:lpstr>
      <vt:lpstr>PowerPoint Presentation</vt:lpstr>
      <vt:lpstr>2, Quan sát tranh và liên hệ thực tế</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SKY</cp:lastModifiedBy>
  <cp:revision>73</cp:revision>
  <dcterms:created xsi:type="dcterms:W3CDTF">2018-05-10T00:06:18Z</dcterms:created>
  <dcterms:modified xsi:type="dcterms:W3CDTF">2024-03-03T03:34:21Z</dcterms:modified>
</cp:coreProperties>
</file>