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1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2" r:id="rId2"/>
    <p:sldMasterId id="2147483704" r:id="rId3"/>
    <p:sldMasterId id="2147483708" r:id="rId4"/>
  </p:sldMasterIdLst>
  <p:notesMasterIdLst>
    <p:notesMasterId r:id="rId31"/>
  </p:notesMasterIdLst>
  <p:sldIdLst>
    <p:sldId id="357" r:id="rId5"/>
    <p:sldId id="326" r:id="rId6"/>
    <p:sldId id="350" r:id="rId7"/>
    <p:sldId id="351" r:id="rId8"/>
    <p:sldId id="352" r:id="rId9"/>
    <p:sldId id="353" r:id="rId10"/>
    <p:sldId id="256" r:id="rId11"/>
    <p:sldId id="290" r:id="rId12"/>
    <p:sldId id="420" r:id="rId13"/>
    <p:sldId id="346" r:id="rId14"/>
    <p:sldId id="421" r:id="rId15"/>
    <p:sldId id="423" r:id="rId16"/>
    <p:sldId id="422" r:id="rId17"/>
    <p:sldId id="354" r:id="rId18"/>
    <p:sldId id="355" r:id="rId19"/>
    <p:sldId id="356" r:id="rId20"/>
    <p:sldId id="434" r:id="rId21"/>
    <p:sldId id="320" r:id="rId22"/>
    <p:sldId id="321" r:id="rId23"/>
    <p:sldId id="436" r:id="rId24"/>
    <p:sldId id="322" r:id="rId25"/>
    <p:sldId id="435" r:id="rId26"/>
    <p:sldId id="417" r:id="rId27"/>
    <p:sldId id="418" r:id="rId28"/>
    <p:sldId id="349" r:id="rId29"/>
    <p:sldId id="285" r:id="rId30"/>
  </p:sldIdLst>
  <p:sldSz cx="12161838" cy="6858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Arial-Rounded" panose="020B0500000000000000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Englebert" panose="020B0604020202020204" charset="0"/>
      <p:regular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HP001 4H" panose="020B0604020202020204" charset="0"/>
      <p:regular r:id="rId41"/>
      <p:bold r:id="rId42"/>
    </p:embeddedFont>
    <p:embeddedFont>
      <p:font typeface="HP001 5 hàng" panose="020B0603050302020204" pitchFamily="34" charset="0"/>
      <p:regular r:id="rId43"/>
      <p:bold r:id="rId44"/>
    </p:embeddedFont>
    <p:embeddedFont>
      <p:font typeface="Luckiest Guy" panose="020B0604020202020204" charset="0"/>
      <p:regular r:id="rId45"/>
    </p:embeddedFont>
    <p:embeddedFont>
      <p:font typeface="Raleway" pitchFamily="2" charset="0"/>
      <p:regular r:id="rId46"/>
      <p:bold r:id="rId47"/>
      <p:italic r:id="rId48"/>
      <p:boldItalic r:id="rId49"/>
    </p:embeddedFont>
    <p:embeddedFont>
      <p:font typeface="Roboto Condensed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89871" autoAdjust="0"/>
  </p:normalViewPr>
  <p:slideViewPr>
    <p:cSldViewPr snapToGrid="0">
      <p:cViewPr varScale="1">
        <p:scale>
          <a:sx n="56" d="100"/>
          <a:sy n="56" d="100"/>
        </p:scale>
        <p:origin x="4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341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65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91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0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9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7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2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giải thích thêm về ý nghĩa của câu ứng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5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8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11779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21" y="12701"/>
            <a:ext cx="11832455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59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59706" y="234950"/>
            <a:ext cx="503734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27591" y="4368801"/>
            <a:ext cx="988149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198766" y="5054601"/>
            <a:ext cx="9054868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59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22153" y="1930400"/>
            <a:ext cx="1182929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59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4276" y="1511300"/>
            <a:ext cx="8513287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0758" y="4051300"/>
            <a:ext cx="8023434" cy="1003300"/>
          </a:xfrm>
        </p:spPr>
        <p:txBody>
          <a:bodyPr/>
          <a:lstStyle>
            <a:lvl1pPr marL="0" indent="0" algn="ctr">
              <a:buFontTx/>
              <a:buNone/>
              <a:defRPr sz="2793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2138" y="6248400"/>
            <a:ext cx="2533716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5295" y="6248400"/>
            <a:ext cx="3851249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15984" y="6248400"/>
            <a:ext cx="2533716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55986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804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10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16876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138" y="1828800"/>
            <a:ext cx="5016758" cy="3657600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593" y="1828800"/>
            <a:ext cx="5016758" cy="3657600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249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2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2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36817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82276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7200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0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53522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694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4389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9298" y="152400"/>
            <a:ext cx="2559053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138" y="152400"/>
            <a:ext cx="7474463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89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37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15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517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9"/>
            <a:ext cx="10337562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57" indent="0" algn="ctr">
              <a:buNone/>
              <a:defRPr/>
            </a:lvl2pPr>
            <a:lvl3pPr marL="912114" indent="0" algn="ctr">
              <a:buNone/>
              <a:defRPr/>
            </a:lvl3pPr>
            <a:lvl4pPr marL="1368171" indent="0" algn="ctr">
              <a:buNone/>
              <a:defRPr/>
            </a:lvl4pPr>
            <a:lvl5pPr marL="1824228" indent="0" algn="ctr">
              <a:buNone/>
              <a:defRPr/>
            </a:lvl5pPr>
            <a:lvl6pPr marL="2280285" indent="0" algn="ctr">
              <a:buNone/>
              <a:defRPr/>
            </a:lvl6pPr>
            <a:lvl7pPr marL="2736342" indent="0" algn="ctr">
              <a:buNone/>
              <a:defRPr/>
            </a:lvl7pPr>
            <a:lvl8pPr marL="3192399" indent="0" algn="ctr">
              <a:buNone/>
              <a:defRPr/>
            </a:lvl8pPr>
            <a:lvl9pPr marL="3648456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2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781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14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580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608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5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5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01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" y="115888"/>
            <a:ext cx="11933804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243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913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4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38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85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425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52"/>
            <a:ext cx="2736414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52"/>
            <a:ext cx="8006543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44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91" r:id="rId26"/>
    <p:sldLayoutId id="214748372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36447" y="-359305"/>
            <a:ext cx="1162050" cy="2772835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59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2138" y="152400"/>
            <a:ext cx="913879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138" y="1828800"/>
            <a:ext cx="1023621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4276" y="6248400"/>
            <a:ext cx="25337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0132" y="6248400"/>
            <a:ext cx="38512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36101" y="6248400"/>
            <a:ext cx="25337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53628" y="-321185"/>
            <a:ext cx="1165225" cy="2788671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59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584915" y="-67257"/>
            <a:ext cx="1025525" cy="2090316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 sz="1859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086" y="5540375"/>
            <a:ext cx="2372192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45829" y="2116139"/>
            <a:ext cx="513078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59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34222" y="90488"/>
            <a:ext cx="2837762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859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 sz="1859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1859"/>
            </a:p>
          </p:txBody>
        </p:sp>
      </p:grpSp>
    </p:spTree>
    <p:extLst>
      <p:ext uri="{BB962C8B-B14F-4D97-AF65-F5344CB8AC3E}">
        <p14:creationId xmlns:p14="http://schemas.microsoft.com/office/powerpoint/2010/main" val="36857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omic Sans MS" pitchFamily="66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fontAlgn="base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>
          <p15:clr>
            <a:srgbClr val="F26B43"/>
          </p15:clr>
        </p15:guide>
        <p15:guide id="2" pos="3840">
          <p15:clr>
            <a:srgbClr val="F26B43"/>
          </p15:clr>
        </p15:guide>
        <p15:guide id="3" pos="642">
          <p15:clr>
            <a:srgbClr val="F26B43"/>
          </p15:clr>
        </p15:guide>
        <p15:guide id="4" pos="7038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1797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pos="2774">
          <p15:clr>
            <a:srgbClr val="F26B43"/>
          </p15:clr>
        </p15:guide>
        <p15:guide id="10" pos="4906">
          <p15:clr>
            <a:srgbClr val="F26B43"/>
          </p15:clr>
        </p15:guide>
        <p15:guide id="11" orient="horz" pos="1253">
          <p15:clr>
            <a:srgbClr val="F26B43"/>
          </p15:clr>
        </p15:guide>
        <p15:guide id="12" orient="horz" pos="3430">
          <p15:clr>
            <a:srgbClr val="F26B43"/>
          </p15:clr>
        </p15:guide>
        <p15:guide id="13" pos="1708">
          <p15:clr>
            <a:srgbClr val="F26B43"/>
          </p15:clr>
        </p15:guide>
        <p15:guide id="14" pos="597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97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97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97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12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5pPr>
      <a:lvl6pPr marL="456057" algn="ctr" rtl="0" eaLnBrk="1" fontAlgn="base" hangingPunct="1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6pPr>
      <a:lvl7pPr marL="912114" algn="ctr" rtl="0" eaLnBrk="1" fontAlgn="base" hangingPunct="1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7pPr>
      <a:lvl8pPr marL="1368171" algn="ctr" rtl="0" eaLnBrk="1" fontAlgn="base" hangingPunct="1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8pPr>
      <a:lvl9pPr marL="1824228" algn="ctr" rtl="0" eaLnBrk="1" fontAlgn="base" hangingPunct="1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Char char="•"/>
        <a:defRPr sz="3192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Char char="–"/>
        <a:defRPr sz="2793">
          <a:solidFill>
            <a:schemeClr val="tx1"/>
          </a:solidFill>
          <a:latin typeface="+mn-lt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latin typeface="+mn-lt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5pPr>
      <a:lvl6pPr marL="2508314" indent="-228029" algn="l" rtl="0" eaLnBrk="1" fontAlgn="base" hangingPunct="1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6pPr>
      <a:lvl7pPr marL="2964371" indent="-228029" algn="l" rtl="0" eaLnBrk="1" fontAlgn="base" hangingPunct="1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7pPr>
      <a:lvl8pPr marL="3420428" indent="-228029" algn="l" rtl="0" eaLnBrk="1" fontAlgn="base" hangingPunct="1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8pPr>
      <a:lvl9pPr marL="3876485" indent="-228029" algn="l" rtl="0" eaLnBrk="1" fontAlgn="base" hangingPunct="1">
        <a:spcBef>
          <a:spcPct val="20000"/>
        </a:spcBef>
        <a:spcAft>
          <a:spcPct val="0"/>
        </a:spcAft>
        <a:buChar char="»"/>
        <a:defRPr sz="199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892522" y="4426789"/>
            <a:ext cx="2172273" cy="2442019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1194458" y="2129428"/>
            <a:ext cx="9648669" cy="2215977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3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itchFamily="34" charset="0"/>
                <a:cs typeface="Arial-Rounded" pitchFamily="34" charset="0"/>
                <a:sym typeface="Arial"/>
              </a:rPr>
              <a:t>Tiếng Việt</a:t>
            </a:r>
            <a:endParaRPr kumimoji="0" lang="en-US" sz="13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7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1995730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026" name="Picture 2" descr="R18. TẬP VIẾT: ÔN CÁCH VIẾT CÁC CHỮ HOA A, M, N, Q, V (KIỂU 2) - Thư Viện  123">
            <a:extLst>
              <a:ext uri="{FF2B5EF4-FFF2-40B4-BE49-F238E27FC236}">
                <a16:creationId xmlns:a16="http://schemas.microsoft.com/office/drawing/2014/main" id="{7162C9D1-E332-07EE-5299-0955EBBB9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41"/>
          <a:stretch/>
        </p:blipFill>
        <p:spPr bwMode="auto">
          <a:xfrm>
            <a:off x="0" y="2464687"/>
            <a:ext cx="12161838" cy="27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1995730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1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pic>
        <p:nvPicPr>
          <p:cNvPr id="220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558FBE77-4D42-4C16-B7CE-B033A5DBB9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7318"/>
                </p14:media>
              </p:ext>
            </p:extLst>
          </p:nvPr>
        </p:nvPicPr>
        <p:blipFill rotWithShape="1">
          <a:blip r:embed="rId5"/>
          <a:srcRect t="9041"/>
          <a:stretch>
            <a:fillRect/>
          </a:stretch>
        </p:blipFill>
        <p:spPr>
          <a:xfrm>
            <a:off x="1024738" y="1616366"/>
            <a:ext cx="10112361" cy="47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2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835" y="4314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44128" y="3431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1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pic>
        <p:nvPicPr>
          <p:cNvPr id="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47C7215A-8FA2-4088-B261-4EABB59FBA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943" y="1259229"/>
            <a:ext cx="9609952" cy="54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1995730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1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  <p:pic>
        <p:nvPicPr>
          <p:cNvPr id="221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E274B6D7-D4D2-46D7-890F-66D022E6D4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39" end="1449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694" y="1631385"/>
            <a:ext cx="9458450" cy="488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7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835" y="4314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44128" y="3431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7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97A81ACD-71E7-4E78-91A1-A769BE73A3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578" y="1222595"/>
            <a:ext cx="9526681" cy="53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6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98546C46-9B69-4072-A3A9-0082986668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378" end="851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26" y="1545119"/>
            <a:ext cx="9217742" cy="4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835" y="4314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000" b="1">
                <a:latin typeface="+mj-lt"/>
                <a:ea typeface="Arial-Rounded" pitchFamily="34" charset="0"/>
                <a:cs typeface="Arial-Rounded" pitchFamily="34" charset="0"/>
              </a:rPr>
              <a:t>Viết chữ hoa: Ôn các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44128" y="3431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8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862D856-43C0-4108-A57E-3F3C712C2D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6564" y="1261231"/>
            <a:ext cx="9508709" cy="53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696325" y="388235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0000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28322" y="971564"/>
            <a:ext cx="880019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9" y="126101"/>
            <a:ext cx="1172747" cy="11075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32368" y="1376690"/>
            <a:ext cx="6957482" cy="4747117"/>
            <a:chOff x="3339714" y="2870470"/>
            <a:chExt cx="2756286" cy="1966788"/>
          </a:xfrm>
        </p:grpSpPr>
        <p:pic>
          <p:nvPicPr>
            <p:cNvPr id="14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7381076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30</a:t>
            </a:r>
          </a:p>
        </p:txBody>
      </p:sp>
      <p:pic>
        <p:nvPicPr>
          <p:cNvPr id="1026" name="Picture 2" descr="Tập Viết 2 - Tập 2 - Bộ Kết Nối">
            <a:extLst>
              <a:ext uri="{FF2B5EF4-FFF2-40B4-BE49-F238E27FC236}">
                <a16:creationId xmlns:a16="http://schemas.microsoft.com/office/drawing/2014/main" id="{58EFB98E-A209-4308-902D-BFDBFA094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002891" y="398206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14DAF-91C1-4531-A5F4-66719A3C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11" y="398206"/>
            <a:ext cx="6952381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69699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9210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4"/>
          <p:cNvSpPr txBox="1">
            <a:spLocks/>
          </p:cNvSpPr>
          <p:nvPr/>
        </p:nvSpPr>
        <p:spPr>
          <a:xfrm>
            <a:off x="1333652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uŪ wgưƟ ηư jŎ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9F08D-C6F9-3C97-ECCB-7141000D0AEE}"/>
              </a:ext>
            </a:extLst>
          </p:cNvPr>
          <p:cNvSpPr txBox="1"/>
          <p:nvPr/>
        </p:nvSpPr>
        <p:spPr>
          <a:xfrm>
            <a:off x="2432368" y="4937102"/>
            <a:ext cx="749721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 ứng dụng có </a:t>
            </a:r>
            <a:r>
              <a:rPr lang="vi-VN" sz="3192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ý nghĩa gì</a:t>
            </a:r>
            <a:r>
              <a:rPr lang="en-US" sz="3192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3192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267E3-F104-CB07-79BE-DA0A57734085}"/>
              </a:ext>
            </a:extLst>
          </p:cNvPr>
          <p:cNvSpPr txBox="1"/>
          <p:nvPr/>
        </p:nvSpPr>
        <p:spPr>
          <a:xfrm>
            <a:off x="2332314" y="5718100"/>
            <a:ext cx="7497210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 ứng dụng </a:t>
            </a:r>
            <a:r>
              <a:rPr lang="vi-VN" sz="3192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ý nói tất cả mọi người đều đoàn kết.</a:t>
            </a:r>
            <a:endParaRPr lang="en-US" sz="3192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E3F99-8EAE-4E14-A755-3E4649574994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1296127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696325" y="388235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28322" y="971564"/>
            <a:ext cx="880019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9" y="126101"/>
            <a:ext cx="1172747" cy="11075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28791" y="2060793"/>
            <a:ext cx="11990297" cy="1900287"/>
            <a:chOff x="1031342" y="2057400"/>
            <a:chExt cx="12020034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04404" y="2495535"/>
              <a:ext cx="11146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>
                  <a:solidFill>
                    <a:srgbClr val="7030A0"/>
                  </a:solidFill>
                  <a:latin typeface="HP001 4H" panose="020B0603050302020204" pitchFamily="34" charset="0"/>
                  <a:ea typeface="Arial-Rounded" pitchFamily="34" charset="0"/>
                  <a:cs typeface="Arial-Rounded" pitchFamily="34" charset="0"/>
                </a:rPr>
                <a:t>Ȓ</a:t>
              </a:r>
              <a:r>
                <a:rPr lang="vi-VN" sz="4400" b="1">
                  <a:solidFill>
                    <a:srgbClr val="7030A0"/>
                  </a:solidFill>
                  <a:latin typeface="HP001 5 hàng" pitchFamily="34" charset="0"/>
                  <a:ea typeface="Arial-Rounded" pitchFamily="34" charset="0"/>
                  <a:cs typeface="Arial-Rounded" pitchFamily="34" charset="0"/>
                </a:rPr>
                <a:t>uŪ wgưƟ ηư jŎ</a:t>
              </a:r>
              <a:r>
                <a:rPr lang="en-US" sz="4400" b="1">
                  <a:solidFill>
                    <a:srgbClr val="7030A0"/>
                  </a:solidFill>
                  <a:latin typeface="HP001 5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4400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064161" y="2060793"/>
            <a:ext cx="0" cy="19002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53553" y="4061489"/>
            <a:ext cx="8654732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 b="1">
                <a:solidFill>
                  <a:srgbClr val="002060"/>
                </a:solidFill>
                <a:cs typeface="Times New Roman" pitchFamily="18" charset="0"/>
              </a:rPr>
              <a:t>Câu ứng dụng có chữ nào được viết hoa?</a:t>
            </a:r>
            <a:endParaRPr lang="en-US" sz="3192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28663" y="4745456"/>
            <a:ext cx="3116471" cy="1467730"/>
            <a:chOff x="0" y="3581401"/>
            <a:chExt cx="3124200" cy="147137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351" r="76452" b="14879"/>
            <a:stretch/>
          </p:blipFill>
          <p:spPr bwMode="auto">
            <a:xfrm>
              <a:off x="0" y="3581401"/>
              <a:ext cx="3124200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0087" y="4191001"/>
              <a:ext cx="3004113" cy="861770"/>
            </a:xfrm>
            <a:prstGeom prst="rect">
              <a:avLst/>
            </a:prstGeom>
            <a:noFill/>
          </p:spPr>
          <p:txBody>
            <a:bodyPr wrap="square" lIns="121615" tIns="60807" rIns="121615" bIns="60807" rtlCol="0">
              <a:spAutoFit/>
            </a:bodyPr>
            <a:lstStyle/>
            <a:p>
              <a:pPr defTabSz="912091"/>
              <a:r>
                <a:rPr lang="vi-VN" sz="4800" b="1">
                  <a:solidFill>
                    <a:srgbClr val="7030A0"/>
                  </a:solidFill>
                  <a:latin typeface="HP001 4H" panose="020B0603050302020204" pitchFamily="34" charset="0"/>
                  <a:ea typeface="Arial-Rounded" pitchFamily="34" charset="0"/>
                  <a:cs typeface="Arial-Rounded" pitchFamily="34" charset="0"/>
                </a:rPr>
                <a:t>Ȓ</a:t>
              </a:r>
              <a:r>
                <a:rPr lang="vi-VN" sz="4800" b="1">
                  <a:solidFill>
                    <a:srgbClr val="7030A0"/>
                  </a:solidFill>
                  <a:latin typeface="HP001 5 hàng" pitchFamily="34" charset="0"/>
                  <a:ea typeface="Arial-Rounded" pitchFamily="34" charset="0"/>
                  <a:cs typeface="Arial-Rounded" pitchFamily="34" charset="0"/>
                </a:rPr>
                <a:t>uŪ</a:t>
              </a:r>
              <a:endParaRPr lang="en-US" sz="4788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 bwMode="auto">
          <a:xfrm>
            <a:off x="4362946" y="5937379"/>
            <a:ext cx="7234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29C14D-643E-9757-CA37-0C3EC9C3E4FD}"/>
              </a:ext>
            </a:extLst>
          </p:cNvPr>
          <p:cNvSpPr txBox="1"/>
          <p:nvPr/>
        </p:nvSpPr>
        <p:spPr>
          <a:xfrm>
            <a:off x="3273729" y="4054084"/>
            <a:ext cx="6509384" cy="583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Câu ứng dụng có </a:t>
            </a:r>
            <a:r>
              <a:rPr kumimoji="0" lang="vi-VN" sz="3192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mấy tiếng</a:t>
            </a:r>
            <a:r>
              <a:rPr kumimoji="0" lang="en-US" sz="3192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?</a:t>
            </a:r>
            <a:endParaRPr kumimoji="0" lang="en-US" sz="3192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0715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6485" y="2735221"/>
            <a:ext cx="6910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ȒĎŪ</a:t>
            </a:r>
            <a:endParaRPr lang="en-US" sz="8800" b="1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69699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B2774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9210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4"/>
          <p:cNvSpPr txBox="1">
            <a:spLocks/>
          </p:cNvSpPr>
          <p:nvPr/>
        </p:nvSpPr>
        <p:spPr>
          <a:xfrm>
            <a:off x="1333652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3B2774"/>
                </a:solidFill>
                <a:effectLst/>
                <a:uLnTx/>
                <a:uFillTx/>
                <a:latin typeface="HP001 4H" panose="020B06030503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Ȓ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3B2774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uŪ wgưƟ ηư jŎ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B2774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B2774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2300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0322" y="320124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51646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6735705" y="2848410"/>
            <a:ext cx="308553" cy="8145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6437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cs typeface="Arial"/>
                <a:sym typeface="Arial"/>
              </a:rPr>
              <a:t>3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5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696325" y="388235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28322" y="971564"/>
            <a:ext cx="880019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9" y="126101"/>
            <a:ext cx="1172747" cy="1107597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10" y="2514353"/>
            <a:ext cx="2508379" cy="22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111191-653A-2FD9-ABA0-C249402E8744}"/>
              </a:ext>
            </a:extLst>
          </p:cNvPr>
          <p:cNvSpPr txBox="1"/>
          <p:nvPr/>
        </p:nvSpPr>
        <p:spPr>
          <a:xfrm>
            <a:off x="7392934" y="6129433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30</a:t>
            </a:r>
          </a:p>
        </p:txBody>
      </p:sp>
      <p:pic>
        <p:nvPicPr>
          <p:cNvPr id="11" name="Picture 2" descr="Tập Viết 2 - Tập 2 - Bộ Kết Nối">
            <a:extLst>
              <a:ext uri="{FF2B5EF4-FFF2-40B4-BE49-F238E27FC236}">
                <a16:creationId xmlns:a16="http://schemas.microsoft.com/office/drawing/2014/main" id="{03C0C55F-2469-6AE2-E62B-B2E929004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172709" y="1445342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25457B-B54D-D122-DDAC-7B5A848C9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551" y="2822839"/>
            <a:ext cx="6685714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writing on the table 300941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86" y="2060794"/>
            <a:ext cx="3243157" cy="33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696325" y="388235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LƯU Ý TƯ THẾ NGỒI KHI VIẾT BÀI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28322" y="971564"/>
            <a:ext cx="8800198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9" y="126101"/>
            <a:ext cx="1172747" cy="11075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456070" y="2052248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Lưng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tì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ngực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786964" y="2693649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25cm.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035" y="3429001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tì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mép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035" y="4189115"/>
            <a:ext cx="75743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song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thoải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lang="en-US" sz="3192" b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48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Ȓ, ȓ</a:t>
            </a:r>
            <a:r>
              <a:rPr lang="en-US" sz="480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886395" y="1510461"/>
            <a:ext cx="6633182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vi-VN" sz="5400">
                <a:latin typeface="+mj-lt"/>
              </a:rPr>
              <a:t>Hẹn gặp lại các con ở những tiết học sau!</a:t>
            </a:r>
            <a:endParaRPr sz="5400"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920606" y="2956284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Ƚ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2B96E-4BBF-4FC4-8D95-B401CB3E343B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89338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F9363-E6D6-4A77-B438-317B21BD3927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47060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592AC-367A-4468-9863-0E553EFFD4F5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119798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62882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934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892522" y="4426789"/>
            <a:ext cx="2172273" cy="2442019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1132287" y="1727054"/>
            <a:ext cx="9648669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Ôn các chữ hoa </a:t>
            </a:r>
            <a:r>
              <a:rPr lang="en-US" sz="6000" b="1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Ȓ, ȓ</a:t>
            </a:r>
            <a:endParaRPr lang="en-US" sz="6000" b="1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4633582" y="4279887"/>
            <a:ext cx="2810169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Trang 121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39274" y="445819"/>
            <a:ext cx="6004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CẦN </a:t>
            </a:r>
            <a:r>
              <a:rPr lang="en-US" sz="4400" b="1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539" y="-56753"/>
            <a:ext cx="1900287" cy="14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58836" y="1450669"/>
            <a:ext cx="1041357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30693" y="1608731"/>
            <a:ext cx="11700452" cy="1940451"/>
            <a:chOff x="838200" y="1578268"/>
            <a:chExt cx="11729468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11523628" cy="1945263"/>
              <a:chOff x="304800" y="2095815"/>
              <a:chExt cx="11026857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0" y="2736503"/>
                <a:ext cx="9989367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2114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793" b="1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algn="ctr" defTabSz="912114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793" b="1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211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1795" kern="1200">
                    <a:solidFill>
                      <a:srgbClr val="FFFFFF"/>
                    </a:solidFill>
                    <a:latin typeface="Comic Sans MS"/>
                  </a:endParaRPr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9471852" cy="586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211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vi-VN" sz="3192" kern="120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Ôn tập viết </a:t>
              </a:r>
              <a:r>
                <a:rPr lang="en-US" sz="3192" kern="120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chữ </a:t>
              </a:r>
              <a:r>
                <a:rPr lang="en-US" sz="3192" kern="1200" err="1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lang="en-US" sz="3192" kern="120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latin typeface="HP001 4H" panose="020B0603050302020204" pitchFamily="34" charset="0"/>
                  <a:ea typeface="Arial-Rounded" pitchFamily="34" charset="0"/>
                  <a:cs typeface="Arial-Rounded" pitchFamily="34" charset="0"/>
                </a:rPr>
                <a:t>ȱ, Ȓ, ȓ</a:t>
              </a:r>
              <a:r>
                <a:rPr lang="vi-VN" sz="3200" b="1">
                  <a:solidFill>
                    <a:srgbClr val="FF0000"/>
                  </a:solidFill>
                  <a:latin typeface="HP001 4H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192" kern="1200">
                  <a:latin typeface="Times New Roman" pitchFamily="18" charset="0"/>
                  <a:ea typeface="+mn-ea"/>
                  <a:cs typeface="Times New Roman" pitchFamily="18" charset="0"/>
                </a:rPr>
                <a:t>(kiểu 2) cỡ </a:t>
              </a:r>
              <a:r>
                <a:rPr lang="en-US" sz="3192" kern="1200" dirty="0" err="1">
                  <a:latin typeface="Times New Roman" pitchFamily="18" charset="0"/>
                  <a:ea typeface="+mn-ea"/>
                  <a:cs typeface="Times New Roman" pitchFamily="18" charset="0"/>
                </a:rPr>
                <a:t>vừa</a:t>
              </a:r>
              <a:r>
                <a:rPr lang="en-US" sz="3192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192" kern="1200" err="1"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lang="en-US" sz="3192" kern="1200">
                  <a:latin typeface="Times New Roman" pitchFamily="18" charset="0"/>
                  <a:ea typeface="+mn-ea"/>
                  <a:cs typeface="Times New Roman" pitchFamily="18" charset="0"/>
                </a:rPr>
                <a:t> nhỏ. </a:t>
              </a:r>
              <a:endParaRPr lang="en-US" sz="3192" kern="12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2589" y="3927134"/>
            <a:ext cx="11788555" cy="2416515"/>
            <a:chOff x="749879" y="3902422"/>
            <a:chExt cx="11611952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2"/>
              <a:ext cx="11611952" cy="2041180"/>
              <a:chOff x="94773" y="4462001"/>
              <a:chExt cx="10883634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10826007" cy="1765052"/>
                <a:chOff x="304800" y="2095815"/>
                <a:chExt cx="10826007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459387" y="2321955"/>
                  <a:ext cx="9671420" cy="1251075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211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4389" b="1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algn="ctr" defTabSz="91211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4389" b="1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2114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1795" kern="1200">
                    <a:solidFill>
                      <a:srgbClr val="FFFFFF"/>
                    </a:solidFill>
                    <a:latin typeface="Comic Sans MS"/>
                  </a:endParaRPr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040830"/>
              <a:ext cx="8724900" cy="1664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114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192" kern="1200" dirty="0" err="1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lang="en-US" sz="3192" kern="1200" dirty="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192" kern="1200" dirty="0" err="1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lang="en-US" sz="3192" kern="1200" dirty="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192" kern="1200" dirty="0" err="1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lang="en-US" sz="3192" kern="1200" dirty="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192" kern="1200" err="1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ứng</a:t>
              </a:r>
              <a:r>
                <a:rPr lang="en-US" sz="3192" kern="1200"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dụng</a:t>
              </a:r>
              <a:endParaRPr lang="en-US" sz="3192" kern="1200" dirty="0">
                <a:latin typeface="Times New Roman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912114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vi-VN" sz="3600" b="1" kern="1200">
                  <a:solidFill>
                    <a:srgbClr val="FF0000"/>
                  </a:solidFill>
                  <a:latin typeface="HP001 4 hàng" pitchFamily="34" charset="0"/>
                  <a:ea typeface="+mn-ea"/>
                  <a:cs typeface="Times New Roman" panose="02020603050405020304" pitchFamily="18" charset="0"/>
                </a:rPr>
                <a:t>Muôn người như một.</a:t>
              </a:r>
              <a:endParaRPr lang="en-US" sz="3600" b="1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6" y="160369"/>
            <a:ext cx="1172747" cy="11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8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009" y="8483"/>
            <a:ext cx="12161838" cy="12161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731848" y="443527"/>
            <a:ext cx="2221384" cy="58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6057">
              <a:buClrTx/>
              <a:defRPr/>
            </a:pPr>
            <a:r>
              <a:rPr lang="en-US" altLang="zh-CN" sz="3192" b="1" kern="1200" dirty="0">
                <a:solidFill>
                  <a:srgbClr val="0064D2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 BỊ</a:t>
            </a:r>
            <a:endParaRPr lang="zh-CN" altLang="en-US" sz="3192" b="1" kern="1200" dirty="0">
              <a:solidFill>
                <a:srgbClr val="0064D2">
                  <a:lumMod val="50000"/>
                </a:srgbClr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44" y="351814"/>
            <a:ext cx="568546" cy="766754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37232" y="734056"/>
            <a:ext cx="4801392" cy="706192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zh-CN" altLang="en-US" sz="1795" kern="12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6" y="964987"/>
            <a:ext cx="11021665" cy="5808518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94" y="-440835"/>
            <a:ext cx="2699851" cy="28580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54033" y="2419322"/>
            <a:ext cx="3291893" cy="2470407"/>
            <a:chOff x="3339714" y="2870470"/>
            <a:chExt cx="2756286" cy="1966788"/>
          </a:xfrm>
        </p:grpSpPr>
        <p:pic>
          <p:nvPicPr>
            <p:cNvPr id="1026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93" y="2712848"/>
            <a:ext cx="2508379" cy="22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Tập Viết 2 Tập 2 - Kết Nối Tri Thức Với Cuộc Sống"/>
          <p:cNvSpPr>
            <a:spLocks noChangeAspect="1" noChangeArrowheads="1"/>
          </p:cNvSpPr>
          <p:nvPr/>
        </p:nvSpPr>
        <p:spPr bwMode="auto">
          <a:xfrm>
            <a:off x="155190" y="-135622"/>
            <a:ext cx="304046" cy="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defTabSz="91211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795" kern="1200">
              <a:latin typeface="Times New Roman" pitchFamily="18" charset="0"/>
              <a:ea typeface="微软雅黑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5705" r="16102"/>
          <a:stretch/>
        </p:blipFill>
        <p:spPr>
          <a:xfrm>
            <a:off x="7139034" y="2035050"/>
            <a:ext cx="2052310" cy="30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456</Words>
  <Application>Microsoft Office PowerPoint</Application>
  <PresentationFormat>Custom</PresentationFormat>
  <Paragraphs>89</Paragraphs>
  <Slides>26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Englebert</vt:lpstr>
      <vt:lpstr>Times New Roman</vt:lpstr>
      <vt:lpstr>Arial</vt:lpstr>
      <vt:lpstr>Roboto Condensed</vt:lpstr>
      <vt:lpstr>HP001 4 hàng</vt:lpstr>
      <vt:lpstr>HP001 4H</vt:lpstr>
      <vt:lpstr>Raleway</vt:lpstr>
      <vt:lpstr>Arial-Rounded</vt:lpstr>
      <vt:lpstr>Arial Rounded MT Bold</vt:lpstr>
      <vt:lpstr>Comic Sans MS</vt:lpstr>
      <vt:lpstr>HP001 5 hàng</vt:lpstr>
      <vt:lpstr>Luckiest Guy</vt:lpstr>
      <vt:lpstr>Cool Melly Daily Activities by Slidesgo</vt:lpstr>
      <vt:lpstr>Crayons</vt:lpstr>
      <vt:lpstr>包图主题2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chữ hoa: Ôn các chữ hoa ȱ, Ȓ. ȓ</vt:lpstr>
      <vt:lpstr>Viết chữ hoa: Ôn các chữ hoa ȱ, Ȓ. ȓ</vt:lpstr>
      <vt:lpstr>Viết chữ hoa: Ôn các chữ hoa ȱ, Ȓ. ȓ</vt:lpstr>
      <vt:lpstr>Viết chữ hoa: Ôn các chữ hoa ȱ, Ȓ. ȓ</vt:lpstr>
      <vt:lpstr>Viết chữ hoa: Ôn các chữ hoa ȱ, Ȓ. ȓ</vt:lpstr>
      <vt:lpstr>Viết chữ hoa: Ôn các chữ hoa ȱ, Ȓ. ȓ</vt:lpstr>
      <vt:lpstr>Viết chữ hoa: Ôn các chữ hoa ȱ, Ȓ. 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ȱ, Ȓ, ȓ.</vt:lpstr>
      <vt:lpstr>Hẹn gặp lại các con ở những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Đặng Thị Ngọc Xuyến (420001696)</cp:lastModifiedBy>
  <cp:revision>73</cp:revision>
  <dcterms:modified xsi:type="dcterms:W3CDTF">2022-05-09T05:39:30Z</dcterms:modified>
</cp:coreProperties>
</file>