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6" r:id="rId3"/>
    <p:sldMasterId id="2147483718" r:id="rId4"/>
  </p:sldMasterIdLst>
  <p:notesMasterIdLst>
    <p:notesMasterId r:id="rId15"/>
  </p:notesMasterIdLst>
  <p:sldIdLst>
    <p:sldId id="352" r:id="rId5"/>
    <p:sldId id="381" r:id="rId6"/>
    <p:sldId id="399" r:id="rId7"/>
    <p:sldId id="394" r:id="rId8"/>
    <p:sldId id="395" r:id="rId9"/>
    <p:sldId id="396" r:id="rId10"/>
    <p:sldId id="389" r:id="rId11"/>
    <p:sldId id="393" r:id="rId12"/>
    <p:sldId id="397" r:id="rId13"/>
    <p:sldId id="398" r:id="rId14"/>
  </p:sldIdLst>
  <p:sldSz cx="9144000" cy="5143500" type="screen16x9"/>
  <p:notesSz cx="6858000" cy="9144000"/>
  <p:embeddedFontLst>
    <p:embeddedFont>
      <p:font typeface="Kalam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Montserrat" charset="0"/>
      <p:regular r:id="rId22"/>
      <p:bold r:id="rId23"/>
      <p:italic r:id="rId24"/>
      <p:boldItalic r:id="rId25"/>
    </p:embeddedFont>
    <p:embeddedFont>
      <p:font typeface="微软雅黑" pitchFamily="34" charset="-122"/>
      <p:regular r:id="rId26"/>
      <p:bold r:id="rId27"/>
    </p:embeddedFont>
    <p:embeddedFont>
      <p:font typeface="Calibri Light" pitchFamily="34" charset="0"/>
      <p:regular r:id="rId28"/>
      <p:italic r:id="rId29"/>
    </p:embeddedFont>
    <p:embeddedFont>
      <p:font typeface="微软雅黑 Light" pitchFamily="34" charset="-122"/>
      <p:regular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90"/>
    <a:srgbClr val="AEE2FA"/>
    <a:srgbClr val="07A7AF"/>
    <a:srgbClr val="F6D5A8"/>
    <a:srgbClr val="F45A21"/>
    <a:srgbClr val="DBE9AE"/>
    <a:srgbClr val="72B451"/>
    <a:srgbClr val="F9BDC9"/>
    <a:srgbClr val="FFA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0" autoAdjust="0"/>
    <p:restoredTop sz="88612" autoAdjust="0"/>
  </p:normalViewPr>
  <p:slideViewPr>
    <p:cSldViewPr snapToGrid="0">
      <p:cViewPr varScale="1">
        <p:scale>
          <a:sx n="87" d="100"/>
          <a:sy n="87" d="100"/>
        </p:scale>
        <p:origin x="-69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851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1 HS đọc</a:t>
            </a:r>
            <a:r>
              <a:rPr lang="en-US" baseline="0" smtClean="0"/>
              <a:t> yêu cầu.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1 HS đọc</a:t>
            </a:r>
            <a:r>
              <a:rPr lang="en-US" baseline="0" smtClean="0"/>
              <a:t> yêu cầu.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379068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41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70013"/>
            <a:ext cx="3841749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3601" y="1370013"/>
            <a:ext cx="3841751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274639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67" y="1260475"/>
            <a:ext cx="3867151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767" y="1879600"/>
            <a:ext cx="3867151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475"/>
            <a:ext cx="3888316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9600"/>
            <a:ext cx="3888316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342900"/>
            <a:ext cx="2948517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318" y="741364"/>
            <a:ext cx="4629149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767" y="1543050"/>
            <a:ext cx="2948517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67" y="342900"/>
            <a:ext cx="2948517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318" y="741364"/>
            <a:ext cx="4629149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767" y="1543050"/>
            <a:ext cx="2948517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734" y="274639"/>
            <a:ext cx="1970617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12883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6023116" y="4848544"/>
            <a:ext cx="21932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3CA1B2B2-A2C9-428B-B5AD-F768193E9A6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Helga"/>
                <a:ea typeface="微软雅黑 Light"/>
              </a:rPr>
              <a:pPr defTabSz="685749">
                <a:buClrTx/>
              </a:pPr>
              <a:t>2022/5/4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Helga"/>
              <a:ea typeface="微软雅黑 Light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Helga"/>
              <a:ea typeface="微软雅黑 Ligh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7C63B095-98A4-4D29-8A1C-3D9B5F99592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Helga"/>
                <a:ea typeface="微软雅黑 Light"/>
              </a:rPr>
              <a:pPr defTabSz="685749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Helga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1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buClrTx/>
            </a:pPr>
            <a:fld id="{3CA1B2B2-A2C9-428B-B5AD-F768193E9A61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Helga"/>
                <a:ea typeface="微软雅黑 Light"/>
              </a:rPr>
              <a:pPr defTabSz="685715">
                <a:buClrTx/>
              </a:pPr>
              <a:t>2022/5/3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Helga"/>
              <a:ea typeface="微软雅黑 Light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Helga"/>
              <a:ea typeface="微软雅黑 Ligh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buClrTx/>
            </a:pPr>
            <a:fld id="{7C63B095-98A4-4D29-8A1C-3D9B5F99592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Helga"/>
                <a:ea typeface="微软雅黑 Light"/>
              </a:rPr>
              <a:pPr defTabSz="685715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Helga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386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372138"/>
            <a:ext cx="1715388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4762" y="250371"/>
            <a:ext cx="606048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29723"/>
            <a:ext cx="9140727" cy="51435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103973"/>
            <a:ext cx="803020" cy="532576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379874"/>
            <a:ext cx="1085187" cy="57455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642146"/>
            <a:ext cx="834818" cy="55319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1582030"/>
            <a:ext cx="858332" cy="53474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851838" y="2819207"/>
            <a:ext cx="10562921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1966370"/>
            <a:ext cx="12515850" cy="1251585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4143"/>
            <a:ext cx="3444630" cy="323670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3850649"/>
            <a:ext cx="9001401" cy="9001401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205971" y="2435922"/>
            <a:ext cx="11155339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>
                <a:buClrTx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29" name="任意多边形 28"/>
          <p:cNvSpPr/>
          <p:nvPr/>
        </p:nvSpPr>
        <p:spPr>
          <a:xfrm rot="2600086">
            <a:off x="2552060" y="1124012"/>
            <a:ext cx="417723" cy="36468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247361" y="1704343"/>
            <a:ext cx="312813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360305"/>
            <a:ext cx="834818" cy="55319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1862377"/>
            <a:ext cx="858332" cy="53474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05763" y="48382"/>
            <a:ext cx="457200" cy="457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916896" y="2977662"/>
            <a:ext cx="7011577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4800" b="1" err="1">
                <a:ln w="22225">
                  <a:solidFill>
                    <a:srgbClr val="FF94AE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>
                <a:ln w="22225">
                  <a:solidFill>
                    <a:srgbClr val="FF94AE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ln w="22225">
                  <a:solidFill>
                    <a:srgbClr val="FF94AE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 biệt!</a:t>
            </a:r>
            <a:endParaRPr lang="en-US" sz="4800" b="1" dirty="0">
              <a:ln w="22225">
                <a:solidFill>
                  <a:srgbClr val="FF94AE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1100395" y="1401452"/>
            <a:ext cx="7467205" cy="3338536"/>
            <a:chOff x="825296" y="1401452"/>
            <a:chExt cx="5600404" cy="333853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825296" y="1401452"/>
              <a:ext cx="4405927" cy="3318271"/>
              <a:chOff x="1417547" y="1264224"/>
              <a:chExt cx="4405927" cy="33182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F5AE010C-58E9-4508-9F8B-ED997989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2078405" y="2792889"/>
                <a:ext cx="37450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NÓI VÀ NGHE</a:t>
                </a:r>
                <a:endParaRPr lang="en-US" sz="36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=""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822" y="3391782"/>
              <a:ext cx="1872878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78102D6-D842-4945-8175-5457F39F95EB}"/>
              </a:ext>
            </a:extLst>
          </p:cNvPr>
          <p:cNvGrpSpPr/>
          <p:nvPr/>
        </p:nvGrpSpPr>
        <p:grpSpPr>
          <a:xfrm>
            <a:off x="484461" y="617894"/>
            <a:ext cx="2178324" cy="666635"/>
            <a:chOff x="349247" y="617893"/>
            <a:chExt cx="1633743" cy="666635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CE139970-3B52-46EB-963E-410060A9FAB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92F532A-FD6D-4626-A0C9-FA554FB42541}"/>
                </a:ext>
              </a:extLst>
            </p:cNvPr>
            <p:cNvSpPr txBox="1"/>
            <p:nvPr/>
          </p:nvSpPr>
          <p:spPr>
            <a:xfrm>
              <a:off x="349247" y="638197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27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EF0EC52-9697-41CC-BA29-D358B985DA79}"/>
              </a:ext>
            </a:extLst>
          </p:cNvPr>
          <p:cNvSpPr txBox="1"/>
          <p:nvPr/>
        </p:nvSpPr>
        <p:spPr>
          <a:xfrm>
            <a:off x="2436794" y="466216"/>
            <a:ext cx="660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CHUYỆN QUẢ BẦU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45" y="361013"/>
            <a:ext cx="2857500" cy="4286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7" y="118432"/>
            <a:ext cx="5644328" cy="1743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1402" y="745243"/>
            <a:ext cx="4342759" cy="50013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>
              <a:buClrTx/>
            </a:pPr>
            <a:r>
              <a:rPr lang="en-US" altLang="zh-CN" sz="2800" b="1" kern="1200" cap="all">
                <a:ln w="9000" cmpd="sng">
                  <a:solidFill>
                    <a:srgbClr val="BED85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YÊU CẦU CẦN ĐẠT</a:t>
            </a:r>
            <a:endParaRPr lang="zh-CN" altLang="en-US" sz="2800" b="1" kern="1200" cap="all" dirty="0">
              <a:ln w="9000" cmpd="sng">
                <a:solidFill>
                  <a:srgbClr val="BED85D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77" y="-144043"/>
            <a:ext cx="1462117" cy="1373935"/>
          </a:xfrm>
          <a:prstGeom prst="rect">
            <a:avLst/>
          </a:prstGeom>
        </p:spPr>
      </p:pic>
      <p:sp>
        <p:nvSpPr>
          <p:cNvPr id="7" name="Rectangle 7"/>
          <p:cNvSpPr>
            <a:spLocks/>
          </p:cNvSpPr>
          <p:nvPr/>
        </p:nvSpPr>
        <p:spPr bwMode="auto">
          <a:xfrm>
            <a:off x="1644006" y="2138398"/>
            <a:ext cx="5182820" cy="8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</a:t>
            </a:r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 xếp các tranh theo trình tự câu chuyện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363618" y="2139498"/>
            <a:ext cx="1296144" cy="93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pc="100" dirty="0">
                <a:solidFill>
                  <a:srgbClr val="FF94AE"/>
                </a:solidFill>
                <a:effectLst>
                  <a:glow rad="127000">
                    <a:prstClr val="white"/>
                  </a:glow>
                </a:effectLst>
                <a:latin typeface="微软雅黑"/>
                <a:ea typeface="微软雅黑"/>
                <a:cs typeface="Lato Light" charset="0"/>
                <a:sym typeface="Lato Light" charset="0"/>
              </a:rPr>
              <a:t>01</a:t>
            </a:r>
            <a:endParaRPr lang="en-US" sz="3600" spc="100" dirty="0">
              <a:solidFill>
                <a:srgbClr val="FF94AE"/>
              </a:solidFill>
              <a:effectLst>
                <a:glow rad="127000">
                  <a:prstClr val="white"/>
                </a:glow>
              </a:effectLst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1915733" y="3842819"/>
            <a:ext cx="4911093" cy="83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/>
            <a:r>
              <a:rPr lang="vi-VN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 lại từng đoạn của câu chuyện theo tranh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pc="100" dirty="0">
              <a:solidFill>
                <a:srgbClr val="002060"/>
              </a:solidFill>
              <a:latin typeface="Times New Roman" pitchFamily="18" charset="0"/>
              <a:ea typeface="微软雅黑"/>
              <a:cs typeface="Times New Roman" pitchFamily="18" charset="0"/>
              <a:sym typeface="Lato Light" charset="0"/>
            </a:endParaRPr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623392" y="3782600"/>
            <a:ext cx="1296144" cy="93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spc="100" dirty="0">
                <a:solidFill>
                  <a:srgbClr val="FF94AE"/>
                </a:solidFill>
                <a:effectLst>
                  <a:glow rad="127000">
                    <a:prstClr val="white"/>
                  </a:glow>
                </a:effectLst>
                <a:latin typeface="微软雅黑"/>
                <a:ea typeface="微软雅黑"/>
                <a:cs typeface="Lato Light" charset="0"/>
                <a:sym typeface="Lato Light" charset="0"/>
              </a:rPr>
              <a:t>02</a:t>
            </a:r>
            <a:endParaRPr lang="en-US" sz="3600" spc="100" dirty="0">
              <a:solidFill>
                <a:srgbClr val="FF94AE"/>
              </a:solidFill>
              <a:effectLst>
                <a:glow rad="127000">
                  <a:prstClr val="white"/>
                </a:glow>
              </a:effectLst>
              <a:latin typeface="微软雅黑"/>
              <a:ea typeface="微软雅黑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3EE091-0DD8-4F11-8634-5B9E92BB1250}"/>
              </a:ext>
            </a:extLst>
          </p:cNvPr>
          <p:cNvSpPr txBox="1"/>
          <p:nvPr/>
        </p:nvSpPr>
        <p:spPr>
          <a:xfrm>
            <a:off x="2048380" y="471184"/>
            <a:ext cx="660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CHUYỆN QUẢ BẦU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3AA807-2DCC-48E4-AC94-AB911CA05AD3}"/>
              </a:ext>
            </a:extLst>
          </p:cNvPr>
          <p:cNvSpPr txBox="1"/>
          <p:nvPr/>
        </p:nvSpPr>
        <p:spPr>
          <a:xfrm>
            <a:off x="624765" y="197549"/>
            <a:ext cx="7857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" r="50000" b="61562"/>
          <a:stretch/>
        </p:blipFill>
        <p:spPr>
          <a:xfrm>
            <a:off x="923602" y="735981"/>
            <a:ext cx="3062132" cy="1812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C4CF42-9E10-4D44-BF7C-F40549523B75}"/>
              </a:ext>
            </a:extLst>
          </p:cNvPr>
          <p:cNvSpPr txBox="1"/>
          <p:nvPr/>
        </p:nvSpPr>
        <p:spPr>
          <a:xfrm>
            <a:off x="923602" y="2270946"/>
            <a:ext cx="30734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 gì xảy ra sau khi hai vợ chồng làm theo lời dúi?</a:t>
            </a:r>
            <a:endParaRPr lang="vi-VN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D861F9D-ECB5-4DCE-806C-3EF0F196C05E}"/>
              </a:ext>
            </a:extLst>
          </p:cNvPr>
          <p:cNvSpPr txBox="1"/>
          <p:nvPr/>
        </p:nvSpPr>
        <p:spPr>
          <a:xfrm>
            <a:off x="4830579" y="2433523"/>
            <a:ext cx="3321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Dúi khuyên hai vợ chồng điều gì?</a:t>
            </a:r>
            <a:endParaRPr lang="vi-VN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221D807-BF18-4A5A-A3A7-4F0F7259A689}"/>
              </a:ext>
            </a:extLst>
          </p:cNvPr>
          <p:cNvSpPr txBox="1"/>
          <p:nvPr/>
        </p:nvSpPr>
        <p:spPr>
          <a:xfrm>
            <a:off x="964484" y="4584011"/>
            <a:ext cx="29464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những ai đi ra từ quả bầu?</a:t>
            </a:r>
            <a:endParaRPr lang="vi-VN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603F419-BC43-4FA4-9090-E1D364F06AFC}"/>
              </a:ext>
            </a:extLst>
          </p:cNvPr>
          <p:cNvSpPr txBox="1"/>
          <p:nvPr/>
        </p:nvSpPr>
        <p:spPr>
          <a:xfrm>
            <a:off x="5015072" y="4580318"/>
            <a:ext cx="27813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vợ chồng làm gì?</a:t>
            </a:r>
            <a:endParaRPr lang="vi-VN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188" b="62111"/>
          <a:stretch/>
        </p:blipFill>
        <p:spPr>
          <a:xfrm>
            <a:off x="4873675" y="718995"/>
            <a:ext cx="3064095" cy="180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89" t="49640" r="50000" b="6718"/>
          <a:stretch/>
        </p:blipFill>
        <p:spPr>
          <a:xfrm>
            <a:off x="964484" y="2954805"/>
            <a:ext cx="3021250" cy="1746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28" t="50000" b="6718"/>
          <a:stretch/>
        </p:blipFill>
        <p:spPr>
          <a:xfrm>
            <a:off x="4830578" y="2954805"/>
            <a:ext cx="3107192" cy="169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3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>
          <a:xfrm>
            <a:off x="2171055" y="931369"/>
            <a:ext cx="4589605" cy="615747"/>
            <a:chOff x="4784886" y="704850"/>
            <a:chExt cx="3133507" cy="571500"/>
          </a:xfrm>
          <a:solidFill>
            <a:schemeClr val="bg1"/>
          </a:solidFill>
        </p:grpSpPr>
        <p:sp>
          <p:nvSpPr>
            <p:cNvPr id="3" name="矩形 19"/>
            <p:cNvSpPr/>
            <p:nvPr/>
          </p:nvSpPr>
          <p:spPr>
            <a:xfrm>
              <a:off x="5190945" y="704850"/>
              <a:ext cx="2348685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r>
                <a:rPr lang="en-US" altLang="zh-CN" sz="2800" kern="1200" smtClean="0">
                  <a:solidFill>
                    <a:srgbClr val="002060"/>
                  </a:solidFill>
                  <a:latin typeface="Times New Roman" pitchFamily="18" charset="0"/>
                  <a:ea typeface="康熙字典" pitchFamily="2" charset="-120"/>
                  <a:cs typeface="Times New Roman" pitchFamily="18" charset="0"/>
                </a:rPr>
                <a:t>Thảo luận nhóm 4</a:t>
              </a:r>
              <a:endParaRPr lang="zh-CN" altLang="en-US" sz="2800" kern="1200" dirty="0">
                <a:solidFill>
                  <a:srgbClr val="002060"/>
                </a:solidFill>
                <a:latin typeface="Times New Roman" pitchFamily="18" charset="0"/>
                <a:ea typeface="康熙字典" pitchFamily="2" charset="-120"/>
                <a:cs typeface="Times New Roman" pitchFamily="18" charset="0"/>
              </a:endParaRPr>
            </a:p>
          </p:txBody>
        </p:sp>
        <p:sp>
          <p:nvSpPr>
            <p:cNvPr id="4" name="矩形 20"/>
            <p:cNvSpPr/>
            <p:nvPr/>
          </p:nvSpPr>
          <p:spPr>
            <a:xfrm>
              <a:off x="478488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endParaRPr lang="zh-CN" altLang="en-US" sz="2100" kern="12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  <p:sp>
          <p:nvSpPr>
            <p:cNvPr id="5" name="矩形 22"/>
            <p:cNvSpPr/>
            <p:nvPr/>
          </p:nvSpPr>
          <p:spPr>
            <a:xfrm>
              <a:off x="7713676" y="704850"/>
              <a:ext cx="204717" cy="571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</a:pPr>
              <a:endParaRPr lang="zh-CN" altLang="en-US" sz="2100" kern="1200">
                <a:solidFill>
                  <a:prstClr val="white"/>
                </a:solidFill>
                <a:latin typeface="康熙字典" pitchFamily="2" charset="-120"/>
                <a:ea typeface="康熙字典" pitchFamily="2" charset="-12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3581" y="1592425"/>
            <a:ext cx="7482219" cy="1058552"/>
            <a:chOff x="1089393" y="2964809"/>
            <a:chExt cx="7482219" cy="1058552"/>
          </a:xfrm>
        </p:grpSpPr>
        <p:pic>
          <p:nvPicPr>
            <p:cNvPr id="7" name="图片 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78"/>
            <a:stretch/>
          </p:blipFill>
          <p:spPr>
            <a:xfrm>
              <a:off x="1089393" y="2964809"/>
              <a:ext cx="7482219" cy="10585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95031" y="3309419"/>
              <a:ext cx="6968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Lần lượt mỗi thành viên nói sự việc được thể hiện trong mỗi tranh.</a:t>
              </a: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9381" y="2650977"/>
            <a:ext cx="6752931" cy="1058552"/>
            <a:chOff x="1089393" y="2964809"/>
            <a:chExt cx="6752931" cy="1058552"/>
          </a:xfrm>
        </p:grpSpPr>
        <p:pic>
          <p:nvPicPr>
            <p:cNvPr id="10" name="图片 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78"/>
            <a:stretch/>
          </p:blipFill>
          <p:spPr>
            <a:xfrm>
              <a:off x="1089393" y="2964809"/>
              <a:ext cx="6752931" cy="105855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04850" y="3312266"/>
              <a:ext cx="4322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Cả nhóm góp ý, bổ sung ý kiến cho bạn.</a:t>
              </a: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2264834"/>
            <a:ext cx="1919111" cy="2878666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83" y="0"/>
            <a:ext cx="1462117" cy="1373935"/>
          </a:xfrm>
          <a:prstGeom prst="rect">
            <a:avLst/>
          </a:prstGeom>
        </p:spPr>
      </p:pic>
      <p:sp>
        <p:nvSpPr>
          <p:cNvPr id="14" name="云形 24"/>
          <p:cNvSpPr/>
          <p:nvPr/>
        </p:nvSpPr>
        <p:spPr>
          <a:xfrm>
            <a:off x="823581" y="342791"/>
            <a:ext cx="1085187" cy="57455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5" name="云形 25"/>
          <p:cNvSpPr/>
          <p:nvPr/>
        </p:nvSpPr>
        <p:spPr>
          <a:xfrm>
            <a:off x="5167281" y="145567"/>
            <a:ext cx="834818" cy="55319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98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0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3EE091-0DD8-4F11-8634-5B9E92BB1250}"/>
              </a:ext>
            </a:extLst>
          </p:cNvPr>
          <p:cNvSpPr txBox="1"/>
          <p:nvPr/>
        </p:nvSpPr>
        <p:spPr>
          <a:xfrm>
            <a:off x="2048380" y="471184"/>
            <a:ext cx="660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CHUYỆN QUẢ BẦU</a:t>
            </a:r>
            <a:endParaRPr lang="en-US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" r="50000" b="61562"/>
          <a:stretch/>
        </p:blipFill>
        <p:spPr>
          <a:xfrm>
            <a:off x="768541" y="29605"/>
            <a:ext cx="3062132" cy="1812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C4CF42-9E10-4D44-BF7C-F40549523B75}"/>
              </a:ext>
            </a:extLst>
          </p:cNvPr>
          <p:cNvSpPr txBox="1"/>
          <p:nvPr/>
        </p:nvSpPr>
        <p:spPr>
          <a:xfrm>
            <a:off x="407524" y="1792203"/>
            <a:ext cx="40603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Người chồng đỡ người vợ chui ra từ một khúc gỗ to khoét rỗng, xung quanh nước ngập mênh mông.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D861F9D-ECB5-4DCE-806C-3EF0F196C05E}"/>
              </a:ext>
            </a:extLst>
          </p:cNvPr>
          <p:cNvSpPr txBox="1"/>
          <p:nvPr/>
        </p:nvSpPr>
        <p:spPr>
          <a:xfrm>
            <a:off x="5221646" y="1884536"/>
            <a:ext cx="33212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Hai vợ chồng đi rừng bắt được một con dúi.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221D807-BF18-4A5A-A3A7-4F0F7259A689}"/>
              </a:ext>
            </a:extLst>
          </p:cNvPr>
          <p:cNvSpPr txBox="1"/>
          <p:nvPr/>
        </p:nvSpPr>
        <p:spPr>
          <a:xfrm>
            <a:off x="1280169" y="4475151"/>
            <a:ext cx="29464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Những con người nhỏ bé bước ra từ trong quả bầu.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603F419-BC43-4FA4-9090-E1D364F06AFC}"/>
              </a:ext>
            </a:extLst>
          </p:cNvPr>
          <p:cNvSpPr txBox="1"/>
          <p:nvPr/>
        </p:nvSpPr>
        <p:spPr>
          <a:xfrm>
            <a:off x="4797581" y="4475151"/>
            <a:ext cx="27813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Hai vợ chồng lấy quả bầu xuống, áp tai nghe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188" b="62111"/>
          <a:stretch/>
        </p:blipFill>
        <p:spPr>
          <a:xfrm>
            <a:off x="5350199" y="41804"/>
            <a:ext cx="3064095" cy="180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89" t="49640" r="50000" b="6718"/>
          <a:stretch/>
        </p:blipFill>
        <p:spPr>
          <a:xfrm>
            <a:off x="1367255" y="2798270"/>
            <a:ext cx="3021250" cy="1746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B6CF0C9-EE33-478E-A91E-2E1AE7E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28" t="50000" b="6718"/>
          <a:stretch/>
        </p:blipFill>
        <p:spPr>
          <a:xfrm>
            <a:off x="4634635" y="2845945"/>
            <a:ext cx="3107192" cy="169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4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379313" y="-127177"/>
            <a:ext cx="775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400" dirty="0">
                <a:latin typeface="+mj-lt"/>
              </a:rPr>
              <a:t>Sắp xếp các tranh theo trình tự câu chuyện</a:t>
            </a:r>
            <a:r>
              <a:rPr lang="en-US" sz="2400" dirty="0">
                <a:latin typeface="+mj-lt"/>
              </a:rPr>
              <a:t>.</a:t>
            </a:r>
            <a:endParaRPr lang="vi-VN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E90E7B-8C94-4C49-BB86-5C5D2DF79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874121" y="440391"/>
            <a:ext cx="3227980" cy="174547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59E01B9-3A50-4ED5-A8FC-F5C8BF4D7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4851401" y="440391"/>
            <a:ext cx="2948580" cy="1745477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F90E4C-B63F-4C82-B18B-1EFC3EE18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874120" y="2828926"/>
            <a:ext cx="3227979" cy="174547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EE33B8-3984-4169-8A9C-80FAEBF80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4711700" y="2828926"/>
            <a:ext cx="3227979" cy="1745478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C4CF42-9E10-4D44-BF7C-F40549523B75}"/>
              </a:ext>
            </a:extLst>
          </p:cNvPr>
          <p:cNvSpPr txBox="1"/>
          <p:nvPr/>
        </p:nvSpPr>
        <p:spPr>
          <a:xfrm>
            <a:off x="407524" y="1905596"/>
            <a:ext cx="406032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Người chồng đỡ người vợ chui ra từ một khúc gỗ to khoét rỗng, xung quanh nước ngập mênh mông.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861F9D-ECB5-4DCE-806C-3EF0F196C05E}"/>
              </a:ext>
            </a:extLst>
          </p:cNvPr>
          <p:cNvSpPr txBox="1"/>
          <p:nvPr/>
        </p:nvSpPr>
        <p:spPr>
          <a:xfrm>
            <a:off x="4851401" y="2120613"/>
            <a:ext cx="33212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Hai vợ chồng đi rừng bắt được một con dúi.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221D807-BF18-4A5A-A3A7-4F0F7259A689}"/>
              </a:ext>
            </a:extLst>
          </p:cNvPr>
          <p:cNvSpPr txBox="1"/>
          <p:nvPr/>
        </p:nvSpPr>
        <p:spPr>
          <a:xfrm>
            <a:off x="1014909" y="4475151"/>
            <a:ext cx="29464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Những con người nhỏ bé bước ra từ trong quả bầu.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03F419-BC43-4FA4-9090-E1D364F06AFC}"/>
              </a:ext>
            </a:extLst>
          </p:cNvPr>
          <p:cNvSpPr txBox="1"/>
          <p:nvPr/>
        </p:nvSpPr>
        <p:spPr>
          <a:xfrm>
            <a:off x="4797581" y="4475151"/>
            <a:ext cx="27813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Hai vợ chồng lấy quả bầu xuống, áp tai nghe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8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112E-17 L 0.41968 5.55112E-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0.0037 L 0.44566 0.014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55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-0.41968 5.55112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5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-0.41967 -3.7037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5.92044E-7 L -0.43229 -0.009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4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7737E-6 L 0.42153 0.002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76" y="1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0246 L -0.38681 -0.0009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5286BF-34ED-4EAE-9388-A2ED23464CEA}"/>
              </a:ext>
            </a:extLst>
          </p:cNvPr>
          <p:cNvSpPr txBox="1"/>
          <p:nvPr/>
        </p:nvSpPr>
        <p:spPr>
          <a:xfrm>
            <a:off x="225097" y="-87088"/>
            <a:ext cx="775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vi-VN" sz="2400" dirty="0">
                <a:latin typeface="+mj-lt"/>
              </a:rPr>
              <a:t>Kể lại từng đoạn của câu chuyện theo tranh</a:t>
            </a:r>
            <a:r>
              <a:rPr lang="en-US" sz="2400" dirty="0">
                <a:latin typeface="+mj-lt"/>
              </a:rPr>
              <a:t>.</a:t>
            </a:r>
            <a:endParaRPr lang="vi-VN" sz="2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ED210E-8F53-40AD-AE37-86EAF8BB3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68812" y="1748650"/>
            <a:ext cx="1943767" cy="121278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A989F3-BCED-43DC-BA37-E4C3CEAF1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25098" y="581016"/>
            <a:ext cx="1905561" cy="1128039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A66F34-C5C0-4422-904E-6FD38FA8F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1732421" y="4139834"/>
            <a:ext cx="2060346" cy="1042853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8B5801-5C74-4B2C-B8BE-23C99D7D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1133350" y="2893602"/>
            <a:ext cx="2141436" cy="1207045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6C4CF42-9E10-4D44-BF7C-F40549523B75}"/>
              </a:ext>
            </a:extLst>
          </p:cNvPr>
          <p:cNvSpPr txBox="1"/>
          <p:nvPr/>
        </p:nvSpPr>
        <p:spPr>
          <a:xfrm>
            <a:off x="2612578" y="2081644"/>
            <a:ext cx="58238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Người chồng đỡ người vợ chui ra từ một khúc gỗ to khoét rỗng, xung quanh nước ngập mênh mông.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861F9D-ECB5-4DCE-806C-3EF0F196C05E}"/>
              </a:ext>
            </a:extLst>
          </p:cNvPr>
          <p:cNvSpPr txBox="1"/>
          <p:nvPr/>
        </p:nvSpPr>
        <p:spPr>
          <a:xfrm>
            <a:off x="2178735" y="887185"/>
            <a:ext cx="625769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Hai vợ chồng đi rừng bắt được một con dúi.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221D807-BF18-4A5A-A3A7-4F0F7259A689}"/>
              </a:ext>
            </a:extLst>
          </p:cNvPr>
          <p:cNvSpPr txBox="1"/>
          <p:nvPr/>
        </p:nvSpPr>
        <p:spPr>
          <a:xfrm>
            <a:off x="3922485" y="4338094"/>
            <a:ext cx="451394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Những con người nhỏ bé bước ra từ trong quả bầu.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603F419-BC43-4FA4-9090-E1D364F06AFC}"/>
              </a:ext>
            </a:extLst>
          </p:cNvPr>
          <p:cNvSpPr txBox="1"/>
          <p:nvPr/>
        </p:nvSpPr>
        <p:spPr>
          <a:xfrm>
            <a:off x="3274786" y="3307393"/>
            <a:ext cx="516164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chemeClr val="tx1"/>
                </a:solidFill>
                <a:latin typeface="UTM Avo" panose="02040603050506020204" pitchFamily="18" charset="0"/>
              </a:rPr>
              <a:t>Hai vợ chồng lấy quả bầu xuống, áp tai nghe</a:t>
            </a:r>
            <a:endParaRPr lang="vi-VN" sz="1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0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1B4F3A-EFD8-4E3E-A89F-E36AC0715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835" y="100800"/>
            <a:ext cx="7099300" cy="522610"/>
          </a:xfrm>
          <a:prstGeom prst="rect">
            <a:avLst/>
          </a:prstGeom>
        </p:spPr>
      </p:pic>
      <p:pic>
        <p:nvPicPr>
          <p:cNvPr id="4" name="54 dân tộ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092" y="623410"/>
            <a:ext cx="7860394" cy="44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5537</TotalTime>
  <Words>356</Words>
  <Application>Microsoft Office PowerPoint</Application>
  <PresentationFormat>On-screen Show (16:9)</PresentationFormat>
  <Paragraphs>38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Arial</vt:lpstr>
      <vt:lpstr>Kalam</vt:lpstr>
      <vt:lpstr>等线</vt:lpstr>
      <vt:lpstr>Times New Roman</vt:lpstr>
      <vt:lpstr>Calibri</vt:lpstr>
      <vt:lpstr>康熙字典</vt:lpstr>
      <vt:lpstr>Montserrat</vt:lpstr>
      <vt:lpstr>微软雅黑</vt:lpstr>
      <vt:lpstr>UTM Cookies</vt:lpstr>
      <vt:lpstr>UTM Avo</vt:lpstr>
      <vt:lpstr>Calibri Light</vt:lpstr>
      <vt:lpstr>微软雅黑 Light</vt:lpstr>
      <vt:lpstr>Lato Light</vt:lpstr>
      <vt:lpstr>Helga</vt:lpstr>
      <vt:lpstr>MYuppy-KR-Bold-DDC</vt:lpstr>
      <vt:lpstr>Doodle Sketchbook by Slidesgo</vt:lpstr>
      <vt:lpstr>Custom Design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Win10Pro</cp:lastModifiedBy>
  <cp:revision>241</cp:revision>
  <dcterms:modified xsi:type="dcterms:W3CDTF">2022-05-04T06:48:22Z</dcterms:modified>
</cp:coreProperties>
</file>