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lgA70Dy/YtPbV4y39FcwyzfaJ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238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04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44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7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49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67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40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20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694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03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82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3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248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27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13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39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24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1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84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431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12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36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31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6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2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2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09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612775"/>
            <a:ext cx="5486400" cy="4114800"/>
          </a:xfrm>
          <a:prstGeom prst="rect">
            <a:avLst/>
          </a:prstGeom>
          <a:noFill/>
          <a:ln>
            <a:noFill/>
          </a:ln>
        </p:spPr>
      </p:sp>
      <p:sp>
        <p:nvSpPr>
          <p:cNvPr id="71" name="Google Shape;71;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标题幻灯片">
  <p:cSld name="2_标题幻灯片">
    <p:spTree>
      <p:nvGrpSpPr>
        <p:cNvPr id="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r="27110"/>
          <a:stretch/>
        </p:blipFill>
        <p:spPr>
          <a:xfrm>
            <a:off x="-1" y="0"/>
            <a:ext cx="9144001" cy="6858000"/>
          </a:xfrm>
          <a:prstGeom prst="rect">
            <a:avLst/>
          </a:prstGeom>
          <a:noFill/>
          <a:ln>
            <a:noFill/>
          </a:ln>
        </p:spPr>
      </p:pic>
      <p:pic>
        <p:nvPicPr>
          <p:cNvPr id="23" name="Google Shape;23;p29"/>
          <p:cNvPicPr preferRelativeResize="0"/>
          <p:nvPr/>
        </p:nvPicPr>
        <p:blipFill rotWithShape="1">
          <a:blip r:embed="rId3">
            <a:alphaModFix/>
          </a:blip>
          <a:srcRect/>
          <a:stretch/>
        </p:blipFill>
        <p:spPr>
          <a:xfrm>
            <a:off x="-6" y="4610951"/>
            <a:ext cx="9144011" cy="2247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picture containing text, clipart&#10;&#10;Description automatically generated"/>
          <p:cNvPicPr preferRelativeResize="0"/>
          <p:nvPr/>
        </p:nvPicPr>
        <p:blipFill rotWithShape="1">
          <a:blip r:embed="rId3">
            <a:alphaModFix/>
          </a:blip>
          <a:srcRect/>
          <a:stretch/>
        </p:blipFill>
        <p:spPr>
          <a:xfrm>
            <a:off x="0" y="857426"/>
            <a:ext cx="9144000" cy="5143148"/>
          </a:xfrm>
          <a:prstGeom prst="rect">
            <a:avLst/>
          </a:prstGeom>
          <a:noFill/>
          <a:ln>
            <a:noFill/>
          </a:ln>
        </p:spPr>
      </p:pic>
      <p:sp>
        <p:nvSpPr>
          <p:cNvPr id="92" name="Google Shape;92;p1"/>
          <p:cNvSpPr txBox="1"/>
          <p:nvPr/>
        </p:nvSpPr>
        <p:spPr>
          <a:xfrm>
            <a:off x="1953040" y="2268607"/>
            <a:ext cx="5237921"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50" b="0" i="0" u="none" strike="noStrike" cap="none">
                <a:solidFill>
                  <a:srgbClr val="0D4B41"/>
                </a:solidFill>
                <a:latin typeface="Times New Roman"/>
                <a:ea typeface="Times New Roman"/>
                <a:cs typeface="Times New Roman"/>
                <a:sym typeface="Times New Roman"/>
              </a:rPr>
              <a:t>Chào mừng các con đến với tiết Tiếng Việt</a:t>
            </a:r>
            <a:endParaRPr sz="4050" b="0" i="0" u="none" strike="noStrike" cap="none">
              <a:solidFill>
                <a:srgbClr val="0D4B4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t="5325"/>
          <a:stretch/>
        </p:blipFill>
        <p:spPr>
          <a:xfrm>
            <a:off x="0" y="0"/>
            <a:ext cx="1606463" cy="1941534"/>
          </a:xfrm>
          <a:prstGeom prst="rect">
            <a:avLst/>
          </a:prstGeom>
          <a:noFill/>
          <a:ln>
            <a:noFill/>
          </a:ln>
        </p:spPr>
      </p:pic>
      <p:sp>
        <p:nvSpPr>
          <p:cNvPr id="194" name="Google Shape;194;p10"/>
          <p:cNvSpPr/>
          <p:nvPr/>
        </p:nvSpPr>
        <p:spPr>
          <a:xfrm>
            <a:off x="119736" y="2420888"/>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195" name="Google Shape;195;p10"/>
          <p:cNvSpPr/>
          <p:nvPr/>
        </p:nvSpPr>
        <p:spPr>
          <a:xfrm>
            <a:off x="300184" y="2541380"/>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822"/>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1"/>
          <p:cNvPicPr preferRelativeResize="0"/>
          <p:nvPr/>
        </p:nvPicPr>
        <p:blipFill rotWithShape="1">
          <a:blip r:embed="rId3">
            <a:alphaModFix/>
          </a:blip>
          <a:srcRect t="5325"/>
          <a:stretch/>
        </p:blipFill>
        <p:spPr>
          <a:xfrm>
            <a:off x="0" y="0"/>
            <a:ext cx="1606463" cy="1941534"/>
          </a:xfrm>
          <a:prstGeom prst="rect">
            <a:avLst/>
          </a:prstGeom>
          <a:noFill/>
          <a:ln>
            <a:noFill/>
          </a:ln>
        </p:spPr>
      </p:pic>
      <p:sp>
        <p:nvSpPr>
          <p:cNvPr id="201" name="Google Shape;201;p11"/>
          <p:cNvSpPr/>
          <p:nvPr/>
        </p:nvSpPr>
        <p:spPr>
          <a:xfrm>
            <a:off x="1835697" y="345611"/>
            <a:ext cx="6408712" cy="1100057"/>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E9"/>
              </a:buClr>
              <a:buSzPts val="6000"/>
              <a:buFont typeface="Times New Roman"/>
              <a:buNone/>
            </a:pPr>
            <a:r>
              <a:rPr lang="en-US" sz="6000" b="0" i="0" strike="noStrike" cap="none">
                <a:solidFill>
                  <a:srgbClr val="F2F2E9"/>
                </a:solidFill>
                <a:latin typeface="Times New Roman"/>
                <a:ea typeface="Times New Roman"/>
                <a:cs typeface="Times New Roman"/>
                <a:sym typeface="Times New Roman"/>
              </a:rPr>
              <a:t>Luyện đọc câu khó</a:t>
            </a:r>
            <a:endParaRPr sz="6000" b="0" i="0" strike="noStrike" cap="none">
              <a:solidFill>
                <a:srgbClr val="F2F2E9"/>
              </a:solidFill>
              <a:latin typeface="Times New Roman"/>
              <a:ea typeface="Times New Roman"/>
              <a:cs typeface="Times New Roman"/>
              <a:sym typeface="Times New Roman"/>
            </a:endParaRPr>
          </a:p>
        </p:txBody>
      </p:sp>
      <p:sp>
        <p:nvSpPr>
          <p:cNvPr id="202" name="Google Shape;202;p11"/>
          <p:cNvSpPr txBox="1"/>
          <p:nvPr/>
        </p:nvSpPr>
        <p:spPr>
          <a:xfrm>
            <a:off x="179512" y="2420888"/>
            <a:ext cx="8784976"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chemeClr val="dk1"/>
                </a:solidFill>
                <a:latin typeface="Calibri"/>
                <a:ea typeface="Calibri"/>
                <a:cs typeface="Calibri"/>
                <a:sym typeface="Calibri"/>
              </a:rPr>
              <a:t>   Trường Sa là vùng biển thân yêu của Tổ quốc, có cảnh đẹp kì thú và hàng nghìn loài vật sống dưới biển.</a:t>
            </a:r>
            <a:endParaRPr sz="4000">
              <a:solidFill>
                <a:schemeClr val="dk1"/>
              </a:solidFill>
              <a:latin typeface="Calibri"/>
              <a:ea typeface="Calibri"/>
              <a:cs typeface="Calibri"/>
              <a:sym typeface="Calibri"/>
            </a:endParaRPr>
          </a:p>
        </p:txBody>
      </p:sp>
      <p:cxnSp>
        <p:nvCxnSpPr>
          <p:cNvPr id="203" name="Google Shape;203;p11"/>
          <p:cNvCxnSpPr/>
          <p:nvPr/>
        </p:nvCxnSpPr>
        <p:spPr>
          <a:xfrm flipH="1">
            <a:off x="1410253" y="3232284"/>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4" name="Google Shape;204;p11"/>
          <p:cNvCxnSpPr/>
          <p:nvPr/>
        </p:nvCxnSpPr>
        <p:spPr>
          <a:xfrm flipH="1">
            <a:off x="5069773" y="3777742"/>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5" name="Google Shape;205;p11"/>
          <p:cNvCxnSpPr/>
          <p:nvPr/>
        </p:nvCxnSpPr>
        <p:spPr>
          <a:xfrm flipH="1">
            <a:off x="5167878" y="3808348"/>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6" name="Google Shape;206;p11"/>
          <p:cNvCxnSpPr/>
          <p:nvPr/>
        </p:nvCxnSpPr>
        <p:spPr>
          <a:xfrm flipH="1">
            <a:off x="5652120" y="3184014"/>
            <a:ext cx="196210" cy="41274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 calcmode="lin" valueType="num">
                                      <p:cBhvr additive="base">
                                        <p:cTn id="10" dur="500"/>
                                        <p:tgtEl>
                                          <p:spTgt spid="20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 calcmode="lin" valueType="num">
                                      <p:cBhvr additive="base">
                                        <p:cTn id="13" dur="500"/>
                                        <p:tgtEl>
                                          <p:spTgt spid="20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additive="base">
                                        <p:cTn id="16" dur="5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2" descr="PPT素材-12"/>
          <p:cNvPicPr preferRelativeResize="0"/>
          <p:nvPr/>
        </p:nvPicPr>
        <p:blipFill rotWithShape="1">
          <a:blip r:embed="rId3">
            <a:alphaModFix/>
          </a:blip>
          <a:srcRect/>
          <a:stretch/>
        </p:blipFill>
        <p:spPr>
          <a:xfrm>
            <a:off x="3435292" y="677356"/>
            <a:ext cx="5708710" cy="2269830"/>
          </a:xfrm>
          <a:prstGeom prst="rect">
            <a:avLst/>
          </a:prstGeom>
          <a:noFill/>
          <a:ln>
            <a:noFill/>
          </a:ln>
        </p:spPr>
      </p:pic>
      <p:sp>
        <p:nvSpPr>
          <p:cNvPr id="212" name="Google Shape;212;p12"/>
          <p:cNvSpPr/>
          <p:nvPr/>
        </p:nvSpPr>
        <p:spPr>
          <a:xfrm>
            <a:off x="1835643" y="1483808"/>
            <a:ext cx="8402262" cy="939294"/>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None/>
            </a:pPr>
            <a:r>
              <a:rPr lang="en-US" sz="3768" b="1">
                <a:solidFill>
                  <a:srgbClr val="00B050"/>
                </a:solidFill>
                <a:latin typeface="Times New Roman"/>
                <a:ea typeface="Times New Roman"/>
                <a:cs typeface="Times New Roman"/>
                <a:sym typeface="Times New Roman"/>
              </a:rPr>
              <a:t>Luyện đọc nhóm 4</a:t>
            </a:r>
            <a:endParaRPr sz="3768" b="1">
              <a:solidFill>
                <a:srgbClr val="00B050"/>
              </a:solidFill>
              <a:latin typeface="Times New Roman"/>
              <a:ea typeface="Times New Roman"/>
              <a:cs typeface="Times New Roman"/>
              <a:sym typeface="Times New Roman"/>
            </a:endParaRPr>
          </a:p>
        </p:txBody>
      </p:sp>
      <p:pic>
        <p:nvPicPr>
          <p:cNvPr id="213" name="Google Shape;213;p12"/>
          <p:cNvPicPr preferRelativeResize="0"/>
          <p:nvPr/>
        </p:nvPicPr>
        <p:blipFill rotWithShape="1">
          <a:blip r:embed="rId4">
            <a:alphaModFix/>
          </a:blip>
          <a:srcRect l="27294" t="7312" r="32213" b="28913"/>
          <a:stretch/>
        </p:blipFill>
        <p:spPr>
          <a:xfrm>
            <a:off x="7977897" y="886838"/>
            <a:ext cx="964260" cy="1432069"/>
          </a:xfrm>
          <a:prstGeom prst="rect">
            <a:avLst/>
          </a:prstGeom>
          <a:noFill/>
          <a:ln>
            <a:noFill/>
          </a:ln>
        </p:spPr>
      </p:pic>
      <p:pic>
        <p:nvPicPr>
          <p:cNvPr id="214" name="Google Shape;214;p12"/>
          <p:cNvPicPr preferRelativeResize="0"/>
          <p:nvPr/>
        </p:nvPicPr>
        <p:blipFill rotWithShape="1">
          <a:blip r:embed="rId5">
            <a:alphaModFix/>
          </a:blip>
          <a:srcRect/>
          <a:stretch/>
        </p:blipFill>
        <p:spPr>
          <a:xfrm>
            <a:off x="4266165" y="2528388"/>
            <a:ext cx="4502938" cy="3418115"/>
          </a:xfrm>
          <a:prstGeom prst="rect">
            <a:avLst/>
          </a:prstGeom>
          <a:noFill/>
          <a:ln>
            <a:noFill/>
          </a:ln>
          <a:effectLst>
            <a:outerShdw blurRad="292100" dist="139700" dir="2700000" algn="tl" rotWithShape="0">
              <a:srgbClr val="333333">
                <a:alpha val="64705"/>
              </a:srgbClr>
            </a:outerShdw>
          </a:effectLst>
        </p:spPr>
      </p:pic>
      <p:pic>
        <p:nvPicPr>
          <p:cNvPr id="215" name="Google Shape;215;p12"/>
          <p:cNvPicPr preferRelativeResize="0"/>
          <p:nvPr/>
        </p:nvPicPr>
        <p:blipFill rotWithShape="1">
          <a:blip r:embed="rId6">
            <a:alphaModFix/>
          </a:blip>
          <a:srcRect/>
          <a:stretch/>
        </p:blipFill>
        <p:spPr>
          <a:xfrm>
            <a:off x="204385" y="2178954"/>
            <a:ext cx="3891266" cy="3083830"/>
          </a:xfrm>
          <a:prstGeom prst="rect">
            <a:avLst/>
          </a:prstGeom>
          <a:noFill/>
          <a:ln>
            <a:noFill/>
          </a:ln>
        </p:spPr>
      </p:pic>
      <p:sp>
        <p:nvSpPr>
          <p:cNvPr id="216" name="Google Shape;216;p12"/>
          <p:cNvSpPr/>
          <p:nvPr/>
        </p:nvSpPr>
        <p:spPr>
          <a:xfrm>
            <a:off x="522142" y="2947187"/>
            <a:ext cx="3494964" cy="19733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rgbClr val="000000"/>
              </a:buClr>
              <a:buSzPts val="4050"/>
              <a:buFont typeface="Arial"/>
              <a:buNone/>
            </a:pPr>
            <a:r>
              <a:rPr lang="en-US" sz="4050" b="1">
                <a:solidFill>
                  <a:srgbClr val="00B050"/>
                </a:solidFill>
                <a:latin typeface="Times New Roman"/>
                <a:ea typeface="Times New Roman"/>
                <a:cs typeface="Times New Roman"/>
                <a:sym typeface="Times New Roman"/>
              </a:rPr>
              <a:t>Yêu cầu</a:t>
            </a:r>
            <a:endParaRPr sz="4050" b="1">
              <a:solidFill>
                <a:srgbClr val="00B05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Phân công đọc theo đoạn</a:t>
            </a:r>
            <a:endParaRPr sz="2081">
              <a:solidFill>
                <a:srgbClr val="0C0C0C"/>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Tất cả thành viên đều đọc</a:t>
            </a:r>
            <a:endParaRPr sz="2081">
              <a:solidFill>
                <a:srgbClr val="0C0C0C"/>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Sửa lỗi cho bạn nếu bạn đọc chưa đúng.</a:t>
            </a:r>
            <a:endParaRPr sz="2081">
              <a:solidFill>
                <a:srgbClr val="0C0C0C"/>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fade">
                                      <p:cBhvr>
                                        <p:cTn id="10" dur="500"/>
                                        <p:tgtEl>
                                          <p:spTgt spid="2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xEl>
                                              <p:pRg st="1" end="1"/>
                                            </p:txEl>
                                          </p:spTgt>
                                        </p:tgtEl>
                                        <p:attrNameLst>
                                          <p:attrName>style.visibility</p:attrName>
                                        </p:attrNameLst>
                                      </p:cBhvr>
                                      <p:to>
                                        <p:strVal val="visible"/>
                                      </p:to>
                                    </p:set>
                                    <p:animEffect transition="in" filter="fade">
                                      <p:cBhvr>
                                        <p:cTn id="13" dur="500"/>
                                        <p:tgtEl>
                                          <p:spTgt spid="21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6">
                                            <p:txEl>
                                              <p:pRg st="2" end="2"/>
                                            </p:txEl>
                                          </p:spTgt>
                                        </p:tgtEl>
                                        <p:attrNameLst>
                                          <p:attrName>style.visibility</p:attrName>
                                        </p:attrNameLst>
                                      </p:cBhvr>
                                      <p:to>
                                        <p:strVal val="visible"/>
                                      </p:to>
                                    </p:set>
                                    <p:animEffect transition="in" filter="fade">
                                      <p:cBhvr>
                                        <p:cTn id="16" dur="500"/>
                                        <p:tgtEl>
                                          <p:spTgt spid="21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animEffect transition="in" filter="fade">
                                      <p:cBhvr>
                                        <p:cTn id="19" dur="5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222" name="Google Shape;222;p13"/>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223" name="Google Shape;223;p13"/>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224" name="Google Shape;224;p13"/>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225" name="Google Shape;225;p13"/>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nhóm</a:t>
            </a:r>
            <a:endParaRPr sz="2400" b="0" i="0" u="none" strike="noStrike" cap="none">
              <a:solidFill>
                <a:srgbClr val="FFFFFF"/>
              </a:solidFill>
              <a:latin typeface="Times New Roman"/>
              <a:ea typeface="Times New Roman"/>
              <a:cs typeface="Times New Roman"/>
              <a:sym typeface="Times New Roman"/>
            </a:endParaRPr>
          </a:p>
        </p:txBody>
      </p:sp>
      <p:sp>
        <p:nvSpPr>
          <p:cNvPr id="226" name="Google Shape;226;p13"/>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227" name="Google Shape;227;p13"/>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228" name="Google Shape;228;p13"/>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229" name="Google Shape;229;p13"/>
          <p:cNvSpPr/>
          <p:nvPr/>
        </p:nvSpPr>
        <p:spPr>
          <a:xfrm>
            <a:off x="7452320" y="127440"/>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thi</a:t>
            </a:r>
            <a:endParaRPr sz="2400" b="0" i="0" u="none" strike="noStrike" cap="none">
              <a:solidFill>
                <a:srgbClr val="FFFFFF"/>
              </a:solidFill>
              <a:latin typeface="Times New Roman"/>
              <a:ea typeface="Times New Roman"/>
              <a:cs typeface="Times New Roman"/>
              <a:sym typeface="Times New Roman"/>
            </a:endParaRPr>
          </a:p>
        </p:txBody>
      </p:sp>
      <p:sp>
        <p:nvSpPr>
          <p:cNvPr id="230" name="Google Shape;230;p13"/>
          <p:cNvSpPr/>
          <p:nvPr/>
        </p:nvSpPr>
        <p:spPr>
          <a:xfrm>
            <a:off x="7147895" y="127439"/>
            <a:ext cx="1949879" cy="50452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Đọc toàn bài</a:t>
            </a:r>
            <a:endParaRPr sz="24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4"/>
          <p:cNvGrpSpPr/>
          <p:nvPr/>
        </p:nvGrpSpPr>
        <p:grpSpPr>
          <a:xfrm>
            <a:off x="388712" y="3276989"/>
            <a:ext cx="8717123" cy="3581011"/>
            <a:chOff x="-53293" y="2190760"/>
            <a:chExt cx="9211855" cy="2951064"/>
          </a:xfrm>
        </p:grpSpPr>
        <p:pic>
          <p:nvPicPr>
            <p:cNvPr id="236" name="Google Shape;236;p14"/>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237" name="Google Shape;237;p14"/>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238" name="Google Shape;238;p14"/>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239" name="Google Shape;239;p14"/>
          <p:cNvGrpSpPr/>
          <p:nvPr/>
        </p:nvGrpSpPr>
        <p:grpSpPr>
          <a:xfrm>
            <a:off x="270239" y="484039"/>
            <a:ext cx="203147" cy="401596"/>
            <a:chOff x="4508863" y="1528200"/>
            <a:chExt cx="318850" cy="472800"/>
          </a:xfrm>
        </p:grpSpPr>
        <p:sp>
          <p:nvSpPr>
            <p:cNvPr id="240" name="Google Shape;24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 name="Google Shape;244;p14"/>
          <p:cNvGrpSpPr/>
          <p:nvPr/>
        </p:nvGrpSpPr>
        <p:grpSpPr>
          <a:xfrm>
            <a:off x="554380" y="567004"/>
            <a:ext cx="203147" cy="401596"/>
            <a:chOff x="4508863" y="1528200"/>
            <a:chExt cx="318850" cy="472800"/>
          </a:xfrm>
        </p:grpSpPr>
        <p:sp>
          <p:nvSpPr>
            <p:cNvPr id="245" name="Google Shape;24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 name="Google Shape;249;p14"/>
          <p:cNvGrpSpPr/>
          <p:nvPr/>
        </p:nvGrpSpPr>
        <p:grpSpPr>
          <a:xfrm>
            <a:off x="844309" y="567004"/>
            <a:ext cx="203147" cy="401596"/>
            <a:chOff x="4508863" y="1528200"/>
            <a:chExt cx="318850" cy="472800"/>
          </a:xfrm>
        </p:grpSpPr>
        <p:sp>
          <p:nvSpPr>
            <p:cNvPr id="250" name="Google Shape;25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14"/>
          <p:cNvGrpSpPr/>
          <p:nvPr/>
        </p:nvGrpSpPr>
        <p:grpSpPr>
          <a:xfrm>
            <a:off x="7917740" y="468686"/>
            <a:ext cx="203147" cy="401596"/>
            <a:chOff x="4508863" y="1528200"/>
            <a:chExt cx="318850" cy="472800"/>
          </a:xfrm>
        </p:grpSpPr>
        <p:sp>
          <p:nvSpPr>
            <p:cNvPr id="255" name="Google Shape;25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14"/>
          <p:cNvGrpSpPr/>
          <p:nvPr/>
        </p:nvGrpSpPr>
        <p:grpSpPr>
          <a:xfrm>
            <a:off x="8201881" y="551651"/>
            <a:ext cx="203147" cy="401596"/>
            <a:chOff x="4508863" y="1528200"/>
            <a:chExt cx="318850" cy="472800"/>
          </a:xfrm>
        </p:grpSpPr>
        <p:sp>
          <p:nvSpPr>
            <p:cNvPr id="260" name="Google Shape;26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14"/>
          <p:cNvGrpSpPr/>
          <p:nvPr/>
        </p:nvGrpSpPr>
        <p:grpSpPr>
          <a:xfrm>
            <a:off x="8491810" y="551651"/>
            <a:ext cx="203147" cy="401596"/>
            <a:chOff x="4508863" y="1528200"/>
            <a:chExt cx="318850" cy="472800"/>
          </a:xfrm>
        </p:grpSpPr>
        <p:sp>
          <p:nvSpPr>
            <p:cNvPr id="265" name="Google Shape;26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14"/>
          <p:cNvSpPr txBox="1"/>
          <p:nvPr/>
        </p:nvSpPr>
        <p:spPr>
          <a:xfrm>
            <a:off x="-108520" y="2118970"/>
            <a:ext cx="8961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strike="noStrike" cap="none">
                <a:solidFill>
                  <a:srgbClr val="FF0000"/>
                </a:solidFill>
                <a:latin typeface="Times New Roman"/>
                <a:ea typeface="Times New Roman"/>
                <a:cs typeface="Times New Roman"/>
                <a:sym typeface="Times New Roman"/>
              </a:rPr>
              <a:t>TRẢ LỜI CÂU HỎI</a:t>
            </a:r>
            <a:endParaRPr sz="5400" b="1" i="0"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p:nvPr/>
        </p:nvSpPr>
        <p:spPr>
          <a:xfrm>
            <a:off x="33917" y="2536288"/>
            <a:ext cx="9008102" cy="1100057"/>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2060"/>
                </a:solidFill>
                <a:latin typeface="Times New Roman"/>
                <a:ea typeface="Times New Roman"/>
                <a:cs typeface="Times New Roman"/>
                <a:sym typeface="Times New Roman"/>
              </a:rPr>
              <a:t>1.Nhắc đến Trường Sa, người ta nhắc đến những gì?</a:t>
            </a:r>
            <a:endParaRPr sz="3600">
              <a:solidFill>
                <a:srgbClr val="002060"/>
              </a:solidFill>
              <a:latin typeface="Times New Roman"/>
              <a:ea typeface="Times New Roman"/>
              <a:cs typeface="Times New Roman"/>
              <a:sym typeface="Times New Roman"/>
            </a:endParaRPr>
          </a:p>
        </p:txBody>
      </p:sp>
      <p:sp>
        <p:nvSpPr>
          <p:cNvPr id="275" name="Google Shape;275;p15"/>
          <p:cNvSpPr txBox="1"/>
          <p:nvPr/>
        </p:nvSpPr>
        <p:spPr>
          <a:xfrm>
            <a:off x="127161" y="3967769"/>
            <a:ext cx="9067354" cy="144655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FF0000"/>
              </a:buClr>
              <a:buSzPts val="4400"/>
              <a:buFont typeface="Noto Sans Symbols"/>
              <a:buChar char="⇒"/>
            </a:pPr>
            <a:r>
              <a:rPr lang="en-US" sz="4400">
                <a:solidFill>
                  <a:srgbClr val="FF0000"/>
                </a:solidFill>
                <a:latin typeface="Times New Roman"/>
                <a:ea typeface="Times New Roman"/>
                <a:cs typeface="Times New Roman"/>
                <a:sym typeface="Times New Roman"/>
              </a:rPr>
              <a:t> Nhắc đến Trường Sa, người ta nhắc </a:t>
            </a:r>
            <a:endParaRPr/>
          </a:p>
          <a:p>
            <a:pPr marL="0" marR="0" lvl="0" indent="0" algn="l" rtl="0">
              <a:spcBef>
                <a:spcPts val="0"/>
              </a:spcBef>
              <a:spcAft>
                <a:spcPts val="0"/>
              </a:spcAft>
              <a:buNone/>
            </a:pPr>
            <a:r>
              <a:rPr lang="en-US" sz="4400">
                <a:solidFill>
                  <a:srgbClr val="FF0000"/>
                </a:solidFill>
                <a:latin typeface="Times New Roman"/>
                <a:ea typeface="Times New Roman"/>
                <a:cs typeface="Times New Roman"/>
                <a:sym typeface="Times New Roman"/>
              </a:rPr>
              <a:t>đến biển và đảo.</a:t>
            </a:r>
            <a:endParaRPr sz="4400">
              <a:solidFill>
                <a:srgbClr val="FF0000"/>
              </a:solidFill>
              <a:latin typeface="Times New Roman"/>
              <a:ea typeface="Times New Roman"/>
              <a:cs typeface="Times New Roman"/>
              <a:sym typeface="Times New Roman"/>
            </a:endParaRPr>
          </a:p>
        </p:txBody>
      </p:sp>
      <p:sp>
        <p:nvSpPr>
          <p:cNvPr id="276" name="Google Shape;276;p15"/>
          <p:cNvSpPr/>
          <p:nvPr/>
        </p:nvSpPr>
        <p:spPr>
          <a:xfrm>
            <a:off x="155939" y="332656"/>
            <a:ext cx="8886080" cy="187220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277" name="Google Shape;277;p15"/>
          <p:cNvSpPr/>
          <p:nvPr/>
        </p:nvSpPr>
        <p:spPr>
          <a:xfrm>
            <a:off x="251520" y="301211"/>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2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p:nvPr/>
        </p:nvSpPr>
        <p:spPr>
          <a:xfrm>
            <a:off x="124791" y="2777951"/>
            <a:ext cx="8892479" cy="123462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283" name="Google Shape;283;p16"/>
          <p:cNvSpPr txBox="1"/>
          <p:nvPr/>
        </p:nvSpPr>
        <p:spPr>
          <a:xfrm>
            <a:off x="613250" y="2837705"/>
            <a:ext cx="79089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b="0" i="0" u="none" strike="noStrike" cap="none">
                <a:solidFill>
                  <a:srgbClr val="002060"/>
                </a:solidFill>
                <a:latin typeface="Times New Roman"/>
                <a:ea typeface="Times New Roman"/>
                <a:cs typeface="Times New Roman"/>
                <a:sym typeface="Times New Roman"/>
              </a:rPr>
              <a:t>2. </a:t>
            </a:r>
            <a:r>
              <a:rPr lang="en-US" sz="3600">
                <a:solidFill>
                  <a:srgbClr val="002060"/>
                </a:solidFill>
                <a:latin typeface="Times New Roman"/>
                <a:ea typeface="Times New Roman"/>
                <a:cs typeface="Times New Roman"/>
                <a:sym typeface="Times New Roman"/>
              </a:rPr>
              <a:t>Vẻ đẹp của những loài cá được miêu tả như thế nào?</a:t>
            </a:r>
            <a:endParaRPr sz="3600" b="0" i="0" u="none" strike="noStrike" cap="none">
              <a:solidFill>
                <a:srgbClr val="002060"/>
              </a:solidFill>
              <a:latin typeface="Times New Roman"/>
              <a:ea typeface="Times New Roman"/>
              <a:cs typeface="Times New Roman"/>
              <a:sym typeface="Times New Roman"/>
            </a:endParaRPr>
          </a:p>
        </p:txBody>
      </p:sp>
      <p:sp>
        <p:nvSpPr>
          <p:cNvPr id="284" name="Google Shape;284;p16"/>
          <p:cNvSpPr txBox="1"/>
          <p:nvPr/>
        </p:nvSpPr>
        <p:spPr>
          <a:xfrm>
            <a:off x="251520" y="4091279"/>
            <a:ext cx="7905881"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rgbClr val="FF0000"/>
                </a:solidFill>
                <a:latin typeface="Times New Roman"/>
                <a:ea typeface="Times New Roman"/>
                <a:cs typeface="Times New Roman"/>
                <a:sym typeface="Times New Roman"/>
              </a:rPr>
              <a:t>=&gt; Những loài cá đẹp rực rỡ và lạ mắt. Từng đàn cá đủ màu sắc, dày đặc đến hàng trăm con tạo nên một thảm hoa di động.</a:t>
            </a:r>
            <a:endParaRPr sz="3600">
              <a:solidFill>
                <a:srgbClr val="FF0000"/>
              </a:solidFill>
              <a:latin typeface="Times New Roman"/>
              <a:ea typeface="Times New Roman"/>
              <a:cs typeface="Times New Roman"/>
              <a:sym typeface="Times New Roman"/>
            </a:endParaRPr>
          </a:p>
        </p:txBody>
      </p:sp>
      <p:sp>
        <p:nvSpPr>
          <p:cNvPr id="285" name="Google Shape;285;p16"/>
          <p:cNvSpPr txBox="1"/>
          <p:nvPr/>
        </p:nvSpPr>
        <p:spPr>
          <a:xfrm>
            <a:off x="98909" y="98003"/>
            <a:ext cx="8937587" cy="2677656"/>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2800" b="0" i="0" u="none" strike="noStrike" cap="none">
              <a:solidFill>
                <a:srgbClr val="000000"/>
              </a:solidFill>
              <a:latin typeface="Times New Roman"/>
              <a:ea typeface="Times New Roman"/>
              <a:cs typeface="Times New Roman"/>
              <a:sym typeface="Times New Roman"/>
            </a:endParaRPr>
          </a:p>
        </p:txBody>
      </p:sp>
      <p:sp>
        <p:nvSpPr>
          <p:cNvPr id="286" name="Google Shape;286;p16"/>
          <p:cNvSpPr/>
          <p:nvPr/>
        </p:nvSpPr>
        <p:spPr>
          <a:xfrm>
            <a:off x="329476" y="116632"/>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7"/>
          <p:cNvPicPr preferRelativeResize="0"/>
          <p:nvPr/>
        </p:nvPicPr>
        <p:blipFill rotWithShape="1">
          <a:blip r:embed="rId3">
            <a:alphaModFix/>
          </a:blip>
          <a:srcRect/>
          <a:stretch/>
        </p:blipFill>
        <p:spPr>
          <a:xfrm>
            <a:off x="0" y="0"/>
            <a:ext cx="9180512"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822"/>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8"/>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p:nvPr/>
        </p:nvSpPr>
        <p:spPr>
          <a:xfrm>
            <a:off x="124791" y="2777951"/>
            <a:ext cx="8892479" cy="123462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02" name="Google Shape;302;p19"/>
          <p:cNvSpPr txBox="1"/>
          <p:nvPr/>
        </p:nvSpPr>
        <p:spPr>
          <a:xfrm>
            <a:off x="613250" y="2775659"/>
            <a:ext cx="79089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b="0" i="0" u="none" strike="noStrike" cap="none">
                <a:solidFill>
                  <a:srgbClr val="002060"/>
                </a:solidFill>
                <a:latin typeface="Times New Roman"/>
                <a:ea typeface="Times New Roman"/>
                <a:cs typeface="Times New Roman"/>
                <a:sym typeface="Times New Roman"/>
              </a:rPr>
              <a:t>3. San hô dưới đáy biển được so sánh với những gì?</a:t>
            </a:r>
            <a:endParaRPr sz="3600" b="0" i="0" u="none" strike="noStrike" cap="none">
              <a:solidFill>
                <a:srgbClr val="002060"/>
              </a:solidFill>
              <a:latin typeface="Times New Roman"/>
              <a:ea typeface="Times New Roman"/>
              <a:cs typeface="Times New Roman"/>
              <a:sym typeface="Times New Roman"/>
            </a:endParaRPr>
          </a:p>
        </p:txBody>
      </p:sp>
      <p:sp>
        <p:nvSpPr>
          <p:cNvPr id="303" name="Google Shape;303;p19"/>
          <p:cNvSpPr txBox="1"/>
          <p:nvPr/>
        </p:nvSpPr>
        <p:spPr>
          <a:xfrm>
            <a:off x="251520" y="4091279"/>
            <a:ext cx="7905881"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Times New Roman"/>
              <a:buNone/>
            </a:pPr>
            <a:r>
              <a:rPr lang="en-US" sz="3600" b="0" i="0" u="none" strike="noStrike" cap="none">
                <a:solidFill>
                  <a:srgbClr val="FF0000"/>
                </a:solidFill>
                <a:latin typeface="Times New Roman"/>
                <a:ea typeface="Times New Roman"/>
                <a:cs typeface="Times New Roman"/>
                <a:sym typeface="Times New Roman"/>
              </a:rPr>
              <a:t>=&gt; San hô dưới đáy biển được so sánh với một bức tranh khổng lồ, đẹp như những tòa lâu đài trong truyện cổ tích.</a:t>
            </a:r>
            <a:endParaRPr sz="3600" b="0" i="0" u="none" strike="noStrike" cap="none">
              <a:solidFill>
                <a:srgbClr val="FF0000"/>
              </a:solidFill>
              <a:latin typeface="Times New Roman"/>
              <a:ea typeface="Times New Roman"/>
              <a:cs typeface="Times New Roman"/>
              <a:sym typeface="Times New Roman"/>
            </a:endParaRPr>
          </a:p>
        </p:txBody>
      </p:sp>
      <p:sp>
        <p:nvSpPr>
          <p:cNvPr id="304" name="Google Shape;304;p19"/>
          <p:cNvSpPr txBox="1"/>
          <p:nvPr/>
        </p:nvSpPr>
        <p:spPr>
          <a:xfrm>
            <a:off x="98909" y="98003"/>
            <a:ext cx="8937587" cy="2677656"/>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2800" b="0" i="0" u="none" strike="noStrike" cap="none">
              <a:solidFill>
                <a:srgbClr val="000000"/>
              </a:solidFill>
              <a:latin typeface="Times New Roman"/>
              <a:ea typeface="Times New Roman"/>
              <a:cs typeface="Times New Roman"/>
              <a:sym typeface="Times New Roman"/>
            </a:endParaRPr>
          </a:p>
        </p:txBody>
      </p:sp>
      <p:sp>
        <p:nvSpPr>
          <p:cNvPr id="305" name="Google Shape;305;p19"/>
          <p:cNvSpPr/>
          <p:nvPr/>
        </p:nvSpPr>
        <p:spPr>
          <a:xfrm>
            <a:off x="323528" y="173528"/>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在走动的火车 852x480 | Pics, Animation, Travel"/>
          <p:cNvPicPr preferRelativeResize="0"/>
          <p:nvPr/>
        </p:nvPicPr>
        <p:blipFill rotWithShape="1">
          <a:blip r:embed="rId3">
            <a:alphaModFix/>
          </a:blip>
          <a:srcRect/>
          <a:stretch/>
        </p:blipFill>
        <p:spPr>
          <a:xfrm>
            <a:off x="1929164" y="3186338"/>
            <a:ext cx="5863916" cy="4404819"/>
          </a:xfrm>
          <a:prstGeom prst="rect">
            <a:avLst/>
          </a:prstGeom>
          <a:noFill/>
          <a:ln>
            <a:noFill/>
          </a:ln>
        </p:spPr>
      </p:pic>
      <p:sp>
        <p:nvSpPr>
          <p:cNvPr id="99" name="Google Shape;99;p2"/>
          <p:cNvSpPr/>
          <p:nvPr/>
        </p:nvSpPr>
        <p:spPr>
          <a:xfrm>
            <a:off x="2997981" y="3953841"/>
            <a:ext cx="1287031" cy="1716041"/>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00" name="Google Shape;100;p2"/>
          <p:cNvSpPr/>
          <p:nvPr/>
        </p:nvSpPr>
        <p:spPr>
          <a:xfrm>
            <a:off x="1180560" y="4091426"/>
            <a:ext cx="1183843" cy="15784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01" name="Google Shape;101;p2"/>
          <p:cNvSpPr/>
          <p:nvPr/>
        </p:nvSpPr>
        <p:spPr>
          <a:xfrm>
            <a:off x="7016340" y="2879776"/>
            <a:ext cx="908705" cy="1211606"/>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grpSp>
        <p:nvGrpSpPr>
          <p:cNvPr id="102" name="Google Shape;102;p2"/>
          <p:cNvGrpSpPr/>
          <p:nvPr/>
        </p:nvGrpSpPr>
        <p:grpSpPr>
          <a:xfrm>
            <a:off x="1995525" y="474664"/>
            <a:ext cx="5256584" cy="4896929"/>
            <a:chOff x="3084810" y="-335112"/>
            <a:chExt cx="5809496" cy="5760000"/>
          </a:xfrm>
        </p:grpSpPr>
        <p:grpSp>
          <p:nvGrpSpPr>
            <p:cNvPr id="103" name="Google Shape;103;p2"/>
            <p:cNvGrpSpPr/>
            <p:nvPr/>
          </p:nvGrpSpPr>
          <p:grpSpPr>
            <a:xfrm>
              <a:off x="3297693" y="-335112"/>
              <a:ext cx="5596613" cy="5760000"/>
              <a:chOff x="3297693" y="-335112"/>
              <a:chExt cx="5596613" cy="5760000"/>
            </a:xfrm>
          </p:grpSpPr>
          <p:cxnSp>
            <p:nvCxnSpPr>
              <p:cNvPr id="104" name="Google Shape;104;p2"/>
              <p:cNvCxnSpPr/>
              <p:nvPr/>
            </p:nvCxnSpPr>
            <p:spPr>
              <a:xfrm>
                <a:off x="6154058" y="-335112"/>
                <a:ext cx="0" cy="5760000"/>
              </a:xfrm>
              <a:prstGeom prst="straightConnector1">
                <a:avLst/>
              </a:prstGeom>
              <a:noFill/>
              <a:ln w="76200" cap="rnd" cmpd="sng">
                <a:solidFill>
                  <a:srgbClr val="F7E3AD"/>
                </a:solidFill>
                <a:prstDash val="solid"/>
                <a:round/>
                <a:headEnd type="none" w="sm" len="sm"/>
                <a:tailEnd type="none" w="sm" len="sm"/>
              </a:ln>
            </p:spPr>
          </p:cxnSp>
          <p:pic>
            <p:nvPicPr>
              <p:cNvPr id="105" name="Google Shape;105;p2"/>
              <p:cNvPicPr preferRelativeResize="0"/>
              <p:nvPr/>
            </p:nvPicPr>
            <p:blipFill rotWithShape="1">
              <a:blip r:embed="rId4">
                <a:alphaModFix/>
              </a:blip>
              <a:srcRect t="48492"/>
              <a:stretch/>
            </p:blipFill>
            <p:spPr>
              <a:xfrm>
                <a:off x="3297693" y="2256270"/>
                <a:ext cx="5596613" cy="2885850"/>
              </a:xfrm>
              <a:prstGeom prst="rect">
                <a:avLst/>
              </a:prstGeom>
              <a:noFill/>
              <a:ln>
                <a:noFill/>
              </a:ln>
            </p:spPr>
          </p:pic>
        </p:grpSp>
        <p:pic>
          <p:nvPicPr>
            <p:cNvPr id="106" name="Google Shape;106;p2"/>
            <p:cNvPicPr preferRelativeResize="0"/>
            <p:nvPr/>
          </p:nvPicPr>
          <p:blipFill rotWithShape="1">
            <a:blip r:embed="rId5">
              <a:alphaModFix/>
            </a:blip>
            <a:srcRect/>
            <a:stretch/>
          </p:blipFill>
          <p:spPr>
            <a:xfrm>
              <a:off x="3084810" y="1126386"/>
              <a:ext cx="5809496" cy="1403988"/>
            </a:xfrm>
            <a:prstGeom prst="rect">
              <a:avLst/>
            </a:prstGeom>
            <a:noFill/>
            <a:ln>
              <a:noFill/>
            </a:ln>
          </p:spPr>
        </p:pic>
      </p:grpSp>
      <p:sp>
        <p:nvSpPr>
          <p:cNvPr id="107" name="Google Shape;107;p2"/>
          <p:cNvSpPr/>
          <p:nvPr/>
        </p:nvSpPr>
        <p:spPr>
          <a:xfrm>
            <a:off x="6779637" y="3259315"/>
            <a:ext cx="929518" cy="12393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pic>
        <p:nvPicPr>
          <p:cNvPr id="108" name="Google Shape;108;p2"/>
          <p:cNvPicPr preferRelativeResize="0"/>
          <p:nvPr/>
        </p:nvPicPr>
        <p:blipFill rotWithShape="1">
          <a:blip r:embed="rId6">
            <a:alphaModFix/>
          </a:blip>
          <a:srcRect l="53606" t="-1143" r="26891" b="81649"/>
          <a:stretch/>
        </p:blipFill>
        <p:spPr>
          <a:xfrm>
            <a:off x="6440733" y="810849"/>
            <a:ext cx="1319997" cy="734428"/>
          </a:xfrm>
          <a:prstGeom prst="rect">
            <a:avLst/>
          </a:prstGeom>
          <a:noFill/>
          <a:ln>
            <a:noFill/>
          </a:ln>
        </p:spPr>
      </p:pic>
      <p:sp>
        <p:nvSpPr>
          <p:cNvPr id="109" name="Google Shape;109;p2"/>
          <p:cNvSpPr/>
          <p:nvPr/>
        </p:nvSpPr>
        <p:spPr>
          <a:xfrm>
            <a:off x="912463" y="598108"/>
            <a:ext cx="665736" cy="887648"/>
          </a:xfrm>
          <a:prstGeom prst="ellipse">
            <a:avLst/>
          </a:prstGeom>
          <a:solidFill>
            <a:srgbClr val="A5C0A4">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10" name="Google Shape;110;p2"/>
          <p:cNvSpPr/>
          <p:nvPr/>
        </p:nvSpPr>
        <p:spPr>
          <a:xfrm>
            <a:off x="1245331" y="1216687"/>
            <a:ext cx="403607" cy="538143"/>
          </a:xfrm>
          <a:prstGeom prst="ellipse">
            <a:avLst/>
          </a:prstGeom>
          <a:solidFill>
            <a:srgbClr val="F7E3AD">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11" name="Google Shape;111;p2"/>
          <p:cNvSpPr/>
          <p:nvPr/>
        </p:nvSpPr>
        <p:spPr>
          <a:xfrm>
            <a:off x="2532418" y="3006461"/>
            <a:ext cx="4410333" cy="1084866"/>
          </a:xfrm>
          <a:prstGeom prst="rect">
            <a:avLst/>
          </a:prstGeom>
          <a:noFill/>
          <a:ln>
            <a:noFill/>
          </a:ln>
        </p:spPr>
        <p:txBody>
          <a:bodyPr spcFirstLastPara="1" wrap="square" lIns="68475" tIns="34250" rIns="68475" bIns="34250" anchor="t" anchorCtr="0">
            <a:spAutoFit/>
          </a:bodyPr>
          <a:lstStyle/>
          <a:p>
            <a:pPr marL="0" marR="0" lvl="0" indent="0" algn="ctr" rtl="0">
              <a:lnSpc>
                <a:spcPct val="100000"/>
              </a:lnSpc>
              <a:spcBef>
                <a:spcPts val="0"/>
              </a:spcBef>
              <a:spcAft>
                <a:spcPts val="0"/>
              </a:spcAft>
              <a:buClr>
                <a:srgbClr val="FF0000"/>
              </a:buClr>
              <a:buSzPts val="6600"/>
              <a:buFont typeface="Arial Rounded"/>
              <a:buNone/>
            </a:pPr>
            <a:r>
              <a:rPr lang="en-US" sz="6600" b="1" i="0" u="none" strike="noStrike" cap="none">
                <a:solidFill>
                  <a:srgbClr val="FF0000"/>
                </a:solidFill>
                <a:latin typeface="Arial Rounded"/>
                <a:ea typeface="Arial Rounded"/>
                <a:cs typeface="Arial Rounded"/>
                <a:sym typeface="Arial Rounded"/>
              </a:rPr>
              <a:t>Khởi động</a:t>
            </a:r>
            <a:endParaRPr sz="6600" b="1"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childTnLst>
                                </p:cTn>
                              </p:par>
                              <p:par>
                                <p:cTn id="17" presetID="10"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par>
                                <p:cTn id="20" presetID="10"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p:nvPr/>
        </p:nvSpPr>
        <p:spPr>
          <a:xfrm>
            <a:off x="447608" y="1903441"/>
            <a:ext cx="7889802" cy="151514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16" name="Google Shape;316;p21"/>
          <p:cNvSpPr txBox="1"/>
          <p:nvPr/>
        </p:nvSpPr>
        <p:spPr>
          <a:xfrm>
            <a:off x="827584" y="2060848"/>
            <a:ext cx="750982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a:solidFill>
                  <a:srgbClr val="002060"/>
                </a:solidFill>
                <a:latin typeface="Times New Roman"/>
                <a:ea typeface="Times New Roman"/>
                <a:cs typeface="Times New Roman"/>
                <a:sym typeface="Times New Roman"/>
              </a:rPr>
              <a:t>4</a:t>
            </a:r>
            <a:r>
              <a:rPr lang="en-US" sz="3600" b="0" i="0" u="none" strike="noStrike" cap="none">
                <a:solidFill>
                  <a:srgbClr val="002060"/>
                </a:solidFill>
                <a:latin typeface="Times New Roman"/>
                <a:ea typeface="Times New Roman"/>
                <a:cs typeface="Times New Roman"/>
                <a:sym typeface="Times New Roman"/>
              </a:rPr>
              <a:t>. Sau bài đọc, em biết thêm điều gì về biển ở Trường Sa?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322" name="Google Shape;322;p22"/>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323" name="Google Shape;323;p22"/>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324" name="Google Shape;324;p22"/>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325" name="Google Shape;325;p22"/>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326" name="Google Shape;326;p22"/>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327" name="Google Shape;327;p22"/>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328" name="Google Shape;328;p22"/>
          <p:cNvSpPr/>
          <p:nvPr/>
        </p:nvSpPr>
        <p:spPr>
          <a:xfrm>
            <a:off x="7064567" y="223927"/>
            <a:ext cx="1949879"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Luyện đọc lại</a:t>
            </a:r>
            <a:endParaRPr sz="2400" b="0" i="0" u="none" strike="noStrike" cap="none">
              <a:solidFill>
                <a:srgbClr val="FFFFFF"/>
              </a:solidFill>
              <a:latin typeface="Times New Roman"/>
              <a:ea typeface="Times New Roman"/>
              <a:cs typeface="Times New Roman"/>
              <a:sym typeface="Times New Roman"/>
            </a:endParaRPr>
          </a:p>
        </p:txBody>
      </p:sp>
      <p:cxnSp>
        <p:nvCxnSpPr>
          <p:cNvPr id="329" name="Google Shape;329;p22"/>
          <p:cNvCxnSpPr/>
          <p:nvPr/>
        </p:nvCxnSpPr>
        <p:spPr>
          <a:xfrm flipH="1">
            <a:off x="2483768" y="6387319"/>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330" name="Google Shape;330;p22"/>
          <p:cNvCxnSpPr/>
          <p:nvPr/>
        </p:nvCxnSpPr>
        <p:spPr>
          <a:xfrm>
            <a:off x="4211960" y="1679903"/>
            <a:ext cx="1512168" cy="0"/>
          </a:xfrm>
          <a:prstGeom prst="straightConnector1">
            <a:avLst/>
          </a:prstGeom>
          <a:noFill/>
          <a:ln w="57150" cap="flat" cmpd="sng">
            <a:solidFill>
              <a:srgbClr val="FF0000"/>
            </a:solidFill>
            <a:prstDash val="solid"/>
            <a:round/>
            <a:headEnd type="none" w="sm" len="sm"/>
            <a:tailEnd type="none" w="sm" len="sm"/>
          </a:ln>
        </p:spPr>
      </p:cxnSp>
      <p:cxnSp>
        <p:nvCxnSpPr>
          <p:cNvPr id="331" name="Google Shape;331;p22"/>
          <p:cNvCxnSpPr/>
          <p:nvPr/>
        </p:nvCxnSpPr>
        <p:spPr>
          <a:xfrm>
            <a:off x="221776" y="2582262"/>
            <a:ext cx="893840" cy="0"/>
          </a:xfrm>
          <a:prstGeom prst="straightConnector1">
            <a:avLst/>
          </a:prstGeom>
          <a:noFill/>
          <a:ln w="57150" cap="flat" cmpd="sng">
            <a:solidFill>
              <a:srgbClr val="FF0000"/>
            </a:solidFill>
            <a:prstDash val="solid"/>
            <a:round/>
            <a:headEnd type="none" w="sm" len="sm"/>
            <a:tailEnd type="none" w="sm" len="sm"/>
          </a:ln>
        </p:spPr>
      </p:cxnSp>
      <p:cxnSp>
        <p:nvCxnSpPr>
          <p:cNvPr id="332" name="Google Shape;332;p22"/>
          <p:cNvCxnSpPr/>
          <p:nvPr/>
        </p:nvCxnSpPr>
        <p:spPr>
          <a:xfrm>
            <a:off x="7005400" y="3053446"/>
            <a:ext cx="893840" cy="0"/>
          </a:xfrm>
          <a:prstGeom prst="straightConnector1">
            <a:avLst/>
          </a:prstGeom>
          <a:noFill/>
          <a:ln w="57150" cap="flat" cmpd="sng">
            <a:solidFill>
              <a:srgbClr val="FF0000"/>
            </a:solidFill>
            <a:prstDash val="solid"/>
            <a:round/>
            <a:headEnd type="none" w="sm" len="sm"/>
            <a:tailEnd type="none" w="sm" len="sm"/>
          </a:ln>
        </p:spPr>
      </p:cxnSp>
      <p:cxnSp>
        <p:nvCxnSpPr>
          <p:cNvPr id="333" name="Google Shape;333;p22"/>
          <p:cNvCxnSpPr/>
          <p:nvPr/>
        </p:nvCxnSpPr>
        <p:spPr>
          <a:xfrm>
            <a:off x="8571404" y="3025736"/>
            <a:ext cx="350172" cy="0"/>
          </a:xfrm>
          <a:prstGeom prst="straightConnector1">
            <a:avLst/>
          </a:prstGeom>
          <a:noFill/>
          <a:ln w="57150" cap="flat" cmpd="sng">
            <a:solidFill>
              <a:srgbClr val="FF0000"/>
            </a:solidFill>
            <a:prstDash val="solid"/>
            <a:round/>
            <a:headEnd type="none" w="sm" len="sm"/>
            <a:tailEnd type="none" w="sm" len="sm"/>
          </a:ln>
        </p:spPr>
      </p:cxnSp>
      <p:cxnSp>
        <p:nvCxnSpPr>
          <p:cNvPr id="334" name="Google Shape;334;p22"/>
          <p:cNvCxnSpPr/>
          <p:nvPr/>
        </p:nvCxnSpPr>
        <p:spPr>
          <a:xfrm>
            <a:off x="183633" y="3501008"/>
            <a:ext cx="485063" cy="0"/>
          </a:xfrm>
          <a:prstGeom prst="straightConnector1">
            <a:avLst/>
          </a:prstGeom>
          <a:noFill/>
          <a:ln w="57150" cap="flat" cmpd="sng">
            <a:solidFill>
              <a:srgbClr val="FF0000"/>
            </a:solidFill>
            <a:prstDash val="solid"/>
            <a:round/>
            <a:headEnd type="none" w="sm" len="sm"/>
            <a:tailEnd type="none" w="sm" len="sm"/>
          </a:ln>
        </p:spPr>
      </p:cxnSp>
      <p:cxnSp>
        <p:nvCxnSpPr>
          <p:cNvPr id="335" name="Google Shape;335;p22"/>
          <p:cNvCxnSpPr/>
          <p:nvPr/>
        </p:nvCxnSpPr>
        <p:spPr>
          <a:xfrm>
            <a:off x="5220072" y="3501008"/>
            <a:ext cx="1224136" cy="0"/>
          </a:xfrm>
          <a:prstGeom prst="straightConnector1">
            <a:avLst/>
          </a:prstGeom>
          <a:noFill/>
          <a:ln w="57150" cap="flat" cmpd="sng">
            <a:solidFill>
              <a:srgbClr val="FF0000"/>
            </a:solidFill>
            <a:prstDash val="solid"/>
            <a:round/>
            <a:headEnd type="none" w="sm" len="sm"/>
            <a:tailEnd type="none" w="sm" len="sm"/>
          </a:ln>
        </p:spPr>
      </p:cxnSp>
      <p:cxnSp>
        <p:nvCxnSpPr>
          <p:cNvPr id="336" name="Google Shape;336;p22"/>
          <p:cNvCxnSpPr/>
          <p:nvPr/>
        </p:nvCxnSpPr>
        <p:spPr>
          <a:xfrm>
            <a:off x="7287172" y="3501008"/>
            <a:ext cx="1459318" cy="0"/>
          </a:xfrm>
          <a:prstGeom prst="straightConnector1">
            <a:avLst/>
          </a:prstGeom>
          <a:noFill/>
          <a:ln w="57150" cap="flat" cmpd="sng">
            <a:solidFill>
              <a:srgbClr val="FF0000"/>
            </a:solidFill>
            <a:prstDash val="solid"/>
            <a:round/>
            <a:headEnd type="none" w="sm" len="sm"/>
            <a:tailEnd type="none" w="sm" len="sm"/>
          </a:ln>
        </p:spPr>
      </p:cxnSp>
      <p:cxnSp>
        <p:nvCxnSpPr>
          <p:cNvPr id="337" name="Google Shape;337;p22"/>
          <p:cNvCxnSpPr/>
          <p:nvPr/>
        </p:nvCxnSpPr>
        <p:spPr>
          <a:xfrm>
            <a:off x="183633" y="5345506"/>
            <a:ext cx="1459318" cy="0"/>
          </a:xfrm>
          <a:prstGeom prst="straightConnector1">
            <a:avLst/>
          </a:prstGeom>
          <a:noFill/>
          <a:ln w="57150" cap="flat" cmpd="sng">
            <a:solidFill>
              <a:srgbClr val="FF0000"/>
            </a:solidFill>
            <a:prstDash val="solid"/>
            <a:round/>
            <a:headEnd type="none" w="sm" len="sm"/>
            <a:tailEnd type="none" w="sm" len="sm"/>
          </a:ln>
        </p:spPr>
      </p:cxnSp>
      <p:cxnSp>
        <p:nvCxnSpPr>
          <p:cNvPr id="338" name="Google Shape;338;p22"/>
          <p:cNvCxnSpPr/>
          <p:nvPr/>
        </p:nvCxnSpPr>
        <p:spPr>
          <a:xfrm>
            <a:off x="221776" y="6800059"/>
            <a:ext cx="2261992" cy="0"/>
          </a:xfrm>
          <a:prstGeom prst="straightConnector1">
            <a:avLst/>
          </a:prstGeom>
          <a:noFill/>
          <a:ln w="57150" cap="flat" cmpd="sng">
            <a:solidFill>
              <a:srgbClr val="FF0000"/>
            </a:solidFill>
            <a:prstDash val="solid"/>
            <a:round/>
            <a:headEnd type="none" w="sm" len="sm"/>
            <a:tailEnd type="none" w="sm" len="sm"/>
          </a:ln>
        </p:spPr>
      </p:cxnSp>
      <p:cxnSp>
        <p:nvCxnSpPr>
          <p:cNvPr id="339" name="Google Shape;339;p22"/>
          <p:cNvCxnSpPr/>
          <p:nvPr/>
        </p:nvCxnSpPr>
        <p:spPr>
          <a:xfrm>
            <a:off x="3043418" y="6772350"/>
            <a:ext cx="1744606" cy="0"/>
          </a:xfrm>
          <a:prstGeom prst="straightConnector1">
            <a:avLst/>
          </a:prstGeom>
          <a:noFill/>
          <a:ln w="57150" cap="flat" cmpd="sng">
            <a:solidFill>
              <a:srgbClr val="FF0000"/>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4" name="Google Shape;344;p23"/>
          <p:cNvGrpSpPr/>
          <p:nvPr/>
        </p:nvGrpSpPr>
        <p:grpSpPr>
          <a:xfrm>
            <a:off x="388712" y="3276989"/>
            <a:ext cx="8717123" cy="3581011"/>
            <a:chOff x="-53293" y="2190760"/>
            <a:chExt cx="9211855" cy="2951064"/>
          </a:xfrm>
        </p:grpSpPr>
        <p:pic>
          <p:nvPicPr>
            <p:cNvPr id="345" name="Google Shape;345;p23"/>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346" name="Google Shape;346;p23"/>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347" name="Google Shape;347;p23"/>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348" name="Google Shape;348;p23"/>
          <p:cNvGrpSpPr/>
          <p:nvPr/>
        </p:nvGrpSpPr>
        <p:grpSpPr>
          <a:xfrm>
            <a:off x="270239" y="484039"/>
            <a:ext cx="203147" cy="401596"/>
            <a:chOff x="4508863" y="1528200"/>
            <a:chExt cx="318850" cy="472800"/>
          </a:xfrm>
        </p:grpSpPr>
        <p:sp>
          <p:nvSpPr>
            <p:cNvPr id="349" name="Google Shape;34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23"/>
          <p:cNvGrpSpPr/>
          <p:nvPr/>
        </p:nvGrpSpPr>
        <p:grpSpPr>
          <a:xfrm>
            <a:off x="554380" y="567004"/>
            <a:ext cx="203147" cy="401596"/>
            <a:chOff x="4508863" y="1528200"/>
            <a:chExt cx="318850" cy="472800"/>
          </a:xfrm>
        </p:grpSpPr>
        <p:sp>
          <p:nvSpPr>
            <p:cNvPr id="354" name="Google Shape;35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23"/>
          <p:cNvGrpSpPr/>
          <p:nvPr/>
        </p:nvGrpSpPr>
        <p:grpSpPr>
          <a:xfrm>
            <a:off x="844309" y="567004"/>
            <a:ext cx="203147" cy="401596"/>
            <a:chOff x="4508863" y="1528200"/>
            <a:chExt cx="318850" cy="472800"/>
          </a:xfrm>
        </p:grpSpPr>
        <p:sp>
          <p:nvSpPr>
            <p:cNvPr id="359" name="Google Shape;35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3" name="Google Shape;363;p23"/>
          <p:cNvGrpSpPr/>
          <p:nvPr/>
        </p:nvGrpSpPr>
        <p:grpSpPr>
          <a:xfrm>
            <a:off x="7917740" y="468686"/>
            <a:ext cx="203147" cy="401596"/>
            <a:chOff x="4508863" y="1528200"/>
            <a:chExt cx="318850" cy="472800"/>
          </a:xfrm>
        </p:grpSpPr>
        <p:sp>
          <p:nvSpPr>
            <p:cNvPr id="364" name="Google Shape;36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23"/>
          <p:cNvGrpSpPr/>
          <p:nvPr/>
        </p:nvGrpSpPr>
        <p:grpSpPr>
          <a:xfrm>
            <a:off x="8201881" y="551651"/>
            <a:ext cx="203147" cy="401596"/>
            <a:chOff x="4508863" y="1528200"/>
            <a:chExt cx="318850" cy="472800"/>
          </a:xfrm>
        </p:grpSpPr>
        <p:sp>
          <p:nvSpPr>
            <p:cNvPr id="369" name="Google Shape;36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23"/>
          <p:cNvGrpSpPr/>
          <p:nvPr/>
        </p:nvGrpSpPr>
        <p:grpSpPr>
          <a:xfrm>
            <a:off x="8491810" y="551651"/>
            <a:ext cx="203147" cy="401596"/>
            <a:chOff x="4508863" y="1528200"/>
            <a:chExt cx="318850" cy="472800"/>
          </a:xfrm>
        </p:grpSpPr>
        <p:sp>
          <p:nvSpPr>
            <p:cNvPr id="374" name="Google Shape;37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8" name="Google Shape;378;p23"/>
          <p:cNvSpPr txBox="1"/>
          <p:nvPr/>
        </p:nvSpPr>
        <p:spPr>
          <a:xfrm>
            <a:off x="-108520" y="2118970"/>
            <a:ext cx="8961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u="none" strike="noStrike" cap="none">
                <a:solidFill>
                  <a:srgbClr val="FF0000"/>
                </a:solidFill>
                <a:latin typeface="Times New Roman"/>
                <a:ea typeface="Times New Roman"/>
                <a:cs typeface="Times New Roman"/>
                <a:sym typeface="Times New Roman"/>
              </a:rPr>
              <a:t>LUYỆN TẬP</a:t>
            </a:r>
            <a:endParaRPr sz="5400" b="1"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p:nvPr/>
        </p:nvSpPr>
        <p:spPr>
          <a:xfrm>
            <a:off x="384906" y="404664"/>
            <a:ext cx="8435565" cy="1515145"/>
          </a:xfrm>
          <a:prstGeom prst="hexagon">
            <a:avLst>
              <a:gd name="adj" fmla="val 25000"/>
              <a:gd name="vf" fmla="val 11547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84" name="Google Shape;384;p24"/>
          <p:cNvSpPr txBox="1"/>
          <p:nvPr/>
        </p:nvSpPr>
        <p:spPr>
          <a:xfrm>
            <a:off x="943876" y="623627"/>
            <a:ext cx="766057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600"/>
              <a:buFont typeface="Times New Roman"/>
              <a:buNone/>
            </a:pPr>
            <a:r>
              <a:rPr lang="en-US" sz="3600" b="1" i="1">
                <a:solidFill>
                  <a:srgbClr val="0070C0"/>
                </a:solidFill>
                <a:latin typeface="Times New Roman"/>
                <a:ea typeface="Times New Roman"/>
                <a:cs typeface="Times New Roman"/>
                <a:sym typeface="Times New Roman"/>
              </a:rPr>
              <a:t>1</a:t>
            </a:r>
            <a:r>
              <a:rPr lang="en-US" sz="3600" b="1" i="1" u="none" strike="noStrike" cap="none">
                <a:solidFill>
                  <a:srgbClr val="0070C0"/>
                </a:solidFill>
                <a:latin typeface="Times New Roman"/>
                <a:ea typeface="Times New Roman"/>
                <a:cs typeface="Times New Roman"/>
                <a:sym typeface="Times New Roman"/>
              </a:rPr>
              <a:t>. Tìm những từ chỉ đặc điểm trong các từ dưới đây?</a:t>
            </a:r>
            <a:endParaRPr sz="3600" b="1" i="1" u="none" strike="noStrike" cap="none">
              <a:solidFill>
                <a:srgbClr val="0070C0"/>
              </a:solidFill>
              <a:latin typeface="Times New Roman"/>
              <a:ea typeface="Times New Roman"/>
              <a:cs typeface="Times New Roman"/>
              <a:sym typeface="Times New Roman"/>
            </a:endParaRPr>
          </a:p>
        </p:txBody>
      </p:sp>
      <p:sp>
        <p:nvSpPr>
          <p:cNvPr id="385" name="Google Shape;385;p24"/>
          <p:cNvSpPr/>
          <p:nvPr/>
        </p:nvSpPr>
        <p:spPr>
          <a:xfrm>
            <a:off x="-8896" y="2937163"/>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đảo</a:t>
            </a:r>
            <a:endParaRPr sz="3200">
              <a:solidFill>
                <a:schemeClr val="dk1"/>
              </a:solidFill>
              <a:latin typeface="Times New Roman"/>
              <a:ea typeface="Times New Roman"/>
              <a:cs typeface="Times New Roman"/>
              <a:sym typeface="Times New Roman"/>
            </a:endParaRPr>
          </a:p>
        </p:txBody>
      </p:sp>
      <p:sp>
        <p:nvSpPr>
          <p:cNvPr id="386" name="Google Shape;386;p24"/>
          <p:cNvSpPr/>
          <p:nvPr/>
        </p:nvSpPr>
        <p:spPr>
          <a:xfrm>
            <a:off x="1353390" y="2939015"/>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biển</a:t>
            </a:r>
            <a:endParaRPr sz="3200">
              <a:solidFill>
                <a:schemeClr val="dk1"/>
              </a:solidFill>
              <a:latin typeface="Times New Roman"/>
              <a:ea typeface="Times New Roman"/>
              <a:cs typeface="Times New Roman"/>
              <a:sym typeface="Times New Roman"/>
            </a:endParaRPr>
          </a:p>
        </p:txBody>
      </p:sp>
      <p:sp>
        <p:nvSpPr>
          <p:cNvPr id="387" name="Google Shape;387;p24"/>
          <p:cNvSpPr/>
          <p:nvPr/>
        </p:nvSpPr>
        <p:spPr>
          <a:xfrm>
            <a:off x="2721541" y="2937163"/>
            <a:ext cx="1417440"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rực rỡ</a:t>
            </a:r>
            <a:endParaRPr sz="3200">
              <a:solidFill>
                <a:schemeClr val="dk1"/>
              </a:solidFill>
              <a:latin typeface="Times New Roman"/>
              <a:ea typeface="Times New Roman"/>
              <a:cs typeface="Times New Roman"/>
              <a:sym typeface="Times New Roman"/>
            </a:endParaRPr>
          </a:p>
        </p:txBody>
      </p:sp>
      <p:sp>
        <p:nvSpPr>
          <p:cNvPr id="388" name="Google Shape;388;p24"/>
          <p:cNvSpPr/>
          <p:nvPr/>
        </p:nvSpPr>
        <p:spPr>
          <a:xfrm>
            <a:off x="4279549" y="2936740"/>
            <a:ext cx="1791112"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khổng lồ</a:t>
            </a:r>
            <a:endParaRPr sz="3200">
              <a:solidFill>
                <a:schemeClr val="dk1"/>
              </a:solidFill>
              <a:latin typeface="Times New Roman"/>
              <a:ea typeface="Times New Roman"/>
              <a:cs typeface="Times New Roman"/>
              <a:sym typeface="Times New Roman"/>
            </a:endParaRPr>
          </a:p>
        </p:txBody>
      </p:sp>
      <p:sp>
        <p:nvSpPr>
          <p:cNvPr id="389" name="Google Shape;389;p24"/>
          <p:cNvSpPr/>
          <p:nvPr/>
        </p:nvSpPr>
        <p:spPr>
          <a:xfrm>
            <a:off x="6189481" y="2939015"/>
            <a:ext cx="1401670"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san hô</a:t>
            </a:r>
            <a:endParaRPr sz="3200">
              <a:solidFill>
                <a:schemeClr val="dk1"/>
              </a:solidFill>
              <a:latin typeface="Times New Roman"/>
              <a:ea typeface="Times New Roman"/>
              <a:cs typeface="Times New Roman"/>
              <a:sym typeface="Times New Roman"/>
            </a:endParaRPr>
          </a:p>
        </p:txBody>
      </p:sp>
      <p:sp>
        <p:nvSpPr>
          <p:cNvPr id="390" name="Google Shape;390;p24"/>
          <p:cNvSpPr/>
          <p:nvPr/>
        </p:nvSpPr>
        <p:spPr>
          <a:xfrm>
            <a:off x="7754631" y="2924944"/>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đẹp</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85"/>
                                        </p:tgtEl>
                                      </p:cBhvr>
                                    </p:animEffect>
                                    <p:set>
                                      <p:cBhvr>
                                        <p:cTn id="7" dur="1" fill="hold">
                                          <p:stCondLst>
                                            <p:cond delay="1000"/>
                                          </p:stCondLst>
                                        </p:cTn>
                                        <p:tgtEl>
                                          <p:spTgt spid="3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822"/>
                                        <p:tgtEl>
                                          <p:spTgt spid="386"/>
                                        </p:tgtEl>
                                      </p:cBhvr>
                                    </p:animEffect>
                                    <p:set>
                                      <p:cBhvr>
                                        <p:cTn id="12" dur="1" fill="hold">
                                          <p:stCondLst>
                                            <p:cond delay="1822"/>
                                          </p:stCondLst>
                                        </p:cTn>
                                        <p:tgtEl>
                                          <p:spTgt spid="3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9"/>
                                        </p:tgtEl>
                                      </p:cBhvr>
                                    </p:animEffect>
                                    <p:set>
                                      <p:cBhvr>
                                        <p:cTn id="17" dur="1" fill="hold">
                                          <p:stCondLst>
                                            <p:cond delay="500"/>
                                          </p:stCondLst>
                                        </p:cTn>
                                        <p:tgtEl>
                                          <p:spTgt spid="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5" name="Google Shape;395;p25"/>
          <p:cNvGrpSpPr/>
          <p:nvPr/>
        </p:nvGrpSpPr>
        <p:grpSpPr>
          <a:xfrm>
            <a:off x="0" y="5301208"/>
            <a:ext cx="9105835" cy="1556792"/>
            <a:chOff x="-53293" y="2190760"/>
            <a:chExt cx="9211855" cy="2951064"/>
          </a:xfrm>
        </p:grpSpPr>
        <p:pic>
          <p:nvPicPr>
            <p:cNvPr id="396" name="Google Shape;396;p25"/>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397" name="Google Shape;397;p25"/>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398" name="Google Shape;398;p25"/>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399" name="Google Shape;399;p25"/>
          <p:cNvGrpSpPr/>
          <p:nvPr/>
        </p:nvGrpSpPr>
        <p:grpSpPr>
          <a:xfrm>
            <a:off x="270239" y="484039"/>
            <a:ext cx="203147" cy="401596"/>
            <a:chOff x="4508863" y="1528200"/>
            <a:chExt cx="318850" cy="472800"/>
          </a:xfrm>
        </p:grpSpPr>
        <p:sp>
          <p:nvSpPr>
            <p:cNvPr id="400" name="Google Shape;40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4" name="Google Shape;404;p25"/>
          <p:cNvGrpSpPr/>
          <p:nvPr/>
        </p:nvGrpSpPr>
        <p:grpSpPr>
          <a:xfrm>
            <a:off x="554380" y="567004"/>
            <a:ext cx="203147" cy="401596"/>
            <a:chOff x="4508863" y="1528200"/>
            <a:chExt cx="318850" cy="472800"/>
          </a:xfrm>
        </p:grpSpPr>
        <p:sp>
          <p:nvSpPr>
            <p:cNvPr id="405" name="Google Shape;40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9" name="Google Shape;409;p25"/>
          <p:cNvGrpSpPr/>
          <p:nvPr/>
        </p:nvGrpSpPr>
        <p:grpSpPr>
          <a:xfrm>
            <a:off x="844309" y="567004"/>
            <a:ext cx="203147" cy="401596"/>
            <a:chOff x="4508863" y="1528200"/>
            <a:chExt cx="318850" cy="472800"/>
          </a:xfrm>
        </p:grpSpPr>
        <p:sp>
          <p:nvSpPr>
            <p:cNvPr id="410" name="Google Shape;41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25"/>
          <p:cNvGrpSpPr/>
          <p:nvPr/>
        </p:nvGrpSpPr>
        <p:grpSpPr>
          <a:xfrm>
            <a:off x="7917740" y="468686"/>
            <a:ext cx="203147" cy="401596"/>
            <a:chOff x="4508863" y="1528200"/>
            <a:chExt cx="318850" cy="472800"/>
          </a:xfrm>
        </p:grpSpPr>
        <p:sp>
          <p:nvSpPr>
            <p:cNvPr id="415" name="Google Shape;41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9" name="Google Shape;419;p25"/>
          <p:cNvGrpSpPr/>
          <p:nvPr/>
        </p:nvGrpSpPr>
        <p:grpSpPr>
          <a:xfrm>
            <a:off x="8201881" y="551651"/>
            <a:ext cx="203147" cy="401596"/>
            <a:chOff x="4508863" y="1528200"/>
            <a:chExt cx="318850" cy="472800"/>
          </a:xfrm>
        </p:grpSpPr>
        <p:sp>
          <p:nvSpPr>
            <p:cNvPr id="420" name="Google Shape;42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4" name="Google Shape;424;p25"/>
          <p:cNvGrpSpPr/>
          <p:nvPr/>
        </p:nvGrpSpPr>
        <p:grpSpPr>
          <a:xfrm>
            <a:off x="8491810" y="551651"/>
            <a:ext cx="203147" cy="401596"/>
            <a:chOff x="4508863" y="1528200"/>
            <a:chExt cx="318850" cy="472800"/>
          </a:xfrm>
        </p:grpSpPr>
        <p:sp>
          <p:nvSpPr>
            <p:cNvPr id="425" name="Google Shape;42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25"/>
          <p:cNvSpPr/>
          <p:nvPr/>
        </p:nvSpPr>
        <p:spPr>
          <a:xfrm>
            <a:off x="471590" y="289821"/>
            <a:ext cx="7889802" cy="1515145"/>
          </a:xfrm>
          <a:prstGeom prst="hexagon">
            <a:avLst>
              <a:gd name="adj" fmla="val 25000"/>
              <a:gd name="vf" fmla="val 11547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430" name="Google Shape;430;p25"/>
          <p:cNvSpPr txBox="1"/>
          <p:nvPr/>
        </p:nvSpPr>
        <p:spPr>
          <a:xfrm>
            <a:off x="766960" y="700190"/>
            <a:ext cx="701532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600"/>
              <a:buFont typeface="Times New Roman"/>
              <a:buNone/>
            </a:pPr>
            <a:r>
              <a:rPr lang="en-US" sz="3600" b="1">
                <a:solidFill>
                  <a:srgbClr val="0070C0"/>
                </a:solidFill>
                <a:latin typeface="Times New Roman"/>
                <a:ea typeface="Times New Roman"/>
                <a:cs typeface="Times New Roman"/>
                <a:sym typeface="Times New Roman"/>
              </a:rPr>
              <a:t>2</a:t>
            </a:r>
            <a:r>
              <a:rPr lang="en-US" sz="3600" b="1" u="none" strike="noStrike" cap="none">
                <a:solidFill>
                  <a:srgbClr val="0070C0"/>
                </a:solidFill>
                <a:latin typeface="Times New Roman"/>
                <a:ea typeface="Times New Roman"/>
                <a:cs typeface="Times New Roman"/>
                <a:sym typeface="Times New Roman"/>
              </a:rPr>
              <a:t>. </a:t>
            </a:r>
            <a:r>
              <a:rPr lang="en-US" sz="3600" b="1">
                <a:solidFill>
                  <a:srgbClr val="0070C0"/>
                </a:solidFill>
                <a:latin typeface="Times New Roman"/>
                <a:ea typeface="Times New Roman"/>
                <a:cs typeface="Times New Roman"/>
                <a:sym typeface="Times New Roman"/>
              </a:rPr>
              <a:t>Đặt một câu với từ vừa tìm được.</a:t>
            </a:r>
            <a:endParaRPr sz="3600" b="1" u="none" strike="noStrike" cap="none">
              <a:solidFill>
                <a:srgbClr val="0070C0"/>
              </a:solidFill>
              <a:latin typeface="Times New Roman"/>
              <a:ea typeface="Times New Roman"/>
              <a:cs typeface="Times New Roman"/>
              <a:sym typeface="Times New Roman"/>
            </a:endParaRPr>
          </a:p>
        </p:txBody>
      </p:sp>
      <p:sp>
        <p:nvSpPr>
          <p:cNvPr id="431" name="Google Shape;431;p25"/>
          <p:cNvSpPr/>
          <p:nvPr/>
        </p:nvSpPr>
        <p:spPr>
          <a:xfrm>
            <a:off x="766960" y="2564904"/>
            <a:ext cx="1417440"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rực rỡ</a:t>
            </a:r>
            <a:endParaRPr sz="3200">
              <a:solidFill>
                <a:schemeClr val="dk1"/>
              </a:solidFill>
              <a:latin typeface="Times New Roman"/>
              <a:ea typeface="Times New Roman"/>
              <a:cs typeface="Times New Roman"/>
              <a:sym typeface="Times New Roman"/>
            </a:endParaRPr>
          </a:p>
        </p:txBody>
      </p:sp>
      <p:sp>
        <p:nvSpPr>
          <p:cNvPr id="432" name="Google Shape;432;p25"/>
          <p:cNvSpPr/>
          <p:nvPr/>
        </p:nvSpPr>
        <p:spPr>
          <a:xfrm>
            <a:off x="3347864" y="2564904"/>
            <a:ext cx="1791112"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khổng lồ</a:t>
            </a:r>
            <a:endParaRPr sz="3200">
              <a:solidFill>
                <a:schemeClr val="dk1"/>
              </a:solidFill>
              <a:latin typeface="Times New Roman"/>
              <a:ea typeface="Times New Roman"/>
              <a:cs typeface="Times New Roman"/>
              <a:sym typeface="Times New Roman"/>
            </a:endParaRPr>
          </a:p>
        </p:txBody>
      </p:sp>
      <p:sp>
        <p:nvSpPr>
          <p:cNvPr id="433" name="Google Shape;433;p25"/>
          <p:cNvSpPr/>
          <p:nvPr/>
        </p:nvSpPr>
        <p:spPr>
          <a:xfrm>
            <a:off x="6302440" y="2564904"/>
            <a:ext cx="1234765"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đẹp</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26" descr="在走动的火车 852x480 | Pics, Animation, Travel"/>
          <p:cNvPicPr preferRelativeResize="0"/>
          <p:nvPr/>
        </p:nvPicPr>
        <p:blipFill rotWithShape="1">
          <a:blip r:embed="rId3">
            <a:alphaModFix/>
          </a:blip>
          <a:srcRect/>
          <a:stretch/>
        </p:blipFill>
        <p:spPr>
          <a:xfrm>
            <a:off x="1929164" y="3186338"/>
            <a:ext cx="5863916" cy="4404819"/>
          </a:xfrm>
          <a:prstGeom prst="rect">
            <a:avLst/>
          </a:prstGeom>
          <a:noFill/>
          <a:ln>
            <a:noFill/>
          </a:ln>
        </p:spPr>
      </p:pic>
      <p:sp>
        <p:nvSpPr>
          <p:cNvPr id="440" name="Google Shape;440;p26"/>
          <p:cNvSpPr/>
          <p:nvPr/>
        </p:nvSpPr>
        <p:spPr>
          <a:xfrm>
            <a:off x="2997981" y="3953841"/>
            <a:ext cx="1287031" cy="1716041"/>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41" name="Google Shape;441;p26"/>
          <p:cNvSpPr/>
          <p:nvPr/>
        </p:nvSpPr>
        <p:spPr>
          <a:xfrm>
            <a:off x="1180560" y="4091426"/>
            <a:ext cx="1183843" cy="15784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42" name="Google Shape;442;p26"/>
          <p:cNvSpPr/>
          <p:nvPr/>
        </p:nvSpPr>
        <p:spPr>
          <a:xfrm>
            <a:off x="7016340" y="2879776"/>
            <a:ext cx="908705" cy="1211606"/>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grpSp>
        <p:nvGrpSpPr>
          <p:cNvPr id="443" name="Google Shape;443;p26"/>
          <p:cNvGrpSpPr/>
          <p:nvPr/>
        </p:nvGrpSpPr>
        <p:grpSpPr>
          <a:xfrm>
            <a:off x="1330314" y="431311"/>
            <a:ext cx="6036112" cy="4896929"/>
            <a:chOff x="3084810" y="-335112"/>
            <a:chExt cx="5809496" cy="5760000"/>
          </a:xfrm>
        </p:grpSpPr>
        <p:grpSp>
          <p:nvGrpSpPr>
            <p:cNvPr id="444" name="Google Shape;444;p26"/>
            <p:cNvGrpSpPr/>
            <p:nvPr/>
          </p:nvGrpSpPr>
          <p:grpSpPr>
            <a:xfrm>
              <a:off x="3297693" y="-335112"/>
              <a:ext cx="5596613" cy="5760000"/>
              <a:chOff x="3297693" y="-335112"/>
              <a:chExt cx="5596613" cy="5760000"/>
            </a:xfrm>
          </p:grpSpPr>
          <p:cxnSp>
            <p:nvCxnSpPr>
              <p:cNvPr id="445" name="Google Shape;445;p26"/>
              <p:cNvCxnSpPr/>
              <p:nvPr/>
            </p:nvCxnSpPr>
            <p:spPr>
              <a:xfrm>
                <a:off x="6154058" y="-335112"/>
                <a:ext cx="0" cy="5760000"/>
              </a:xfrm>
              <a:prstGeom prst="straightConnector1">
                <a:avLst/>
              </a:prstGeom>
              <a:noFill/>
              <a:ln w="76200" cap="rnd" cmpd="sng">
                <a:solidFill>
                  <a:srgbClr val="F7E3AD"/>
                </a:solidFill>
                <a:prstDash val="solid"/>
                <a:round/>
                <a:headEnd type="none" w="sm" len="sm"/>
                <a:tailEnd type="none" w="sm" len="sm"/>
              </a:ln>
            </p:spPr>
          </p:cxnSp>
          <p:pic>
            <p:nvPicPr>
              <p:cNvPr id="446" name="Google Shape;446;p26"/>
              <p:cNvPicPr preferRelativeResize="0"/>
              <p:nvPr/>
            </p:nvPicPr>
            <p:blipFill rotWithShape="1">
              <a:blip r:embed="rId4">
                <a:alphaModFix/>
              </a:blip>
              <a:srcRect t="48492"/>
              <a:stretch/>
            </p:blipFill>
            <p:spPr>
              <a:xfrm>
                <a:off x="3297693" y="2256270"/>
                <a:ext cx="5596613" cy="2885850"/>
              </a:xfrm>
              <a:prstGeom prst="rect">
                <a:avLst/>
              </a:prstGeom>
              <a:noFill/>
              <a:ln>
                <a:noFill/>
              </a:ln>
            </p:spPr>
          </p:pic>
        </p:grpSp>
        <p:pic>
          <p:nvPicPr>
            <p:cNvPr id="447" name="Google Shape;447;p26"/>
            <p:cNvPicPr preferRelativeResize="0"/>
            <p:nvPr/>
          </p:nvPicPr>
          <p:blipFill rotWithShape="1">
            <a:blip r:embed="rId5">
              <a:alphaModFix/>
            </a:blip>
            <a:srcRect/>
            <a:stretch/>
          </p:blipFill>
          <p:spPr>
            <a:xfrm>
              <a:off x="3084810" y="1126386"/>
              <a:ext cx="5809496" cy="1403988"/>
            </a:xfrm>
            <a:prstGeom prst="rect">
              <a:avLst/>
            </a:prstGeom>
            <a:noFill/>
            <a:ln>
              <a:noFill/>
            </a:ln>
          </p:spPr>
        </p:pic>
      </p:grpSp>
      <p:sp>
        <p:nvSpPr>
          <p:cNvPr id="448" name="Google Shape;448;p26"/>
          <p:cNvSpPr/>
          <p:nvPr/>
        </p:nvSpPr>
        <p:spPr>
          <a:xfrm>
            <a:off x="6779637" y="3259315"/>
            <a:ext cx="929518" cy="12393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pic>
        <p:nvPicPr>
          <p:cNvPr id="449" name="Google Shape;449;p26"/>
          <p:cNvPicPr preferRelativeResize="0"/>
          <p:nvPr/>
        </p:nvPicPr>
        <p:blipFill rotWithShape="1">
          <a:blip r:embed="rId6">
            <a:alphaModFix/>
          </a:blip>
          <a:srcRect l="53606" t="-1143" r="26891" b="81649"/>
          <a:stretch/>
        </p:blipFill>
        <p:spPr>
          <a:xfrm>
            <a:off x="6440733" y="810849"/>
            <a:ext cx="1319997" cy="734428"/>
          </a:xfrm>
          <a:prstGeom prst="rect">
            <a:avLst/>
          </a:prstGeom>
          <a:noFill/>
          <a:ln>
            <a:noFill/>
          </a:ln>
        </p:spPr>
      </p:pic>
      <p:sp>
        <p:nvSpPr>
          <p:cNvPr id="450" name="Google Shape;450;p26"/>
          <p:cNvSpPr/>
          <p:nvPr/>
        </p:nvSpPr>
        <p:spPr>
          <a:xfrm>
            <a:off x="912463" y="598108"/>
            <a:ext cx="665736" cy="887648"/>
          </a:xfrm>
          <a:prstGeom prst="ellipse">
            <a:avLst/>
          </a:prstGeom>
          <a:solidFill>
            <a:srgbClr val="A5C0A4">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51" name="Google Shape;451;p26"/>
          <p:cNvSpPr/>
          <p:nvPr/>
        </p:nvSpPr>
        <p:spPr>
          <a:xfrm>
            <a:off x="1245331" y="1216687"/>
            <a:ext cx="403607" cy="538143"/>
          </a:xfrm>
          <a:prstGeom prst="ellipse">
            <a:avLst/>
          </a:prstGeom>
          <a:solidFill>
            <a:srgbClr val="F7E3AD">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52" name="Google Shape;452;p26"/>
          <p:cNvSpPr/>
          <p:nvPr/>
        </p:nvSpPr>
        <p:spPr>
          <a:xfrm>
            <a:off x="2924653" y="2923229"/>
            <a:ext cx="3068619" cy="1423420"/>
          </a:xfrm>
          <a:prstGeom prst="rect">
            <a:avLst/>
          </a:prstGeom>
          <a:noFill/>
          <a:ln>
            <a:noFill/>
          </a:ln>
        </p:spPr>
        <p:txBody>
          <a:bodyPr spcFirstLastPara="1" wrap="square" lIns="68475" tIns="34250" rIns="68475" bIns="3425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a:solidFill>
                  <a:srgbClr val="FF0000"/>
                </a:solidFill>
                <a:latin typeface="Times New Roman"/>
                <a:ea typeface="Times New Roman"/>
                <a:cs typeface="Times New Roman"/>
                <a:sym typeface="Times New Roman"/>
              </a:rPr>
              <a:t>CỦNG CỐ, </a:t>
            </a:r>
            <a:endParaRPr/>
          </a:p>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a:solidFill>
                  <a:srgbClr val="FF0000"/>
                </a:solidFill>
                <a:latin typeface="Times New Roman"/>
                <a:ea typeface="Times New Roman"/>
                <a:cs typeface="Times New Roman"/>
                <a:sym typeface="Times New Roman"/>
              </a:rPr>
              <a:t>DẶN DÒ</a:t>
            </a:r>
            <a:endParaRPr sz="44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par>
                                <p:cTn id="8" presetID="10" presetClass="entr" presetSubtype="0"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fade">
                                      <p:cBhvr>
                                        <p:cTn id="10" dur="1000"/>
                                        <p:tgtEl>
                                          <p:spTgt spid="451"/>
                                        </p:tgtEl>
                                      </p:cBhvr>
                                    </p:animEffect>
                                  </p:childTnLst>
                                </p:cTn>
                              </p:par>
                              <p:par>
                                <p:cTn id="11" presetID="10"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1000"/>
                                        <p:tgtEl>
                                          <p:spTgt spid="449"/>
                                        </p:tgtEl>
                                      </p:cBhvr>
                                    </p:animEffect>
                                  </p:childTnLst>
                                </p:cTn>
                              </p:par>
                              <p:par>
                                <p:cTn id="14" presetID="10" presetClass="entr" presetSubtype="0" fill="hold" nodeType="withEffect">
                                  <p:stCondLst>
                                    <p:cond delay="0"/>
                                  </p:stCondLst>
                                  <p:childTnLst>
                                    <p:set>
                                      <p:cBhvr>
                                        <p:cTn id="15" dur="1" fill="hold">
                                          <p:stCondLst>
                                            <p:cond delay="0"/>
                                          </p:stCondLst>
                                        </p:cTn>
                                        <p:tgtEl>
                                          <p:spTgt spid="442"/>
                                        </p:tgtEl>
                                        <p:attrNameLst>
                                          <p:attrName>style.visibility</p:attrName>
                                        </p:attrNameLst>
                                      </p:cBhvr>
                                      <p:to>
                                        <p:strVal val="visible"/>
                                      </p:to>
                                    </p:set>
                                    <p:animEffect transition="in" filter="fade">
                                      <p:cBhvr>
                                        <p:cTn id="16" dur="1000"/>
                                        <p:tgtEl>
                                          <p:spTgt spid="442"/>
                                        </p:tgtEl>
                                      </p:cBhvr>
                                    </p:animEffect>
                                  </p:childTnLst>
                                </p:cTn>
                              </p:par>
                              <p:par>
                                <p:cTn id="17" presetID="10" presetClass="entr" presetSubtype="0" fill="hold" nodeType="withEffect">
                                  <p:stCondLst>
                                    <p:cond delay="0"/>
                                  </p:stCondLst>
                                  <p:childTnLst>
                                    <p:set>
                                      <p:cBhvr>
                                        <p:cTn id="18" dur="1" fill="hold">
                                          <p:stCondLst>
                                            <p:cond delay="0"/>
                                          </p:stCondLst>
                                        </p:cTn>
                                        <p:tgtEl>
                                          <p:spTgt spid="448"/>
                                        </p:tgtEl>
                                        <p:attrNameLst>
                                          <p:attrName>style.visibility</p:attrName>
                                        </p:attrNameLst>
                                      </p:cBhvr>
                                      <p:to>
                                        <p:strVal val="visible"/>
                                      </p:to>
                                    </p:set>
                                    <p:animEffect transition="in" filter="fade">
                                      <p:cBhvr>
                                        <p:cTn id="19" dur="1000"/>
                                        <p:tgtEl>
                                          <p:spTgt spid="448"/>
                                        </p:tgtEl>
                                      </p:cBhvr>
                                    </p:animEffect>
                                  </p:childTnLst>
                                </p:cTn>
                              </p:par>
                              <p:par>
                                <p:cTn id="20" presetID="10" presetClass="entr" presetSubtype="0" fill="hold" nodeType="withEffect">
                                  <p:stCondLst>
                                    <p:cond delay="0"/>
                                  </p:stCondLst>
                                  <p:childTnLst>
                                    <p:set>
                                      <p:cBhvr>
                                        <p:cTn id="21" dur="1" fill="hold">
                                          <p:stCondLst>
                                            <p:cond delay="0"/>
                                          </p:stCondLst>
                                        </p:cTn>
                                        <p:tgtEl>
                                          <p:spTgt spid="440"/>
                                        </p:tgtEl>
                                        <p:attrNameLst>
                                          <p:attrName>style.visibility</p:attrName>
                                        </p:attrNameLst>
                                      </p:cBhvr>
                                      <p:to>
                                        <p:strVal val="visible"/>
                                      </p:to>
                                    </p:set>
                                    <p:animEffect transition="in" filter="fade">
                                      <p:cBhvr>
                                        <p:cTn id="22" dur="1000"/>
                                        <p:tgtEl>
                                          <p:spTgt spid="440"/>
                                        </p:tgtEl>
                                      </p:cBhvr>
                                    </p:animEffect>
                                  </p:childTnLst>
                                </p:cTn>
                              </p:par>
                              <p:par>
                                <p:cTn id="23" presetID="10" presetClass="entr" presetSubtype="0" fill="hold" nodeType="withEffect">
                                  <p:stCondLst>
                                    <p:cond delay="0"/>
                                  </p:stCondLst>
                                  <p:childTnLst>
                                    <p:set>
                                      <p:cBhvr>
                                        <p:cTn id="24" dur="1" fill="hold">
                                          <p:stCondLst>
                                            <p:cond delay="0"/>
                                          </p:stCondLst>
                                        </p:cTn>
                                        <p:tgtEl>
                                          <p:spTgt spid="441"/>
                                        </p:tgtEl>
                                        <p:attrNameLst>
                                          <p:attrName>style.visibility</p:attrName>
                                        </p:attrNameLst>
                                      </p:cBhvr>
                                      <p:to>
                                        <p:strVal val="visible"/>
                                      </p:to>
                                    </p:set>
                                    <p:animEffect transition="in" filter="fade">
                                      <p:cBhvr>
                                        <p:cTn id="25" dur="1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picture containing text, wall, indoor, monitor&#10;&#10;Description automatically generated"/>
          <p:cNvPicPr preferRelativeResize="0"/>
          <p:nvPr/>
        </p:nvPicPr>
        <p:blipFill rotWithShape="1">
          <a:blip r:embed="rId3">
            <a:alphaModFix/>
          </a:blip>
          <a:srcRect/>
          <a:stretch/>
        </p:blipFill>
        <p:spPr>
          <a:xfrm>
            <a:off x="12989" y="0"/>
            <a:ext cx="9118023" cy="6858000"/>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12989" y="0"/>
            <a:ext cx="911802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l="25648" t="22438" r="10706" b="15547"/>
          <a:stretch/>
        </p:blipFill>
        <p:spPr>
          <a:xfrm>
            <a:off x="-28068" y="0"/>
            <a:ext cx="9151037" cy="6858000"/>
          </a:xfrm>
          <a:prstGeom prst="rect">
            <a:avLst/>
          </a:prstGeom>
          <a:noFill/>
          <a:ln>
            <a:noFill/>
          </a:ln>
        </p:spPr>
      </p:pic>
      <p:sp>
        <p:nvSpPr>
          <p:cNvPr id="123" name="Google Shape;123;p4"/>
          <p:cNvSpPr/>
          <p:nvPr/>
        </p:nvSpPr>
        <p:spPr>
          <a:xfrm>
            <a:off x="323528" y="836712"/>
            <a:ext cx="8509193" cy="216024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sng" strike="noStrike" cap="none">
                <a:solidFill>
                  <a:srgbClr val="366092"/>
                </a:solidFill>
                <a:latin typeface="Times New Roman"/>
                <a:ea typeface="Times New Roman"/>
                <a:cs typeface="Times New Roman"/>
                <a:sym typeface="Times New Roman"/>
              </a:rPr>
              <a:t>Bài 28</a:t>
            </a:r>
            <a:r>
              <a:rPr lang="en-US" sz="4000" b="1" i="0" u="none" strike="noStrike" cap="none">
                <a:solidFill>
                  <a:srgbClr val="366092"/>
                </a:solidFill>
                <a:latin typeface="Times New Roman"/>
                <a:ea typeface="Times New Roman"/>
                <a:cs typeface="Times New Roman"/>
                <a:sym typeface="Times New Roman"/>
              </a:rPr>
              <a:t>: </a:t>
            </a:r>
            <a:endParaRPr sz="4000" b="1" i="0" u="none" strike="noStrike" cap="none">
              <a:solidFill>
                <a:srgbClr val="366092"/>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i="0" u="none" strike="noStrike" cap="none">
                <a:solidFill>
                  <a:srgbClr val="366092"/>
                </a:solidFill>
                <a:latin typeface="Times New Roman"/>
                <a:ea typeface="Times New Roman"/>
                <a:cs typeface="Times New Roman"/>
                <a:sym typeface="Times New Roman"/>
              </a:rPr>
              <a:t>KHÁM PHÁ ĐÁY BIỂN </a:t>
            </a:r>
            <a:endParaRPr/>
          </a:p>
          <a:p>
            <a:pPr marL="0" marR="0" lvl="0" indent="0" algn="ctr" rtl="0">
              <a:spcBef>
                <a:spcPts val="0"/>
              </a:spcBef>
              <a:spcAft>
                <a:spcPts val="0"/>
              </a:spcAft>
              <a:buNone/>
            </a:pPr>
            <a:r>
              <a:rPr lang="en-US" sz="4000" b="1" i="0" u="none" strike="noStrike" cap="none">
                <a:solidFill>
                  <a:srgbClr val="366092"/>
                </a:solidFill>
                <a:latin typeface="Times New Roman"/>
                <a:ea typeface="Times New Roman"/>
                <a:cs typeface="Times New Roman"/>
                <a:sym typeface="Times New Roman"/>
              </a:rPr>
              <a:t>Ở TRƯỜNG SA</a:t>
            </a:r>
            <a:endParaRPr/>
          </a:p>
        </p:txBody>
      </p:sp>
      <p:sp>
        <p:nvSpPr>
          <p:cNvPr id="124" name="Google Shape;124;p4"/>
          <p:cNvSpPr txBox="1"/>
          <p:nvPr/>
        </p:nvSpPr>
        <p:spPr>
          <a:xfrm>
            <a:off x="1415511" y="3510498"/>
            <a:ext cx="62638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err="1">
                <a:solidFill>
                  <a:schemeClr val="dk1"/>
                </a:solidFill>
                <a:latin typeface="Times New Roman"/>
                <a:ea typeface="Times New Roman"/>
                <a:cs typeface="Times New Roman"/>
                <a:sym typeface="Times New Roman"/>
              </a:rPr>
              <a:t>Nói</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những</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điều</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em</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biết</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về</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biển</a:t>
            </a:r>
            <a:r>
              <a:rPr lang="en-US" sz="3600" b="0" i="0" u="none" strike="noStrike" cap="none" dirty="0">
                <a:solidFill>
                  <a:schemeClr val="dk1"/>
                </a:solidFill>
                <a:latin typeface="Times New Roman"/>
                <a:ea typeface="Times New Roman"/>
                <a:cs typeface="Times New Roman"/>
                <a:sym typeface="Times New Roman"/>
              </a:rPr>
              <a:t>.</a:t>
            </a:r>
            <a:endParaRPr sz="36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1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a:solidFill>
                <a:schemeClr val="dk1"/>
              </a:solidFill>
              <a:latin typeface="Times New Roman"/>
              <a:ea typeface="Times New Roman"/>
              <a:cs typeface="Times New Roman"/>
              <a:sym typeface="Times New Roman"/>
            </a:endParaRPr>
          </a:p>
        </p:txBody>
      </p:sp>
      <p:sp>
        <p:nvSpPr>
          <p:cNvPr id="130" name="Google Shape;130;p5"/>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131" name="Google Shape;131;p5"/>
          <p:cNvSpPr txBox="1"/>
          <p:nvPr/>
        </p:nvSpPr>
        <p:spPr>
          <a:xfrm>
            <a:off x="221776" y="14097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32" name="Google Shape;132;p5"/>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Trường Sa là vùng biển thân yêu của Tổ quốc, có cảnh đẹp kì thú và hàng nghìn loài vật sống dưới biển.</a:t>
            </a:r>
            <a:endParaRPr sz="3000">
              <a:solidFill>
                <a:schemeClr val="dk1"/>
              </a:solidFill>
              <a:latin typeface="Calibri"/>
              <a:ea typeface="Calibri"/>
              <a:cs typeface="Calibri"/>
              <a:sym typeface="Calibri"/>
            </a:endParaRPr>
          </a:p>
        </p:txBody>
      </p:sp>
      <p:sp>
        <p:nvSpPr>
          <p:cNvPr id="133" name="Google Shape;133;p5"/>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Đọc mẫu</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139" name="Google Shape;139;p6"/>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140" name="Google Shape;140;p6"/>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41" name="Google Shape;141;p6"/>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142" name="Google Shape;142;p6"/>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Chia đoạn</a:t>
            </a:r>
            <a:endParaRPr sz="2400" b="0" i="0" u="none" strike="noStrike" cap="none">
              <a:solidFill>
                <a:srgbClr val="FFFFFF"/>
              </a:solidFill>
              <a:latin typeface="Times New Roman"/>
              <a:ea typeface="Times New Roman"/>
              <a:cs typeface="Times New Roman"/>
              <a:sym typeface="Times New Roman"/>
            </a:endParaRPr>
          </a:p>
        </p:txBody>
      </p:sp>
      <p:sp>
        <p:nvSpPr>
          <p:cNvPr id="143" name="Google Shape;143;p6"/>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144" name="Google Shape;144;p6"/>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145" name="Google Shape;145;p6"/>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146" name="Google Shape;146;p6"/>
          <p:cNvSpPr/>
          <p:nvPr/>
        </p:nvSpPr>
        <p:spPr>
          <a:xfrm>
            <a:off x="7351394" y="166996"/>
            <a:ext cx="17656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nối tiếp</a:t>
            </a:r>
            <a:endParaRPr sz="2400" b="0" i="0" u="none" strike="noStrike" cap="none">
              <a:solidFill>
                <a:srgbClr val="FFFFFF"/>
              </a:solidFill>
              <a:latin typeface="Times New Roman"/>
              <a:ea typeface="Times New Roman"/>
              <a:cs typeface="Times New Roman"/>
              <a:sym typeface="Times New Roman"/>
            </a:endParaRPr>
          </a:p>
        </p:txBody>
      </p:sp>
      <p:cxnSp>
        <p:nvCxnSpPr>
          <p:cNvPr id="147" name="Google Shape;147;p6"/>
          <p:cNvCxnSpPr/>
          <p:nvPr/>
        </p:nvCxnSpPr>
        <p:spPr>
          <a:xfrm>
            <a:off x="7956376" y="1628800"/>
            <a:ext cx="792088" cy="0"/>
          </a:xfrm>
          <a:prstGeom prst="straightConnector1">
            <a:avLst/>
          </a:prstGeom>
          <a:noFill/>
          <a:ln w="57150" cap="flat" cmpd="sng">
            <a:solidFill>
              <a:srgbClr val="FF0000"/>
            </a:solidFill>
            <a:prstDash val="solid"/>
            <a:round/>
            <a:headEnd type="none" w="sm" len="sm"/>
            <a:tailEnd type="none" w="sm" len="sm"/>
          </a:ln>
        </p:spPr>
      </p:cxnSp>
      <p:cxnSp>
        <p:nvCxnSpPr>
          <p:cNvPr id="148" name="Google Shape;148;p6"/>
          <p:cNvCxnSpPr/>
          <p:nvPr/>
        </p:nvCxnSpPr>
        <p:spPr>
          <a:xfrm>
            <a:off x="148078" y="2132856"/>
            <a:ext cx="792088" cy="0"/>
          </a:xfrm>
          <a:prstGeom prst="straightConnector1">
            <a:avLst/>
          </a:prstGeom>
          <a:noFill/>
          <a:ln w="57150" cap="flat" cmpd="sng">
            <a:solidFill>
              <a:srgbClr val="FF0000"/>
            </a:solidFill>
            <a:prstDash val="solid"/>
            <a:round/>
            <a:headEnd type="none" w="sm" len="sm"/>
            <a:tailEnd type="none" w="sm" len="sm"/>
          </a:ln>
        </p:spPr>
      </p:cxnSp>
      <p:cxnSp>
        <p:nvCxnSpPr>
          <p:cNvPr id="149" name="Google Shape;149;p6"/>
          <p:cNvCxnSpPr/>
          <p:nvPr/>
        </p:nvCxnSpPr>
        <p:spPr>
          <a:xfrm>
            <a:off x="11556776" y="3356992"/>
            <a:ext cx="0" cy="0"/>
          </a:xfrm>
          <a:prstGeom prst="straightConnector1">
            <a:avLst/>
          </a:prstGeom>
          <a:noFill/>
          <a:ln w="9525" cap="flat" cmpd="sng">
            <a:solidFill>
              <a:srgbClr val="4A7DBA"/>
            </a:solidFill>
            <a:prstDash val="solid"/>
            <a:round/>
            <a:headEnd type="none" w="sm" len="sm"/>
            <a:tailEnd type="none" w="sm" len="sm"/>
          </a:ln>
        </p:spPr>
      </p:cxnSp>
      <p:cxnSp>
        <p:nvCxnSpPr>
          <p:cNvPr id="150" name="Google Shape;150;p6"/>
          <p:cNvCxnSpPr/>
          <p:nvPr/>
        </p:nvCxnSpPr>
        <p:spPr>
          <a:xfrm>
            <a:off x="7740352" y="3960766"/>
            <a:ext cx="1181224" cy="0"/>
          </a:xfrm>
          <a:prstGeom prst="straightConnector1">
            <a:avLst/>
          </a:prstGeom>
          <a:noFill/>
          <a:ln w="57150" cap="flat" cmpd="sng">
            <a:solidFill>
              <a:srgbClr val="FF0000"/>
            </a:solidFill>
            <a:prstDash val="solid"/>
            <a:round/>
            <a:headEnd type="none" w="sm" len="sm"/>
            <a:tailEnd type="none" w="sm" len="sm"/>
          </a:ln>
        </p:spPr>
      </p:cxnSp>
      <p:cxnSp>
        <p:nvCxnSpPr>
          <p:cNvPr id="151" name="Google Shape;151;p6"/>
          <p:cNvCxnSpPr/>
          <p:nvPr/>
        </p:nvCxnSpPr>
        <p:spPr>
          <a:xfrm>
            <a:off x="148078" y="4437112"/>
            <a:ext cx="408261" cy="0"/>
          </a:xfrm>
          <a:prstGeom prst="straightConnector1">
            <a:avLst/>
          </a:prstGeom>
          <a:noFill/>
          <a:ln w="57150" cap="flat" cmpd="sng">
            <a:solidFill>
              <a:srgbClr val="FF0000"/>
            </a:solidFill>
            <a:prstDash val="solid"/>
            <a:round/>
            <a:headEnd type="none" w="sm" len="sm"/>
            <a:tailEnd type="none" w="sm" len="sm"/>
          </a:ln>
        </p:spPr>
      </p:cxnSp>
      <p:cxnSp>
        <p:nvCxnSpPr>
          <p:cNvPr id="152" name="Google Shape;152;p6"/>
          <p:cNvCxnSpPr/>
          <p:nvPr/>
        </p:nvCxnSpPr>
        <p:spPr>
          <a:xfrm>
            <a:off x="2195736" y="1196752"/>
            <a:ext cx="1728192" cy="0"/>
          </a:xfrm>
          <a:prstGeom prst="straightConnector1">
            <a:avLst/>
          </a:prstGeom>
          <a:noFill/>
          <a:ln w="57150" cap="flat" cmpd="sng">
            <a:solidFill>
              <a:srgbClr val="FF0000"/>
            </a:solidFill>
            <a:prstDash val="solid"/>
            <a:round/>
            <a:headEnd type="none" w="sm" len="sm"/>
            <a:tailEnd type="none" w="sm" len="sm"/>
          </a:ln>
        </p:spPr>
      </p:cxnSp>
      <p:cxnSp>
        <p:nvCxnSpPr>
          <p:cNvPr id="153" name="Google Shape;153;p6"/>
          <p:cNvCxnSpPr/>
          <p:nvPr/>
        </p:nvCxnSpPr>
        <p:spPr>
          <a:xfrm>
            <a:off x="7020272" y="3053446"/>
            <a:ext cx="936104" cy="0"/>
          </a:xfrm>
          <a:prstGeom prst="straightConnector1">
            <a:avLst/>
          </a:prstGeom>
          <a:noFill/>
          <a:ln w="5715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822"/>
                                        <p:tgtEl>
                                          <p:spTgt spid="144"/>
                                        </p:tgtEl>
                                      </p:cBhvr>
                                    </p:animEffect>
                                  </p:childTnLst>
                                </p:cTn>
                              </p:par>
                              <p:par>
                                <p:cTn id="13" presetID="10" presetClass="entr" presetSubtype="0"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822"/>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822"/>
                                        <p:tgtEl>
                                          <p:spTgt spid="1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par>
                                <p:cTn id="24" presetID="1" presetClass="entr" presetSubtype="0" fill="hold" nodeType="withEffect">
                                  <p:stCondLst>
                                    <p:cond delay="0"/>
                                  </p:stCondLst>
                                  <p:childTnLst>
                                    <p:set>
                                      <p:cBhvr>
                                        <p:cTn id="25" dur="1" fill="hold">
                                          <p:stCondLst>
                                            <p:cond delay="0"/>
                                          </p:stCondLst>
                                        </p:cTn>
                                        <p:tgtEl>
                                          <p:spTgt spid="15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3589240" y="3002646"/>
            <a:ext cx="27109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a:solidFill>
                  <a:srgbClr val="000000"/>
                </a:solidFill>
                <a:latin typeface="Times New Roman"/>
                <a:ea typeface="Times New Roman"/>
                <a:cs typeface="Times New Roman"/>
                <a:sym typeface="Times New Roman"/>
              </a:rPr>
              <a:t>v</a:t>
            </a:r>
            <a:r>
              <a:rPr lang="en-US" sz="4000" b="0" i="0" u="none" strike="noStrike" cap="none">
                <a:solidFill>
                  <a:srgbClr val="000000"/>
                </a:solidFill>
                <a:latin typeface="Times New Roman"/>
                <a:ea typeface="Times New Roman"/>
                <a:cs typeface="Times New Roman"/>
                <a:sym typeface="Times New Roman"/>
              </a:rPr>
              <a:t>ỉa san hô</a:t>
            </a:r>
            <a:endParaRPr sz="4000" b="0" i="0" u="none" strike="noStrike" cap="none">
              <a:solidFill>
                <a:srgbClr val="000000"/>
              </a:solidFill>
              <a:latin typeface="Times New Roman"/>
              <a:ea typeface="Times New Roman"/>
              <a:cs typeface="Times New Roman"/>
              <a:sym typeface="Times New Roman"/>
            </a:endParaRPr>
          </a:p>
        </p:txBody>
      </p:sp>
      <p:pic>
        <p:nvPicPr>
          <p:cNvPr id="159" name="Google Shape;159;p7"/>
          <p:cNvPicPr preferRelativeResize="0"/>
          <p:nvPr/>
        </p:nvPicPr>
        <p:blipFill rotWithShape="1">
          <a:blip r:embed="rId3">
            <a:alphaModFix/>
          </a:blip>
          <a:srcRect t="5325"/>
          <a:stretch/>
        </p:blipFill>
        <p:spPr>
          <a:xfrm>
            <a:off x="-240632" y="-72642"/>
            <a:ext cx="2122715" cy="2565464"/>
          </a:xfrm>
          <a:prstGeom prst="rect">
            <a:avLst/>
          </a:prstGeom>
          <a:noFill/>
          <a:ln>
            <a:noFill/>
          </a:ln>
        </p:spPr>
      </p:pic>
      <p:sp>
        <p:nvSpPr>
          <p:cNvPr id="160" name="Google Shape;160;p7"/>
          <p:cNvSpPr/>
          <p:nvPr/>
        </p:nvSpPr>
        <p:spPr>
          <a:xfrm>
            <a:off x="1882083" y="345611"/>
            <a:ext cx="6024603" cy="1499213"/>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E9"/>
              </a:buClr>
              <a:buSzPts val="6000"/>
              <a:buFont typeface="Times New Roman"/>
              <a:buNone/>
            </a:pPr>
            <a:r>
              <a:rPr lang="en-US" sz="6000" b="0" i="0" u="none" strike="noStrike" cap="none">
                <a:solidFill>
                  <a:srgbClr val="F2F2E9"/>
                </a:solidFill>
                <a:latin typeface="Times New Roman"/>
                <a:ea typeface="Times New Roman"/>
                <a:cs typeface="Times New Roman"/>
                <a:sym typeface="Times New Roman"/>
              </a:rPr>
              <a:t>Luyện đọc từ khó</a:t>
            </a:r>
            <a:endParaRPr sz="6000" b="0" i="0" u="none" strike="noStrike" cap="none">
              <a:solidFill>
                <a:srgbClr val="F2F2E9"/>
              </a:solidFill>
              <a:latin typeface="Times New Roman"/>
              <a:ea typeface="Times New Roman"/>
              <a:cs typeface="Times New Roman"/>
              <a:sym typeface="Times New Roman"/>
            </a:endParaRPr>
          </a:p>
        </p:txBody>
      </p:sp>
      <p:sp>
        <p:nvSpPr>
          <p:cNvPr id="161" name="Google Shape;161;p7"/>
          <p:cNvSpPr txBox="1"/>
          <p:nvPr/>
        </p:nvSpPr>
        <p:spPr>
          <a:xfrm>
            <a:off x="3535419" y="2290408"/>
            <a:ext cx="23647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thám hiểm</a:t>
            </a:r>
            <a:endParaRPr sz="4000">
              <a:solidFill>
                <a:schemeClr val="dk1"/>
              </a:solidFill>
              <a:latin typeface="Times New Roman"/>
              <a:ea typeface="Times New Roman"/>
              <a:cs typeface="Times New Roman"/>
              <a:sym typeface="Times New Roman"/>
            </a:endParaRPr>
          </a:p>
        </p:txBody>
      </p:sp>
      <p:sp>
        <p:nvSpPr>
          <p:cNvPr id="162" name="Google Shape;162;p7"/>
          <p:cNvSpPr txBox="1"/>
          <p:nvPr/>
        </p:nvSpPr>
        <p:spPr>
          <a:xfrm>
            <a:off x="3589240" y="3815562"/>
            <a:ext cx="235314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Trường Sa</a:t>
            </a:r>
            <a:endParaRPr/>
          </a:p>
        </p:txBody>
      </p:sp>
      <p:sp>
        <p:nvSpPr>
          <p:cNvPr id="163" name="Google Shape;163;p7"/>
          <p:cNvSpPr txBox="1"/>
          <p:nvPr/>
        </p:nvSpPr>
        <p:spPr>
          <a:xfrm>
            <a:off x="3724412" y="4653136"/>
            <a:ext cx="143180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rực rỡ</a:t>
            </a:r>
            <a:endParaRPr sz="40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10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t="5325"/>
          <a:stretch/>
        </p:blipFill>
        <p:spPr>
          <a:xfrm>
            <a:off x="848489" y="2799221"/>
            <a:ext cx="1606463" cy="1941534"/>
          </a:xfrm>
          <a:prstGeom prst="rect">
            <a:avLst/>
          </a:prstGeom>
          <a:noFill/>
          <a:ln>
            <a:noFill/>
          </a:ln>
        </p:spPr>
      </p:pic>
      <p:sp>
        <p:nvSpPr>
          <p:cNvPr id="169" name="Google Shape;169;p8"/>
          <p:cNvSpPr/>
          <p:nvPr/>
        </p:nvSpPr>
        <p:spPr>
          <a:xfrm>
            <a:off x="2843808" y="3867069"/>
            <a:ext cx="4334668" cy="48599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F2F2E9"/>
                </a:solidFill>
                <a:latin typeface="Times New Roman"/>
                <a:ea typeface="Times New Roman"/>
                <a:cs typeface="Times New Roman"/>
                <a:sym typeface="Times New Roman"/>
              </a:rPr>
              <a:t>Giải nghĩa từ</a:t>
            </a:r>
            <a:endParaRPr sz="4000">
              <a:solidFill>
                <a:srgbClr val="F2F2E9"/>
              </a:solidFill>
              <a:latin typeface="Times New Roman"/>
              <a:ea typeface="Times New Roman"/>
              <a:cs typeface="Times New Roman"/>
              <a:sym typeface="Times New Roman"/>
            </a:endParaRPr>
          </a:p>
        </p:txBody>
      </p:sp>
      <p:sp>
        <p:nvSpPr>
          <p:cNvPr id="170" name="Google Shape;170;p8"/>
          <p:cNvSpPr txBox="1"/>
          <p:nvPr/>
        </p:nvSpPr>
        <p:spPr>
          <a:xfrm>
            <a:off x="11654" y="4353062"/>
            <a:ext cx="244329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Calibri"/>
                <a:ea typeface="Calibri"/>
                <a:cs typeface="Calibri"/>
                <a:sym typeface="Calibri"/>
              </a:rPr>
              <a:t>Thám hiểm</a:t>
            </a:r>
            <a:r>
              <a:rPr lang="en-US" sz="4000">
                <a:solidFill>
                  <a:srgbClr val="FF0000"/>
                </a:solidFill>
                <a:latin typeface="Calibri"/>
                <a:ea typeface="Calibri"/>
                <a:cs typeface="Calibri"/>
                <a:sym typeface="Calibri"/>
              </a:rPr>
              <a:t>:</a:t>
            </a:r>
            <a:endParaRPr sz="4000">
              <a:solidFill>
                <a:srgbClr val="FF0000"/>
              </a:solidFill>
              <a:latin typeface="Calibri"/>
              <a:ea typeface="Calibri"/>
              <a:cs typeface="Calibri"/>
              <a:sym typeface="Calibri"/>
            </a:endParaRPr>
          </a:p>
        </p:txBody>
      </p:sp>
      <p:sp>
        <p:nvSpPr>
          <p:cNvPr id="171" name="Google Shape;171;p8"/>
          <p:cNvSpPr txBox="1"/>
          <p:nvPr/>
        </p:nvSpPr>
        <p:spPr>
          <a:xfrm>
            <a:off x="2397572" y="4365104"/>
            <a:ext cx="656782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Đi vào vùng xa lạ, hiểm trở để </a:t>
            </a:r>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khám phá những điều mới lạ.</a:t>
            </a:r>
            <a:endParaRPr sz="4000">
              <a:solidFill>
                <a:schemeClr val="dk1"/>
              </a:solidFill>
              <a:latin typeface="Times New Roman"/>
              <a:ea typeface="Times New Roman"/>
              <a:cs typeface="Times New Roman"/>
              <a:sym typeface="Times New Roman"/>
            </a:endParaRPr>
          </a:p>
        </p:txBody>
      </p:sp>
      <p:sp>
        <p:nvSpPr>
          <p:cNvPr id="172" name="Google Shape;172;p8"/>
          <p:cNvSpPr/>
          <p:nvPr/>
        </p:nvSpPr>
        <p:spPr>
          <a:xfrm>
            <a:off x="79316" y="932490"/>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173" name="Google Shape;173;p8"/>
          <p:cNvSpPr txBox="1"/>
          <p:nvPr/>
        </p:nvSpPr>
        <p:spPr>
          <a:xfrm>
            <a:off x="43820" y="169060"/>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74" name="Google Shape;174;p8"/>
          <p:cNvSpPr/>
          <p:nvPr/>
        </p:nvSpPr>
        <p:spPr>
          <a:xfrm>
            <a:off x="151324" y="822831"/>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175" name="Google Shape;175;p8"/>
          <p:cNvSpPr/>
          <p:nvPr/>
        </p:nvSpPr>
        <p:spPr>
          <a:xfrm>
            <a:off x="7353572" y="170601"/>
            <a:ext cx="17656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nối tiếp</a:t>
            </a:r>
            <a:endParaRPr sz="24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 calcmode="lin" valueType="num">
                                      <p:cBhvr additive="base">
                                        <p:cTn id="22" dur="500"/>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t="5325"/>
          <a:stretch/>
        </p:blipFill>
        <p:spPr>
          <a:xfrm>
            <a:off x="5205892" y="3228587"/>
            <a:ext cx="971600" cy="1174253"/>
          </a:xfrm>
          <a:prstGeom prst="rect">
            <a:avLst/>
          </a:prstGeom>
          <a:noFill/>
          <a:ln>
            <a:noFill/>
          </a:ln>
        </p:spPr>
      </p:pic>
      <p:sp>
        <p:nvSpPr>
          <p:cNvPr id="181" name="Google Shape;181;p9"/>
          <p:cNvSpPr/>
          <p:nvPr/>
        </p:nvSpPr>
        <p:spPr>
          <a:xfrm>
            <a:off x="1188746" y="3815713"/>
            <a:ext cx="3744835" cy="436466"/>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2F2E9"/>
                </a:solidFill>
                <a:latin typeface="Times New Roman"/>
                <a:ea typeface="Times New Roman"/>
                <a:cs typeface="Times New Roman"/>
                <a:sym typeface="Times New Roman"/>
              </a:rPr>
              <a:t>Giải nghĩa từ</a:t>
            </a:r>
            <a:endParaRPr sz="3200">
              <a:solidFill>
                <a:srgbClr val="F2F2E9"/>
              </a:solidFill>
              <a:latin typeface="Times New Roman"/>
              <a:ea typeface="Times New Roman"/>
              <a:cs typeface="Times New Roman"/>
              <a:sym typeface="Times New Roman"/>
            </a:endParaRPr>
          </a:p>
        </p:txBody>
      </p:sp>
      <p:sp>
        <p:nvSpPr>
          <p:cNvPr id="182" name="Google Shape;182;p9"/>
          <p:cNvSpPr txBox="1"/>
          <p:nvPr/>
        </p:nvSpPr>
        <p:spPr>
          <a:xfrm>
            <a:off x="208940" y="4252179"/>
            <a:ext cx="14269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San hô:</a:t>
            </a:r>
            <a:endParaRPr sz="3200">
              <a:solidFill>
                <a:srgbClr val="FF0000"/>
              </a:solidFill>
              <a:latin typeface="Calibri"/>
              <a:ea typeface="Calibri"/>
              <a:cs typeface="Calibri"/>
              <a:sym typeface="Calibri"/>
            </a:endParaRPr>
          </a:p>
        </p:txBody>
      </p:sp>
      <p:sp>
        <p:nvSpPr>
          <p:cNvPr id="183" name="Google Shape;183;p9"/>
          <p:cNvSpPr txBox="1"/>
          <p:nvPr/>
        </p:nvSpPr>
        <p:spPr>
          <a:xfrm>
            <a:off x="1789913" y="4252179"/>
            <a:ext cx="660309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Động vật biển, có bộ xương nhiều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cánh hoa, nhiều màu sắc.</a:t>
            </a:r>
            <a:endParaRPr sz="3600">
              <a:solidFill>
                <a:schemeClr val="dk1"/>
              </a:solidFill>
              <a:latin typeface="Calibri"/>
              <a:ea typeface="Calibri"/>
              <a:cs typeface="Calibri"/>
              <a:sym typeface="Calibri"/>
            </a:endParaRPr>
          </a:p>
        </p:txBody>
      </p:sp>
      <p:sp>
        <p:nvSpPr>
          <p:cNvPr id="184" name="Google Shape;184;p9"/>
          <p:cNvSpPr txBox="1"/>
          <p:nvPr/>
        </p:nvSpPr>
        <p:spPr>
          <a:xfrm>
            <a:off x="278562" y="5664150"/>
            <a:ext cx="20553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Vỉa san hô:</a:t>
            </a:r>
            <a:endParaRPr sz="3200">
              <a:solidFill>
                <a:srgbClr val="FF0000"/>
              </a:solidFill>
              <a:latin typeface="Calibri"/>
              <a:ea typeface="Calibri"/>
              <a:cs typeface="Calibri"/>
              <a:sym typeface="Calibri"/>
            </a:endParaRPr>
          </a:p>
        </p:txBody>
      </p:sp>
      <p:sp>
        <p:nvSpPr>
          <p:cNvPr id="185" name="Google Shape;185;p9"/>
          <p:cNvSpPr txBox="1"/>
          <p:nvPr/>
        </p:nvSpPr>
        <p:spPr>
          <a:xfrm>
            <a:off x="2483769" y="5664150"/>
            <a:ext cx="578376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San hô tập trung thành bờ như bức tường đá.</a:t>
            </a:r>
            <a:endParaRPr sz="3200">
              <a:solidFill>
                <a:schemeClr val="dk1"/>
              </a:solidFill>
              <a:latin typeface="Calibri"/>
              <a:ea typeface="Calibri"/>
              <a:cs typeface="Calibri"/>
              <a:sym typeface="Calibri"/>
            </a:endParaRPr>
          </a:p>
        </p:txBody>
      </p:sp>
      <p:sp>
        <p:nvSpPr>
          <p:cNvPr id="186" name="Google Shape;186;p9"/>
          <p:cNvSpPr txBox="1"/>
          <p:nvPr/>
        </p:nvSpPr>
        <p:spPr>
          <a:xfrm>
            <a:off x="10228" y="125184"/>
            <a:ext cx="8937587" cy="523220"/>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endParaRPr sz="2800" b="0" i="0" u="none" strike="noStrike" cap="none">
              <a:solidFill>
                <a:srgbClr val="000000"/>
              </a:solidFill>
              <a:latin typeface="Calibri"/>
              <a:ea typeface="Calibri"/>
              <a:cs typeface="Calibri"/>
              <a:sym typeface="Calibri"/>
            </a:endParaRPr>
          </a:p>
        </p:txBody>
      </p:sp>
      <p:sp>
        <p:nvSpPr>
          <p:cNvPr id="187" name="Google Shape;187;p9"/>
          <p:cNvSpPr/>
          <p:nvPr/>
        </p:nvSpPr>
        <p:spPr>
          <a:xfrm>
            <a:off x="164762" y="21086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188" name="Google Shape;188;p9"/>
          <p:cNvSpPr/>
          <p:nvPr/>
        </p:nvSpPr>
        <p:spPr>
          <a:xfrm>
            <a:off x="0" y="170462"/>
            <a:ext cx="9144000" cy="3539430"/>
          </a:xfrm>
          <a:prstGeom prst="rect">
            <a:avLst/>
          </a:prstGeom>
          <a:noFill/>
          <a:ln>
            <a:noFill/>
          </a:ln>
        </p:spPr>
        <p:txBody>
          <a:bodyPr spcFirstLastPara="1" wrap="square" lIns="91425" tIns="45700" rIns="91425" bIns="45700" anchor="t" anchorCtr="0">
            <a:spAutoFit/>
          </a:bodyPr>
          <a:lstStyle/>
          <a:p>
            <a:pPr marL="30480" marR="30480" lvl="0" indent="0" algn="just" rtl="0">
              <a:spcBef>
                <a:spcPts val="0"/>
              </a:spcBef>
              <a:spcAft>
                <a:spcPts val="0"/>
              </a:spcAft>
              <a:buNone/>
            </a:pPr>
            <a:r>
              <a:rPr lang="en-US" sz="3200">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20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822"/>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2000"/>
                                        <p:tgtEl>
                                          <p:spTgt spid="1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fade">
                                      <p:cBhvr>
                                        <p:cTn id="25" dur="2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On-screen Show (4:3)</PresentationFormat>
  <Paragraphs>100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vt:lpstr>
      <vt:lpstr>Calibri</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cp:revision>
  <dcterms:created xsi:type="dcterms:W3CDTF">2021-07-09T06:30:31Z</dcterms:created>
  <dcterms:modified xsi:type="dcterms:W3CDTF">2024-02-26T03:11:48Z</dcterms:modified>
</cp:coreProperties>
</file>