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355" r:id="rId3"/>
    <p:sldId id="307" r:id="rId4"/>
    <p:sldId id="353" r:id="rId5"/>
    <p:sldId id="343" r:id="rId6"/>
    <p:sldId id="354" r:id="rId7"/>
    <p:sldId id="346" r:id="rId8"/>
    <p:sldId id="356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6"/>
    <a:srgbClr val="EA70AA"/>
    <a:srgbClr val="ABE1FD"/>
    <a:srgbClr val="FCFAF8"/>
    <a:srgbClr val="B7DEE8"/>
    <a:srgbClr val="D89E68"/>
    <a:srgbClr val="BED88C"/>
    <a:srgbClr val="88A8D8"/>
    <a:srgbClr val="B9CDE5"/>
    <a:srgbClr val="96A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>
        <p:scale>
          <a:sx n="66" d="100"/>
          <a:sy n="66" d="100"/>
        </p:scale>
        <p:origin x="-66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0C723-86B8-4DA0-9D4F-68D399C804B9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5D3DC-DC3F-4AF7-92A2-617A367B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4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a3b7e49681_0_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a3b7e49681_0_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ga3b7e49681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7" name="Google Shape;3427;ga3b7e49681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3"/>
          <p:cNvSpPr txBox="1">
            <a:spLocks noGrp="1"/>
          </p:cNvSpPr>
          <p:nvPr>
            <p:ph type="title"/>
          </p:nvPr>
        </p:nvSpPr>
        <p:spPr>
          <a:xfrm>
            <a:off x="1501400" y="1652633"/>
            <a:ext cx="398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2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74" name="Google Shape;1574;p13"/>
          <p:cNvSpPr txBox="1">
            <a:spLocks noGrp="1"/>
          </p:cNvSpPr>
          <p:nvPr>
            <p:ph type="title" idx="2" hasCustomPrompt="1"/>
          </p:nvPr>
        </p:nvSpPr>
        <p:spPr>
          <a:xfrm>
            <a:off x="1752400" y="546100"/>
            <a:ext cx="3480000" cy="1311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5" name="Google Shape;1575;p13"/>
          <p:cNvSpPr txBox="1">
            <a:spLocks noGrp="1"/>
          </p:cNvSpPr>
          <p:nvPr>
            <p:ph type="subTitle" idx="1"/>
          </p:nvPr>
        </p:nvSpPr>
        <p:spPr>
          <a:xfrm>
            <a:off x="1827800" y="2235200"/>
            <a:ext cx="3329200" cy="98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13"/>
          <p:cNvSpPr txBox="1">
            <a:spLocks noGrp="1"/>
          </p:cNvSpPr>
          <p:nvPr>
            <p:ph type="title" idx="3"/>
          </p:nvPr>
        </p:nvSpPr>
        <p:spPr>
          <a:xfrm>
            <a:off x="6683000" y="1652633"/>
            <a:ext cx="398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77" name="Google Shape;1577;p13"/>
          <p:cNvSpPr txBox="1">
            <a:spLocks noGrp="1"/>
          </p:cNvSpPr>
          <p:nvPr>
            <p:ph type="title" idx="4" hasCustomPrompt="1"/>
          </p:nvPr>
        </p:nvSpPr>
        <p:spPr>
          <a:xfrm>
            <a:off x="6934000" y="546100"/>
            <a:ext cx="3480000" cy="1311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8" name="Google Shape;1578;p13"/>
          <p:cNvSpPr txBox="1">
            <a:spLocks noGrp="1"/>
          </p:cNvSpPr>
          <p:nvPr>
            <p:ph type="subTitle" idx="5"/>
          </p:nvPr>
        </p:nvSpPr>
        <p:spPr>
          <a:xfrm>
            <a:off x="7009400" y="2235200"/>
            <a:ext cx="3329200" cy="98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13"/>
          <p:cNvSpPr txBox="1">
            <a:spLocks noGrp="1"/>
          </p:cNvSpPr>
          <p:nvPr>
            <p:ph type="title" idx="6"/>
          </p:nvPr>
        </p:nvSpPr>
        <p:spPr>
          <a:xfrm>
            <a:off x="1501400" y="4366233"/>
            <a:ext cx="398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80" name="Google Shape;1580;p13"/>
          <p:cNvSpPr txBox="1">
            <a:spLocks noGrp="1"/>
          </p:cNvSpPr>
          <p:nvPr>
            <p:ph type="title" idx="7" hasCustomPrompt="1"/>
          </p:nvPr>
        </p:nvSpPr>
        <p:spPr>
          <a:xfrm>
            <a:off x="1752400" y="3259700"/>
            <a:ext cx="3480000" cy="1311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1" name="Google Shape;1581;p13"/>
          <p:cNvSpPr txBox="1">
            <a:spLocks noGrp="1"/>
          </p:cNvSpPr>
          <p:nvPr>
            <p:ph type="subTitle" idx="8"/>
          </p:nvPr>
        </p:nvSpPr>
        <p:spPr>
          <a:xfrm>
            <a:off x="1827800" y="4948800"/>
            <a:ext cx="3329200" cy="98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13"/>
          <p:cNvSpPr txBox="1">
            <a:spLocks noGrp="1"/>
          </p:cNvSpPr>
          <p:nvPr>
            <p:ph type="title" idx="9"/>
          </p:nvPr>
        </p:nvSpPr>
        <p:spPr>
          <a:xfrm>
            <a:off x="6683000" y="4366233"/>
            <a:ext cx="398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83" name="Google Shape;1583;p13"/>
          <p:cNvSpPr txBox="1">
            <a:spLocks noGrp="1"/>
          </p:cNvSpPr>
          <p:nvPr>
            <p:ph type="title" idx="13" hasCustomPrompt="1"/>
          </p:nvPr>
        </p:nvSpPr>
        <p:spPr>
          <a:xfrm>
            <a:off x="6934000" y="3259700"/>
            <a:ext cx="3480000" cy="1311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47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4" name="Google Shape;1584;p13"/>
          <p:cNvSpPr txBox="1">
            <a:spLocks noGrp="1"/>
          </p:cNvSpPr>
          <p:nvPr>
            <p:ph type="subTitle" idx="14"/>
          </p:nvPr>
        </p:nvSpPr>
        <p:spPr>
          <a:xfrm>
            <a:off x="7009400" y="4948800"/>
            <a:ext cx="3329200" cy="98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85" name="Google Shape;1585;p13"/>
          <p:cNvGrpSpPr/>
          <p:nvPr/>
        </p:nvGrpSpPr>
        <p:grpSpPr>
          <a:xfrm>
            <a:off x="-1719885" y="5129838"/>
            <a:ext cx="6775277" cy="3055895"/>
            <a:chOff x="5619200" y="4458200"/>
            <a:chExt cx="1647150" cy="742900"/>
          </a:xfrm>
        </p:grpSpPr>
        <p:sp>
          <p:nvSpPr>
            <p:cNvPr id="1586" name="Google Shape;1586;p13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3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3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3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3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1" name="Google Shape;1591;p13"/>
          <p:cNvGrpSpPr/>
          <p:nvPr/>
        </p:nvGrpSpPr>
        <p:grpSpPr>
          <a:xfrm rot="10800000" flipH="1">
            <a:off x="8198254" y="-1389579"/>
            <a:ext cx="5675641" cy="2940605"/>
            <a:chOff x="4178350" y="2375050"/>
            <a:chExt cx="938350" cy="515775"/>
          </a:xfrm>
        </p:grpSpPr>
        <p:sp>
          <p:nvSpPr>
            <p:cNvPr id="1592" name="Google Shape;1592;p13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3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3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3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3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3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3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9" name="Google Shape;1599;p13"/>
          <p:cNvGrpSpPr/>
          <p:nvPr/>
        </p:nvGrpSpPr>
        <p:grpSpPr>
          <a:xfrm>
            <a:off x="149134" y="1610367"/>
            <a:ext cx="933933" cy="848100"/>
            <a:chOff x="3652400" y="3788700"/>
            <a:chExt cx="700450" cy="636075"/>
          </a:xfrm>
        </p:grpSpPr>
        <p:sp>
          <p:nvSpPr>
            <p:cNvPr id="1600" name="Google Shape;1600;p13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3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3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3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3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5" name="Google Shape;1615;p13"/>
          <p:cNvGrpSpPr/>
          <p:nvPr/>
        </p:nvGrpSpPr>
        <p:grpSpPr>
          <a:xfrm rot="-2328237">
            <a:off x="10780511" y="5598183"/>
            <a:ext cx="2062364" cy="3308816"/>
            <a:chOff x="2402100" y="3854125"/>
            <a:chExt cx="435600" cy="698825"/>
          </a:xfrm>
        </p:grpSpPr>
        <p:sp>
          <p:nvSpPr>
            <p:cNvPr id="1616" name="Google Shape;1616;p13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3"/>
          <p:cNvSpPr/>
          <p:nvPr/>
        </p:nvSpPr>
        <p:spPr>
          <a:xfrm rot="10156090">
            <a:off x="-362812" y="-357812"/>
            <a:ext cx="1957864" cy="1750699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0" name="Google Shape;1630;p13"/>
          <p:cNvGrpSpPr/>
          <p:nvPr/>
        </p:nvGrpSpPr>
        <p:grpSpPr>
          <a:xfrm rot="-1366232">
            <a:off x="11337947" y="4374245"/>
            <a:ext cx="1352392" cy="2134305"/>
            <a:chOff x="322650" y="2571325"/>
            <a:chExt cx="573100" cy="904450"/>
          </a:xfrm>
        </p:grpSpPr>
        <p:sp>
          <p:nvSpPr>
            <p:cNvPr id="1631" name="Google Shape;1631;p13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13"/>
          <p:cNvGrpSpPr/>
          <p:nvPr/>
        </p:nvGrpSpPr>
        <p:grpSpPr>
          <a:xfrm>
            <a:off x="11239585" y="1301217"/>
            <a:ext cx="813767" cy="556467"/>
            <a:chOff x="364525" y="2023775"/>
            <a:chExt cx="610325" cy="417350"/>
          </a:xfrm>
        </p:grpSpPr>
        <p:sp>
          <p:nvSpPr>
            <p:cNvPr id="1639" name="Google Shape;1639;p13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54212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5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1" y="6725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774403" y="-870207"/>
            <a:ext cx="5377747" cy="2955941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4603318" y="423501"/>
            <a:ext cx="933933" cy="848100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6274586" y="4536907"/>
            <a:ext cx="7852513" cy="3541652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7745384" y="6101205"/>
            <a:ext cx="1358672" cy="2179692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544704" y="6024106"/>
            <a:ext cx="4896557" cy="1774740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3605885" y="109756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499367" y="5287567"/>
            <a:ext cx="384667" cy="322500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496894" y="4837854"/>
            <a:ext cx="3550076" cy="3771535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4515300" y="5610068"/>
            <a:ext cx="2314481" cy="206960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152101" y="5054440"/>
            <a:ext cx="504804" cy="421216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238990" y="2580582"/>
            <a:ext cx="1417407" cy="2500095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4747643" y="-2378225"/>
            <a:ext cx="2062372" cy="3308713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939229" y="-992767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10103287" y="-776655"/>
            <a:ext cx="3550056" cy="3771515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3523200" y="5287567"/>
            <a:ext cx="933933" cy="848100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3024176" y="5821628"/>
            <a:ext cx="1358661" cy="2179675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7246733" y="-1106147"/>
            <a:ext cx="1417332" cy="2499963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10642751" y="26650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"/>
          <p:cNvGrpSpPr/>
          <p:nvPr/>
        </p:nvGrpSpPr>
        <p:grpSpPr>
          <a:xfrm>
            <a:off x="8923685" y="5287551"/>
            <a:ext cx="813767" cy="556467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10493326" y="3287335"/>
            <a:ext cx="1974767" cy="3326245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045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54757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639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2627087" y="1776206"/>
            <a:ext cx="6937828" cy="31208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74</a:t>
            </a:r>
            <a:endParaRPr lang="vi-VN" sz="4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0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TẬP KIỂM ĐẾM </a:t>
            </a:r>
            <a:r>
              <a:rPr lang="en-US" sz="400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SỐ </a:t>
            </a:r>
            <a:r>
              <a:rPr lang="en-US" sz="400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LIỆU VÀ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LỰA CHỌN KHẢ NĂNG</a:t>
            </a:r>
            <a:endParaRPr lang="vi-VN" sz="40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p37"/>
          <p:cNvSpPr txBox="1">
            <a:spLocks noGrp="1"/>
          </p:cNvSpPr>
          <p:nvPr>
            <p:ph type="title"/>
          </p:nvPr>
        </p:nvSpPr>
        <p:spPr>
          <a:xfrm>
            <a:off x="2238726" y="2442029"/>
            <a:ext cx="7137503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just"/>
            <a:r>
              <a:rPr lang="en" sz="4300" b="0" smtClean="0">
                <a:latin typeface="Times New Roman" pitchFamily="18" charset="0"/>
                <a:cs typeface="Times New Roman" pitchFamily="18" charset="0"/>
              </a:rPr>
              <a:t>     Ôn tập, củng cố kiến thức về kiểm đếm số liệu, biểu đồ tranh và lựa chọn khả năng (chắc chắn,có thể, không thể).</a:t>
            </a:r>
            <a:endParaRPr sz="43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3474;p40"/>
          <p:cNvSpPr/>
          <p:nvPr/>
        </p:nvSpPr>
        <p:spPr>
          <a:xfrm>
            <a:off x="1721033" y="2135455"/>
            <a:ext cx="3471763" cy="3024603"/>
          </a:xfrm>
          <a:custGeom>
            <a:avLst/>
            <a:gdLst/>
            <a:ahLst/>
            <a:cxnLst/>
            <a:rect l="l" t="t" r="r" b="b"/>
            <a:pathLst>
              <a:path w="95808" h="83468" extrusionOk="0">
                <a:moveTo>
                  <a:pt x="14743" y="1"/>
                </a:moveTo>
                <a:cubicBezTo>
                  <a:pt x="6597" y="1"/>
                  <a:pt x="1" y="6597"/>
                  <a:pt x="1" y="14743"/>
                </a:cubicBezTo>
                <a:lnTo>
                  <a:pt x="1" y="68725"/>
                </a:lnTo>
                <a:cubicBezTo>
                  <a:pt x="1" y="76871"/>
                  <a:pt x="6597" y="83467"/>
                  <a:pt x="14743" y="83467"/>
                </a:cubicBezTo>
                <a:lnTo>
                  <a:pt x="81066" y="83467"/>
                </a:lnTo>
                <a:cubicBezTo>
                  <a:pt x="89212" y="83467"/>
                  <a:pt x="95808" y="76871"/>
                  <a:pt x="95808" y="68725"/>
                </a:cubicBezTo>
                <a:lnTo>
                  <a:pt x="95808" y="14743"/>
                </a:lnTo>
                <a:cubicBezTo>
                  <a:pt x="95808" y="6597"/>
                  <a:pt x="89212" y="1"/>
                  <a:pt x="81066" y="1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23" name="Google Shape;3474;p40"/>
          <p:cNvSpPr/>
          <p:nvPr/>
        </p:nvSpPr>
        <p:spPr>
          <a:xfrm>
            <a:off x="6908800" y="2135455"/>
            <a:ext cx="3471763" cy="3024603"/>
          </a:xfrm>
          <a:custGeom>
            <a:avLst/>
            <a:gdLst/>
            <a:ahLst/>
            <a:cxnLst/>
            <a:rect l="l" t="t" r="r" b="b"/>
            <a:pathLst>
              <a:path w="95808" h="83468" extrusionOk="0">
                <a:moveTo>
                  <a:pt x="14743" y="1"/>
                </a:moveTo>
                <a:cubicBezTo>
                  <a:pt x="6597" y="1"/>
                  <a:pt x="1" y="6597"/>
                  <a:pt x="1" y="14743"/>
                </a:cubicBezTo>
                <a:lnTo>
                  <a:pt x="1" y="68725"/>
                </a:lnTo>
                <a:cubicBezTo>
                  <a:pt x="1" y="76871"/>
                  <a:pt x="6597" y="83467"/>
                  <a:pt x="14743" y="83467"/>
                </a:cubicBezTo>
                <a:lnTo>
                  <a:pt x="81066" y="83467"/>
                </a:lnTo>
                <a:cubicBezTo>
                  <a:pt x="89212" y="83467"/>
                  <a:pt x="95808" y="76871"/>
                  <a:pt x="95808" y="68725"/>
                </a:cubicBezTo>
                <a:lnTo>
                  <a:pt x="95808" y="14743"/>
                </a:lnTo>
                <a:cubicBezTo>
                  <a:pt x="95808" y="6597"/>
                  <a:pt x="89212" y="1"/>
                  <a:pt x="81066" y="1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5907EE-35F8-4E78-A4EF-923B1BCC7EFC}"/>
              </a:ext>
            </a:extLst>
          </p:cNvPr>
          <p:cNvSpPr txBox="1"/>
          <p:nvPr/>
        </p:nvSpPr>
        <p:spPr>
          <a:xfrm>
            <a:off x="1915255" y="1034143"/>
            <a:ext cx="7542055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b="1">
                <a:solidFill>
                  <a:srgbClr val="002060"/>
                </a:solidFill>
                <a:latin typeface="UTM Cookies" panose="02040603050506020204" pitchFamily="18" charset="0"/>
              </a:rPr>
              <a:t>YÊU CẦU CẦN ĐẠT</a:t>
            </a:r>
            <a:endParaRPr lang="en-US" sz="5300" b="1" dirty="0">
              <a:solidFill>
                <a:srgbClr val="00206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912805" y="502139"/>
            <a:ext cx="10366389" cy="954107"/>
            <a:chOff x="4975091" y="437251"/>
            <a:chExt cx="103663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437251"/>
              <a:ext cx="9929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 –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giấy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,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, </a:t>
              </a:r>
              <a:r>
                <a:rPr lang="en-US" sz="2800" dirty="0" err="1"/>
                <a:t>hình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trang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lên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1071" name="Picture 1070">
            <a:extLst>
              <a:ext uri="{FF2B5EF4-FFF2-40B4-BE49-F238E27FC236}">
                <a16:creationId xmlns:a16="http://schemas.microsoft.com/office/drawing/2014/main" xmlns="" id="{41AE5AD3-2569-4744-9407-23979E4C9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3118"/>
          <a:stretch/>
        </p:blipFill>
        <p:spPr>
          <a:xfrm>
            <a:off x="1660639" y="1846943"/>
            <a:ext cx="8493352" cy="45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41B23A8-E1B5-4C59-BD7A-0F6A72EEEC0B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9A9971A-828A-449F-9E30-48D7D251FE09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7BB206A6-89F4-4451-B9B2-F4275CB50E13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E62D072-B7DD-4FA8-A053-236DCC43C27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4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D2E8722-6CC5-489F-8519-1FDD2A8C9561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17E8B740-BC60-4CF3-99B1-32AE01E20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472548"/>
              </p:ext>
            </p:extLst>
          </p:nvPr>
        </p:nvGraphicFramePr>
        <p:xfrm>
          <a:off x="1464809" y="1256696"/>
          <a:ext cx="9245600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xmlns="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vuông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tròn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tam </a:t>
                      </a:r>
                      <a:r>
                        <a:rPr lang="en-US" sz="2400" dirty="0" err="1"/>
                        <a:t>giác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891644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795BA8-C643-492B-B76E-6E928470FE15}"/>
              </a:ext>
            </a:extLst>
          </p:cNvPr>
          <p:cNvSpPr txBox="1"/>
          <p:nvPr/>
        </p:nvSpPr>
        <p:spPr>
          <a:xfrm>
            <a:off x="838640" y="1223460"/>
            <a:ext cx="5851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xmlns="" id="{FB0DC7A0-7A6E-4EC4-AFB3-14A678613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05171"/>
              </p:ext>
            </p:extLst>
          </p:nvPr>
        </p:nvGraphicFramePr>
        <p:xfrm>
          <a:off x="1454377" y="3038772"/>
          <a:ext cx="9245600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xmlns="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đỏ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vàng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xanh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891644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644DE4-6A38-418A-82A4-3328745567D7}"/>
              </a:ext>
            </a:extLst>
          </p:cNvPr>
          <p:cNvSpPr txBox="1"/>
          <p:nvPr/>
        </p:nvSpPr>
        <p:spPr>
          <a:xfrm>
            <a:off x="828208" y="3005537"/>
            <a:ext cx="5851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xmlns="" id="{0A79A7F4-9526-4298-871A-D256EC991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273413"/>
              </p:ext>
            </p:extLst>
          </p:nvPr>
        </p:nvGraphicFramePr>
        <p:xfrm>
          <a:off x="1454377" y="4772581"/>
          <a:ext cx="9245600" cy="1471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xmlns="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701947888"/>
                    </a:ext>
                  </a:extLst>
                </a:gridCol>
              </a:tblGrid>
              <a:tr h="9177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vuông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đỏ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tròn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ctr"/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vàng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tam </a:t>
                      </a:r>
                      <a:r>
                        <a:rPr lang="en-US" sz="2400" dirty="0" err="1"/>
                        <a:t>giác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xanh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94434943"/>
                  </a:ext>
                </a:extLst>
              </a:tr>
              <a:tr h="5537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8916447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6698129-53D6-4ECC-9336-B60CFD9F11B4}"/>
              </a:ext>
            </a:extLst>
          </p:cNvPr>
          <p:cNvSpPr txBox="1"/>
          <p:nvPr/>
        </p:nvSpPr>
        <p:spPr>
          <a:xfrm>
            <a:off x="828208" y="4739345"/>
            <a:ext cx="5851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C01302-5D3D-4F9D-8700-FBE7C950376B}"/>
              </a:ext>
            </a:extLst>
          </p:cNvPr>
          <p:cNvSpPr txBox="1"/>
          <p:nvPr/>
        </p:nvSpPr>
        <p:spPr>
          <a:xfrm>
            <a:off x="4753054" y="1867519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CB544D-E7A6-48A5-A3F3-B47A3EACC162}"/>
              </a:ext>
            </a:extLst>
          </p:cNvPr>
          <p:cNvSpPr txBox="1"/>
          <p:nvPr/>
        </p:nvSpPr>
        <p:spPr>
          <a:xfrm>
            <a:off x="6966859" y="1862516"/>
            <a:ext cx="740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A7301A-2885-4CCD-AECF-CB244F75F0B0}"/>
              </a:ext>
            </a:extLst>
          </p:cNvPr>
          <p:cNvSpPr txBox="1"/>
          <p:nvPr/>
        </p:nvSpPr>
        <p:spPr>
          <a:xfrm>
            <a:off x="9332311" y="1862516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5E19F0F-10D3-4E16-B344-D5EEE14395E1}"/>
              </a:ext>
            </a:extLst>
          </p:cNvPr>
          <p:cNvSpPr txBox="1"/>
          <p:nvPr/>
        </p:nvSpPr>
        <p:spPr>
          <a:xfrm>
            <a:off x="4753053" y="3625492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6834FE-E782-4DBF-9875-71C427614559}"/>
              </a:ext>
            </a:extLst>
          </p:cNvPr>
          <p:cNvSpPr txBox="1"/>
          <p:nvPr/>
        </p:nvSpPr>
        <p:spPr>
          <a:xfrm>
            <a:off x="7101115" y="3644542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20D8F41-CAF9-4263-9431-8D48FD61B132}"/>
              </a:ext>
            </a:extLst>
          </p:cNvPr>
          <p:cNvSpPr txBox="1"/>
          <p:nvPr/>
        </p:nvSpPr>
        <p:spPr>
          <a:xfrm>
            <a:off x="9252483" y="3666363"/>
            <a:ext cx="740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772C6B7-197A-443C-B2F3-A4DAEB400494}"/>
              </a:ext>
            </a:extLst>
          </p:cNvPr>
          <p:cNvSpPr txBox="1"/>
          <p:nvPr/>
        </p:nvSpPr>
        <p:spPr>
          <a:xfrm>
            <a:off x="4753053" y="5714521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D0EA9B1-4356-4DEC-8473-4A55615F0AD7}"/>
              </a:ext>
            </a:extLst>
          </p:cNvPr>
          <p:cNvSpPr txBox="1"/>
          <p:nvPr/>
        </p:nvSpPr>
        <p:spPr>
          <a:xfrm>
            <a:off x="6966859" y="5708579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7D08A8-A30E-4D60-A478-16540468AFB9}"/>
              </a:ext>
            </a:extLst>
          </p:cNvPr>
          <p:cNvSpPr txBox="1"/>
          <p:nvPr/>
        </p:nvSpPr>
        <p:spPr>
          <a:xfrm>
            <a:off x="9386739" y="5703907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40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10030921" cy="1384995"/>
            <a:chOff x="4975091" y="382781"/>
            <a:chExt cx="10030921" cy="138499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95500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cam,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xoài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1D8D446-CD20-44BC-9C43-8F5B7FC4BAAB}"/>
              </a:ext>
            </a:extLst>
          </p:cNvPr>
          <p:cNvGrpSpPr/>
          <p:nvPr/>
        </p:nvGrpSpPr>
        <p:grpSpPr>
          <a:xfrm>
            <a:off x="1685533" y="1556127"/>
            <a:ext cx="8608094" cy="4787238"/>
            <a:chOff x="1685533" y="1556127"/>
            <a:chExt cx="8608094" cy="478723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1A8DD88-1645-4CB4-9E0E-956DDC53EEA8}"/>
                </a:ext>
              </a:extLst>
            </p:cNvPr>
            <p:cNvGrpSpPr/>
            <p:nvPr/>
          </p:nvGrpSpPr>
          <p:grpSpPr>
            <a:xfrm>
              <a:off x="1685533" y="1556127"/>
              <a:ext cx="8608094" cy="4077758"/>
              <a:chOff x="2243290" y="2176074"/>
              <a:chExt cx="7410450" cy="351041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7A95C942-9AF4-4ED7-BC18-771EBAF5E6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10691" b="2105"/>
              <a:stretch/>
            </p:blipFill>
            <p:spPr>
              <a:xfrm>
                <a:off x="2243290" y="2654711"/>
                <a:ext cx="7410450" cy="303178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D1E96C5-BF62-438F-A793-378C43EB3FD9}"/>
                  </a:ext>
                </a:extLst>
              </p:cNvPr>
              <p:cNvSpPr txBox="1"/>
              <p:nvPr/>
            </p:nvSpPr>
            <p:spPr>
              <a:xfrm>
                <a:off x="2845243" y="2176074"/>
                <a:ext cx="6148926" cy="476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EA70AA"/>
                    </a:solidFill>
                    <a:latin typeface="Times New Roman" pitchFamily="18" charset="0"/>
                    <a:cs typeface="Times New Roman" pitchFamily="18" charset="0"/>
                  </a:rPr>
                  <a:t>SỐ QUẢ CAM, QUẢ TÁO, QUẢ XOÀI Ở MỘT CỬA HÀNG</a:t>
                </a:r>
                <a:endParaRPr lang="vi-VN" sz="2000" b="1" dirty="0">
                  <a:solidFill>
                    <a:srgbClr val="EA70AA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CDA51ED4-EF94-47D1-83FF-5C4A30A5A65E}"/>
                </a:ext>
              </a:extLst>
            </p:cNvPr>
            <p:cNvGrpSpPr/>
            <p:nvPr/>
          </p:nvGrpSpPr>
          <p:grpSpPr>
            <a:xfrm>
              <a:off x="1898374" y="5652036"/>
              <a:ext cx="6434466" cy="691329"/>
              <a:chOff x="1898374" y="5652036"/>
              <a:chExt cx="6434466" cy="69132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4B40074A-8EFA-44EE-BE9C-9A2752E683BA}"/>
                  </a:ext>
                </a:extLst>
              </p:cNvPr>
              <p:cNvSpPr txBox="1"/>
              <p:nvPr/>
            </p:nvSpPr>
            <p:spPr>
              <a:xfrm>
                <a:off x="1898374" y="5697034"/>
                <a:ext cx="64344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i="1" dirty="0" err="1">
                    <a:latin typeface="Times New Roman" pitchFamily="18" charset="0"/>
                    <a:cs typeface="Times New Roman" pitchFamily="18" charset="0"/>
                  </a:rPr>
                  <a:t>Ghi</a:t>
                </a: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>
                    <a:latin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CC41C095-6768-4BE5-A209-404B52BFE0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3D6"/>
                  </a:clrFrom>
                  <a:clrTo>
                    <a:srgbClr val="FFF3D6">
                      <a:alpha val="0"/>
                    </a:srgbClr>
                  </a:clrTo>
                </a:clrChange>
              </a:blip>
              <a:srcRect t="10690" r="87942" b="65405"/>
              <a:stretch/>
            </p:blipFill>
            <p:spPr>
              <a:xfrm>
                <a:off x="3630159" y="5652036"/>
                <a:ext cx="669702" cy="622847"/>
              </a:xfrm>
              <a:prstGeom prst="rect">
                <a:avLst/>
              </a:prstGeom>
            </p:spPr>
          </p:pic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xmlns="" id="{38A7D731-DFDC-4EC9-9BEE-87FFC819D872}"/>
                  </a:ext>
                </a:extLst>
              </p:cNvPr>
              <p:cNvSpPr/>
              <p:nvPr/>
            </p:nvSpPr>
            <p:spPr>
              <a:xfrm>
                <a:off x="6161322" y="5842164"/>
                <a:ext cx="372918" cy="372918"/>
              </a:xfrm>
              <a:prstGeom prst="flowChartConnector">
                <a:avLst/>
              </a:prstGeom>
              <a:solidFill>
                <a:srgbClr val="00B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D032D34-A59A-4656-9D15-3C45853BB36E}"/>
              </a:ext>
            </a:extLst>
          </p:cNvPr>
          <p:cNvGrpSpPr/>
          <p:nvPr/>
        </p:nvGrpSpPr>
        <p:grpSpPr>
          <a:xfrm>
            <a:off x="708642" y="1946967"/>
            <a:ext cx="5582356" cy="3193213"/>
            <a:chOff x="1685533" y="1556127"/>
            <a:chExt cx="8608094" cy="492399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B6A9C8D-6102-4269-9F3D-587C97A1D6FC}"/>
                </a:ext>
              </a:extLst>
            </p:cNvPr>
            <p:cNvGrpSpPr/>
            <p:nvPr/>
          </p:nvGrpSpPr>
          <p:grpSpPr>
            <a:xfrm>
              <a:off x="1685533" y="1556127"/>
              <a:ext cx="8608094" cy="4077758"/>
              <a:chOff x="2243290" y="2176074"/>
              <a:chExt cx="7410450" cy="35104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F9227D7B-7623-4E57-A910-B2BE971A9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10691" b="2105"/>
              <a:stretch/>
            </p:blipFill>
            <p:spPr>
              <a:xfrm>
                <a:off x="2243290" y="2654711"/>
                <a:ext cx="7410450" cy="3031782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5A2D9C9-D319-42ED-A0D6-5A2B82C4C4D6}"/>
                  </a:ext>
                </a:extLst>
              </p:cNvPr>
              <p:cNvSpPr txBox="1"/>
              <p:nvPr/>
            </p:nvSpPr>
            <p:spPr>
              <a:xfrm>
                <a:off x="2243290" y="2176074"/>
                <a:ext cx="7410450" cy="61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solidFill>
                      <a:srgbClr val="EA70AA"/>
                    </a:solidFill>
                    <a:latin typeface="Times New Roman" pitchFamily="18" charset="0"/>
                    <a:cs typeface="Times New Roman" pitchFamily="18" charset="0"/>
                  </a:rPr>
                  <a:t>SỐ QUẢ CAM, QUẢ TÁO, QUẢ XOÀI Ở MỘT CỬA HÀNG</a:t>
                </a:r>
                <a:endParaRPr lang="vi-VN" sz="1600" b="1" dirty="0">
                  <a:solidFill>
                    <a:srgbClr val="EA70AA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F07E4A57-9A50-4026-9272-E7847741EA5A}"/>
                </a:ext>
              </a:extLst>
            </p:cNvPr>
            <p:cNvGrpSpPr/>
            <p:nvPr/>
          </p:nvGrpSpPr>
          <p:grpSpPr>
            <a:xfrm>
              <a:off x="1898374" y="5697034"/>
              <a:ext cx="8093209" cy="783084"/>
              <a:chOff x="1898374" y="5697034"/>
              <a:chExt cx="8093209" cy="78308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4B8DBC6C-2D48-41F9-B2DF-1EFFEF380A21}"/>
                  </a:ext>
                </a:extLst>
              </p:cNvPr>
              <p:cNvSpPr txBox="1"/>
              <p:nvPr/>
            </p:nvSpPr>
            <p:spPr>
              <a:xfrm>
                <a:off x="1898374" y="5697034"/>
                <a:ext cx="8093209" cy="78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i="1" dirty="0" err="1">
                    <a:latin typeface="Times New Roman" pitchFamily="18" charset="0"/>
                    <a:cs typeface="Times New Roman" pitchFamily="18" charset="0"/>
                  </a:rPr>
                  <a:t>Ghi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i="1" dirty="0" err="1">
                    <a:latin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F7386821-5B95-4191-80F4-99327F2CE7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3D6"/>
                  </a:clrFrom>
                  <a:clrTo>
                    <a:srgbClr val="FFF3D6">
                      <a:alpha val="0"/>
                    </a:srgbClr>
                  </a:clrTo>
                </a:clrChange>
              </a:blip>
              <a:srcRect t="10690" r="87942" b="65405"/>
              <a:stretch/>
            </p:blipFill>
            <p:spPr>
              <a:xfrm>
                <a:off x="4025676" y="5737601"/>
                <a:ext cx="669702" cy="622847"/>
              </a:xfrm>
              <a:prstGeom prst="rect">
                <a:avLst/>
              </a:prstGeom>
            </p:spPr>
          </p:pic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xmlns="" id="{D708D661-2875-4133-8F2E-5DCBB5BF60DC}"/>
                  </a:ext>
                </a:extLst>
              </p:cNvPr>
              <p:cNvSpPr/>
              <p:nvPr/>
            </p:nvSpPr>
            <p:spPr>
              <a:xfrm>
                <a:off x="6858597" y="5932969"/>
                <a:ext cx="372919" cy="372918"/>
              </a:xfrm>
              <a:prstGeom prst="flowChartConnector">
                <a:avLst/>
              </a:prstGeom>
              <a:solidFill>
                <a:srgbClr val="00B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BF37C88-8A0E-4D5D-8F31-DD5FCA7F907F}"/>
              </a:ext>
            </a:extLst>
          </p:cNvPr>
          <p:cNvSpPr txBox="1"/>
          <p:nvPr/>
        </p:nvSpPr>
        <p:spPr>
          <a:xfrm>
            <a:off x="6421302" y="1533280"/>
            <a:ext cx="50620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Cam	</a:t>
            </a: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Cam	</a:t>
            </a: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7A6D4D8-D53D-42DC-BAC0-57213FBE4680}"/>
              </a:ext>
            </a:extLst>
          </p:cNvPr>
          <p:cNvSpPr/>
          <p:nvPr/>
        </p:nvSpPr>
        <p:spPr>
          <a:xfrm>
            <a:off x="8153300" y="337094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92EEC42-D2FE-4685-B21E-EA72E2BEFFCD}"/>
              </a:ext>
            </a:extLst>
          </p:cNvPr>
          <p:cNvGrpSpPr/>
          <p:nvPr/>
        </p:nvGrpSpPr>
        <p:grpSpPr>
          <a:xfrm>
            <a:off x="616390" y="466452"/>
            <a:ext cx="1494102" cy="892552"/>
            <a:chOff x="7512490" y="494279"/>
            <a:chExt cx="1494102" cy="8925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60D36FE-D222-4F4E-AC9A-B71CC9B4F614}"/>
                </a:ext>
              </a:extLst>
            </p:cNvPr>
            <p:cNvGrpSpPr/>
            <p:nvPr/>
          </p:nvGrpSpPr>
          <p:grpSpPr>
            <a:xfrm>
              <a:off x="8019503" y="754037"/>
              <a:ext cx="987089" cy="523220"/>
              <a:chOff x="1931814" y="1440654"/>
              <a:chExt cx="987089" cy="52322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6AFC3175-2757-4ED6-ABA9-7BE29F98B2D0}"/>
                  </a:ext>
                </a:extLst>
              </p:cNvPr>
              <p:cNvGrpSpPr/>
              <p:nvPr/>
            </p:nvGrpSpPr>
            <p:grpSpPr>
              <a:xfrm>
                <a:off x="1931814" y="1440654"/>
                <a:ext cx="714922" cy="523220"/>
                <a:chOff x="1931814" y="1440654"/>
                <a:chExt cx="714922" cy="523220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xmlns="" id="{AF3DA7D1-C4E9-4CCB-9603-3C9D1BF503BF}"/>
                    </a:ext>
                  </a:extLst>
                </p:cNvPr>
                <p:cNvSpPr/>
                <p:nvPr/>
              </p:nvSpPr>
              <p:spPr>
                <a:xfrm>
                  <a:off x="1931814" y="1475577"/>
                  <a:ext cx="714922" cy="431837"/>
                </a:xfrm>
                <a:prstGeom prst="roundRect">
                  <a:avLst/>
                </a:prstGeom>
                <a:solidFill>
                  <a:srgbClr val="FFD974"/>
                </a:solidFill>
                <a:ln>
                  <a:solidFill>
                    <a:srgbClr val="FFD97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3C692766-36CB-4C17-8115-4AA4079CF460}"/>
                    </a:ext>
                  </a:extLst>
                </p:cNvPr>
                <p:cNvSpPr txBox="1"/>
                <p:nvPr/>
              </p:nvSpPr>
              <p:spPr>
                <a:xfrm>
                  <a:off x="1969023" y="1440654"/>
                  <a:ext cx="5645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endParaRPr lang="vi-VN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3BC613DB-C8F6-431B-A045-FD304514E373}"/>
                  </a:ext>
                </a:extLst>
              </p:cNvPr>
              <p:cNvSpPr txBox="1"/>
              <p:nvPr/>
            </p:nvSpPr>
            <p:spPr>
              <a:xfrm>
                <a:off x="2592912" y="1475578"/>
                <a:ext cx="325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8FE99E6-A8ED-420A-8105-CEC2B7BD0030}"/>
                </a:ext>
              </a:extLst>
            </p:cNvPr>
            <p:cNvSpPr txBox="1"/>
            <p:nvPr/>
          </p:nvSpPr>
          <p:spPr>
            <a:xfrm>
              <a:off x="7512490" y="494279"/>
              <a:ext cx="48739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1ACCF8B-063D-43C7-8A3D-9990043E2970}"/>
              </a:ext>
            </a:extLst>
          </p:cNvPr>
          <p:cNvGrpSpPr/>
          <p:nvPr/>
        </p:nvGrpSpPr>
        <p:grpSpPr>
          <a:xfrm>
            <a:off x="2194151" y="492944"/>
            <a:ext cx="6758179" cy="892552"/>
            <a:chOff x="2194151" y="492944"/>
            <a:chExt cx="6758179" cy="89255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3EB114C-CBD2-4517-BBE6-36392B80047F}"/>
                </a:ext>
              </a:extLst>
            </p:cNvPr>
            <p:cNvSpPr txBox="1"/>
            <p:nvPr/>
          </p:nvSpPr>
          <p:spPr>
            <a:xfrm>
              <a:off x="2194151" y="492944"/>
              <a:ext cx="675817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60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600" smtClean="0">
                  <a:latin typeface="Times New Roman" pitchFamily="18" charset="0"/>
                  <a:cs typeface="Times New Roman" pitchFamily="18" charset="0"/>
                </a:rPr>
                <a:t>  quả 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cam</a:t>
              </a:r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,       </a:t>
              </a:r>
              <a:r>
                <a:rPr lang="en-US" sz="2600" smtClean="0">
                  <a:latin typeface="Times New Roman" pitchFamily="18" charset="0"/>
                  <a:cs typeface="Times New Roman" pitchFamily="18" charset="0"/>
                </a:rPr>
                <a:t> quả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2600">
                  <a:latin typeface="Times New Roman" pitchFamily="18" charset="0"/>
                  <a:cs typeface="Times New Roman" pitchFamily="18" charset="0"/>
                </a:rPr>
                <a:t>,       </a:t>
              </a:r>
              <a:r>
                <a:rPr lang="en-US" sz="2600" smtClean="0">
                  <a:latin typeface="Times New Roman" pitchFamily="18" charset="0"/>
                  <a:cs typeface="Times New Roman" pitchFamily="18" charset="0"/>
                </a:rPr>
                <a:t> quả 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xoài</a:t>
              </a:r>
              <a:r>
                <a:rPr lang="en-US" sz="26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E3D71578-0D38-4024-958C-3BBA8C37C714}"/>
                </a:ext>
              </a:extLst>
            </p:cNvPr>
            <p:cNvSpPr/>
            <p:nvPr/>
          </p:nvSpPr>
          <p:spPr>
            <a:xfrm>
              <a:off x="2826859" y="731307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8CC3A578-F0FB-494A-9574-7F5D68F047BD}"/>
                </a:ext>
              </a:extLst>
            </p:cNvPr>
            <p:cNvSpPr/>
            <p:nvPr/>
          </p:nvSpPr>
          <p:spPr>
            <a:xfrm>
              <a:off x="4663548" y="745417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7F5048FB-5B8A-47E7-9EF8-300AB991481C}"/>
                </a:ext>
              </a:extLst>
            </p:cNvPr>
            <p:cNvSpPr/>
            <p:nvPr/>
          </p:nvSpPr>
          <p:spPr>
            <a:xfrm>
              <a:off x="6422121" y="775247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3433197-CEA8-4717-BC09-AFE65286AEED}"/>
              </a:ext>
            </a:extLst>
          </p:cNvPr>
          <p:cNvSpPr/>
          <p:nvPr/>
        </p:nvSpPr>
        <p:spPr>
          <a:xfrm>
            <a:off x="2726874" y="682825"/>
            <a:ext cx="646816" cy="62159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51AC6F2-034D-42B7-9393-ED7EC12BAD83}"/>
              </a:ext>
            </a:extLst>
          </p:cNvPr>
          <p:cNvSpPr/>
          <p:nvPr/>
        </p:nvSpPr>
        <p:spPr>
          <a:xfrm>
            <a:off x="4627253" y="717176"/>
            <a:ext cx="646816" cy="64182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E87D3E0-431E-4D62-A58D-3C356EF544F6}"/>
              </a:ext>
            </a:extLst>
          </p:cNvPr>
          <p:cNvSpPr/>
          <p:nvPr/>
        </p:nvSpPr>
        <p:spPr>
          <a:xfrm>
            <a:off x="6320026" y="697044"/>
            <a:ext cx="646816" cy="62159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79E8FF6-3DA5-4958-9B5D-D20B6136418D}"/>
              </a:ext>
            </a:extLst>
          </p:cNvPr>
          <p:cNvSpPr/>
          <p:nvPr/>
        </p:nvSpPr>
        <p:spPr>
          <a:xfrm>
            <a:off x="6320700" y="4943017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6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10264789" cy="1384995"/>
            <a:chOff x="4975091" y="519725"/>
            <a:chExt cx="10264789" cy="13849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F0AA84C-B66C-402C-8845-6300F7CB6573}"/>
                </a:ext>
              </a:extLst>
            </p:cNvPr>
            <p:cNvSpPr/>
            <p:nvPr/>
          </p:nvSpPr>
          <p:spPr>
            <a:xfrm>
              <a:off x="4975091" y="774900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98274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Nam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nhìn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ra 2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xảy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ra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01DC812-343D-4E22-A17F-35FA5B6953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38" b="55200"/>
          <a:stretch/>
        </p:blipFill>
        <p:spPr>
          <a:xfrm>
            <a:off x="8119383" y="2923946"/>
            <a:ext cx="2984046" cy="15319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8E65E5-4513-4145-B374-3BB52CE4B3E0}"/>
              </a:ext>
            </a:extLst>
          </p:cNvPr>
          <p:cNvSpPr txBox="1"/>
          <p:nvPr/>
        </p:nvSpPr>
        <p:spPr>
          <a:xfrm>
            <a:off x="838640" y="1772901"/>
            <a:ext cx="92197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6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6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6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ra,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6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6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2DCB63B-3334-4BA7-9321-695966F79B01}"/>
              </a:ext>
            </a:extLst>
          </p:cNvPr>
          <p:cNvSpPr/>
          <p:nvPr/>
        </p:nvSpPr>
        <p:spPr>
          <a:xfrm>
            <a:off x="6233237" y="2825903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B983A68-E2D7-4ED5-B18B-3DF7BFDCE88B}"/>
              </a:ext>
            </a:extLst>
          </p:cNvPr>
          <p:cNvSpPr/>
          <p:nvPr/>
        </p:nvSpPr>
        <p:spPr>
          <a:xfrm>
            <a:off x="3367920" y="4397829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11937B2-FF92-4D63-8D58-3B81FAEF4792}"/>
              </a:ext>
            </a:extLst>
          </p:cNvPr>
          <p:cNvSpPr/>
          <p:nvPr/>
        </p:nvSpPr>
        <p:spPr>
          <a:xfrm>
            <a:off x="745435" y="5935141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F15B31-59B2-414D-874A-FDF1B8EEA7A1}"/>
              </a:ext>
            </a:extLst>
          </p:cNvPr>
          <p:cNvSpPr txBox="1"/>
          <p:nvPr/>
        </p:nvSpPr>
        <p:spPr>
          <a:xfrm>
            <a:off x="1045029" y="2180776"/>
            <a:ext cx="9531787" cy="284692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900" b="1">
                <a:ln>
                  <a:solidFill>
                    <a:srgbClr val="8CBEAA"/>
                  </a:solidFill>
                </a:ln>
                <a:solidFill>
                  <a:srgbClr val="002060"/>
                </a:solidFill>
                <a:latin typeface="UTM Cookies" panose="02040603050506020204" pitchFamily="18" charset="0"/>
              </a:rPr>
              <a:t>XIN CHÀO </a:t>
            </a:r>
            <a:endParaRPr lang="en-US" sz="5900" b="1" smtClean="0">
              <a:ln>
                <a:solidFill>
                  <a:srgbClr val="8CBEAA"/>
                </a:solidFill>
              </a:ln>
              <a:solidFill>
                <a:srgbClr val="002060"/>
              </a:solidFill>
              <a:latin typeface="UTM Cookies" panose="02040603050506020204" pitchFamily="18" charset="0"/>
            </a:endParaRPr>
          </a:p>
          <a:p>
            <a:pPr algn="ctr"/>
            <a:r>
              <a:rPr lang="en-US" sz="5900" b="1" smtClean="0">
                <a:ln>
                  <a:solidFill>
                    <a:srgbClr val="8CBEAA"/>
                  </a:solidFill>
                </a:ln>
                <a:solidFill>
                  <a:srgbClr val="002060"/>
                </a:solidFill>
                <a:latin typeface="UTM Cookies" panose="02040603050506020204" pitchFamily="18" charset="0"/>
              </a:rPr>
              <a:t>VÀ </a:t>
            </a:r>
          </a:p>
          <a:p>
            <a:pPr algn="ctr"/>
            <a:r>
              <a:rPr lang="en-US" sz="5900" b="1" smtClean="0">
                <a:ln>
                  <a:solidFill>
                    <a:srgbClr val="8CBEAA"/>
                  </a:solidFill>
                </a:ln>
                <a:solidFill>
                  <a:srgbClr val="002060"/>
                </a:solidFill>
                <a:latin typeface="UTM Cookies" panose="02040603050506020204" pitchFamily="18" charset="0"/>
              </a:rPr>
              <a:t>HẸN </a:t>
            </a:r>
            <a:r>
              <a:rPr lang="en-US" sz="5900" b="1">
                <a:ln>
                  <a:solidFill>
                    <a:srgbClr val="8CBEAA"/>
                  </a:solidFill>
                </a:ln>
                <a:solidFill>
                  <a:srgbClr val="002060"/>
                </a:solidFill>
                <a:latin typeface="UTM Cookies" panose="02040603050506020204" pitchFamily="18" charset="0"/>
              </a:rPr>
              <a:t>GẶP LẠI!</a:t>
            </a:r>
            <a:endParaRPr lang="en-US" sz="5900" b="1" dirty="0">
              <a:ln>
                <a:solidFill>
                  <a:srgbClr val="8CBEAA"/>
                </a:solidFill>
              </a:ln>
              <a:solidFill>
                <a:srgbClr val="00206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325</Words>
  <Application>Microsoft Office PowerPoint</Application>
  <PresentationFormat>Custom</PresentationFormat>
  <Paragraphs>80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     Ôn tập, củng cố kiến thức về kiểm đếm số liệu, biểu đồ tranh và lựa chọn khả năng (chắc chắn,có thể, không thể).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Win10Pro</cp:lastModifiedBy>
  <cp:revision>450</cp:revision>
  <dcterms:created xsi:type="dcterms:W3CDTF">2021-06-02T01:34:28Z</dcterms:created>
  <dcterms:modified xsi:type="dcterms:W3CDTF">2022-05-15T19:59:59Z</dcterms:modified>
</cp:coreProperties>
</file>