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65" r:id="rId2"/>
    <p:sldId id="368" r:id="rId3"/>
    <p:sldId id="366" r:id="rId4"/>
    <p:sldId id="367" r:id="rId5"/>
    <p:sldId id="260" r:id="rId6"/>
    <p:sldId id="267" r:id="rId7"/>
    <p:sldId id="360" r:id="rId8"/>
    <p:sldId id="361" r:id="rId9"/>
    <p:sldId id="261" r:id="rId10"/>
    <p:sldId id="258" r:id="rId11"/>
    <p:sldId id="262" r:id="rId12"/>
    <p:sldId id="259" r:id="rId13"/>
    <p:sldId id="362" r:id="rId14"/>
    <p:sldId id="363" r:id="rId15"/>
    <p:sldId id="264" r:id="rId16"/>
    <p:sldId id="265" r:id="rId17"/>
    <p:sldId id="266" r:id="rId18"/>
    <p:sldId id="364" r:id="rId19"/>
    <p:sldId id="343" r:id="rId20"/>
    <p:sldId id="357" r:id="rId21"/>
    <p:sldId id="358" r:id="rId22"/>
    <p:sldId id="359" r:id="rId23"/>
    <p:sldId id="369" r:id="rId24"/>
    <p:sldId id="370" r:id="rId25"/>
  </p:sldIdLst>
  <p:sldSz cx="12161838" cy="6858000"/>
  <p:notesSz cx="6858000" cy="9144000"/>
  <p:embeddedFontLst>
    <p:embeddedFont>
      <p:font typeface="Anaheim" panose="020B0604020202020204" charset="0"/>
      <p:regular r:id="rId27"/>
    </p:embeddedFont>
    <p:embeddedFont>
      <p:font typeface="Annie Use Your Telescope" panose="020B0604020202020204" charset="0"/>
      <p:regular r:id="rId28"/>
    </p:embeddedFont>
    <p:embeddedFont>
      <p:font typeface="Barlow Condensed" panose="00000506000000000000" pitchFamily="2" charset="0"/>
      <p:regular r:id="rId29"/>
      <p:bold r:id="rId30"/>
      <p:italic r:id="rId31"/>
      <p:boldItalic r:id="rId32"/>
    </p:embeddedFont>
    <p:embeddedFont>
      <p:font typeface="Exo" panose="020B0604020202020204" charset="0"/>
      <p:regular r:id="rId33"/>
      <p:bold r:id="rId34"/>
      <p:italic r:id="rId35"/>
      <p:boldItalic r:id="rId36"/>
    </p:embeddedFont>
    <p:embeddedFont>
      <p:font typeface="HP001 4 hàng" panose="020B0603050302020204" pitchFamily="34" charset="0"/>
      <p:regular r:id="rId37"/>
      <p:bold r:id="rId38"/>
    </p:embeddedFont>
    <p:embeddedFont>
      <p:font typeface="HP001 4H" panose="020B0603050302020204" pitchFamily="34" charset="0"/>
      <p:bold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72" autoAdjust="0"/>
  </p:normalViewPr>
  <p:slideViewPr>
    <p:cSldViewPr snapToGrid="0">
      <p:cViewPr varScale="1">
        <p:scale>
          <a:sx n="59" d="100"/>
          <a:sy n="59" d="100"/>
        </p:scale>
        <p:origin x="600" y="72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9405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880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80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2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41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61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41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80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37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Chơi</a:t>
            </a:r>
            <a:r>
              <a:rPr lang="en-US" baseline="0"/>
              <a:t> trò chơi “Bắt bướm” để hoàn thành bài tập 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https://www.liveworksheets.com/c?a=s&amp;g=2&amp;s=B%C4%90&amp;t=z8u4qp5a94d&amp;sr=n&amp;ms=uz&amp;l=nn&amp;i=dnoxzxt&amp;r=xc&amp;db=0&amp;f=dzddztdo&amp;cd=pg6x9th8d49nlllnljmgmzmk2ngnngznjxg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bướm để tới câu hỏi</a:t>
            </a:r>
          </a:p>
          <a:p>
            <a:r>
              <a:rPr lang="en-US"/>
              <a:t>Đội nào thắng thì click vào dấu cộng để cộng điểm</a:t>
            </a:r>
          </a:p>
          <a:p>
            <a:r>
              <a:rPr lang="en-US"/>
              <a:t>Click vào trái tim để đến bài tiếp theo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7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go home để quay lại</a:t>
            </a:r>
          </a:p>
        </p:txBody>
      </p:sp>
    </p:spTree>
    <p:extLst>
      <p:ext uri="{BB962C8B-B14F-4D97-AF65-F5344CB8AC3E}">
        <p14:creationId xmlns:p14="http://schemas.microsoft.com/office/powerpoint/2010/main" val="217992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6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4" action="ppaction://hlinksldjump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5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2" y="5193696"/>
            <a:ext cx="12161837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61838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48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4" r:id="rId7"/>
    <p:sldLayoutId id="2147483680" r:id="rId8"/>
    <p:sldLayoutId id="2147483681" r:id="rId9"/>
    <p:sldLayoutId id="2147483685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gif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slide" Target="slide10.xml"/><Relationship Id="rId18" Type="http://schemas.openxmlformats.org/officeDocument/2006/relationships/image" Target="../media/image23.gif"/><Relationship Id="rId26" Type="http://schemas.openxmlformats.org/officeDocument/2006/relationships/slide" Target="slide18.xml"/><Relationship Id="rId3" Type="http://schemas.openxmlformats.org/officeDocument/2006/relationships/audio" Target="../media/audio1.wav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image" Target="../media/image22.gif"/><Relationship Id="rId17" Type="http://schemas.openxmlformats.org/officeDocument/2006/relationships/slide" Target="slide13.xml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gif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gif"/><Relationship Id="rId11" Type="http://schemas.openxmlformats.org/officeDocument/2006/relationships/slide" Target="slide16.xml"/><Relationship Id="rId24" Type="http://schemas.openxmlformats.org/officeDocument/2006/relationships/image" Target="../media/image25.gif"/><Relationship Id="rId5" Type="http://schemas.openxmlformats.org/officeDocument/2006/relationships/slide" Target="slide12.xml"/><Relationship Id="rId15" Type="http://schemas.openxmlformats.org/officeDocument/2006/relationships/slide" Target="slide8.xml"/><Relationship Id="rId23" Type="http://schemas.openxmlformats.org/officeDocument/2006/relationships/slide" Target="slide17.xml"/><Relationship Id="rId10" Type="http://schemas.openxmlformats.org/officeDocument/2006/relationships/image" Target="../media/image21.gif"/><Relationship Id="rId19" Type="http://schemas.openxmlformats.org/officeDocument/2006/relationships/slide" Target="slide9.xml"/><Relationship Id="rId4" Type="http://schemas.openxmlformats.org/officeDocument/2006/relationships/image" Target="../media/image18.jpg"/><Relationship Id="rId9" Type="http://schemas.openxmlformats.org/officeDocument/2006/relationships/slide" Target="slide14.xml"/><Relationship Id="rId14" Type="http://schemas.openxmlformats.org/officeDocument/2006/relationships/image" Target="../media/image9.gif"/><Relationship Id="rId2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gif"/><Relationship Id="rId5" Type="http://schemas.openxmlformats.org/officeDocument/2006/relationships/slide" Target="slide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0" y="1537943"/>
            <a:ext cx="2799027" cy="19760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36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41" y="4957676"/>
            <a:ext cx="3606613" cy="18918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71" y="1960164"/>
            <a:ext cx="1763465" cy="1798734"/>
          </a:xfrm>
          <a:prstGeom prst="rect">
            <a:avLst/>
          </a:prstGeom>
        </p:spPr>
      </p:pic>
      <p:sp>
        <p:nvSpPr>
          <p:cNvPr id="11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49203" y="308547"/>
            <a:ext cx="12589489" cy="140217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4256" b="1" spc="797">
                <a:solidFill>
                  <a:srgbClr val="FF0000"/>
                </a:solidFill>
                <a:latin typeface="Times New Roman" panose="02020603050405020304" pitchFamily="18" charset="0"/>
                <a:ea typeface="萝莉体 第二版" panose="02000500000000000000" pitchFamily="2" charset="-122"/>
                <a:cs typeface="Times New Roman" panose="02020603050405020304" pitchFamily="18" charset="0"/>
              </a:rPr>
              <a:t>CHÀO MỪNG CÁC CON ĐẾN VỚI </a:t>
            </a:r>
          </a:p>
          <a:p>
            <a:pPr algn="ctr"/>
            <a:r>
              <a:rPr lang="en-US" altLang="zh-CN" sz="4256" b="1" spc="797">
                <a:solidFill>
                  <a:srgbClr val="FF0000"/>
                </a:solidFill>
                <a:latin typeface="Times New Roman" panose="02020603050405020304" pitchFamily="18" charset="0"/>
                <a:ea typeface="萝莉体 第二版" panose="02000500000000000000" pitchFamily="2" charset="-122"/>
                <a:cs typeface="Times New Roman" panose="02020603050405020304" pitchFamily="18" charset="0"/>
              </a:rPr>
              <a:t>TIẾT TOÁN</a:t>
            </a:r>
            <a:endParaRPr lang="zh-CN" altLang="en-US" sz="3724" b="1" spc="797" dirty="0">
              <a:solidFill>
                <a:srgbClr val="FF0000"/>
              </a:solidFill>
              <a:latin typeface="Times New Roman" panose="02020603050405020304" pitchFamily="18" charset="0"/>
              <a:ea typeface="萝莉体 第二版" panose="02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61326648-B889-4233-8A40-571812706D97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5E8E73-8B5E-4CE3-B80F-882481B224E1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4929A9B1-07F2-4EE7-A705-8F9CD80D2A12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m =        dm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362004AB-1603-41D4-9A5E-529B1FE77C08}"/>
                </a:ext>
              </a:extLst>
            </p:cNvPr>
            <p:cNvSpPr/>
            <p:nvPr/>
          </p:nvSpPr>
          <p:spPr>
            <a:xfrm>
              <a:off x="6080922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5056" y="813931"/>
            <a:ext cx="1560235" cy="1541513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62E-7 1.48148E-6 L -0.29056 0.3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8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E07AF974-6748-4227-8D36-C01B0004A2CA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A20BD5-5B4E-4412-AAC4-C73C198599F6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6E04887B-11A5-4629-A331-A0A8321DD3BB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m =        dm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23FE3A5A-756C-4E32-AF33-6C430FE27422}"/>
                </a:ext>
              </a:extLst>
            </p:cNvPr>
            <p:cNvSpPr/>
            <p:nvPr/>
          </p:nvSpPr>
          <p:spPr>
            <a:xfrm>
              <a:off x="6080919" y="96143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14" y="884240"/>
            <a:ext cx="1585919" cy="1400895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48148E-6 L -0.29539 0.36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6" y="1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85C355B7-5CD4-4D8C-B5E2-E249CD02A377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A174DD-A047-40E0-B6AC-95FEA3AC808E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2C1ECF7B-B254-4F8C-A793-1971E96F3E3B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m =        cm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95B3BFAD-86D9-4D95-AA50-D4E0438D1530}"/>
                </a:ext>
              </a:extLst>
            </p:cNvPr>
            <p:cNvSpPr/>
            <p:nvPr/>
          </p:nvSpPr>
          <p:spPr>
            <a:xfrm>
              <a:off x="6080919" y="998739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pic>
        <p:nvPicPr>
          <p:cNvPr id="16" name="5">
            <a:hlinkClick r:id="rId5" action="ppaction://hlinksldjump"/>
            <a:extLst>
              <a:ext uri="{FF2B5EF4-FFF2-40B4-BE49-F238E27FC236}">
                <a16:creationId xmlns:a16="http://schemas.microsoft.com/office/drawing/2014/main" id="{942053A7-2A4D-4D6A-B828-37197D65C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29" y="820021"/>
            <a:ext cx="1602404" cy="15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7134E-6 -4.44444E-6 L -0.30388 0.382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4" y="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80746F53-3DBE-4972-8BC1-DD03C4954675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319E65-F48A-436C-AF6A-5603284AD19D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0A0C8208-B1F4-4606-A0BB-1486C46C932F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m =        cm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3F6DB7BF-14E6-4FCD-8B93-18E57882A7B1}"/>
                </a:ext>
              </a:extLst>
            </p:cNvPr>
            <p:cNvSpPr/>
            <p:nvPr/>
          </p:nvSpPr>
          <p:spPr>
            <a:xfrm>
              <a:off x="6100673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69978" y="998739"/>
            <a:ext cx="1310392" cy="117189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62E-7 1.48148E-6 L -0.28116 0.338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58" y="16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311942D6-ABE9-4E6E-82D0-094F0745976B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4F6CF7-B149-42F2-8A5C-EB4661A3EB8C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B8521348-05DD-43B5-88B8-01722ECBD42F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cm =        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4B0B5381-43D6-4801-926E-562639014F89}"/>
                </a:ext>
              </a:extLst>
            </p:cNvPr>
            <p:cNvSpPr/>
            <p:nvPr/>
          </p:nvSpPr>
          <p:spPr>
            <a:xfrm>
              <a:off x="6559890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3538" y="998739"/>
            <a:ext cx="1223272" cy="117189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62E-7 1.48148E-6 L -0.29787 0.35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4" y="17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A46E783E-C9DE-4E5E-AA0B-0A6AB64501D4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7464CA-39A9-4E45-8096-159166C749F6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1FFF10B3-9FFB-4798-9FD3-F9384941FD33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cm =        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79C8DFDF-911F-444C-9D77-3971EFEE0D84}"/>
                </a:ext>
              </a:extLst>
            </p:cNvPr>
            <p:cNvSpPr/>
            <p:nvPr/>
          </p:nvSpPr>
          <p:spPr>
            <a:xfrm>
              <a:off x="6632462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9161" y="998739"/>
            <a:ext cx="1252025" cy="117189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62E-7 1.48148E-6 L -0.30101 0.36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0" y="18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E37D320F-2C0C-4245-8063-76483DF58251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11EDA6-A6C9-4789-AA04-8B43176F1853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EE548A38-A769-4B0D-91B8-2382EAC3F56C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dm =        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11C22C44-6C52-4B4B-816F-BB5B4F4F9EBF}"/>
                </a:ext>
              </a:extLst>
            </p:cNvPr>
            <p:cNvSpPr/>
            <p:nvPr/>
          </p:nvSpPr>
          <p:spPr>
            <a:xfrm>
              <a:off x="6516348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7880">
            <a:off x="10286115" y="813931"/>
            <a:ext cx="1478117" cy="1541513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1555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62E-7 1.48148E-6 L -0.26211 0.348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5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271774B7-9541-4188-B223-2850E6091E59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1729F-E0A6-4D1F-AAB8-D671923F957D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0366E851-BD7B-428E-B9E3-E24AB7F1ACC1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dm =        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06E03372-F90D-4AED-9337-A2DBB8A813AF}"/>
                </a:ext>
              </a:extLst>
            </p:cNvPr>
            <p:cNvSpPr/>
            <p:nvPr/>
          </p:nvSpPr>
          <p:spPr>
            <a:xfrm>
              <a:off x="6487319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9834" flipH="1">
            <a:off x="10439226" y="998739"/>
            <a:ext cx="1171896" cy="1171896"/>
          </a:xfrm>
          <a:prstGeom prst="rect">
            <a:avLst/>
          </a:prstGeom>
        </p:spPr>
      </p:pic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6711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416852" y="479388"/>
            <a:ext cx="8975349" cy="614715"/>
            <a:chOff x="1167577" y="1464304"/>
            <a:chExt cx="8975349" cy="614715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38165" y="1494284"/>
              <a:ext cx="840476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Số?</a:t>
              </a:r>
              <a:endParaRPr sz="20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EC24C5-EC43-41CA-89FF-6CA3680061FC}"/>
              </a:ext>
            </a:extLst>
          </p:cNvPr>
          <p:cNvGrpSpPr/>
          <p:nvPr/>
        </p:nvGrpSpPr>
        <p:grpSpPr>
          <a:xfrm>
            <a:off x="596727" y="1236078"/>
            <a:ext cx="10883994" cy="1710203"/>
            <a:chOff x="705854" y="1198653"/>
            <a:chExt cx="10883994" cy="171020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C13C2A-2164-4F60-B6C1-ECF65D6276A5}"/>
                </a:ext>
              </a:extLst>
            </p:cNvPr>
            <p:cNvGrpSpPr/>
            <p:nvPr/>
          </p:nvGrpSpPr>
          <p:grpSpPr>
            <a:xfrm>
              <a:off x="705854" y="1198653"/>
              <a:ext cx="10883994" cy="1682192"/>
              <a:chOff x="882316" y="1198653"/>
              <a:chExt cx="10883994" cy="168219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93D6DF-A93F-401A-9C56-9279CB7C7E0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251524" cy="1682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</a:t>
                </a:r>
                <a:r>
                  <a:rPr lang="en-US" sz="2800"/>
                  <a:t>=            cm	 	6 </a:t>
                </a:r>
                <a:r>
                  <a:rPr lang="en-US" sz="2800" dirty="0"/>
                  <a:t>m </a:t>
                </a:r>
                <a:r>
                  <a:rPr lang="en-US" sz="2800"/>
                  <a:t>=           cm</a:t>
                </a:r>
                <a:endParaRPr lang="x-none" sz="28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FBBB4F-DD0A-4576-AB2F-22FE3D7F836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1A21B89A-3632-45E8-94E4-373BBA46CDE5}"/>
                </a:ext>
              </a:extLst>
            </p:cNvPr>
            <p:cNvSpPr/>
            <p:nvPr/>
          </p:nvSpPr>
          <p:spPr>
            <a:xfrm>
              <a:off x="2590102" y="1462310"/>
              <a:ext cx="713719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30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CCC94FA2-38B5-4B73-ABAC-04068A5FF771}"/>
                </a:ext>
              </a:extLst>
            </p:cNvPr>
            <p:cNvSpPr/>
            <p:nvPr/>
          </p:nvSpPr>
          <p:spPr>
            <a:xfrm>
              <a:off x="2493849" y="2313000"/>
              <a:ext cx="713719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60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0A35F6E0-A8C4-4881-AA72-AB4C59DCF069}"/>
                </a:ext>
              </a:extLst>
            </p:cNvPr>
            <p:cNvSpPr/>
            <p:nvPr/>
          </p:nvSpPr>
          <p:spPr>
            <a:xfrm>
              <a:off x="6287808" y="1462310"/>
              <a:ext cx="84456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60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491E8B3C-B405-4D46-B476-0ABF6FC4EE5E}"/>
                </a:ext>
              </a:extLst>
            </p:cNvPr>
            <p:cNvSpPr/>
            <p:nvPr/>
          </p:nvSpPr>
          <p:spPr>
            <a:xfrm>
              <a:off x="6191554" y="2313000"/>
              <a:ext cx="876653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300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9459124-81FC-43BB-8F81-9FEF6B0C591B}"/>
                </a:ext>
              </a:extLst>
            </p:cNvPr>
            <p:cNvSpPr/>
            <p:nvPr/>
          </p:nvSpPr>
          <p:spPr>
            <a:xfrm>
              <a:off x="9737404" y="1468316"/>
              <a:ext cx="84456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30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9746E59-5CCE-412E-8078-0B60537782A3}"/>
                </a:ext>
              </a:extLst>
            </p:cNvPr>
            <p:cNvSpPr/>
            <p:nvPr/>
          </p:nvSpPr>
          <p:spPr>
            <a:xfrm>
              <a:off x="9705319" y="2319006"/>
              <a:ext cx="876652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600</a:t>
              </a:r>
              <a:endParaRPr lang="x-none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570CF0-6F04-4871-843C-B01613DB1356}"/>
              </a:ext>
            </a:extLst>
          </p:cNvPr>
          <p:cNvGrpSpPr/>
          <p:nvPr/>
        </p:nvGrpSpPr>
        <p:grpSpPr>
          <a:xfrm>
            <a:off x="596727" y="3767341"/>
            <a:ext cx="10986587" cy="1710203"/>
            <a:chOff x="705854" y="1198653"/>
            <a:chExt cx="10986587" cy="171020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7B0874-EF3B-4425-B02C-802CF34103AD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FCDCEB-86AC-4FBB-8280-E877203B3F9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7BFA79-E513-485D-9A87-F62C6CD8E7D9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8" name="Rounded Rectangle 28">
              <a:extLst>
                <a:ext uri="{FF2B5EF4-FFF2-40B4-BE49-F238E27FC236}">
                  <a16:creationId xmlns:a16="http://schemas.microsoft.com/office/drawing/2014/main" id="{5E441DC9-CE66-4FB2-B461-F9A8853EBC9B}"/>
                </a:ext>
              </a:extLst>
            </p:cNvPr>
            <p:cNvSpPr/>
            <p:nvPr/>
          </p:nvSpPr>
          <p:spPr>
            <a:xfrm>
              <a:off x="6640732" y="1462310"/>
              <a:ext cx="713719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2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CAE30208-F460-4CC3-ADD6-B6D8C8AA7A10}"/>
                </a:ext>
              </a:extLst>
            </p:cNvPr>
            <p:cNvSpPr/>
            <p:nvPr/>
          </p:nvSpPr>
          <p:spPr>
            <a:xfrm>
              <a:off x="6544479" y="2313000"/>
              <a:ext cx="713719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2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7738FEEA-8670-4364-B3B8-95A1DC34FB10}"/>
                </a:ext>
              </a:extLst>
            </p:cNvPr>
            <p:cNvSpPr/>
            <p:nvPr/>
          </p:nvSpPr>
          <p:spPr>
            <a:xfrm>
              <a:off x="10314916" y="1468316"/>
              <a:ext cx="713719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5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E11094FA-1E59-4165-AEF9-2A5B0EB094AD}"/>
                </a:ext>
              </a:extLst>
            </p:cNvPr>
            <p:cNvSpPr/>
            <p:nvPr/>
          </p:nvSpPr>
          <p:spPr>
            <a:xfrm>
              <a:off x="10186579" y="2319006"/>
              <a:ext cx="713719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5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38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241564" y="157099"/>
            <a:ext cx="11408604" cy="570588"/>
            <a:chOff x="1183343" y="1464304"/>
            <a:chExt cx="11408604" cy="57058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8352"/>
              <a:ext cx="1078718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/>
                <a:t>Số?</a:t>
              </a:r>
              <a:endParaRPr lang="vi-VN" sz="28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FED7D8-D4E3-495D-9370-937DDFB69478}"/>
              </a:ext>
            </a:extLst>
          </p:cNvPr>
          <p:cNvSpPr txBox="1"/>
          <p:nvPr/>
        </p:nvSpPr>
        <p:spPr>
          <a:xfrm>
            <a:off x="862984" y="746411"/>
            <a:ext cx="110572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/>
              <a:t>Người ta làm một cây cầu gỗ trên hồ nước và đóng các cọc làm thành cầu (như hình vẽ). Hai cọc cạnh nhau cách nhau đúng 1 m.</a:t>
            </a:r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62E475-60A2-4DE9-9492-4E45B3C57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87582CF-4A1E-47C4-8939-53C2D98C12C5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9989E9-1945-4E5A-BD74-5D3C0FA94066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39D00A5B-F3E7-43ED-85C5-3C81195DC9A2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CBB6AD6-63F9-4322-9DDF-91CDA4D18E82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159ADF-86E2-4643-9643-561AF5809E02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84F5AD-745A-4868-A6E5-32EFACE96215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F5320A-F861-4871-9F99-262F9A6C3BF1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B6E77-011C-4E01-A408-F3D279725487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C2E8D3-DEFD-4FA2-836F-3726B423BE7C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BFF791-F5E4-496B-92F0-ECB40BE8E0E3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402DA-3307-489B-918E-5777847977F5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7B01DB-7AAE-4B67-AC54-449E9252AD84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BF2546-53A6-4146-AD2E-92F64A501A83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67412813-1E00-4DFD-9317-94799BC021C8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6607D7-6BDD-4E98-8EE1-76356CAAEFE5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C2F54335-4179-4413-853B-867BF058A052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F3454A-3F7E-4979-9E4E-33FC573222B3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E386EE-C22C-4237-925D-049C9014B10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65B65E-17F5-4C4C-AE94-B012675198F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id="{18F32E96-C25B-43C3-A448-5AD337D2F3C4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3791D8D-B65F-46E9-BA54-C74DD3D22E71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2E4785-ED63-4340-A9A3-6FAD2B89663F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A29262-05D4-40C5-878C-34AF97E7A532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C8AB26-8F01-4175-A85E-A52993D9DA06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3D45F6-9C9D-45F2-862D-C1494902F6C3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146685-FA5A-4D07-9078-D4AE16800803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</a:t>
            </a:r>
            <a:r>
              <a:rPr lang="x-none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414717-65FA-4822-92BC-002E5C86A52F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937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3"/>
            <a:ext cx="12161836" cy="68410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36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41" y="4957676"/>
            <a:ext cx="3606613" cy="1891841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48931" y="111398"/>
            <a:ext cx="8183202" cy="1002532"/>
            <a:chOff x="412719" y="77377"/>
            <a:chExt cx="6152625" cy="753762"/>
          </a:xfrm>
        </p:grpSpPr>
        <p:sp>
          <p:nvSpPr>
            <p:cNvPr id="37" name="文本框 36"/>
            <p:cNvSpPr txBox="1"/>
            <p:nvPr>
              <p:custDataLst>
                <p:tags r:id="rId3"/>
              </p:custDataLst>
            </p:nvPr>
          </p:nvSpPr>
          <p:spPr>
            <a:xfrm>
              <a:off x="412719" y="530313"/>
              <a:ext cx="6152625" cy="3008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spc="399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 DÀI VÀ ĐƠN VỊ ĐO ĐỘ DÀI. TIỀN VIỆT NAM</a:t>
              </a:r>
              <a:endParaRPr lang="zh-CN" altLang="en-US" sz="2000" b="1" spc="399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81423" y="77377"/>
              <a:ext cx="1515666" cy="39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CHỦ ĐỀ 11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197019" y="1236667"/>
            <a:ext cx="5249543" cy="8092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vi-VN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BÀI</a:t>
            </a:r>
            <a:r>
              <a:rPr lang="en-US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58</a:t>
            </a:r>
            <a:endParaRPr lang="zh-CN" altLang="en-US" sz="3990" dirty="0">
              <a:solidFill>
                <a:srgbClr val="00B0F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151349" y="2247440"/>
            <a:ext cx="5607642" cy="8326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192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 (TIẾT 1)</a:t>
            </a:r>
            <a:endParaRPr lang="en-US" altLang="zh-CN" sz="3192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04618" y="327273"/>
            <a:ext cx="8991391" cy="598673"/>
            <a:chOff x="1167577" y="1464304"/>
            <a:chExt cx="8991391" cy="59867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54207" y="1478242"/>
              <a:ext cx="840476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Số?</a:t>
              </a:r>
              <a:endParaRPr sz="20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AA1422E-08C7-4371-86D9-02398955E95B}"/>
              </a:ext>
            </a:extLst>
          </p:cNvPr>
          <p:cNvSpPr/>
          <p:nvPr/>
        </p:nvSpPr>
        <p:spPr>
          <a:xfrm>
            <a:off x="1075206" y="987296"/>
            <a:ext cx="8039380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>
                <a:ea typeface="Calibri" panose="020F0502020204030204" pitchFamily="34" charset="0"/>
                <a:cs typeface="Times New Roman" panose="02020603050405020304" pitchFamily="18" charset="0"/>
              </a:rPr>
              <a:t> nào?</a:t>
            </a:r>
            <a:endParaRPr lang="x-none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840F98F-3F24-427F-89E6-4079DDD5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568289"/>
            <a:ext cx="7366000" cy="18669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34FBA42-9AF5-486E-B3EA-E4D9CEFECD57}"/>
              </a:ext>
            </a:extLst>
          </p:cNvPr>
          <p:cNvGrpSpPr/>
          <p:nvPr/>
        </p:nvGrpSpPr>
        <p:grpSpPr>
          <a:xfrm>
            <a:off x="1075206" y="3219413"/>
            <a:ext cx="9025949" cy="2790444"/>
            <a:chOff x="2366575" y="3527484"/>
            <a:chExt cx="9025949" cy="27904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239D9B5-5774-4C4E-879E-E0ACE7D9D1B9}"/>
                </a:ext>
              </a:extLst>
            </p:cNvPr>
            <p:cNvSpPr/>
            <p:nvPr/>
          </p:nvSpPr>
          <p:spPr>
            <a:xfrm>
              <a:off x="2366575" y="3527484"/>
              <a:ext cx="9025949" cy="2790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dm.</a:t>
              </a:r>
              <a:endParaRPr lang="x-none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dm.</a:t>
              </a:r>
              <a:endParaRPr lang="x-none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dm.</a:t>
              </a:r>
              <a:endParaRPr lang="x-none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ounded Rectangle 21">
              <a:extLst>
                <a:ext uri="{FF2B5EF4-FFF2-40B4-BE49-F238E27FC236}">
                  <a16:creationId xmlns:a16="http://schemas.microsoft.com/office/drawing/2014/main" id="{46530E03-8FBE-4540-8188-66282BE2C397}"/>
                </a:ext>
              </a:extLst>
            </p:cNvPr>
            <p:cNvSpPr/>
            <p:nvPr/>
          </p:nvSpPr>
          <p:spPr>
            <a:xfrm>
              <a:off x="6178108" y="3687660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60735BD4-477D-41AE-9845-B1E7FE0A2005}"/>
                </a:ext>
              </a:extLst>
            </p:cNvPr>
            <p:cNvSpPr/>
            <p:nvPr/>
          </p:nvSpPr>
          <p:spPr>
            <a:xfrm>
              <a:off x="6146672" y="4620027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9" name="Rounded Rectangle 23">
              <a:extLst>
                <a:ext uri="{FF2B5EF4-FFF2-40B4-BE49-F238E27FC236}">
                  <a16:creationId xmlns:a16="http://schemas.microsoft.com/office/drawing/2014/main" id="{6E7E2349-A891-46DC-B343-9FBECFAEB03E}"/>
                </a:ext>
              </a:extLst>
            </p:cNvPr>
            <p:cNvSpPr/>
            <p:nvPr/>
          </p:nvSpPr>
          <p:spPr>
            <a:xfrm>
              <a:off x="6146672" y="5564431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C92D008-3DA3-477C-A919-BEA8F0D16228}"/>
              </a:ext>
            </a:extLst>
          </p:cNvPr>
          <p:cNvSpPr txBox="1"/>
          <p:nvPr/>
        </p:nvSpPr>
        <p:spPr>
          <a:xfrm>
            <a:off x="4973742" y="342015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63EC7D-7D3F-404B-9687-BECCB7240234}"/>
              </a:ext>
            </a:extLst>
          </p:cNvPr>
          <p:cNvSpPr txBox="1"/>
          <p:nvPr/>
        </p:nvSpPr>
        <p:spPr>
          <a:xfrm>
            <a:off x="4918823" y="4351668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C30054-3DB4-4556-9132-744F34EA0AEC}"/>
              </a:ext>
            </a:extLst>
          </p:cNvPr>
          <p:cNvSpPr txBox="1"/>
          <p:nvPr/>
        </p:nvSpPr>
        <p:spPr>
          <a:xfrm>
            <a:off x="4920392" y="530875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124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04618" y="327273"/>
            <a:ext cx="11517493" cy="2092043"/>
            <a:chOff x="1167577" y="1464304"/>
            <a:chExt cx="11517493" cy="209204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38165" y="1494284"/>
              <a:ext cx="10946905" cy="2062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vi-VN" sz="320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0E62C5-44BD-4BBB-9D4B-18C921B74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25063" r="35291" b="38983"/>
          <a:stretch/>
        </p:blipFill>
        <p:spPr>
          <a:xfrm>
            <a:off x="3177915" y="2797262"/>
            <a:ext cx="5124442" cy="32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4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472534" y="327273"/>
            <a:ext cx="11549577" cy="2092043"/>
            <a:chOff x="1135493" y="1464304"/>
            <a:chExt cx="11549577" cy="209204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38165" y="1494284"/>
              <a:ext cx="10946905" cy="2062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vi-VN" sz="320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3549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82B2F9-289E-478D-A3F9-B51D8C2925DD}"/>
              </a:ext>
            </a:extLst>
          </p:cNvPr>
          <p:cNvGrpSpPr/>
          <p:nvPr/>
        </p:nvGrpSpPr>
        <p:grpSpPr>
          <a:xfrm>
            <a:off x="1328007" y="2793811"/>
            <a:ext cx="9776374" cy="1902345"/>
            <a:chOff x="1298026" y="1894398"/>
            <a:chExt cx="9776374" cy="1902345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F33B7B36-5B8B-470C-B154-04305136E0AB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6F0A256B-B4E0-4C7B-A09B-7C135EF4E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Bus stop cartoon pop art Royalty Free Vector Image">
              <a:extLst>
                <a:ext uri="{FF2B5EF4-FFF2-40B4-BE49-F238E27FC236}">
                  <a16:creationId xmlns:a16="http://schemas.microsoft.com/office/drawing/2014/main" id="{7EFF0845-7B03-4E5C-95DF-B1125B114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5485154" y="2253926"/>
              <a:ext cx="1136966" cy="70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DBED9288-C018-4BAF-B0BE-BFF5E464C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Left Brace 10">
            <a:extLst>
              <a:ext uri="{FF2B5EF4-FFF2-40B4-BE49-F238E27FC236}">
                <a16:creationId xmlns:a16="http://schemas.microsoft.com/office/drawing/2014/main" id="{801F6CFA-44A0-43B1-ADC0-E031F76539BD}"/>
              </a:ext>
            </a:extLst>
          </p:cNvPr>
          <p:cNvSpPr/>
          <p:nvPr/>
        </p:nvSpPr>
        <p:spPr>
          <a:xfrm rot="16200000">
            <a:off x="5631445" y="886986"/>
            <a:ext cx="362949" cy="7978202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2322D-2581-4C59-A268-82ABA8E1EA26}"/>
              </a:ext>
            </a:extLst>
          </p:cNvPr>
          <p:cNvSpPr txBox="1"/>
          <p:nvPr/>
        </p:nvSpPr>
        <p:spPr>
          <a:xfrm>
            <a:off x="5246898" y="5098511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752E99A-EFE9-42BC-B887-7429C0BA566E}"/>
              </a:ext>
            </a:extLst>
          </p:cNvPr>
          <p:cNvSpPr/>
          <p:nvPr/>
        </p:nvSpPr>
        <p:spPr>
          <a:xfrm rot="5400000" flipV="1">
            <a:off x="3936911" y="1995247"/>
            <a:ext cx="483085" cy="380493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03167-C650-4A19-95FB-B65F4E4D5A71}"/>
              </a:ext>
            </a:extLst>
          </p:cNvPr>
          <p:cNvSpPr txBox="1"/>
          <p:nvPr/>
        </p:nvSpPr>
        <p:spPr>
          <a:xfrm>
            <a:off x="3625483" y="3068669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6BFE53CA-4BE2-4777-B60A-D15DCD6EB58E}"/>
              </a:ext>
            </a:extLst>
          </p:cNvPr>
          <p:cNvSpPr/>
          <p:nvPr/>
        </p:nvSpPr>
        <p:spPr>
          <a:xfrm rot="5400000" flipV="1">
            <a:off x="7699927" y="2037162"/>
            <a:ext cx="483085" cy="3721101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C41A6A-9D05-4AFF-A973-5617A1348C78}"/>
              </a:ext>
            </a:extLst>
          </p:cNvPr>
          <p:cNvSpPr txBox="1"/>
          <p:nvPr/>
        </p:nvSpPr>
        <p:spPr>
          <a:xfrm>
            <a:off x="7488707" y="3088740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878D4D-63B3-49DE-BC88-E861B1A5CC33}"/>
              </a:ext>
            </a:extLst>
          </p:cNvPr>
          <p:cNvCxnSpPr/>
          <p:nvPr/>
        </p:nvCxnSpPr>
        <p:spPr>
          <a:xfrm>
            <a:off x="7970570" y="897861"/>
            <a:ext cx="39016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097C4C-E9FC-4FEB-BF15-A6FEF8C57146}"/>
              </a:ext>
            </a:extLst>
          </p:cNvPr>
          <p:cNvCxnSpPr/>
          <p:nvPr/>
        </p:nvCxnSpPr>
        <p:spPr>
          <a:xfrm>
            <a:off x="1169549" y="1374243"/>
            <a:ext cx="20021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0FAFF1-6978-4FFB-8ABC-9089317E050A}"/>
              </a:ext>
            </a:extLst>
          </p:cNvPr>
          <p:cNvCxnSpPr>
            <a:cxnSpLocks/>
          </p:cNvCxnSpPr>
          <p:nvPr/>
        </p:nvCxnSpPr>
        <p:spPr>
          <a:xfrm>
            <a:off x="3556434" y="1388284"/>
            <a:ext cx="831577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0A47EF-A327-449C-9C21-D33717559861}"/>
              </a:ext>
            </a:extLst>
          </p:cNvPr>
          <p:cNvCxnSpPr/>
          <p:nvPr/>
        </p:nvCxnSpPr>
        <p:spPr>
          <a:xfrm>
            <a:off x="1144391" y="1841437"/>
            <a:ext cx="220237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18A67E-054E-4A32-9EF3-B057A9FBDEDD}"/>
              </a:ext>
            </a:extLst>
          </p:cNvPr>
          <p:cNvCxnSpPr>
            <a:cxnSpLocks/>
          </p:cNvCxnSpPr>
          <p:nvPr/>
        </p:nvCxnSpPr>
        <p:spPr>
          <a:xfrm>
            <a:off x="3625483" y="1841437"/>
            <a:ext cx="83157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AD5789-D1A5-4434-80B4-5A0E7849DB04}"/>
              </a:ext>
            </a:extLst>
          </p:cNvPr>
          <p:cNvCxnSpPr>
            <a:cxnSpLocks/>
          </p:cNvCxnSpPr>
          <p:nvPr/>
        </p:nvCxnSpPr>
        <p:spPr>
          <a:xfrm>
            <a:off x="1159813" y="2308630"/>
            <a:ext cx="270764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rtoon Cars Clip Art | Free clicpart cartoon cars clipart the cliparts -  Clipartix | Car drawing kids, Car cartoon, Toy car">
            <a:extLst>
              <a:ext uri="{FF2B5EF4-FFF2-40B4-BE49-F238E27FC236}">
                <a16:creationId xmlns:a16="http://schemas.microsoft.com/office/drawing/2014/main" id="{E652D507-3513-4716-8A87-9063270C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809" y="3953918"/>
            <a:ext cx="1328007" cy="7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7857E-6 2.22222E-6 L 0.35909 0.008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37884"/>
            <a:ext cx="12161838" cy="7339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59">
              <a:solidFill>
                <a:prstClr val="white"/>
              </a:solidFill>
            </a:endParaRP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2774419" y="2250822"/>
            <a:ext cx="2660402" cy="59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94" b="1">
                <a:solidFill>
                  <a:srgbClr val="0D0D0D"/>
                </a:solidFill>
                <a:latin typeface="HP001 4H"/>
                <a:cs typeface="Times New Roman" pitchFamily="18" charset="0"/>
              </a:rPr>
              <a:t> </a:t>
            </a:r>
            <a:endParaRPr lang="en-US" sz="2594" b="1">
              <a:solidFill>
                <a:srgbClr val="0D0D0D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6"/>
          <a:stretch/>
        </p:blipFill>
        <p:spPr bwMode="auto">
          <a:xfrm>
            <a:off x="1659584" y="146957"/>
            <a:ext cx="10236213" cy="642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66043" y="1311764"/>
            <a:ext cx="1195069" cy="14093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59">
              <a:solidFill>
                <a:prstClr val="white"/>
              </a:solidFill>
            </a:endParaRP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266041" y="1580972"/>
            <a:ext cx="1334424" cy="82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94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Vở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94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pic>
        <p:nvPicPr>
          <p:cNvPr id="29703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7" y="-43775"/>
            <a:ext cx="1323868" cy="129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48567" y="1858928"/>
            <a:ext cx="9283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Từ trạm dừng nghỉ còn cách điểm đến</a:t>
            </a:r>
            <a:endParaRPr lang="vi-VN" sz="3600" b="1" dirty="0">
              <a:solidFill>
                <a:srgbClr val="800080"/>
              </a:solidFill>
              <a:latin typeface="HP001 4 hàng" pitchFamily="34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8567" y="487440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4: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6835" y="1188727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</a:rPr>
              <a:t>giải</a:t>
            </a:r>
            <a:endParaRPr lang="en-US" sz="3600" b="1" dirty="0">
              <a:solidFill>
                <a:srgbClr val="800080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70946" y="3264147"/>
            <a:ext cx="43768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50 – 25 = 25 (km)</a:t>
            </a:r>
            <a:endParaRPr lang="vi-VN" sz="3600" b="1" dirty="0">
              <a:solidFill>
                <a:srgbClr val="800080"/>
              </a:solidFill>
              <a:latin typeface="HP001 4 hàng" pitchFamily="34" charset="-93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46850" y="3935545"/>
            <a:ext cx="43768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Đáp</a:t>
            </a:r>
            <a:r>
              <a:rPr lang="en-US" sz="3600" b="1" dirty="0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số</a:t>
            </a:r>
            <a:r>
              <a:rPr lang="en-US" sz="3600" b="1" dirty="0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: 25 km.</a:t>
            </a:r>
            <a:endParaRPr lang="vi-VN" sz="3600" b="1" dirty="0">
              <a:solidFill>
                <a:srgbClr val="800080"/>
              </a:solidFill>
              <a:latin typeface="HP001 4 hàng" pitchFamily="34" charset="-93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85B8A1-4881-4308-8478-773E7351F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891" y="5350832"/>
            <a:ext cx="5393306" cy="1499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812853-4D13-2ABC-0DE0-D34DB7A8FEC8}"/>
              </a:ext>
            </a:extLst>
          </p:cNvPr>
          <p:cNvSpPr txBox="1"/>
          <p:nvPr/>
        </p:nvSpPr>
        <p:spPr>
          <a:xfrm>
            <a:off x="2200275" y="2520817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số</a:t>
            </a:r>
            <a:r>
              <a:rPr lang="en-US" sz="3600" b="1" dirty="0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 ki-</a:t>
            </a:r>
            <a:r>
              <a:rPr lang="en-US" sz="3600" b="1" dirty="0" err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lô</a:t>
            </a:r>
            <a:r>
              <a:rPr lang="en-US" sz="3600" b="1" dirty="0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-</a:t>
            </a:r>
            <a:r>
              <a:rPr lang="en-US" sz="3600" b="1" dirty="0" err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mét</a:t>
            </a:r>
            <a:r>
              <a:rPr lang="en-US" sz="3600" b="1" dirty="0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là</a:t>
            </a:r>
            <a:r>
              <a:rPr lang="en-US" sz="3600" b="1" dirty="0">
                <a:solidFill>
                  <a:srgbClr val="800080"/>
                </a:solidFill>
                <a:latin typeface="HP001 4 hàng" pitchFamily="34" charset="-93"/>
                <a:ea typeface="SimSun" pitchFamily="2" charset="-122"/>
              </a:rPr>
              <a:t>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01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2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2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36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41" y="4957676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16572" y="1153239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 BIỆT CÁC CON!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31" y="1984782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0604" y="2675385"/>
            <a:ext cx="2867006" cy="3183425"/>
            <a:chOff x="1865204" y="2170453"/>
            <a:chExt cx="1630917" cy="3016597"/>
          </a:xfrm>
        </p:grpSpPr>
        <p:sp>
          <p:nvSpPr>
            <p:cNvPr id="16" name="矩形 15"/>
            <p:cNvSpPr/>
            <p:nvPr/>
          </p:nvSpPr>
          <p:spPr>
            <a:xfrm>
              <a:off x="1865204" y="2769098"/>
              <a:ext cx="1630917" cy="2210570"/>
            </a:xfrm>
            <a:prstGeom prst="rect">
              <a:avLst/>
            </a:prstGeom>
            <a:solidFill>
              <a:srgbClr val="F992B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733" tIns="179555" rIns="107733" bIns="89777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66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Củng cố kĩ năng chuyển đổi đơn vị đo.</a:t>
              </a:r>
              <a:endParaRPr lang="en-US" altLang="zh-CN" sz="26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flipV="1">
              <a:off x="1865204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865204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" fmla="*/ 42907 w 1509486"/>
                <a:gd name="connsiteY0" fmla="*/ 0 h 677924"/>
                <a:gd name="connsiteX1" fmla="*/ 1466579 w 1509486"/>
                <a:gd name="connsiteY1" fmla="*/ 0 h 677924"/>
                <a:gd name="connsiteX2" fmla="*/ 1509486 w 1509486"/>
                <a:gd name="connsiteY2" fmla="*/ 42907 h 677924"/>
                <a:gd name="connsiteX3" fmla="*/ 1509486 w 1509486"/>
                <a:gd name="connsiteY3" fmla="*/ 566058 h 677924"/>
                <a:gd name="connsiteX4" fmla="*/ 827260 w 1509486"/>
                <a:gd name="connsiteY4" fmla="*/ 566058 h 677924"/>
                <a:gd name="connsiteX5" fmla="*/ 754743 w 1509486"/>
                <a:gd name="connsiteY5" fmla="*/ 677924 h 677924"/>
                <a:gd name="connsiteX6" fmla="*/ 682226 w 1509486"/>
                <a:gd name="connsiteY6" fmla="*/ 566058 h 677924"/>
                <a:gd name="connsiteX7" fmla="*/ 0 w 1509486"/>
                <a:gd name="connsiteY7" fmla="*/ 566058 h 677924"/>
                <a:gd name="connsiteX8" fmla="*/ 0 w 1509486"/>
                <a:gd name="connsiteY8" fmla="*/ 42907 h 677924"/>
                <a:gd name="connsiteX9" fmla="*/ 42907 w 1509486"/>
                <a:gd name="connsiteY9" fmla="*/ 0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79555" anchor="ctr"/>
            <a:lstStyle/>
            <a:p>
              <a:pPr algn="ctr">
                <a:defRPr/>
              </a:pPr>
              <a:r>
                <a:rPr lang="en-US" altLang="zh-CN" sz="2660" b="1">
                  <a:solidFill>
                    <a:schemeClr val="tx1"/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1</a:t>
              </a:r>
              <a:endParaRPr lang="en-US" altLang="zh-CN" sz="2660" b="1" dirty="0">
                <a:solidFill>
                  <a:schemeClr val="tx1"/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45088" y="2323629"/>
            <a:ext cx="2910973" cy="3328311"/>
            <a:chOff x="4036331" y="2170453"/>
            <a:chExt cx="1630917" cy="3016597"/>
          </a:xfrm>
        </p:grpSpPr>
        <p:sp>
          <p:nvSpPr>
            <p:cNvPr id="20" name="矩形 19"/>
            <p:cNvSpPr/>
            <p:nvPr/>
          </p:nvSpPr>
          <p:spPr>
            <a:xfrm>
              <a:off x="4036331" y="2769101"/>
              <a:ext cx="1630917" cy="2210570"/>
            </a:xfrm>
            <a:prstGeom prst="rect">
              <a:avLst/>
            </a:prstGeom>
            <a:solidFill>
              <a:srgbClr val="F9D84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733" tIns="179555" rIns="107733" bIns="89777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66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Cộng và trừ các số đo với đơn vị đo (cùng loại).</a:t>
              </a:r>
              <a:endParaRPr lang="en-US" altLang="zh-CN" sz="26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同侧圆角矩形 21"/>
            <p:cNvSpPr/>
            <p:nvPr/>
          </p:nvSpPr>
          <p:spPr>
            <a:xfrm flipV="1">
              <a:off x="4036331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79555" anchor="ctr"/>
            <a:lstStyle/>
            <a:p>
              <a:pPr algn="ctr">
                <a:defRPr/>
              </a:pPr>
              <a:endParaRPr lang="zh-CN" altLang="en-US" sz="1596">
                <a:cs typeface="+mn-ea"/>
                <a:sym typeface="+mn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036331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" fmla="*/ 42907 w 1509486"/>
                <a:gd name="connsiteY0" fmla="*/ 0 h 677924"/>
                <a:gd name="connsiteX1" fmla="*/ 1466579 w 1509486"/>
                <a:gd name="connsiteY1" fmla="*/ 0 h 677924"/>
                <a:gd name="connsiteX2" fmla="*/ 1509486 w 1509486"/>
                <a:gd name="connsiteY2" fmla="*/ 42907 h 677924"/>
                <a:gd name="connsiteX3" fmla="*/ 1509486 w 1509486"/>
                <a:gd name="connsiteY3" fmla="*/ 566058 h 677924"/>
                <a:gd name="connsiteX4" fmla="*/ 827260 w 1509486"/>
                <a:gd name="connsiteY4" fmla="*/ 566058 h 677924"/>
                <a:gd name="connsiteX5" fmla="*/ 754743 w 1509486"/>
                <a:gd name="connsiteY5" fmla="*/ 677924 h 677924"/>
                <a:gd name="connsiteX6" fmla="*/ 682226 w 1509486"/>
                <a:gd name="connsiteY6" fmla="*/ 566058 h 677924"/>
                <a:gd name="connsiteX7" fmla="*/ 0 w 1509486"/>
                <a:gd name="connsiteY7" fmla="*/ 566058 h 677924"/>
                <a:gd name="connsiteX8" fmla="*/ 0 w 1509486"/>
                <a:gd name="connsiteY8" fmla="*/ 42907 h 677924"/>
                <a:gd name="connsiteX9" fmla="*/ 42907 w 1509486"/>
                <a:gd name="connsiteY9" fmla="*/ 0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79555" anchor="ctr"/>
            <a:lstStyle/>
            <a:p>
              <a:pPr algn="ctr">
                <a:defRPr/>
              </a:pPr>
              <a:r>
                <a:rPr lang="en-US" altLang="zh-CN" sz="2660" b="1">
                  <a:solidFill>
                    <a:schemeClr val="tx1"/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2</a:t>
              </a:r>
              <a:endParaRPr lang="en-US" altLang="zh-CN" sz="2660" b="1" dirty="0">
                <a:solidFill>
                  <a:schemeClr val="tx1"/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65411" y="1992422"/>
            <a:ext cx="3132466" cy="3441458"/>
            <a:chOff x="6207457" y="2170453"/>
            <a:chExt cx="1630917" cy="3016597"/>
          </a:xfrm>
        </p:grpSpPr>
        <p:sp>
          <p:nvSpPr>
            <p:cNvPr id="34" name="矩形 33"/>
            <p:cNvSpPr/>
            <p:nvPr/>
          </p:nvSpPr>
          <p:spPr>
            <a:xfrm>
              <a:off x="6207457" y="2769101"/>
              <a:ext cx="1630917" cy="2210570"/>
            </a:xfrm>
            <a:prstGeom prst="rect">
              <a:avLst/>
            </a:prstGeom>
            <a:solidFill>
              <a:srgbClr val="5B9BD5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733" tIns="179555" rIns="107733" bIns="89777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66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Áp dụng tính độ dài đường gấp khúc trong bài toán thực tế.</a:t>
              </a:r>
              <a:endParaRPr lang="en-US" altLang="zh-CN" sz="26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5" name="同侧圆角矩形 34"/>
            <p:cNvSpPr/>
            <p:nvPr/>
          </p:nvSpPr>
          <p:spPr>
            <a:xfrm flipV="1">
              <a:off x="6207457" y="4984686"/>
              <a:ext cx="1630917" cy="202364"/>
            </a:xfrm>
            <a:prstGeom prst="round2SameRect">
              <a:avLst>
                <a:gd name="adj1" fmla="val 11401"/>
                <a:gd name="adj2" fmla="val 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47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6207457" y="2170453"/>
              <a:ext cx="1630917" cy="732283"/>
            </a:xfrm>
            <a:custGeom>
              <a:avLst/>
              <a:gdLst>
                <a:gd name="connsiteX0" fmla="*/ 42907 w 1509486"/>
                <a:gd name="connsiteY0" fmla="*/ 0 h 739837"/>
                <a:gd name="connsiteX1" fmla="*/ 1466579 w 1509486"/>
                <a:gd name="connsiteY1" fmla="*/ 0 h 739837"/>
                <a:gd name="connsiteX2" fmla="*/ 1509486 w 1509486"/>
                <a:gd name="connsiteY2" fmla="*/ 42907 h 739837"/>
                <a:gd name="connsiteX3" fmla="*/ 1509486 w 1509486"/>
                <a:gd name="connsiteY3" fmla="*/ 566058 h 739837"/>
                <a:gd name="connsiteX4" fmla="*/ 827260 w 1509486"/>
                <a:gd name="connsiteY4" fmla="*/ 566058 h 739837"/>
                <a:gd name="connsiteX5" fmla="*/ 754743 w 1509486"/>
                <a:gd name="connsiteY5" fmla="*/ 739837 h 739837"/>
                <a:gd name="connsiteX6" fmla="*/ 682226 w 1509486"/>
                <a:gd name="connsiteY6" fmla="*/ 566058 h 739837"/>
                <a:gd name="connsiteX7" fmla="*/ 0 w 1509486"/>
                <a:gd name="connsiteY7" fmla="*/ 566058 h 739837"/>
                <a:gd name="connsiteX8" fmla="*/ 0 w 1509486"/>
                <a:gd name="connsiteY8" fmla="*/ 42907 h 739837"/>
                <a:gd name="connsiteX9" fmla="*/ 42907 w 1509486"/>
                <a:gd name="connsiteY9" fmla="*/ 0 h 739837"/>
                <a:gd name="connsiteX0" fmla="*/ 42907 w 1509486"/>
                <a:gd name="connsiteY0" fmla="*/ 0 h 677924"/>
                <a:gd name="connsiteX1" fmla="*/ 1466579 w 1509486"/>
                <a:gd name="connsiteY1" fmla="*/ 0 h 677924"/>
                <a:gd name="connsiteX2" fmla="*/ 1509486 w 1509486"/>
                <a:gd name="connsiteY2" fmla="*/ 42907 h 677924"/>
                <a:gd name="connsiteX3" fmla="*/ 1509486 w 1509486"/>
                <a:gd name="connsiteY3" fmla="*/ 566058 h 677924"/>
                <a:gd name="connsiteX4" fmla="*/ 827260 w 1509486"/>
                <a:gd name="connsiteY4" fmla="*/ 566058 h 677924"/>
                <a:gd name="connsiteX5" fmla="*/ 754743 w 1509486"/>
                <a:gd name="connsiteY5" fmla="*/ 677924 h 677924"/>
                <a:gd name="connsiteX6" fmla="*/ 682226 w 1509486"/>
                <a:gd name="connsiteY6" fmla="*/ 566058 h 677924"/>
                <a:gd name="connsiteX7" fmla="*/ 0 w 1509486"/>
                <a:gd name="connsiteY7" fmla="*/ 566058 h 677924"/>
                <a:gd name="connsiteX8" fmla="*/ 0 w 1509486"/>
                <a:gd name="connsiteY8" fmla="*/ 42907 h 677924"/>
                <a:gd name="connsiteX9" fmla="*/ 42907 w 1509486"/>
                <a:gd name="connsiteY9" fmla="*/ 0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9486" h="677924">
                  <a:moveTo>
                    <a:pt x="42907" y="0"/>
                  </a:moveTo>
                  <a:lnTo>
                    <a:pt x="1466579" y="0"/>
                  </a:lnTo>
                  <a:cubicBezTo>
                    <a:pt x="1490276" y="0"/>
                    <a:pt x="1509486" y="19210"/>
                    <a:pt x="1509486" y="42907"/>
                  </a:cubicBezTo>
                  <a:lnTo>
                    <a:pt x="1509486" y="566058"/>
                  </a:lnTo>
                  <a:lnTo>
                    <a:pt x="827260" y="566058"/>
                  </a:lnTo>
                  <a:lnTo>
                    <a:pt x="754743" y="677924"/>
                  </a:lnTo>
                  <a:lnTo>
                    <a:pt x="682226" y="566058"/>
                  </a:lnTo>
                  <a:lnTo>
                    <a:pt x="0" y="566058"/>
                  </a:lnTo>
                  <a:lnTo>
                    <a:pt x="0" y="42907"/>
                  </a:lnTo>
                  <a:cubicBezTo>
                    <a:pt x="0" y="19210"/>
                    <a:pt x="19210" y="0"/>
                    <a:pt x="42907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79555" anchor="ctr"/>
            <a:lstStyle/>
            <a:p>
              <a:pPr algn="ctr">
                <a:defRPr/>
              </a:pPr>
              <a:r>
                <a:rPr lang="en-US" altLang="zh-CN" sz="2660" b="1">
                  <a:solidFill>
                    <a:schemeClr val="tx1"/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3</a:t>
              </a:r>
              <a:endParaRPr lang="en-US" altLang="zh-CN" sz="2660" b="1" dirty="0">
                <a:solidFill>
                  <a:schemeClr val="tx1"/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52045" y="1132779"/>
            <a:ext cx="6542229" cy="82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0227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182221" y="1297015"/>
            <a:ext cx="4310982" cy="43109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/>
          </a:p>
        </p:txBody>
      </p:sp>
      <p:sp>
        <p:nvSpPr>
          <p:cNvPr id="9" name="饼形 8"/>
          <p:cNvSpPr/>
          <p:nvPr/>
        </p:nvSpPr>
        <p:spPr>
          <a:xfrm>
            <a:off x="1518162" y="1680252"/>
            <a:ext cx="3544505" cy="3544505"/>
          </a:xfrm>
          <a:prstGeom prst="pie">
            <a:avLst>
              <a:gd name="adj1" fmla="val 19464735"/>
              <a:gd name="adj2" fmla="val 15714742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8582" y="2094902"/>
            <a:ext cx="2715205" cy="2715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6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62" y="1470845"/>
            <a:ext cx="7926634" cy="39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416852" y="479388"/>
            <a:ext cx="8975349" cy="614715"/>
            <a:chOff x="1167577" y="1464304"/>
            <a:chExt cx="8975349" cy="614715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38165" y="1494284"/>
              <a:ext cx="840476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Số?</a:t>
              </a:r>
              <a:endParaRPr sz="20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EC24C5-EC43-41CA-89FF-6CA3680061FC}"/>
              </a:ext>
            </a:extLst>
          </p:cNvPr>
          <p:cNvGrpSpPr/>
          <p:nvPr/>
        </p:nvGrpSpPr>
        <p:grpSpPr>
          <a:xfrm>
            <a:off x="596727" y="1236078"/>
            <a:ext cx="10407903" cy="1682192"/>
            <a:chOff x="705854" y="1198653"/>
            <a:chExt cx="10407903" cy="168219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C13C2A-2164-4F60-B6C1-ECF65D6276A5}"/>
                </a:ext>
              </a:extLst>
            </p:cNvPr>
            <p:cNvGrpSpPr/>
            <p:nvPr/>
          </p:nvGrpSpPr>
          <p:grpSpPr>
            <a:xfrm>
              <a:off x="705854" y="1198653"/>
              <a:ext cx="10407903" cy="1682192"/>
              <a:chOff x="882316" y="1198653"/>
              <a:chExt cx="10407903" cy="168219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93D6DF-A93F-401A-9C56-9279CB7C7E0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9775433" cy="1682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</a:t>
                </a:r>
                <a:r>
                  <a:rPr lang="en-US" sz="2800"/>
                  <a:t>=        </a:t>
                </a:r>
                <a:r>
                  <a:rPr lang="en-US" sz="2800" dirty="0"/>
                  <a:t>cm		3 m </a:t>
                </a:r>
                <a:r>
                  <a:rPr lang="en-US" sz="2800"/>
                  <a:t>=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</a:t>
                </a:r>
                <a:r>
                  <a:rPr lang="en-US" sz="2800"/>
                  <a:t>=        dm</a:t>
                </a:r>
                <a:r>
                  <a:rPr lang="en-US" sz="2800" dirty="0"/>
                  <a:t>		3 m </a:t>
                </a:r>
                <a:r>
                  <a:rPr lang="en-US" sz="2800"/>
                  <a:t>=         cm	 	6 </a:t>
                </a:r>
                <a:r>
                  <a:rPr lang="en-US" sz="2800" dirty="0"/>
                  <a:t>m </a:t>
                </a:r>
                <a:r>
                  <a:rPr lang="en-US" sz="2800"/>
                  <a:t>=        cm</a:t>
                </a:r>
                <a:endParaRPr lang="x-none" sz="28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FBBB4F-DD0A-4576-AB2F-22FE3D7F836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1A21B89A-3632-45E8-94E4-373BBA46CDE5}"/>
                </a:ext>
              </a:extLst>
            </p:cNvPr>
            <p:cNvSpPr/>
            <p:nvPr/>
          </p:nvSpPr>
          <p:spPr>
            <a:xfrm>
              <a:off x="2738398" y="1462310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CCC94FA2-38B5-4B73-ABAC-04068A5FF771}"/>
                </a:ext>
              </a:extLst>
            </p:cNvPr>
            <p:cNvSpPr/>
            <p:nvPr/>
          </p:nvSpPr>
          <p:spPr>
            <a:xfrm>
              <a:off x="2493850" y="2313000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0A35F6E0-A8C4-4881-AA72-AB4C59DCF069}"/>
                </a:ext>
              </a:extLst>
            </p:cNvPr>
            <p:cNvSpPr/>
            <p:nvPr/>
          </p:nvSpPr>
          <p:spPr>
            <a:xfrm>
              <a:off x="6287808" y="1462310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491E8B3C-B405-4D46-B476-0ABF6FC4EE5E}"/>
                </a:ext>
              </a:extLst>
            </p:cNvPr>
            <p:cNvSpPr/>
            <p:nvPr/>
          </p:nvSpPr>
          <p:spPr>
            <a:xfrm>
              <a:off x="6191555" y="2313000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9459124-81FC-43BB-8F81-9FEF6B0C591B}"/>
                </a:ext>
              </a:extLst>
            </p:cNvPr>
            <p:cNvSpPr/>
            <p:nvPr/>
          </p:nvSpPr>
          <p:spPr>
            <a:xfrm>
              <a:off x="9737404" y="146831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9746E59-5CCE-412E-8078-0B60537782A3}"/>
                </a:ext>
              </a:extLst>
            </p:cNvPr>
            <p:cNvSpPr/>
            <p:nvPr/>
          </p:nvSpPr>
          <p:spPr>
            <a:xfrm>
              <a:off x="9705319" y="231900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570CF0-6F04-4871-843C-B01613DB1356}"/>
              </a:ext>
            </a:extLst>
          </p:cNvPr>
          <p:cNvGrpSpPr/>
          <p:nvPr/>
        </p:nvGrpSpPr>
        <p:grpSpPr>
          <a:xfrm>
            <a:off x="596727" y="3767341"/>
            <a:ext cx="10986587" cy="1682127"/>
            <a:chOff x="705854" y="1198653"/>
            <a:chExt cx="10986587" cy="16821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7B0874-EF3B-4425-B02C-802CF34103AD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FCDCEB-86AC-4FBB-8280-E877203B3F9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</a:t>
                </a:r>
                <a:r>
                  <a:rPr lang="en-US" sz="2800"/>
                  <a:t>=        m</a:t>
                </a:r>
                <a:r>
                  <a:rPr lang="en-US" sz="2800" dirty="0"/>
                  <a:t>		500 cm </a:t>
                </a:r>
                <a:r>
                  <a:rPr lang="en-US" sz="2800"/>
                  <a:t>=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</a:t>
                </a:r>
                <a:r>
                  <a:rPr lang="en-US" sz="2800"/>
                  <a:t>=         m</a:t>
                </a:r>
                <a:r>
                  <a:rPr lang="en-US" sz="2800" dirty="0"/>
                  <a:t>		50 dm </a:t>
                </a:r>
                <a:r>
                  <a:rPr lang="en-US" sz="2800"/>
                  <a:t>=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7BFA79-E513-485D-9A87-F62C6CD8E7D9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8" name="Rounded Rectangle 28">
              <a:extLst>
                <a:ext uri="{FF2B5EF4-FFF2-40B4-BE49-F238E27FC236}">
                  <a16:creationId xmlns:a16="http://schemas.microsoft.com/office/drawing/2014/main" id="{5E441DC9-CE66-4FB2-B461-F9A8853EBC9B}"/>
                </a:ext>
              </a:extLst>
            </p:cNvPr>
            <p:cNvSpPr/>
            <p:nvPr/>
          </p:nvSpPr>
          <p:spPr>
            <a:xfrm>
              <a:off x="6640731" y="1462310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CAE30208-F460-4CC3-ADD6-B6D8C8AA7A10}"/>
                </a:ext>
              </a:extLst>
            </p:cNvPr>
            <p:cNvSpPr/>
            <p:nvPr/>
          </p:nvSpPr>
          <p:spPr>
            <a:xfrm>
              <a:off x="6544479" y="2313000"/>
              <a:ext cx="548641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7738FEEA-8670-4364-B3B8-95A1DC34FB10}"/>
                </a:ext>
              </a:extLst>
            </p:cNvPr>
            <p:cNvSpPr/>
            <p:nvPr/>
          </p:nvSpPr>
          <p:spPr>
            <a:xfrm>
              <a:off x="10314916" y="1468316"/>
              <a:ext cx="548641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1">
              <a:extLst>
                <a:ext uri="{FF2B5EF4-FFF2-40B4-BE49-F238E27FC236}">
                  <a16:creationId xmlns:a16="http://schemas.microsoft.com/office/drawing/2014/main" id="{E11094FA-1E59-4165-AEF9-2A5B0EB094AD}"/>
                </a:ext>
              </a:extLst>
            </p:cNvPr>
            <p:cNvSpPr/>
            <p:nvPr/>
          </p:nvSpPr>
          <p:spPr>
            <a:xfrm>
              <a:off x="10186579" y="2319006"/>
              <a:ext cx="548641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</a:rPr>
                <a:t>?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7117"/>
            <a:ext cx="12161838" cy="3942400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5794" y="933931"/>
            <a:ext cx="5784741" cy="1320165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/>
            <a:r>
              <a:rPr lang="en-US" sz="79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79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98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8" y="324755"/>
            <a:ext cx="1605743" cy="15029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89" y="2323827"/>
            <a:ext cx="1042187" cy="8263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92" y="171335"/>
            <a:ext cx="1605743" cy="1586473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67294"/>
            <a:ext cx="12161838" cy="147583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90" y="4780355"/>
            <a:ext cx="2040756" cy="10789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2" y="4493584"/>
            <a:ext cx="743293" cy="10789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63" y="2268052"/>
            <a:ext cx="3895601" cy="19478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12" y="1848952"/>
            <a:ext cx="2637655" cy="34592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32" y="4499508"/>
            <a:ext cx="556908" cy="44154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015" y="4357593"/>
            <a:ext cx="556908" cy="44154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39" y="4941055"/>
            <a:ext cx="556908" cy="44154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351" y="4679573"/>
            <a:ext cx="1912835" cy="1618553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42443" y="-1208295"/>
            <a:ext cx="608092" cy="60809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75" y="121432"/>
            <a:ext cx="4591589" cy="20045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5995" y="548619"/>
            <a:ext cx="1605743" cy="15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6917" y="5550769"/>
            <a:ext cx="4585624" cy="1131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8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21720" y="5736446"/>
            <a:ext cx="2336514" cy="765875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/>
            <a:r>
              <a:rPr lang="en-US" sz="4389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0766" y="5550769"/>
            <a:ext cx="1131775" cy="1131775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1887" y="5550769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37760" y="1112845"/>
            <a:ext cx="456069" cy="456069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5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57" y="244915"/>
            <a:ext cx="1602404" cy="1541513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3667806" y="2972931"/>
            <a:ext cx="456069" cy="456069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7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98" y="2041684"/>
            <a:ext cx="1745109" cy="1541513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6343411" y="3763333"/>
            <a:ext cx="456069" cy="456069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9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98" y="2584648"/>
            <a:ext cx="1609095" cy="1541513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A6A246EB-4ADB-4802-8740-6BFA253C8966}"/>
              </a:ext>
            </a:extLst>
          </p:cNvPr>
          <p:cNvSpPr/>
          <p:nvPr/>
        </p:nvSpPr>
        <p:spPr>
          <a:xfrm>
            <a:off x="9678430" y="1196384"/>
            <a:ext cx="456069" cy="456069"/>
          </a:xfrm>
          <a:prstGeom prst="ellipse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5" name="9">
            <a:hlinkClick r:id="rId11" action="ppaction://hlinksldjump"/>
            <a:extLst>
              <a:ext uri="{FF2B5EF4-FFF2-40B4-BE49-F238E27FC236}">
                <a16:creationId xmlns:a16="http://schemas.microsoft.com/office/drawing/2014/main" id="{721B26D0-B21F-47F9-BD82-3358016A7F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313" y="653987"/>
            <a:ext cx="1477494" cy="154086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68791" y="4323130"/>
            <a:ext cx="456069" cy="456069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3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75" y="3374449"/>
            <a:ext cx="1560235" cy="1541513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0011" y="469138"/>
            <a:ext cx="456069" cy="456069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5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2" y="322361"/>
            <a:ext cx="1585919" cy="1541513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5931559" y="1367577"/>
            <a:ext cx="456069" cy="456069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7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48" y="322361"/>
            <a:ext cx="1723691" cy="1541513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3942" y="2862602"/>
            <a:ext cx="456069" cy="456069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9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" y="1832936"/>
            <a:ext cx="2086120" cy="1541513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7890678" y="2712342"/>
            <a:ext cx="456069" cy="456069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21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4" y="1673280"/>
            <a:ext cx="1646915" cy="1541513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E6EA2647-DB09-49B5-A35E-A1F867CAFC6A}"/>
              </a:ext>
            </a:extLst>
          </p:cNvPr>
          <p:cNvSpPr/>
          <p:nvPr/>
        </p:nvSpPr>
        <p:spPr>
          <a:xfrm>
            <a:off x="9458042" y="3489691"/>
            <a:ext cx="547283" cy="547283"/>
          </a:xfrm>
          <a:prstGeom prst="ellipse">
            <a:avLst/>
          </a:prstGeom>
          <a:solidFill>
            <a:srgbClr val="0E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96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44" name="10">
            <a:hlinkClick r:id="rId23" action="ppaction://hlinksldjump"/>
            <a:extLst>
              <a:ext uri="{FF2B5EF4-FFF2-40B4-BE49-F238E27FC236}">
                <a16:creationId xmlns:a16="http://schemas.microsoft.com/office/drawing/2014/main" id="{7E1CE70E-289D-440B-A190-2D901C94331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65" y="2862602"/>
            <a:ext cx="1620678" cy="1620678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29298" y="5554647"/>
            <a:ext cx="4585624" cy="1131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8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304100" y="5740324"/>
            <a:ext cx="2336514" cy="765875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/>
            <a:r>
              <a:rPr lang="en-US" sz="4389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883146" y="5554647"/>
            <a:ext cx="1131775" cy="1131775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24267" y="5554647"/>
            <a:ext cx="1307023" cy="1131775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83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8" y="4618201"/>
            <a:ext cx="1330686" cy="13306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8870" y="4618201"/>
            <a:ext cx="1330686" cy="1330686"/>
          </a:xfrm>
          <a:prstGeom prst="rect">
            <a:avLst/>
          </a:prstGeom>
        </p:spPr>
      </p:pic>
      <p:sp>
        <p:nvSpPr>
          <p:cNvPr id="16" name="Heart 15">
            <a:hlinkClick r:id="rId26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15032" y="5558205"/>
            <a:ext cx="1131775" cy="1131775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Tới bài tiếp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8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69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3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364202-AE4E-4683-8968-E46626891744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6" name="Rectangle: Diagonal Corners Snipped 5">
              <a:extLst>
                <a:ext uri="{FF2B5EF4-FFF2-40B4-BE49-F238E27FC236}">
                  <a16:creationId xmlns:a16="http://schemas.microsoft.com/office/drawing/2014/main" id="{DAFF3985-B70E-4F29-9B2B-8E74D965A386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dm =        cm</a:t>
              </a:r>
            </a:p>
          </p:txBody>
        </p:sp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2F6A3133-2F6D-4A64-95DC-A365BE16C21D}"/>
                </a:ext>
              </a:extLst>
            </p:cNvPr>
            <p:cNvSpPr/>
            <p:nvPr/>
          </p:nvSpPr>
          <p:spPr>
            <a:xfrm>
              <a:off x="6211548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2214" y="813931"/>
            <a:ext cx="1585919" cy="15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5024E-7 1.48148E-6 L -0.33547 0.375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3" y="1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hlinkClick r:id="rId4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23771" y="5638105"/>
            <a:ext cx="2394362" cy="915950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8CD0D27-3BF4-42DD-AAC9-CF28FBC8CF81}"/>
              </a:ext>
            </a:extLst>
          </p:cNvPr>
          <p:cNvSpPr/>
          <p:nvPr/>
        </p:nvSpPr>
        <p:spPr>
          <a:xfrm>
            <a:off x="3477615" y="3735375"/>
            <a:ext cx="4555551" cy="91595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8A584-1F78-4696-B18A-93E9EEB78B05}"/>
              </a:ext>
            </a:extLst>
          </p:cNvPr>
          <p:cNvGrpSpPr/>
          <p:nvPr/>
        </p:nvGrpSpPr>
        <p:grpSpPr>
          <a:xfrm>
            <a:off x="343705" y="312529"/>
            <a:ext cx="11474428" cy="2049005"/>
            <a:chOff x="343705" y="312529"/>
            <a:chExt cx="11474428" cy="2049005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F20F7376-F495-4DD8-B7B3-335C135A58A1}"/>
                </a:ext>
              </a:extLst>
            </p:cNvPr>
            <p:cNvSpPr/>
            <p:nvPr/>
          </p:nvSpPr>
          <p:spPr>
            <a:xfrm>
              <a:off x="343705" y="312529"/>
              <a:ext cx="11474428" cy="2049005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dm =        cm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6A6E4701-01FB-4075-B64B-9DC1A713257E}"/>
                </a:ext>
              </a:extLst>
            </p:cNvPr>
            <p:cNvSpPr/>
            <p:nvPr/>
          </p:nvSpPr>
          <p:spPr>
            <a:xfrm>
              <a:off x="6211548" y="971271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?</a:t>
              </a:r>
              <a:endParaRPr lang="x-none" sz="440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32214" y="998739"/>
            <a:ext cx="1585919" cy="11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5024E-7 1.48148E-6 L -0.29526 0.35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3" y="1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TextBox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766</Words>
  <Application>Microsoft Office PowerPoint</Application>
  <PresentationFormat>Custom</PresentationFormat>
  <Paragraphs>190</Paragraphs>
  <Slides>24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Annie Use Your Telescope</vt:lpstr>
      <vt:lpstr>HP001 4H</vt:lpstr>
      <vt:lpstr>Barlow Condensed</vt:lpstr>
      <vt:lpstr>Exo</vt:lpstr>
      <vt:lpstr>Boogaloo</vt:lpstr>
      <vt:lpstr>Calibri</vt:lpstr>
      <vt:lpstr>Open Sans</vt:lpstr>
      <vt:lpstr>Arial</vt:lpstr>
      <vt:lpstr>Times New Roman</vt:lpstr>
      <vt:lpstr>RocknRoll One</vt:lpstr>
      <vt:lpstr>Dekko</vt:lpstr>
      <vt:lpstr>Anaheim</vt:lpstr>
      <vt:lpstr>Lato</vt:lpstr>
      <vt:lpstr>HP001 4 hàng</vt:lpstr>
      <vt:lpstr>Barriecito</vt:lpstr>
      <vt:lpstr>Wingdings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150</cp:revision>
  <dcterms:modified xsi:type="dcterms:W3CDTF">2024-03-13T07:45:06Z</dcterms:modified>
</cp:coreProperties>
</file>