
<file path=[Content_Types].xml><?xml version="1.0" encoding="utf-8"?>
<Types xmlns="http://schemas.openxmlformats.org/package/2006/content-types">
  <Default Extension="png" ContentType="image/png"/>
  <Default Extension="mp3" ContentType="audio/mpeg"/>
  <Default Extension="jfif" ContentType="image/j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8" r:id="rId1"/>
    <p:sldMasterId id="2147483731" r:id="rId2"/>
    <p:sldMasterId id="2147483761" r:id="rId3"/>
    <p:sldMasterId id="2147483827" r:id="rId4"/>
    <p:sldMasterId id="2147483851" r:id="rId5"/>
    <p:sldMasterId id="2147483859" r:id="rId6"/>
    <p:sldMasterId id="2147483895" r:id="rId7"/>
  </p:sldMasterIdLst>
  <p:notesMasterIdLst>
    <p:notesMasterId r:id="rId22"/>
  </p:notesMasterIdLst>
  <p:sldIdLst>
    <p:sldId id="3401" r:id="rId8"/>
    <p:sldId id="3404" r:id="rId9"/>
    <p:sldId id="3405" r:id="rId10"/>
    <p:sldId id="3406" r:id="rId11"/>
    <p:sldId id="3407" r:id="rId12"/>
    <p:sldId id="3408" r:id="rId13"/>
    <p:sldId id="3399" r:id="rId14"/>
    <p:sldId id="496" r:id="rId15"/>
    <p:sldId id="3397" r:id="rId16"/>
    <p:sldId id="265" r:id="rId17"/>
    <p:sldId id="290" r:id="rId18"/>
    <p:sldId id="300" r:id="rId19"/>
    <p:sldId id="3402" r:id="rId20"/>
    <p:sldId id="3403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17" autoAdjust="0"/>
    <p:restoredTop sz="94660"/>
  </p:normalViewPr>
  <p:slideViewPr>
    <p:cSldViewPr snapToGrid="0">
      <p:cViewPr varScale="1">
        <p:scale>
          <a:sx n="70" d="100"/>
          <a:sy n="70" d="100"/>
        </p:scale>
        <p:origin x="10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851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D95568-98E1-4F58-8C39-BFC148F189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41212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</a:t>
            </a:r>
            <a:r>
              <a:rPr lang="vi-VN" dirty="0"/>
              <a:t>ư</a:t>
            </a:r>
            <a:r>
              <a:rPr lang="en-US" dirty="0" err="1"/>
              <a:t>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</a:t>
            </a:r>
            <a:r>
              <a:rPr lang="en-US" dirty="0" err="1"/>
              <a:t>thay</a:t>
            </a:r>
            <a:r>
              <a:rPr lang="en-US" dirty="0"/>
              <a:t> </a:t>
            </a:r>
            <a:r>
              <a:rPr lang="en-US" dirty="0" err="1"/>
              <a:t>đổi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: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b="1" dirty="0"/>
              <a:t>Animation</a:t>
            </a:r>
            <a:r>
              <a:rPr lang="en-US" dirty="0"/>
              <a:t> -&gt;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b="1" dirty="0"/>
              <a:t>Animation Pane </a:t>
            </a:r>
            <a:r>
              <a:rPr lang="en-US" dirty="0"/>
              <a:t>-&gt; </a:t>
            </a:r>
            <a:r>
              <a:rPr lang="en-US" dirty="0" err="1"/>
              <a:t>Giữ</a:t>
            </a:r>
            <a:r>
              <a:rPr lang="en-US" dirty="0"/>
              <a:t> </a:t>
            </a:r>
            <a:r>
              <a:rPr lang="en-US" b="1" dirty="0" err="1"/>
              <a:t>phím</a:t>
            </a:r>
            <a:r>
              <a:rPr lang="en-US" b="1" dirty="0"/>
              <a:t> Ctrl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b="1" dirty="0"/>
              <a:t>Content </a:t>
            </a:r>
            <a:r>
              <a:rPr lang="en-US" b="1" dirty="0" err="1"/>
              <a:t>Placehoder</a:t>
            </a:r>
            <a:r>
              <a:rPr lang="en-US" b="1" dirty="0"/>
              <a:t> 12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b="1" dirty="0"/>
              <a:t>Picture 26 </a:t>
            </a:r>
            <a:r>
              <a:rPr lang="en-US" dirty="0"/>
              <a:t>-&gt; </a:t>
            </a:r>
            <a:r>
              <a:rPr lang="en-US" dirty="0" err="1"/>
              <a:t>Nhìn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thanh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cụ</a:t>
            </a:r>
            <a:r>
              <a:rPr lang="en-US" dirty="0"/>
              <a:t>,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b="1" dirty="0"/>
              <a:t>Duration</a:t>
            </a:r>
            <a:r>
              <a:rPr lang="en-US" dirty="0"/>
              <a:t>: </a:t>
            </a:r>
            <a:r>
              <a:rPr lang="en-US" dirty="0" err="1"/>
              <a:t>Chỉnh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ý </a:t>
            </a:r>
            <a:r>
              <a:rPr lang="en-US" dirty="0" err="1"/>
              <a:t>muốn</a:t>
            </a:r>
            <a:r>
              <a:rPr lang="en-US" dirty="0"/>
              <a:t> (VD: 10s, 20s, … l</a:t>
            </a:r>
            <a:r>
              <a:rPr lang="vi-VN" dirty="0"/>
              <a:t>ư</a:t>
            </a:r>
            <a:r>
              <a:rPr lang="en-US" dirty="0"/>
              <a:t>u ý </a:t>
            </a:r>
            <a:r>
              <a:rPr lang="en-US" dirty="0" err="1"/>
              <a:t>hiệu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chỉ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tối</a:t>
            </a:r>
            <a:r>
              <a:rPr lang="en-US" dirty="0"/>
              <a:t> </a:t>
            </a:r>
            <a:r>
              <a:rPr lang="en-US" dirty="0" err="1"/>
              <a:t>đa</a:t>
            </a:r>
            <a:r>
              <a:rPr lang="en-US" dirty="0"/>
              <a:t> 60s</a:t>
            </a:r>
            <a:r>
              <a:rPr lang="en-US" i="1" dirty="0"/>
              <a:t>). </a:t>
            </a:r>
            <a:r>
              <a:rPr lang="en-US" i="1" dirty="0" err="1"/>
              <a:t>Làm</a:t>
            </a:r>
            <a:r>
              <a:rPr lang="en-US" i="1" dirty="0"/>
              <a:t> t</a:t>
            </a:r>
            <a:r>
              <a:rPr lang="vi-VN" i="1" dirty="0"/>
              <a:t>ư</a:t>
            </a:r>
            <a:r>
              <a:rPr lang="en-US" i="1" dirty="0" err="1"/>
              <a:t>ơng</a:t>
            </a:r>
            <a:r>
              <a:rPr lang="en-US" i="1" dirty="0"/>
              <a:t> </a:t>
            </a:r>
            <a:r>
              <a:rPr lang="en-US" i="1" dirty="0" err="1"/>
              <a:t>tự</a:t>
            </a:r>
            <a:r>
              <a:rPr lang="en-US" i="1" dirty="0"/>
              <a:t> </a:t>
            </a:r>
            <a:r>
              <a:rPr lang="en-US" i="1" dirty="0" err="1"/>
              <a:t>với</a:t>
            </a:r>
            <a:r>
              <a:rPr lang="en-US" i="1" dirty="0"/>
              <a:t> </a:t>
            </a:r>
            <a:r>
              <a:rPr lang="en-US" i="1" dirty="0" err="1"/>
              <a:t>các</a:t>
            </a:r>
            <a:r>
              <a:rPr lang="en-US" i="1" dirty="0"/>
              <a:t> slide </a:t>
            </a:r>
            <a:r>
              <a:rPr lang="en-US" i="1" dirty="0" err="1"/>
              <a:t>câu</a:t>
            </a:r>
            <a:r>
              <a:rPr lang="en-US" i="1" dirty="0"/>
              <a:t> </a:t>
            </a:r>
            <a:r>
              <a:rPr lang="en-US" i="1" dirty="0" err="1"/>
              <a:t>hỏi</a:t>
            </a:r>
            <a:r>
              <a:rPr lang="en-US" i="1" dirty="0"/>
              <a:t> </a:t>
            </a:r>
            <a:r>
              <a:rPr lang="en-US" i="1" dirty="0" err="1"/>
              <a:t>còn</a:t>
            </a:r>
            <a:r>
              <a:rPr lang="en-US" i="1" dirty="0"/>
              <a:t> </a:t>
            </a:r>
            <a:r>
              <a:rPr lang="en-US" i="1" dirty="0" err="1"/>
              <a:t>lại</a:t>
            </a:r>
            <a:r>
              <a:rPr lang="en-US" i="1" dirty="0"/>
              <a:t>.</a:t>
            </a:r>
            <a:br>
              <a:rPr lang="en-US" i="1" dirty="0"/>
            </a:b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,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. </a:t>
            </a:r>
            <a:br>
              <a:rPr lang="en-US" dirty="0"/>
            </a:b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b="1" i="1" dirty="0" err="1"/>
              <a:t>hình</a:t>
            </a:r>
            <a:r>
              <a:rPr lang="en-US" b="1" i="1" dirty="0"/>
              <a:t> </a:t>
            </a:r>
            <a:r>
              <a:rPr lang="en-US" b="1" i="1" dirty="0" err="1"/>
              <a:t>tên</a:t>
            </a:r>
            <a:r>
              <a:rPr lang="en-US" b="1" i="1" dirty="0"/>
              <a:t> </a:t>
            </a:r>
            <a:r>
              <a:rPr lang="en-US" b="1" i="1" dirty="0" err="1"/>
              <a:t>lửa</a:t>
            </a:r>
            <a:r>
              <a:rPr lang="en-US" b="1" i="1" dirty="0"/>
              <a:t> </a:t>
            </a:r>
            <a:r>
              <a:rPr lang="en-US" b="1" i="1" dirty="0" err="1"/>
              <a:t>để</a:t>
            </a:r>
            <a:r>
              <a:rPr lang="en-US" b="1" i="1" dirty="0"/>
              <a:t> quay </a:t>
            </a:r>
            <a:r>
              <a:rPr lang="en-US" b="1" i="1" dirty="0" err="1"/>
              <a:t>về</a:t>
            </a:r>
            <a:r>
              <a:rPr lang="en-US" b="1" i="1" dirty="0"/>
              <a:t> </a:t>
            </a:r>
            <a:r>
              <a:rPr lang="en-US" b="1" i="1" dirty="0" err="1"/>
              <a:t>trang</a:t>
            </a:r>
            <a:r>
              <a:rPr lang="en-US" b="1" i="1" dirty="0"/>
              <a:t> </a:t>
            </a:r>
            <a:r>
              <a:rPr lang="en-US" b="1" i="1" dirty="0" err="1"/>
              <a:t>chính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D95568-98E1-4F58-8C39-BFC148F189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53280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47476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9187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0990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58264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2967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6838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6752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2626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9928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361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3362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728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201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214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328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562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A404991-DC8B-44E9-97DB-783310D506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25B1FBD-A72F-4401-8221-9042861C1EB0}"/>
              </a:ext>
            </a:extLst>
          </p:cNvPr>
          <p:cNvSpPr/>
          <p:nvPr userDrawn="1"/>
        </p:nvSpPr>
        <p:spPr>
          <a:xfrm>
            <a:off x="192910" y="196770"/>
            <a:ext cx="11806177" cy="6464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F73B100-4B5E-4F9E-8674-58E9344AFC50}"/>
              </a:ext>
            </a:extLst>
          </p:cNvPr>
          <p:cNvSpPr/>
          <p:nvPr userDrawn="1"/>
        </p:nvSpPr>
        <p:spPr>
          <a:xfrm>
            <a:off x="360742" y="344346"/>
            <a:ext cx="11470511" cy="6169306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1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013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757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353484" y="342796"/>
            <a:ext cx="1521524" cy="35898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zh-CN" altLang="en-US" sz="17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年度工作概述</a:t>
            </a:r>
          </a:p>
        </p:txBody>
      </p:sp>
      <p:sp>
        <p:nvSpPr>
          <p:cNvPr id="4" name="文本框 33"/>
          <p:cNvSpPr txBox="1"/>
          <p:nvPr userDrawn="1"/>
        </p:nvSpPr>
        <p:spPr>
          <a:xfrm>
            <a:off x="353485" y="619994"/>
            <a:ext cx="1899833" cy="27697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Annual work summary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342796"/>
            <a:ext cx="213784" cy="556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defTabSz="914096">
              <a:defRPr/>
            </a:pPr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pPr>
                <a:defRPr/>
              </a:pPr>
              <a:t>2023/3/19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0622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56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5994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250B69D-E236-4F2F-9CF0-7D7ECB2EA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35DC152-1957-4A19-BCB0-C496DCCB5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2AFCBCC-BCCF-4988-99B4-413E06613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0944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2350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551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474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179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545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878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106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984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0860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247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295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815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173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5878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35A20-A290-4493-BA48-7E3C7E8D91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0C2021-3B6E-4F1C-99D7-9556764384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2264A4-CE66-48CE-944D-0ECDB5EB1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5B3468-86C9-494E-9FD4-CE7C30CB29B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E6AF18-011F-42DF-A443-7110CC4E3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B534B7-B334-4CF1-81B0-15530B34B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2C4863-E6D7-4B5C-90AA-4D87D309316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5061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4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4.pn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5" Type="http://schemas.openxmlformats.org/officeDocument/2006/relationships/image" Target="../media/image5.jpg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5" Type="http://schemas.openxmlformats.org/officeDocument/2006/relationships/theme" Target="../theme/theme7.xml"/><Relationship Id="rId4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3098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4290C14-100E-46C7-9AC0-C7114E79C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112AAE-55C5-4135-B689-6C95749C4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602591-AA23-489E-8931-23E4EC1118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C1D54-5805-4D40-B801-1A331E8BC5DA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F242E47-99D2-42FF-8784-4927BFE005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2920818-F7F4-4740-A700-853441E3B4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DA00C37-2CE3-43AB-BEE6-7DF7BAFCC96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5967" y="-2678035"/>
            <a:ext cx="6880067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543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8" r:id="rId3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340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  <p:sldLayoutId id="2147483871" r:id="rId12"/>
    <p:sldLayoutId id="2147483872" r:id="rId13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899" r:id="rId4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9.png"/><Relationship Id="rId5" Type="http://schemas.openxmlformats.org/officeDocument/2006/relationships/image" Target="../media/image6.png"/><Relationship Id="rId10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52.xml"/><Relationship Id="rId1" Type="http://schemas.openxmlformats.org/officeDocument/2006/relationships/tags" Target="../tags/tag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54.xml"/><Relationship Id="rId1" Type="http://schemas.openxmlformats.org/officeDocument/2006/relationships/tags" Target="../tags/tag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71.xml"/><Relationship Id="rId7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5" Type="http://schemas.openxmlformats.org/officeDocument/2006/relationships/image" Target="../media/image14.jfif"/><Relationship Id="rId10" Type="http://schemas.openxmlformats.org/officeDocument/2006/relationships/image" Target="../media/image19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4.png"/><Relationship Id="rId3" Type="http://schemas.openxmlformats.org/officeDocument/2006/relationships/audio" Target="../media/audio1.wav"/><Relationship Id="rId7" Type="http://schemas.openxmlformats.org/officeDocument/2006/relationships/image" Target="../media/image20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1.xml"/><Relationship Id="rId6" Type="http://schemas.openxmlformats.org/officeDocument/2006/relationships/audio" Target="../media/audio4.wav"/><Relationship Id="rId11" Type="http://schemas.openxmlformats.org/officeDocument/2006/relationships/slide" Target="slide1.xml"/><Relationship Id="rId5" Type="http://schemas.openxmlformats.org/officeDocument/2006/relationships/audio" Target="../media/audio3.wav"/><Relationship Id="rId10" Type="http://schemas.openxmlformats.org/officeDocument/2006/relationships/image" Target="../media/image23.png"/><Relationship Id="rId4" Type="http://schemas.openxmlformats.org/officeDocument/2006/relationships/audio" Target="../media/audio2.wav"/><Relationship Id="rId9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12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25.png"/><Relationship Id="rId11" Type="http://schemas.openxmlformats.org/officeDocument/2006/relationships/image" Target="../media/image16.png"/><Relationship Id="rId5" Type="http://schemas.openxmlformats.org/officeDocument/2006/relationships/audio" Target="../media/audio3.wav"/><Relationship Id="rId10" Type="http://schemas.openxmlformats.org/officeDocument/2006/relationships/slide" Target="slide1.xml"/><Relationship Id="rId4" Type="http://schemas.openxmlformats.org/officeDocument/2006/relationships/audio" Target="../media/audio4.wav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12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26.png"/><Relationship Id="rId11" Type="http://schemas.openxmlformats.org/officeDocument/2006/relationships/image" Target="../media/image16.png"/><Relationship Id="rId5" Type="http://schemas.openxmlformats.org/officeDocument/2006/relationships/audio" Target="../media/audio4.wav"/><Relationship Id="rId10" Type="http://schemas.openxmlformats.org/officeDocument/2006/relationships/slide" Target="slide1.xml"/><Relationship Id="rId4" Type="http://schemas.openxmlformats.org/officeDocument/2006/relationships/audio" Target="../media/audio3.wav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12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27.png"/><Relationship Id="rId11" Type="http://schemas.openxmlformats.org/officeDocument/2006/relationships/image" Target="../media/image16.png"/><Relationship Id="rId5" Type="http://schemas.openxmlformats.org/officeDocument/2006/relationships/audio" Target="../media/audio4.wav"/><Relationship Id="rId10" Type="http://schemas.openxmlformats.org/officeDocument/2006/relationships/slide" Target="slide1.xml"/><Relationship Id="rId4" Type="http://schemas.openxmlformats.org/officeDocument/2006/relationships/audio" Target="../media/audio3.wav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356" y="37346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018" y="1680310"/>
            <a:ext cx="1892506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" y="2913485"/>
            <a:ext cx="12192000" cy="392380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57924" y="-10429"/>
            <a:ext cx="12192000" cy="237744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57" y="4276684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64" y="4255974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2" y="318622"/>
            <a:ext cx="1855631" cy="21649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24" y="355755"/>
            <a:ext cx="1676754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7" y="3339017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82" y="2956868"/>
            <a:ext cx="1288686" cy="14186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9041C1-0297-43E5-9F8C-0E957D431BAB}"/>
              </a:ext>
            </a:extLst>
          </p:cNvPr>
          <p:cNvSpPr txBox="1"/>
          <p:nvPr/>
        </p:nvSpPr>
        <p:spPr>
          <a:xfrm>
            <a:off x="2332201" y="1565038"/>
            <a:ext cx="76062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Chào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mừng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thầy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cô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và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các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em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đến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với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môn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Toán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28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4486;p12">
            <a:extLst>
              <a:ext uri="{FF2B5EF4-FFF2-40B4-BE49-F238E27FC236}">
                <a16:creationId xmlns:a16="http://schemas.microsoft.com/office/drawing/2014/main" id="{41DFA6B5-8B2C-4DF4-9529-B0FF1C8E5BC4}"/>
              </a:ext>
            </a:extLst>
          </p:cNvPr>
          <p:cNvGrpSpPr/>
          <p:nvPr/>
        </p:nvGrpSpPr>
        <p:grpSpPr>
          <a:xfrm>
            <a:off x="837073" y="197778"/>
            <a:ext cx="10187765" cy="1384954"/>
            <a:chOff x="2967936" y="602271"/>
            <a:chExt cx="10187765" cy="1384954"/>
          </a:xfrm>
        </p:grpSpPr>
        <p:sp>
          <p:nvSpPr>
            <p:cNvPr id="3" name="Google Shape;4487;p12">
              <a:extLst>
                <a:ext uri="{FF2B5EF4-FFF2-40B4-BE49-F238E27FC236}">
                  <a16:creationId xmlns:a16="http://schemas.microsoft.com/office/drawing/2014/main" id="{8B2E2B56-2746-4054-920C-9AD8ADB3CD8A}"/>
                </a:ext>
              </a:extLst>
            </p:cNvPr>
            <p:cNvSpPr/>
            <p:nvPr/>
          </p:nvSpPr>
          <p:spPr>
            <a:xfrm>
              <a:off x="2967936" y="700290"/>
              <a:ext cx="437322" cy="447159"/>
            </a:xfrm>
            <a:prstGeom prst="ellipse">
              <a:avLst/>
            </a:prstGeom>
            <a:solidFill>
              <a:srgbClr val="7030A0"/>
            </a:solidFill>
            <a:ln w="12700" cap="flat" cmpd="sng">
              <a:solidFill>
                <a:srgbClr val="7030A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>
                  <a:solidFill>
                    <a:schemeClr val="lt1"/>
                  </a:solidFill>
                  <a:latin typeface="+mj-lt"/>
                  <a:ea typeface="Arial"/>
                  <a:cs typeface="Arial"/>
                  <a:sym typeface="Arial"/>
                </a:rPr>
                <a:t>3</a:t>
              </a:r>
              <a:endParaRPr sz="2800" b="1">
                <a:solidFill>
                  <a:schemeClr val="lt1"/>
                </a:solidFill>
                <a:latin typeface="+mj-lt"/>
                <a:ea typeface="Arial"/>
                <a:cs typeface="Arial"/>
                <a:sym typeface="Arial"/>
              </a:endParaRPr>
            </a:p>
          </p:txBody>
        </p:sp>
        <p:sp>
          <p:nvSpPr>
            <p:cNvPr id="4" name="Google Shape;4488;p12">
              <a:extLst>
                <a:ext uri="{FF2B5EF4-FFF2-40B4-BE49-F238E27FC236}">
                  <a16:creationId xmlns:a16="http://schemas.microsoft.com/office/drawing/2014/main" id="{71ABED8B-1F29-4763-AB1A-9C98998755C9}"/>
                </a:ext>
              </a:extLst>
            </p:cNvPr>
            <p:cNvSpPr txBox="1"/>
            <p:nvPr/>
          </p:nvSpPr>
          <p:spPr>
            <a:xfrm>
              <a:off x="3449501" y="602271"/>
              <a:ext cx="9706200" cy="13849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dirty="0">
                  <a:solidFill>
                    <a:schemeClr val="dk1"/>
                  </a:solidFill>
                  <a:latin typeface="+mj-lt"/>
                  <a:ea typeface="Arial"/>
                  <a:cs typeface="Arial"/>
                  <a:sym typeface="Arial"/>
                </a:rPr>
                <a:t>Nam, </a:t>
              </a:r>
              <a:r>
                <a:rPr lang="en-US" sz="2800" dirty="0" err="1">
                  <a:solidFill>
                    <a:schemeClr val="dk1"/>
                  </a:solidFill>
                  <a:latin typeface="+mj-lt"/>
                  <a:ea typeface="Arial"/>
                  <a:cs typeface="Arial"/>
                  <a:sym typeface="Arial"/>
                </a:rPr>
                <a:t>Việt</a:t>
              </a:r>
              <a:r>
                <a:rPr lang="en-US" sz="2800" dirty="0">
                  <a:solidFill>
                    <a:schemeClr val="dk1"/>
                  </a:solidFill>
                  <a:latin typeface="+mj-lt"/>
                  <a:ea typeface="Arial"/>
                  <a:cs typeface="Arial"/>
                  <a:sym typeface="Arial"/>
                </a:rPr>
                <a:t> </a:t>
              </a:r>
              <a:r>
                <a:rPr lang="en-US" sz="2800" dirty="0" err="1">
                  <a:solidFill>
                    <a:schemeClr val="dk1"/>
                  </a:solidFill>
                  <a:latin typeface="+mj-lt"/>
                  <a:ea typeface="Arial"/>
                  <a:cs typeface="Arial"/>
                  <a:sym typeface="Arial"/>
                </a:rPr>
                <a:t>và</a:t>
              </a:r>
              <a:r>
                <a:rPr lang="en-US" sz="2800" dirty="0">
                  <a:solidFill>
                    <a:schemeClr val="dk1"/>
                  </a:solidFill>
                  <a:latin typeface="+mj-lt"/>
                  <a:ea typeface="Arial"/>
                  <a:cs typeface="Arial"/>
                  <a:sym typeface="Arial"/>
                </a:rPr>
                <a:t> </a:t>
              </a:r>
              <a:r>
                <a:rPr lang="en-US" sz="2800" dirty="0" err="1">
                  <a:solidFill>
                    <a:schemeClr val="dk1"/>
                  </a:solidFill>
                  <a:latin typeface="+mj-lt"/>
                  <a:ea typeface="Arial"/>
                  <a:cs typeface="Arial"/>
                  <a:sym typeface="Arial"/>
                </a:rPr>
                <a:t>Rô</a:t>
              </a:r>
              <a:r>
                <a:rPr lang="en-US" sz="2800" dirty="0">
                  <a:solidFill>
                    <a:schemeClr val="dk1"/>
                  </a:solidFill>
                  <a:latin typeface="+mj-lt"/>
                  <a:ea typeface="Arial"/>
                  <a:cs typeface="Arial"/>
                  <a:sym typeface="Arial"/>
                </a:rPr>
                <a:t> – </a:t>
              </a:r>
              <a:r>
                <a:rPr lang="en-US" sz="2800" dirty="0" err="1">
                  <a:solidFill>
                    <a:schemeClr val="dk1"/>
                  </a:solidFill>
                  <a:latin typeface="+mj-lt"/>
                  <a:ea typeface="Arial"/>
                  <a:cs typeface="Arial"/>
                  <a:sym typeface="Arial"/>
                </a:rPr>
                <a:t>bốt</a:t>
              </a:r>
              <a:r>
                <a:rPr lang="en-US" sz="2800" dirty="0">
                  <a:solidFill>
                    <a:schemeClr val="dk1"/>
                  </a:solidFill>
                  <a:latin typeface="+mj-lt"/>
                  <a:ea typeface="Arial"/>
                  <a:cs typeface="Arial"/>
                  <a:sym typeface="Arial"/>
                </a:rPr>
                <a:t> </a:t>
              </a:r>
              <a:r>
                <a:rPr lang="en-US" sz="2800" dirty="0" err="1">
                  <a:solidFill>
                    <a:schemeClr val="dk1"/>
                  </a:solidFill>
                  <a:latin typeface="+mj-lt"/>
                  <a:ea typeface="Arial"/>
                  <a:cs typeface="Arial"/>
                  <a:sym typeface="Arial"/>
                </a:rPr>
                <a:t>cùng</a:t>
              </a:r>
              <a:r>
                <a:rPr lang="en-US" sz="2800" dirty="0">
                  <a:solidFill>
                    <a:schemeClr val="dk1"/>
                  </a:solidFill>
                  <a:latin typeface="+mj-lt"/>
                  <a:ea typeface="Arial"/>
                  <a:cs typeface="Arial"/>
                  <a:sym typeface="Arial"/>
                </a:rPr>
                <a:t> </a:t>
              </a:r>
              <a:r>
                <a:rPr lang="en-US" sz="2800" dirty="0" err="1">
                  <a:solidFill>
                    <a:schemeClr val="dk1"/>
                  </a:solidFill>
                  <a:latin typeface="+mj-lt"/>
                  <a:ea typeface="Arial"/>
                  <a:cs typeface="Arial"/>
                  <a:sym typeface="Arial"/>
                </a:rPr>
                <a:t>chơi</a:t>
              </a:r>
              <a:r>
                <a:rPr lang="en-US" sz="2800" dirty="0">
                  <a:solidFill>
                    <a:schemeClr val="dk1"/>
                  </a:solidFill>
                  <a:latin typeface="+mj-lt"/>
                  <a:ea typeface="Arial"/>
                  <a:cs typeface="Arial"/>
                  <a:sym typeface="Arial"/>
                </a:rPr>
                <a:t> </a:t>
              </a:r>
              <a:r>
                <a:rPr lang="en-US" sz="2800" dirty="0" err="1">
                  <a:solidFill>
                    <a:schemeClr val="dk1"/>
                  </a:solidFill>
                  <a:latin typeface="+mj-lt"/>
                  <a:ea typeface="Arial"/>
                  <a:cs typeface="Arial"/>
                  <a:sym typeface="Arial"/>
                </a:rPr>
                <a:t>đá</a:t>
              </a:r>
              <a:r>
                <a:rPr lang="en-US" sz="2800" dirty="0">
                  <a:solidFill>
                    <a:schemeClr val="dk1"/>
                  </a:solidFill>
                  <a:latin typeface="+mj-lt"/>
                  <a:ea typeface="Arial"/>
                  <a:cs typeface="Arial"/>
                  <a:sym typeface="Arial"/>
                </a:rPr>
                <a:t> </a:t>
              </a:r>
              <a:r>
                <a:rPr lang="en-US" sz="2800" dirty="0" err="1">
                  <a:solidFill>
                    <a:schemeClr val="dk1"/>
                  </a:solidFill>
                  <a:latin typeface="+mj-lt"/>
                  <a:ea typeface="Arial"/>
                  <a:cs typeface="Arial"/>
                  <a:sym typeface="Arial"/>
                </a:rPr>
                <a:t>cầu</a:t>
              </a:r>
              <a:r>
                <a:rPr lang="en-US" sz="2800" dirty="0">
                  <a:solidFill>
                    <a:schemeClr val="dk1"/>
                  </a:solidFill>
                  <a:latin typeface="+mj-lt"/>
                  <a:ea typeface="Arial"/>
                  <a:cs typeface="Arial"/>
                  <a:sym typeface="Arial"/>
                </a:rPr>
                <a:t>. Nam </a:t>
              </a:r>
              <a:r>
                <a:rPr lang="en-US" sz="2800" dirty="0" err="1">
                  <a:solidFill>
                    <a:schemeClr val="dk1"/>
                  </a:solidFill>
                  <a:latin typeface="+mj-lt"/>
                  <a:ea typeface="Arial"/>
                  <a:cs typeface="Arial"/>
                  <a:sym typeface="Arial"/>
                </a:rPr>
                <a:t>đá</a:t>
              </a:r>
              <a:r>
                <a:rPr lang="en-US" sz="2800" dirty="0">
                  <a:solidFill>
                    <a:schemeClr val="dk1"/>
                  </a:solidFill>
                  <a:latin typeface="+mj-lt"/>
                  <a:ea typeface="Arial"/>
                  <a:cs typeface="Arial"/>
                  <a:sym typeface="Arial"/>
                </a:rPr>
                <a:t> </a:t>
              </a:r>
              <a:r>
                <a:rPr lang="en-US" sz="2800" dirty="0" err="1">
                  <a:solidFill>
                    <a:schemeClr val="dk1"/>
                  </a:solidFill>
                  <a:latin typeface="+mj-lt"/>
                  <a:ea typeface="Arial"/>
                  <a:cs typeface="Arial"/>
                  <a:sym typeface="Arial"/>
                </a:rPr>
                <a:t>quả</a:t>
              </a:r>
              <a:r>
                <a:rPr lang="en-US" sz="2800" dirty="0">
                  <a:solidFill>
                    <a:schemeClr val="dk1"/>
                  </a:solidFill>
                  <a:latin typeface="+mj-lt"/>
                  <a:ea typeface="Arial"/>
                  <a:cs typeface="Arial"/>
                  <a:sym typeface="Arial"/>
                </a:rPr>
                <a:t> </a:t>
              </a:r>
              <a:r>
                <a:rPr lang="en-US" sz="2800" dirty="0" err="1">
                  <a:solidFill>
                    <a:schemeClr val="dk1"/>
                  </a:solidFill>
                  <a:latin typeface="+mj-lt"/>
                  <a:ea typeface="Arial"/>
                  <a:cs typeface="Arial"/>
                  <a:sym typeface="Arial"/>
                </a:rPr>
                <a:t>cầu</a:t>
              </a:r>
              <a:r>
                <a:rPr lang="en-US" sz="2800" dirty="0">
                  <a:solidFill>
                    <a:schemeClr val="dk1"/>
                  </a:solidFill>
                  <a:latin typeface="+mj-lt"/>
                  <a:ea typeface="Arial"/>
                  <a:cs typeface="Arial"/>
                  <a:sym typeface="Arial"/>
                </a:rPr>
                <a:t> bay </a:t>
              </a:r>
              <a:r>
                <a:rPr lang="en-US" sz="2800" dirty="0" err="1">
                  <a:solidFill>
                    <a:schemeClr val="dk1"/>
                  </a:solidFill>
                  <a:latin typeface="+mj-lt"/>
                  <a:ea typeface="Arial"/>
                  <a:cs typeface="Arial"/>
                  <a:sym typeface="Arial"/>
                </a:rPr>
                <a:t>xa</a:t>
              </a:r>
              <a:r>
                <a:rPr lang="en-US" sz="2800" dirty="0">
                  <a:solidFill>
                    <a:schemeClr val="dk1"/>
                  </a:solidFill>
                  <a:latin typeface="+mj-lt"/>
                  <a:ea typeface="Arial"/>
                  <a:cs typeface="Arial"/>
                  <a:sym typeface="Arial"/>
                </a:rPr>
                <a:t> 4 m. </a:t>
              </a:r>
              <a:r>
                <a:rPr lang="en-US" sz="2800" dirty="0" err="1">
                  <a:solidFill>
                    <a:schemeClr val="dk1"/>
                  </a:solidFill>
                  <a:latin typeface="+mj-lt"/>
                  <a:ea typeface="Arial"/>
                  <a:cs typeface="Arial"/>
                  <a:sym typeface="Arial"/>
                </a:rPr>
                <a:t>Việt</a:t>
              </a:r>
              <a:r>
                <a:rPr lang="en-US" sz="2800" dirty="0">
                  <a:solidFill>
                    <a:schemeClr val="dk1"/>
                  </a:solidFill>
                  <a:latin typeface="+mj-lt"/>
                  <a:ea typeface="Arial"/>
                  <a:cs typeface="Arial"/>
                  <a:sym typeface="Arial"/>
                </a:rPr>
                <a:t> </a:t>
              </a:r>
              <a:r>
                <a:rPr lang="en-US" sz="2800" dirty="0" err="1">
                  <a:solidFill>
                    <a:schemeClr val="dk1"/>
                  </a:solidFill>
                  <a:latin typeface="+mj-lt"/>
                  <a:ea typeface="Arial"/>
                  <a:cs typeface="Arial"/>
                  <a:sym typeface="Arial"/>
                </a:rPr>
                <a:t>đá</a:t>
              </a:r>
              <a:r>
                <a:rPr lang="en-US" sz="2800" dirty="0">
                  <a:solidFill>
                    <a:schemeClr val="dk1"/>
                  </a:solidFill>
                  <a:latin typeface="+mj-lt"/>
                  <a:ea typeface="Arial"/>
                  <a:cs typeface="Arial"/>
                  <a:sym typeface="Arial"/>
                </a:rPr>
                <a:t> </a:t>
              </a:r>
              <a:r>
                <a:rPr lang="en-US" sz="2800" dirty="0" err="1">
                  <a:solidFill>
                    <a:schemeClr val="dk1"/>
                  </a:solidFill>
                  <a:latin typeface="+mj-lt"/>
                  <a:ea typeface="Arial"/>
                  <a:cs typeface="Arial"/>
                  <a:sym typeface="Arial"/>
                </a:rPr>
                <a:t>quả</a:t>
              </a:r>
              <a:r>
                <a:rPr lang="en-US" sz="2800" dirty="0">
                  <a:solidFill>
                    <a:schemeClr val="dk1"/>
                  </a:solidFill>
                  <a:latin typeface="+mj-lt"/>
                  <a:ea typeface="Arial"/>
                  <a:cs typeface="Arial"/>
                  <a:sym typeface="Arial"/>
                </a:rPr>
                <a:t> </a:t>
              </a:r>
              <a:r>
                <a:rPr lang="en-US" sz="2800" dirty="0" err="1">
                  <a:solidFill>
                    <a:schemeClr val="dk1"/>
                  </a:solidFill>
                  <a:latin typeface="+mj-lt"/>
                  <a:ea typeface="Arial"/>
                  <a:cs typeface="Arial"/>
                  <a:sym typeface="Arial"/>
                </a:rPr>
                <a:t>cầu</a:t>
              </a:r>
              <a:r>
                <a:rPr lang="en-US" sz="2800" dirty="0">
                  <a:solidFill>
                    <a:schemeClr val="dk1"/>
                  </a:solidFill>
                  <a:latin typeface="+mj-lt"/>
                  <a:ea typeface="Arial"/>
                  <a:cs typeface="Arial"/>
                  <a:sym typeface="Arial"/>
                </a:rPr>
                <a:t> bay ra </a:t>
              </a:r>
              <a:r>
                <a:rPr lang="en-US" sz="2800" dirty="0" err="1">
                  <a:solidFill>
                    <a:schemeClr val="dk1"/>
                  </a:solidFill>
                  <a:latin typeface="+mj-lt"/>
                  <a:ea typeface="Arial"/>
                  <a:cs typeface="Arial"/>
                  <a:sym typeface="Arial"/>
                </a:rPr>
                <a:t>xa</a:t>
              </a:r>
              <a:r>
                <a:rPr lang="en-US" sz="2800" dirty="0">
                  <a:solidFill>
                    <a:schemeClr val="dk1"/>
                  </a:solidFill>
                  <a:latin typeface="+mj-lt"/>
                  <a:ea typeface="Arial"/>
                  <a:cs typeface="Arial"/>
                  <a:sym typeface="Arial"/>
                </a:rPr>
                <a:t> 5 m. </a:t>
              </a:r>
              <a:r>
                <a:rPr lang="en-US" sz="2800" dirty="0" err="1">
                  <a:solidFill>
                    <a:schemeClr val="dk1"/>
                  </a:solidFill>
                  <a:latin typeface="+mj-lt"/>
                  <a:ea typeface="Arial"/>
                  <a:cs typeface="Arial"/>
                  <a:sym typeface="Arial"/>
                </a:rPr>
                <a:t>Rô</a:t>
              </a:r>
              <a:r>
                <a:rPr lang="en-US" sz="2800" dirty="0">
                  <a:solidFill>
                    <a:schemeClr val="dk1"/>
                  </a:solidFill>
                  <a:latin typeface="+mj-lt"/>
                  <a:ea typeface="Arial"/>
                  <a:cs typeface="Arial"/>
                  <a:sym typeface="Arial"/>
                </a:rPr>
                <a:t> – </a:t>
              </a:r>
              <a:r>
                <a:rPr lang="en-US" sz="2800" dirty="0" err="1">
                  <a:solidFill>
                    <a:schemeClr val="dk1"/>
                  </a:solidFill>
                  <a:latin typeface="+mj-lt"/>
                  <a:ea typeface="Arial"/>
                  <a:cs typeface="Arial"/>
                  <a:sym typeface="Arial"/>
                </a:rPr>
                <a:t>bốt</a:t>
              </a:r>
              <a:r>
                <a:rPr lang="en-US" sz="2800" dirty="0">
                  <a:solidFill>
                    <a:schemeClr val="dk1"/>
                  </a:solidFill>
                  <a:latin typeface="+mj-lt"/>
                  <a:ea typeface="Arial"/>
                  <a:cs typeface="Arial"/>
                  <a:sym typeface="Arial"/>
                </a:rPr>
                <a:t> </a:t>
              </a:r>
              <a:r>
                <a:rPr lang="en-US" sz="2800" dirty="0" err="1">
                  <a:solidFill>
                    <a:schemeClr val="dk1"/>
                  </a:solidFill>
                  <a:latin typeface="+mj-lt"/>
                  <a:ea typeface="Arial"/>
                  <a:cs typeface="Arial"/>
                  <a:sym typeface="Arial"/>
                </a:rPr>
                <a:t>đá</a:t>
              </a:r>
              <a:r>
                <a:rPr lang="en-US" sz="2800" dirty="0">
                  <a:solidFill>
                    <a:schemeClr val="dk1"/>
                  </a:solidFill>
                  <a:latin typeface="+mj-lt"/>
                  <a:ea typeface="Arial"/>
                  <a:cs typeface="Arial"/>
                  <a:sym typeface="Arial"/>
                </a:rPr>
                <a:t> </a:t>
              </a:r>
              <a:r>
                <a:rPr lang="en-US" sz="2800" dirty="0" err="1">
                  <a:solidFill>
                    <a:schemeClr val="dk1"/>
                  </a:solidFill>
                  <a:latin typeface="+mj-lt"/>
                  <a:ea typeface="Arial"/>
                  <a:cs typeface="Arial"/>
                  <a:sym typeface="Arial"/>
                </a:rPr>
                <a:t>quả</a:t>
              </a:r>
              <a:r>
                <a:rPr lang="en-US" sz="2800" dirty="0">
                  <a:solidFill>
                    <a:schemeClr val="dk1"/>
                  </a:solidFill>
                  <a:latin typeface="+mj-lt"/>
                  <a:ea typeface="Arial"/>
                  <a:cs typeface="Arial"/>
                  <a:sym typeface="Arial"/>
                </a:rPr>
                <a:t> </a:t>
              </a:r>
              <a:r>
                <a:rPr lang="en-US" sz="2800" dirty="0" err="1">
                  <a:solidFill>
                    <a:schemeClr val="dk1"/>
                  </a:solidFill>
                  <a:latin typeface="+mj-lt"/>
                  <a:ea typeface="Arial"/>
                  <a:cs typeface="Arial"/>
                  <a:sym typeface="Arial"/>
                </a:rPr>
                <a:t>c</a:t>
              </a:r>
              <a:r>
                <a:rPr lang="en-US" sz="2800" dirty="0" err="1">
                  <a:solidFill>
                    <a:schemeClr val="dk1"/>
                  </a:solidFill>
                  <a:latin typeface="+mj-lt"/>
                </a:rPr>
                <a:t>ầ</a:t>
              </a:r>
              <a:r>
                <a:rPr lang="en-US" sz="2800" dirty="0" err="1">
                  <a:solidFill>
                    <a:schemeClr val="dk1"/>
                  </a:solidFill>
                  <a:latin typeface="+mj-lt"/>
                  <a:ea typeface="Arial"/>
                  <a:cs typeface="Arial"/>
                  <a:sym typeface="Arial"/>
                </a:rPr>
                <a:t>u</a:t>
              </a:r>
              <a:r>
                <a:rPr lang="en-US" sz="2800" dirty="0">
                  <a:solidFill>
                    <a:schemeClr val="dk1"/>
                  </a:solidFill>
                  <a:latin typeface="+mj-lt"/>
                  <a:ea typeface="Arial"/>
                  <a:cs typeface="Arial"/>
                  <a:sym typeface="Arial"/>
                </a:rPr>
                <a:t> bay </a:t>
              </a:r>
              <a:r>
                <a:rPr lang="en-US" sz="2800" dirty="0" err="1">
                  <a:solidFill>
                    <a:schemeClr val="dk1"/>
                  </a:solidFill>
                  <a:latin typeface="+mj-lt"/>
                  <a:ea typeface="Arial"/>
                  <a:cs typeface="Arial"/>
                  <a:sym typeface="Arial"/>
                </a:rPr>
                <a:t>xa</a:t>
              </a:r>
              <a:r>
                <a:rPr lang="en-US" sz="2800" dirty="0">
                  <a:solidFill>
                    <a:schemeClr val="dk1"/>
                  </a:solidFill>
                  <a:latin typeface="+mj-lt"/>
                  <a:ea typeface="Arial"/>
                  <a:cs typeface="Arial"/>
                  <a:sym typeface="Arial"/>
                </a:rPr>
                <a:t> 7 m. </a:t>
              </a:r>
              <a:endParaRPr sz="2800" dirty="0">
                <a:latin typeface="+mj-lt"/>
              </a:endParaRPr>
            </a:p>
          </p:txBody>
        </p:sp>
      </p:grpSp>
      <p:pic>
        <p:nvPicPr>
          <p:cNvPr id="5" name="Google Shape;4489;p12">
            <a:extLst>
              <a:ext uri="{FF2B5EF4-FFF2-40B4-BE49-F238E27FC236}">
                <a16:creationId xmlns:a16="http://schemas.microsoft.com/office/drawing/2014/main" id="{6C806BDE-E209-4513-BE65-FD7163113AFB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6941" y="1817068"/>
            <a:ext cx="6365912" cy="233703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" name="Google Shape;4490;p12">
            <a:extLst>
              <a:ext uri="{FF2B5EF4-FFF2-40B4-BE49-F238E27FC236}">
                <a16:creationId xmlns:a16="http://schemas.microsoft.com/office/drawing/2014/main" id="{0A2449A2-458D-4878-B1EA-029ED5DBC684}"/>
              </a:ext>
            </a:extLst>
          </p:cNvPr>
          <p:cNvCxnSpPr/>
          <p:nvPr/>
        </p:nvCxnSpPr>
        <p:spPr>
          <a:xfrm>
            <a:off x="7832612" y="674716"/>
            <a:ext cx="884903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" name="Google Shape;4491;p12">
            <a:extLst>
              <a:ext uri="{FF2B5EF4-FFF2-40B4-BE49-F238E27FC236}">
                <a16:creationId xmlns:a16="http://schemas.microsoft.com/office/drawing/2014/main" id="{31D63D00-7B5E-4813-BFB4-1C831BE549CC}"/>
              </a:ext>
            </a:extLst>
          </p:cNvPr>
          <p:cNvCxnSpPr/>
          <p:nvPr/>
        </p:nvCxnSpPr>
        <p:spPr>
          <a:xfrm>
            <a:off x="2456084" y="1084155"/>
            <a:ext cx="884903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8" name="Google Shape;4492;p12">
            <a:extLst>
              <a:ext uri="{FF2B5EF4-FFF2-40B4-BE49-F238E27FC236}">
                <a16:creationId xmlns:a16="http://schemas.microsoft.com/office/drawing/2014/main" id="{937D1CB9-2F60-44B3-84F9-6928998EC9C3}"/>
              </a:ext>
            </a:extLst>
          </p:cNvPr>
          <p:cNvCxnSpPr/>
          <p:nvPr/>
        </p:nvCxnSpPr>
        <p:spPr>
          <a:xfrm>
            <a:off x="3393980" y="1100311"/>
            <a:ext cx="664841" cy="0"/>
          </a:xfrm>
          <a:prstGeom prst="straightConnector1">
            <a:avLst/>
          </a:prstGeom>
          <a:noFill/>
          <a:ln w="38100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" name="Google Shape;4493;p12">
            <a:extLst>
              <a:ext uri="{FF2B5EF4-FFF2-40B4-BE49-F238E27FC236}">
                <a16:creationId xmlns:a16="http://schemas.microsoft.com/office/drawing/2014/main" id="{30AD0B13-3FDB-489D-AAF9-03A105F4D5C1}"/>
              </a:ext>
            </a:extLst>
          </p:cNvPr>
          <p:cNvCxnSpPr/>
          <p:nvPr/>
        </p:nvCxnSpPr>
        <p:spPr>
          <a:xfrm>
            <a:off x="7504225" y="1086663"/>
            <a:ext cx="549455" cy="0"/>
          </a:xfrm>
          <a:prstGeom prst="straightConnector1">
            <a:avLst/>
          </a:prstGeom>
          <a:noFill/>
          <a:ln w="38100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" name="Google Shape;4494;p12">
            <a:extLst>
              <a:ext uri="{FF2B5EF4-FFF2-40B4-BE49-F238E27FC236}">
                <a16:creationId xmlns:a16="http://schemas.microsoft.com/office/drawing/2014/main" id="{0F3277A2-3225-4BF5-832F-62929A3C25D0}"/>
              </a:ext>
            </a:extLst>
          </p:cNvPr>
          <p:cNvCxnSpPr/>
          <p:nvPr/>
        </p:nvCxnSpPr>
        <p:spPr>
          <a:xfrm>
            <a:off x="8339950" y="1100311"/>
            <a:ext cx="1177806" cy="0"/>
          </a:xfrm>
          <a:prstGeom prst="straightConnector1">
            <a:avLst/>
          </a:prstGeom>
          <a:noFill/>
          <a:ln w="38100" cap="flat" cmpd="sng">
            <a:solidFill>
              <a:srgbClr val="F7941E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1" name="Google Shape;4495;p12">
            <a:extLst>
              <a:ext uri="{FF2B5EF4-FFF2-40B4-BE49-F238E27FC236}">
                <a16:creationId xmlns:a16="http://schemas.microsoft.com/office/drawing/2014/main" id="{6113AE0F-4546-48C4-92B1-42859F7A5902}"/>
              </a:ext>
            </a:extLst>
          </p:cNvPr>
          <p:cNvCxnSpPr/>
          <p:nvPr/>
        </p:nvCxnSpPr>
        <p:spPr>
          <a:xfrm>
            <a:off x="3212451" y="1510772"/>
            <a:ext cx="664841" cy="0"/>
          </a:xfrm>
          <a:prstGeom prst="straightConnector1">
            <a:avLst/>
          </a:prstGeom>
          <a:noFill/>
          <a:ln w="38100" cap="flat" cmpd="sng">
            <a:solidFill>
              <a:srgbClr val="F7941E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2" name="Google Shape;4496;p12">
            <a:extLst>
              <a:ext uri="{FF2B5EF4-FFF2-40B4-BE49-F238E27FC236}">
                <a16:creationId xmlns:a16="http://schemas.microsoft.com/office/drawing/2014/main" id="{B2CCC94A-F84A-433E-82D7-E738CC2E35D5}"/>
              </a:ext>
            </a:extLst>
          </p:cNvPr>
          <p:cNvSpPr txBox="1"/>
          <p:nvPr/>
        </p:nvSpPr>
        <p:spPr>
          <a:xfrm>
            <a:off x="7398893" y="1853865"/>
            <a:ext cx="3945647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a) </a:t>
            </a:r>
            <a:r>
              <a:rPr lang="en-US" sz="2800" dirty="0" err="1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Bạn</a:t>
            </a:r>
            <a:r>
              <a:rPr lang="en-US" sz="2800" dirty="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nào</a:t>
            </a:r>
            <a:r>
              <a:rPr lang="en-US" sz="2800" dirty="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đá</a:t>
            </a:r>
            <a:r>
              <a:rPr lang="en-US" sz="2800" dirty="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quả</a:t>
            </a:r>
            <a:r>
              <a:rPr lang="en-US" sz="2800" dirty="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cầu</a:t>
            </a:r>
            <a:r>
              <a:rPr lang="en-US" sz="2800" dirty="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 bay </a:t>
            </a:r>
            <a:r>
              <a:rPr lang="en-US" sz="2800" dirty="0" err="1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xa</a:t>
            </a:r>
            <a:r>
              <a:rPr lang="en-US" sz="2800" dirty="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nhất</a:t>
            </a:r>
            <a:r>
              <a:rPr lang="en-US" sz="2800" dirty="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?</a:t>
            </a:r>
            <a:endParaRPr sz="2800" dirty="0">
              <a:solidFill>
                <a:schemeClr val="dk1"/>
              </a:solidFill>
              <a:latin typeface="+mj-lt"/>
              <a:ea typeface="Arial"/>
              <a:cs typeface="Arial"/>
              <a:sym typeface="Arial"/>
            </a:endParaRPr>
          </a:p>
        </p:txBody>
      </p:sp>
      <p:sp>
        <p:nvSpPr>
          <p:cNvPr id="13" name="Google Shape;4497;p12">
            <a:extLst>
              <a:ext uri="{FF2B5EF4-FFF2-40B4-BE49-F238E27FC236}">
                <a16:creationId xmlns:a16="http://schemas.microsoft.com/office/drawing/2014/main" id="{AA9D101E-2706-488B-AD05-C66CC9FCD1F3}"/>
              </a:ext>
            </a:extLst>
          </p:cNvPr>
          <p:cNvSpPr txBox="1"/>
          <p:nvPr/>
        </p:nvSpPr>
        <p:spPr>
          <a:xfrm>
            <a:off x="7398893" y="2742664"/>
            <a:ext cx="4265023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</a:pPr>
            <a:r>
              <a:rPr lang="en-US" sz="2800" smtClean="0">
                <a:solidFill>
                  <a:srgbClr val="FF0000"/>
                </a:solidFill>
                <a:latin typeface="+mj-lt"/>
                <a:ea typeface="Arial"/>
                <a:cs typeface="Arial"/>
                <a:sym typeface="Arial"/>
              </a:rPr>
              <a:t>- Rô-bốt đá quả cầu bay </a:t>
            </a:r>
            <a:r>
              <a:rPr lang="en-US" sz="2800" dirty="0" err="1">
                <a:solidFill>
                  <a:srgbClr val="FF0000"/>
                </a:solidFill>
                <a:latin typeface="+mj-lt"/>
                <a:ea typeface="Arial"/>
                <a:cs typeface="Arial"/>
                <a:sym typeface="Arial"/>
              </a:rPr>
              <a:t>xa</a:t>
            </a:r>
            <a:r>
              <a:rPr lang="en-US" sz="2800" dirty="0">
                <a:solidFill>
                  <a:srgbClr val="FF0000"/>
                </a:solidFill>
                <a:latin typeface="+mj-lt"/>
                <a:ea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  <a:ea typeface="Arial"/>
                <a:cs typeface="Arial"/>
                <a:sym typeface="Arial"/>
              </a:rPr>
              <a:t>nhất</a:t>
            </a:r>
            <a:r>
              <a:rPr lang="en-US" sz="2800" dirty="0">
                <a:solidFill>
                  <a:srgbClr val="FF0000"/>
                </a:solidFill>
                <a:latin typeface="+mj-lt"/>
                <a:ea typeface="Arial"/>
                <a:cs typeface="Arial"/>
                <a:sym typeface="Arial"/>
              </a:rPr>
              <a:t>.</a:t>
            </a:r>
            <a:endParaRPr sz="2800" dirty="0">
              <a:latin typeface="+mj-l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rgbClr val="FF0000"/>
                </a:solidFill>
                <a:latin typeface="+mj-lt"/>
                <a:ea typeface="Arial"/>
                <a:cs typeface="Arial"/>
                <a:sym typeface="Arial"/>
              </a:rPr>
              <a:t>( 7 m &gt; 5m </a:t>
            </a:r>
            <a:r>
              <a:rPr lang="en-US" sz="2800">
                <a:solidFill>
                  <a:srgbClr val="FF0000"/>
                </a:solidFill>
                <a:latin typeface="+mj-lt"/>
                <a:ea typeface="Arial"/>
                <a:cs typeface="Arial"/>
                <a:sym typeface="Arial"/>
              </a:rPr>
              <a:t>&gt; </a:t>
            </a:r>
            <a:r>
              <a:rPr lang="en-US" sz="2800" smtClean="0">
                <a:solidFill>
                  <a:srgbClr val="FF0000"/>
                </a:solidFill>
                <a:latin typeface="+mj-lt"/>
                <a:ea typeface="Arial"/>
                <a:cs typeface="Arial"/>
                <a:sym typeface="Arial"/>
              </a:rPr>
              <a:t>4m</a:t>
            </a:r>
            <a:r>
              <a:rPr lang="en-US" sz="2800" dirty="0">
                <a:solidFill>
                  <a:srgbClr val="FF0000"/>
                </a:solidFill>
                <a:latin typeface="+mj-lt"/>
                <a:ea typeface="Arial"/>
                <a:cs typeface="Arial"/>
                <a:sym typeface="Arial"/>
              </a:rPr>
              <a:t>)</a:t>
            </a:r>
            <a:endParaRPr sz="2800" dirty="0">
              <a:latin typeface="+mj-lt"/>
            </a:endParaRPr>
          </a:p>
        </p:txBody>
      </p:sp>
      <p:sp>
        <p:nvSpPr>
          <p:cNvPr id="14" name="Google Shape;4498;p12">
            <a:extLst>
              <a:ext uri="{FF2B5EF4-FFF2-40B4-BE49-F238E27FC236}">
                <a16:creationId xmlns:a16="http://schemas.microsoft.com/office/drawing/2014/main" id="{A6A1A8B1-D46B-482C-B4FC-332C6C457527}"/>
              </a:ext>
            </a:extLst>
          </p:cNvPr>
          <p:cNvSpPr txBox="1"/>
          <p:nvPr/>
        </p:nvSpPr>
        <p:spPr>
          <a:xfrm>
            <a:off x="353586" y="4062080"/>
            <a:ext cx="1099095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b) </a:t>
            </a:r>
            <a:r>
              <a:rPr lang="en-US" sz="2400" dirty="0" err="1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Việt</a:t>
            </a:r>
            <a:r>
              <a:rPr lang="en-US" sz="2400" dirty="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đá</a:t>
            </a:r>
            <a:r>
              <a:rPr lang="en-US" sz="2400" dirty="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quả</a:t>
            </a:r>
            <a:r>
              <a:rPr lang="en-US" sz="2400" dirty="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cầu</a:t>
            </a:r>
            <a:r>
              <a:rPr lang="en-US" sz="2400" dirty="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 bay </a:t>
            </a:r>
            <a:r>
              <a:rPr lang="en-US" sz="2400" dirty="0" err="1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xa</a:t>
            </a:r>
            <a:r>
              <a:rPr lang="en-US" sz="2400" dirty="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hơn</a:t>
            </a:r>
            <a:r>
              <a:rPr lang="en-US" sz="2400" dirty="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 Nam bao </a:t>
            </a:r>
            <a:r>
              <a:rPr lang="en-US" sz="2400" dirty="0" err="1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nhiêu</a:t>
            </a:r>
            <a:r>
              <a:rPr lang="en-US" sz="2400" dirty="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mét</a:t>
            </a:r>
            <a:r>
              <a:rPr lang="en-US" sz="2400" dirty="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?</a:t>
            </a:r>
            <a:endParaRPr sz="2400" dirty="0">
              <a:latin typeface="+mj-lt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67"/>
          <a:stretch/>
        </p:blipFill>
        <p:spPr>
          <a:xfrm>
            <a:off x="1829513" y="4501290"/>
            <a:ext cx="8039100" cy="235671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595952" y="4779297"/>
            <a:ext cx="31557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660066"/>
                </a:solidFill>
                <a:latin typeface="HP001 4 hàng" panose="020B0603050302020204" pitchFamily="34" charset="0"/>
              </a:rPr>
              <a:t>Bài giải</a:t>
            </a:r>
            <a:endParaRPr lang="en-US" sz="2800" b="1" dirty="0">
              <a:solidFill>
                <a:srgbClr val="660066"/>
              </a:solidFill>
              <a:latin typeface="HP001 4 hàng" panose="020B06030503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03139" y="5349289"/>
            <a:ext cx="76096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660066"/>
                </a:solidFill>
                <a:latin typeface="HP001 4 hàng" panose="020B0603050302020204" pitchFamily="34" charset="0"/>
              </a:rPr>
              <a:t>Việt đá quả cầu bay xa hơn Nam số mét là: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861749" y="5918324"/>
            <a:ext cx="31557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660066"/>
                </a:solidFill>
                <a:latin typeface="HP001 4 hàng" panose="020B0603050302020204" pitchFamily="34" charset="0"/>
              </a:rPr>
              <a:t>5 – 4 = 1 (m)</a:t>
            </a:r>
            <a:endParaRPr lang="en-US" sz="2800" b="1" dirty="0">
              <a:solidFill>
                <a:srgbClr val="660066"/>
              </a:solidFill>
              <a:latin typeface="HP001 4 hàng" panose="020B06030503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036997" y="6486848"/>
            <a:ext cx="21210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smtClean="0">
                <a:solidFill>
                  <a:srgbClr val="660066"/>
                </a:solidFill>
                <a:latin typeface="HP001 4 hàng" panose="020B0603050302020204" pitchFamily="34" charset="0"/>
              </a:rPr>
              <a:t>Đáp số: 1 m</a:t>
            </a:r>
            <a:endParaRPr lang="en-US" sz="2800" b="1" dirty="0">
              <a:solidFill>
                <a:srgbClr val="660066"/>
              </a:solidFill>
              <a:latin typeface="HP001 4 hàng" panose="020B0603050302020204" pitchFamily="34" charset="0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1829515" y="4532557"/>
            <a:ext cx="12937" cy="22329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29D7753-73C2-46B3-BEA8-873474623E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2"/>
            <a:ext cx="6858001" cy="1219200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5386B91-93C7-4B5E-B70E-3FDC07B6551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4" y="-674329"/>
            <a:ext cx="8127679" cy="616185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2115095" y="1305424"/>
            <a:ext cx="3692037" cy="923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7C117"/>
                </a:solidFill>
              </a14:hiddenFill>
            </a:ext>
          </a:extLst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仓耳羽辰体-谷力 W05" panose="02020400000000000000" pitchFamily="18" charset="-122"/>
                <a:ea typeface="仓耳羽辰体-谷力 W05" panose="02020400000000000000" pitchFamily="18" charset="-122"/>
                <a:cs typeface="站酷庆科黄油体" panose="02000803000000020004" charset="-122"/>
                <a:sym typeface="微软雅黑 Light" panose="020B0502040204020203" pitchFamily="34" charset="-122"/>
              </a:rPr>
              <a:t>02</a:t>
            </a:r>
          </a:p>
        </p:txBody>
      </p:sp>
      <p:sp>
        <p:nvSpPr>
          <p:cNvPr id="2" name="矩形 1"/>
          <p:cNvSpPr/>
          <p:nvPr/>
        </p:nvSpPr>
        <p:spPr>
          <a:xfrm>
            <a:off x="3619800" y="2201503"/>
            <a:ext cx="682625" cy="76200"/>
          </a:xfrm>
          <a:prstGeom prst="rect">
            <a:avLst/>
          </a:prstGeom>
          <a:solidFill>
            <a:srgbClr val="FFCE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羽辰体-谷力 W05" panose="02020400000000000000" pitchFamily="18" charset="-122"/>
              <a:ea typeface="仓耳羽辰体-谷力 W05" panose="02020400000000000000" pitchFamily="18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4A457F7C-43A0-47EB-A1FE-E8B0401743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97868" y="-225286"/>
            <a:ext cx="1996261" cy="1219200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C79CB8D-7814-4C46-881C-AB72EA9F2D7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857" y="1831995"/>
            <a:ext cx="3920858" cy="568948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CF62332-843A-43E2-856A-675DF20332B0}"/>
              </a:ext>
            </a:extLst>
          </p:cNvPr>
          <p:cNvSpPr txBox="1"/>
          <p:nvPr/>
        </p:nvSpPr>
        <p:spPr>
          <a:xfrm>
            <a:off x="2243470" y="2445488"/>
            <a:ext cx="39659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Trò</a:t>
            </a:r>
            <a:r>
              <a:rPr lang="en-US" sz="7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72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chơi</a:t>
            </a:r>
            <a:endParaRPr lang="en-US" sz="72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88798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矩形 39">
            <a:extLst>
              <a:ext uri="{FF2B5EF4-FFF2-40B4-BE49-F238E27FC236}">
                <a16:creationId xmlns:a16="http://schemas.microsoft.com/office/drawing/2014/main" id="{9E63F35D-DB7C-4D78-8334-945D85AA5AFC}"/>
              </a:ext>
            </a:extLst>
          </p:cNvPr>
          <p:cNvSpPr/>
          <p:nvPr/>
        </p:nvSpPr>
        <p:spPr>
          <a:xfrm>
            <a:off x="0" y="242888"/>
            <a:ext cx="700088" cy="514350"/>
          </a:xfrm>
          <a:prstGeom prst="rect">
            <a:avLst/>
          </a:prstGeom>
          <a:solidFill>
            <a:srgbClr val="FFA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羽辰体-谷力 W05" panose="02020400000000000000" pitchFamily="18" charset="-122"/>
              <a:ea typeface="仓耳羽辰体-谷力 W05" panose="02020400000000000000" pitchFamily="18" charset="-122"/>
              <a:cs typeface="+mn-cs"/>
            </a:endParaRPr>
          </a:p>
        </p:txBody>
      </p:sp>
      <p:pic>
        <p:nvPicPr>
          <p:cNvPr id="4" name="Google Shape;4508;p14" descr="Không có mô tả.">
            <a:extLst>
              <a:ext uri="{FF2B5EF4-FFF2-40B4-BE49-F238E27FC236}">
                <a16:creationId xmlns:a16="http://schemas.microsoft.com/office/drawing/2014/main" id="{D32FF43F-0ABD-44C4-8878-02D0ABA927B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0947" y="370400"/>
            <a:ext cx="2330549" cy="88782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4509;p14">
            <a:extLst>
              <a:ext uri="{FF2B5EF4-FFF2-40B4-BE49-F238E27FC236}">
                <a16:creationId xmlns:a16="http://schemas.microsoft.com/office/drawing/2014/main" id="{C06F92E0-D525-4459-859A-CEF8B43CB8CD}"/>
              </a:ext>
            </a:extLst>
          </p:cNvPr>
          <p:cNvSpPr txBox="1"/>
          <p:nvPr/>
        </p:nvSpPr>
        <p:spPr>
          <a:xfrm flipH="1">
            <a:off x="3073765" y="673229"/>
            <a:ext cx="6143836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FA1E72"/>
                </a:solidFill>
                <a:latin typeface="Cookie"/>
                <a:ea typeface="Cookie"/>
                <a:cs typeface="Cookie"/>
                <a:sym typeface="Cookie"/>
              </a:rPr>
              <a:t>CẦU THANG - CẦU TRƯỢT</a:t>
            </a:r>
            <a:endParaRPr dirty="0"/>
          </a:p>
        </p:txBody>
      </p:sp>
      <p:pic>
        <p:nvPicPr>
          <p:cNvPr id="6" name="Google Shape;4510;p14">
            <a:extLst>
              <a:ext uri="{FF2B5EF4-FFF2-40B4-BE49-F238E27FC236}">
                <a16:creationId xmlns:a16="http://schemas.microsoft.com/office/drawing/2014/main" id="{590F7009-B851-4CE2-8D73-6FAFF5506BF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738466" y="370400"/>
            <a:ext cx="1693179" cy="1426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4511;p14" descr="Business Rules Clip Art - Royalty Free - GoGraph">
            <a:extLst>
              <a:ext uri="{FF2B5EF4-FFF2-40B4-BE49-F238E27FC236}">
                <a16:creationId xmlns:a16="http://schemas.microsoft.com/office/drawing/2014/main" id="{BFD3DE05-08BF-4D96-B9E5-39F06961727D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b="22676"/>
          <a:stretch/>
        </p:blipFill>
        <p:spPr>
          <a:xfrm>
            <a:off x="5026496" y="1416937"/>
            <a:ext cx="2238375" cy="142880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4512;p14">
            <a:extLst>
              <a:ext uri="{FF2B5EF4-FFF2-40B4-BE49-F238E27FC236}">
                <a16:creationId xmlns:a16="http://schemas.microsoft.com/office/drawing/2014/main" id="{DB544B6D-5E4A-40D7-A34D-3C6823E6A6C3}"/>
              </a:ext>
            </a:extLst>
          </p:cNvPr>
          <p:cNvSpPr txBox="1"/>
          <p:nvPr/>
        </p:nvSpPr>
        <p:spPr>
          <a:xfrm>
            <a:off x="996694" y="2308217"/>
            <a:ext cx="9937608" cy="39018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Chơi theo nhóm.</a:t>
            </a:r>
            <a:endParaRPr/>
          </a:p>
          <a:p>
            <a:pPr marL="285750" marR="0" lvl="0" indent="-2857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Người chơi bắt đầu từ ô </a:t>
            </a:r>
            <a:r>
              <a:rPr lang="en-US" sz="24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xuất phát</a:t>
            </a:r>
            <a:r>
              <a:rPr lang="en-US" sz="24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. Khi đến lượt, người chơi gieo xúc xắc. Đếm số chấm ở mặt trên xúc xắc rồi di chuyển số ô bằng số chấm đó. Nếu số thích hợp với      ở ô đi đến, nếu nêu sai số thì phải quay về ô xuất phát trước đó. Khi đến chân cầu thang, em leo lên. Khi đến đỉnh cầu trượt, em trượt xuống.</a:t>
            </a:r>
            <a:endParaRPr/>
          </a:p>
          <a:p>
            <a:pPr marL="285750" marR="0" lvl="0" indent="-2857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Trò chơi kết thúc khi có người đến được </a:t>
            </a:r>
            <a:r>
              <a:rPr lang="en-US" sz="24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kho báu</a:t>
            </a:r>
            <a:r>
              <a:rPr lang="en-US" sz="24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/>
          </a:p>
        </p:txBody>
      </p:sp>
      <p:sp>
        <p:nvSpPr>
          <p:cNvPr id="9" name="Google Shape;4513;p14">
            <a:extLst>
              <a:ext uri="{FF2B5EF4-FFF2-40B4-BE49-F238E27FC236}">
                <a16:creationId xmlns:a16="http://schemas.microsoft.com/office/drawing/2014/main" id="{A5393C1E-B7F2-46C2-8668-038358442B84}"/>
              </a:ext>
            </a:extLst>
          </p:cNvPr>
          <p:cNvSpPr/>
          <p:nvPr/>
        </p:nvSpPr>
        <p:spPr>
          <a:xfrm>
            <a:off x="859722" y="1628506"/>
            <a:ext cx="10183416" cy="4694992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C00000"/>
            </a:solidFill>
            <a:prstDash val="lgDashDot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4514;p14">
            <a:extLst>
              <a:ext uri="{FF2B5EF4-FFF2-40B4-BE49-F238E27FC236}">
                <a16:creationId xmlns:a16="http://schemas.microsoft.com/office/drawing/2014/main" id="{7E40056B-25F8-447A-9363-2C2F7D3EF7A2}"/>
              </a:ext>
            </a:extLst>
          </p:cNvPr>
          <p:cNvSpPr/>
          <p:nvPr/>
        </p:nvSpPr>
        <p:spPr>
          <a:xfrm>
            <a:off x="5660175" y="4071254"/>
            <a:ext cx="443163" cy="485029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F7941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22111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8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4519;p15" descr="Không có mô tả.">
            <a:extLst>
              <a:ext uri="{FF2B5EF4-FFF2-40B4-BE49-F238E27FC236}">
                <a16:creationId xmlns:a16="http://schemas.microsoft.com/office/drawing/2014/main" id="{6E46E5D8-E99F-42E0-843A-F18697390C0D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69682" y="519256"/>
            <a:ext cx="2330549" cy="88782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4520;p15">
            <a:extLst>
              <a:ext uri="{FF2B5EF4-FFF2-40B4-BE49-F238E27FC236}">
                <a16:creationId xmlns:a16="http://schemas.microsoft.com/office/drawing/2014/main" id="{A128F77E-430E-4DF2-B834-4D1235C959EA}"/>
              </a:ext>
            </a:extLst>
          </p:cNvPr>
          <p:cNvSpPr txBox="1"/>
          <p:nvPr/>
        </p:nvSpPr>
        <p:spPr>
          <a:xfrm flipH="1">
            <a:off x="387659" y="1705960"/>
            <a:ext cx="484433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FA1E72"/>
                </a:solidFill>
                <a:latin typeface="Cookie"/>
                <a:ea typeface="Cookie"/>
                <a:cs typeface="Cookie"/>
                <a:sym typeface="Cookie"/>
              </a:rPr>
              <a:t>CẦU THANG – CẦU TRƯỢT</a:t>
            </a:r>
            <a:endParaRPr/>
          </a:p>
        </p:txBody>
      </p:sp>
      <p:pic>
        <p:nvPicPr>
          <p:cNvPr id="4" name="Google Shape;4521;p15">
            <a:extLst>
              <a:ext uri="{FF2B5EF4-FFF2-40B4-BE49-F238E27FC236}">
                <a16:creationId xmlns:a16="http://schemas.microsoft.com/office/drawing/2014/main" id="{9ACC8F52-A964-4338-ACDF-CFD4B456237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07052" y="2864486"/>
            <a:ext cx="3068056" cy="258526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4522;p15">
            <a:extLst>
              <a:ext uri="{FF2B5EF4-FFF2-40B4-BE49-F238E27FC236}">
                <a16:creationId xmlns:a16="http://schemas.microsoft.com/office/drawing/2014/main" id="{2BF78277-293A-46C1-BB34-01C2B39D06A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42188" y="372095"/>
            <a:ext cx="6122852" cy="62345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6746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F1D138FA-20A9-4EF4-BD5A-3FFE32D86B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245AB93-7B65-4B12-8CCC-66AEF0C527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7987" y="309669"/>
            <a:ext cx="1280271" cy="126807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D44A58E-5C90-B246-93F3-EDF9A88D02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90194" y="1618397"/>
            <a:ext cx="10008637" cy="5253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995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7696FA8-EBB7-4698-B866-F6CCFA09AE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838FFC2-3645-4427-89DB-A160A6639F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8597">
            <a:off x="997753" y="1236627"/>
            <a:ext cx="3134518" cy="3728257"/>
          </a:xfrm>
          <a:prstGeom prst="rect">
            <a:avLst/>
          </a:prstGeom>
        </p:spPr>
      </p:pic>
      <p:pic>
        <p:nvPicPr>
          <p:cNvPr id="11" name="Content Placeholder 12">
            <a:extLst>
              <a:ext uri="{FF2B5EF4-FFF2-40B4-BE49-F238E27FC236}">
                <a16:creationId xmlns:a16="http://schemas.microsoft.com/office/drawing/2014/main" id="{5A1AB604-F241-4461-A99C-D93568FF1E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40099">
            <a:off x="-2202100" y="7039216"/>
            <a:ext cx="1801126" cy="1290167"/>
          </a:xfrm>
        </p:spPr>
      </p:pic>
      <p:pic>
        <p:nvPicPr>
          <p:cNvPr id="12" name="StarWarsMainSong-Williams_3dkp">
            <a:hlinkClick r:id="" action="ppaction://media"/>
            <a:extLst>
              <a:ext uri="{FF2B5EF4-FFF2-40B4-BE49-F238E27FC236}">
                <a16:creationId xmlns:a16="http://schemas.microsoft.com/office/drawing/2014/main" id="{480A3E1C-6B00-429B-A1DA-83DE2479C5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970472" y="5867272"/>
            <a:ext cx="776424" cy="7764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F9B053A-5DD8-4287-8390-32AF6419FE3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08336" y="1697144"/>
            <a:ext cx="5273497" cy="14387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9C16779-3042-49D0-B4E3-00A8F1E1F2C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40860" y="2758821"/>
            <a:ext cx="7559695" cy="2024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075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3171" numSld="999" showWhenStopped="0">
                <p:cTn id="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nip Diagonal Corner Rectangle 3">
            <a:extLst>
              <a:ext uri="{FF2B5EF4-FFF2-40B4-BE49-F238E27FC236}">
                <a16:creationId xmlns:a16="http://schemas.microsoft.com/office/drawing/2014/main" id="{0BEB7791-20AB-4543-B399-7279E390E3E2}"/>
              </a:ext>
            </a:extLst>
          </p:cNvPr>
          <p:cNvSpPr/>
          <p:nvPr/>
        </p:nvSpPr>
        <p:spPr>
          <a:xfrm>
            <a:off x="1890583" y="218205"/>
            <a:ext cx="9984614" cy="1729947"/>
          </a:xfrm>
          <a:prstGeom prst="round2DiagRect">
            <a:avLst/>
          </a:prstGeom>
          <a:solidFill>
            <a:schemeClr val="bg1"/>
          </a:solidFill>
          <a:ln w="5715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m = ... cm</a:t>
            </a:r>
            <a:endParaRPr kumimoji="0" lang="vi-VN" sz="8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30936A0-B094-4C58-AB3F-1DA17E023A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714" y="223185"/>
            <a:ext cx="1846928" cy="1846928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176446E-A115-45F0-AB68-C5D364CE22F9}"/>
              </a:ext>
            </a:extLst>
          </p:cNvPr>
          <p:cNvSpPr/>
          <p:nvPr/>
        </p:nvSpPr>
        <p:spPr>
          <a:xfrm>
            <a:off x="1903775" y="2198243"/>
            <a:ext cx="10006676" cy="952641"/>
          </a:xfrm>
          <a:prstGeom prst="roundRect">
            <a:avLst>
              <a:gd name="adj" fmla="val 43919"/>
            </a:avLst>
          </a:prstGeom>
          <a:solidFill>
            <a:schemeClr val="bg1"/>
          </a:solidFill>
          <a:ln w="3810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B4B253C-DB4D-4558-BB38-4785FFA12FB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5228" y="2245092"/>
            <a:ext cx="1017466" cy="886429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4EE3E23B-2B49-4C98-890B-AE91113638C6}"/>
              </a:ext>
            </a:extLst>
          </p:cNvPr>
          <p:cNvSpPr/>
          <p:nvPr/>
        </p:nvSpPr>
        <p:spPr>
          <a:xfrm>
            <a:off x="1894305" y="3350479"/>
            <a:ext cx="10025617" cy="952641"/>
          </a:xfrm>
          <a:prstGeom prst="roundRect">
            <a:avLst>
              <a:gd name="adj" fmla="val 43919"/>
            </a:avLst>
          </a:prstGeom>
          <a:solidFill>
            <a:schemeClr val="bg1"/>
          </a:solidFill>
          <a:ln w="3810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200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9F682473-4D95-4501-9320-21A6D26E96CC}"/>
              </a:ext>
            </a:extLst>
          </p:cNvPr>
          <p:cNvSpPr/>
          <p:nvPr/>
        </p:nvSpPr>
        <p:spPr>
          <a:xfrm>
            <a:off x="1871642" y="4502715"/>
            <a:ext cx="10070943" cy="952641"/>
          </a:xfrm>
          <a:prstGeom prst="roundRect">
            <a:avLst>
              <a:gd name="adj" fmla="val 43919"/>
            </a:avLst>
          </a:prstGeom>
          <a:solidFill>
            <a:schemeClr val="bg1"/>
          </a:solidFill>
          <a:ln w="3810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06DDD29A-DE6B-46A1-A986-697DF63F5FFD}"/>
              </a:ext>
            </a:extLst>
          </p:cNvPr>
          <p:cNvSpPr/>
          <p:nvPr/>
        </p:nvSpPr>
        <p:spPr>
          <a:xfrm>
            <a:off x="1881112" y="5654951"/>
            <a:ext cx="10052002" cy="952641"/>
          </a:xfrm>
          <a:prstGeom prst="roundRect">
            <a:avLst>
              <a:gd name="adj" fmla="val 43919"/>
            </a:avLst>
          </a:prstGeom>
          <a:solidFill>
            <a:schemeClr val="bg1"/>
          </a:solidFill>
          <a:ln w="3810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D.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1C484AF-79E3-41AE-A433-F54C3A7BCA3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75" y="1984364"/>
            <a:ext cx="849496" cy="470648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01F5575-422E-4FC8-BD3B-78F09E84370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33" y="1983024"/>
            <a:ext cx="849980" cy="4709160"/>
          </a:xfrm>
          <a:prstGeom prst="rect">
            <a:avLst/>
          </a:prstGeom>
        </p:spPr>
      </p:pic>
      <p:pic>
        <p:nvPicPr>
          <p:cNvPr id="13" name="Content Placeholder 12">
            <a:hlinkClick r:id="rId11" action="ppaction://hlinksldjump"/>
            <a:extLst>
              <a:ext uri="{FF2B5EF4-FFF2-40B4-BE49-F238E27FC236}">
                <a16:creationId xmlns:a16="http://schemas.microsoft.com/office/drawing/2014/main" id="{ED80E900-1749-4BC8-9668-6BC593C919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61" y="5773664"/>
            <a:ext cx="1801126" cy="1290167"/>
          </a:xfr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4F30A8C-DA76-44F8-BC6D-CF1DB15124C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80998" y="3371311"/>
            <a:ext cx="1105927" cy="88642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0AE0D7F-A524-4513-AB5F-8A0A788B51E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5227" y="4533848"/>
            <a:ext cx="1017466" cy="88642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5DBE157-04D0-43EF-8A9D-B72FB1A8A9F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5226" y="5705402"/>
            <a:ext cx="1017466" cy="886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824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-0.60139 " pathEditMode="relative" rAng="0" ptsTypes="AA">
                                      <p:cBhvr>
                                        <p:cTn id="50" dur="1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0069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15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8000"/>
                            </p:stCondLst>
                            <p:childTnLst>
                              <p:par>
                                <p:cTn id="55" presetID="26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80000"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HetG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>
                                        <p:cTn id="7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EB002"/>
                                      </p:to>
                                    </p:animClr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mph" presetSubtype="2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>
                                        <p:cTn id="7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>
                                        <p:cTn id="8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mph" presetSubtype="2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>
                                        <p:cTn id="9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>
                                        <p:cTn id="10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EB002"/>
                                      </p:to>
                                    </p:animClr>
                                    <p:set>
                                      <p:cBhvr>
                                        <p:cTn id="101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mph" presetSubtype="2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>
                                        <p:cTn id="10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>
                                        <p:cTn id="11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EB002"/>
                                      </p:to>
                                    </p:animClr>
                                    <p:set>
                                      <p:cBhvr>
                                        <p:cTn id="116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17" grpId="0" animBg="1"/>
      <p:bldP spid="18" grpId="0" animBg="1"/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nip Diagonal Corner Rectangle 3">
            <a:extLst>
              <a:ext uri="{FF2B5EF4-FFF2-40B4-BE49-F238E27FC236}">
                <a16:creationId xmlns:a16="http://schemas.microsoft.com/office/drawing/2014/main" id="{0BEB7791-20AB-4543-B399-7279E390E3E2}"/>
              </a:ext>
            </a:extLst>
          </p:cNvPr>
          <p:cNvSpPr/>
          <p:nvPr/>
        </p:nvSpPr>
        <p:spPr>
          <a:xfrm>
            <a:off x="1890583" y="218205"/>
            <a:ext cx="9984614" cy="1729947"/>
          </a:xfrm>
          <a:prstGeom prst="round2DiagRect">
            <a:avLst/>
          </a:prstGeom>
          <a:solidFill>
            <a:schemeClr val="bg1"/>
          </a:solidFill>
          <a:ln w="5715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50 cm + 8 cm = ... cm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30936A0-B094-4C58-AB3F-1DA17E023A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714" y="223185"/>
            <a:ext cx="1846928" cy="1846928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176446E-A115-45F0-AB68-C5D364CE22F9}"/>
              </a:ext>
            </a:extLst>
          </p:cNvPr>
          <p:cNvSpPr/>
          <p:nvPr/>
        </p:nvSpPr>
        <p:spPr>
          <a:xfrm>
            <a:off x="1903775" y="2198243"/>
            <a:ext cx="10006676" cy="952641"/>
          </a:xfrm>
          <a:prstGeom prst="roundRect">
            <a:avLst>
              <a:gd name="adj" fmla="val 43919"/>
            </a:avLst>
          </a:prstGeom>
          <a:solidFill>
            <a:schemeClr val="bg1"/>
          </a:solidFill>
          <a:ln w="3810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58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B4B253C-DB4D-4558-BB38-4785FFA12F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5228" y="2280544"/>
            <a:ext cx="1017466" cy="815525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4EE3E23B-2B49-4C98-890B-AE91113638C6}"/>
              </a:ext>
            </a:extLst>
          </p:cNvPr>
          <p:cNvSpPr/>
          <p:nvPr/>
        </p:nvSpPr>
        <p:spPr>
          <a:xfrm>
            <a:off x="1894305" y="3350479"/>
            <a:ext cx="10025617" cy="952641"/>
          </a:xfrm>
          <a:prstGeom prst="roundRect">
            <a:avLst>
              <a:gd name="adj" fmla="val 43919"/>
            </a:avLst>
          </a:prstGeom>
          <a:solidFill>
            <a:schemeClr val="bg1"/>
          </a:solidFill>
          <a:ln w="3810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508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9F682473-4D95-4501-9320-21A6D26E96CC}"/>
              </a:ext>
            </a:extLst>
          </p:cNvPr>
          <p:cNvSpPr/>
          <p:nvPr/>
        </p:nvSpPr>
        <p:spPr>
          <a:xfrm>
            <a:off x="1871642" y="4502715"/>
            <a:ext cx="10070943" cy="952641"/>
          </a:xfrm>
          <a:prstGeom prst="roundRect">
            <a:avLst>
              <a:gd name="adj" fmla="val 43919"/>
            </a:avLst>
          </a:prstGeom>
          <a:solidFill>
            <a:schemeClr val="bg1"/>
          </a:solidFill>
          <a:ln w="3810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06DDD29A-DE6B-46A1-A986-697DF63F5FFD}"/>
              </a:ext>
            </a:extLst>
          </p:cNvPr>
          <p:cNvSpPr/>
          <p:nvPr/>
        </p:nvSpPr>
        <p:spPr>
          <a:xfrm>
            <a:off x="1881112" y="5654951"/>
            <a:ext cx="10052002" cy="952641"/>
          </a:xfrm>
          <a:prstGeom prst="roundRect">
            <a:avLst>
              <a:gd name="adj" fmla="val 43919"/>
            </a:avLst>
          </a:prstGeom>
          <a:solidFill>
            <a:schemeClr val="bg1"/>
          </a:solidFill>
          <a:ln w="3810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D.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130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1C484AF-79E3-41AE-A433-F54C3A7BCA3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75" y="1984364"/>
            <a:ext cx="849496" cy="470648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01F5575-422E-4FC8-BD3B-78F09E84370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33" y="1983024"/>
            <a:ext cx="849980" cy="4709160"/>
          </a:xfrm>
          <a:prstGeom prst="rect">
            <a:avLst/>
          </a:prstGeom>
        </p:spPr>
      </p:pic>
      <p:pic>
        <p:nvPicPr>
          <p:cNvPr id="13" name="Content Placeholder 12">
            <a:hlinkClick r:id="rId10" action="ppaction://hlinksldjump"/>
            <a:extLst>
              <a:ext uri="{FF2B5EF4-FFF2-40B4-BE49-F238E27FC236}">
                <a16:creationId xmlns:a16="http://schemas.microsoft.com/office/drawing/2014/main" id="{ED80E900-1749-4BC8-9668-6BC593C919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61" y="5773664"/>
            <a:ext cx="1801126" cy="1290167"/>
          </a:xfr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4F30A8C-DA76-44F8-BC6D-CF1DB15124C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5228" y="3371311"/>
            <a:ext cx="1017466" cy="88642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0AE0D7F-A524-4513-AB5F-8A0A788B51E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5227" y="4533848"/>
            <a:ext cx="1017466" cy="88642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5DBE157-04D0-43EF-8A9D-B72FB1A8A9F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5226" y="5705402"/>
            <a:ext cx="1017466" cy="886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338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-0.60139 " pathEditMode="relative" rAng="0" ptsTypes="AA">
                                      <p:cBhvr>
                                        <p:cTn id="50" dur="1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0069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15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8000"/>
                            </p:stCondLst>
                            <p:childTnLst>
                              <p:par>
                                <p:cTn id="55" presetID="26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80000"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HetG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>
                                        <p:cTn id="7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mph" presetSubtype="2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>
                                        <p:cTn id="7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>
                                        <p:cTn id="8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EB002"/>
                                      </p:to>
                                    </p:animClr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mph" presetSubtype="2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>
                                        <p:cTn id="9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>
                                        <p:cTn id="10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EB002"/>
                                      </p:to>
                                    </p:animClr>
                                    <p:set>
                                      <p:cBhvr>
                                        <p:cTn id="101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mph" presetSubtype="2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>
                                        <p:cTn id="10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>
                                        <p:cTn id="11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EB002"/>
                                      </p:to>
                                    </p:animClr>
                                    <p:set>
                                      <p:cBhvr>
                                        <p:cTn id="116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17" grpId="0" animBg="1"/>
      <p:bldP spid="18" grpId="0" animBg="1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nip Diagonal Corner Rectangle 3">
            <a:extLst>
              <a:ext uri="{FF2B5EF4-FFF2-40B4-BE49-F238E27FC236}">
                <a16:creationId xmlns:a16="http://schemas.microsoft.com/office/drawing/2014/main" id="{0BEB7791-20AB-4543-B399-7279E390E3E2}"/>
              </a:ext>
            </a:extLst>
          </p:cNvPr>
          <p:cNvSpPr/>
          <p:nvPr/>
        </p:nvSpPr>
        <p:spPr>
          <a:xfrm>
            <a:off x="1890583" y="218205"/>
            <a:ext cx="9984614" cy="1729947"/>
          </a:xfrm>
          <a:prstGeom prst="round2DiagRect">
            <a:avLst/>
          </a:prstGeom>
          <a:solidFill>
            <a:schemeClr val="bg1"/>
          </a:solidFill>
          <a:ln w="5715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 dm = ... cm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30936A0-B094-4C58-AB3F-1DA17E023A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714" y="223185"/>
            <a:ext cx="1846928" cy="1846928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176446E-A115-45F0-AB68-C5D364CE22F9}"/>
              </a:ext>
            </a:extLst>
          </p:cNvPr>
          <p:cNvSpPr/>
          <p:nvPr/>
        </p:nvSpPr>
        <p:spPr>
          <a:xfrm>
            <a:off x="1903775" y="2198243"/>
            <a:ext cx="10006676" cy="952641"/>
          </a:xfrm>
          <a:prstGeom prst="roundRect">
            <a:avLst>
              <a:gd name="adj" fmla="val 43919"/>
            </a:avLst>
          </a:prstGeom>
          <a:solidFill>
            <a:schemeClr val="bg1"/>
          </a:solidFill>
          <a:ln w="3810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B4B253C-DB4D-4558-BB38-4785FFA12F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5228" y="2245092"/>
            <a:ext cx="1017466" cy="886429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4EE3E23B-2B49-4C98-890B-AE91113638C6}"/>
              </a:ext>
            </a:extLst>
          </p:cNvPr>
          <p:cNvSpPr/>
          <p:nvPr/>
        </p:nvSpPr>
        <p:spPr>
          <a:xfrm>
            <a:off x="1894305" y="3350479"/>
            <a:ext cx="10025617" cy="952641"/>
          </a:xfrm>
          <a:prstGeom prst="roundRect">
            <a:avLst>
              <a:gd name="adj" fmla="val 43919"/>
            </a:avLst>
          </a:prstGeom>
          <a:solidFill>
            <a:schemeClr val="bg1"/>
          </a:solidFill>
          <a:ln w="3810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50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9F682473-4D95-4501-9320-21A6D26E96CC}"/>
              </a:ext>
            </a:extLst>
          </p:cNvPr>
          <p:cNvSpPr/>
          <p:nvPr/>
        </p:nvSpPr>
        <p:spPr>
          <a:xfrm>
            <a:off x="1871642" y="4502715"/>
            <a:ext cx="10070943" cy="952641"/>
          </a:xfrm>
          <a:prstGeom prst="roundRect">
            <a:avLst>
              <a:gd name="adj" fmla="val 43919"/>
            </a:avLst>
          </a:prstGeom>
          <a:solidFill>
            <a:schemeClr val="bg1"/>
          </a:solidFill>
          <a:ln w="3810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500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06DDD29A-DE6B-46A1-A986-697DF63F5FFD}"/>
              </a:ext>
            </a:extLst>
          </p:cNvPr>
          <p:cNvSpPr/>
          <p:nvPr/>
        </p:nvSpPr>
        <p:spPr>
          <a:xfrm>
            <a:off x="1881112" y="5654951"/>
            <a:ext cx="10052002" cy="952641"/>
          </a:xfrm>
          <a:prstGeom prst="roundRect">
            <a:avLst>
              <a:gd name="adj" fmla="val 43919"/>
            </a:avLst>
          </a:prstGeom>
          <a:solidFill>
            <a:schemeClr val="bg1"/>
          </a:solidFill>
          <a:ln w="3810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D.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5000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1C484AF-79E3-41AE-A433-F54C3A7BCA3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75" y="1984364"/>
            <a:ext cx="849496" cy="470648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01F5575-422E-4FC8-BD3B-78F09E84370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33" y="1983024"/>
            <a:ext cx="849980" cy="4709160"/>
          </a:xfrm>
          <a:prstGeom prst="rect">
            <a:avLst/>
          </a:prstGeom>
        </p:spPr>
      </p:pic>
      <p:pic>
        <p:nvPicPr>
          <p:cNvPr id="13" name="Content Placeholder 12">
            <a:hlinkClick r:id="rId10" action="ppaction://hlinksldjump"/>
            <a:extLst>
              <a:ext uri="{FF2B5EF4-FFF2-40B4-BE49-F238E27FC236}">
                <a16:creationId xmlns:a16="http://schemas.microsoft.com/office/drawing/2014/main" id="{ED80E900-1749-4BC8-9668-6BC593C919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61" y="5773664"/>
            <a:ext cx="1801126" cy="1290167"/>
          </a:xfr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4F30A8C-DA76-44F8-BC6D-CF1DB15124C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80998" y="3371311"/>
            <a:ext cx="1105927" cy="88642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0AE0D7F-A524-4513-AB5F-8A0A788B51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5227" y="4533848"/>
            <a:ext cx="1017466" cy="88642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5DBE157-04D0-43EF-8A9D-B72FB1A8A9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5226" y="5705402"/>
            <a:ext cx="1017466" cy="886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737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-0.60139 " pathEditMode="relative" rAng="0" ptsTypes="AA">
                                      <p:cBhvr>
                                        <p:cTn id="50" dur="1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0069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15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8000"/>
                            </p:stCondLst>
                            <p:childTnLst>
                              <p:par>
                                <p:cTn id="55" presetID="26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79000"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HetG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>
                                        <p:cTn id="7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EB002"/>
                                      </p:to>
                                    </p:animClr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mph" presetSubtype="2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>
                                        <p:cTn id="7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>
                                        <p:cTn id="8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mph" presetSubtype="2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>
                                        <p:cTn id="9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>
                                        <p:cTn id="10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EB002"/>
                                      </p:to>
                                    </p:animClr>
                                    <p:set>
                                      <p:cBhvr>
                                        <p:cTn id="101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mph" presetSubtype="2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>
                                        <p:cTn id="10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>
                                        <p:cTn id="11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EB002"/>
                                      </p:to>
                                    </p:animClr>
                                    <p:set>
                                      <p:cBhvr>
                                        <p:cTn id="116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17" grpId="0" animBg="1"/>
      <p:bldP spid="18" grpId="0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nip Diagonal Corner Rectangle 3">
            <a:extLst>
              <a:ext uri="{FF2B5EF4-FFF2-40B4-BE49-F238E27FC236}">
                <a16:creationId xmlns:a16="http://schemas.microsoft.com/office/drawing/2014/main" id="{0BEB7791-20AB-4543-B399-7279E390E3E2}"/>
              </a:ext>
            </a:extLst>
          </p:cNvPr>
          <p:cNvSpPr/>
          <p:nvPr/>
        </p:nvSpPr>
        <p:spPr>
          <a:xfrm>
            <a:off x="1890583" y="218205"/>
            <a:ext cx="9984614" cy="1729947"/>
          </a:xfrm>
          <a:prstGeom prst="round2DiagRect">
            <a:avLst/>
          </a:prstGeom>
          <a:solidFill>
            <a:schemeClr val="bg1"/>
          </a:solidFill>
          <a:ln w="5715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 cm + 5 cm = ... cm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30936A0-B094-4C58-AB3F-1DA17E023A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714" y="223185"/>
            <a:ext cx="1846928" cy="1846928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176446E-A115-45F0-AB68-C5D364CE22F9}"/>
              </a:ext>
            </a:extLst>
          </p:cNvPr>
          <p:cNvSpPr/>
          <p:nvPr/>
        </p:nvSpPr>
        <p:spPr>
          <a:xfrm>
            <a:off x="1903775" y="2198243"/>
            <a:ext cx="10006676" cy="952641"/>
          </a:xfrm>
          <a:prstGeom prst="roundRect">
            <a:avLst>
              <a:gd name="adj" fmla="val 43919"/>
            </a:avLst>
          </a:prstGeom>
          <a:solidFill>
            <a:schemeClr val="bg1"/>
          </a:solidFill>
          <a:ln w="3810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B4B253C-DB4D-4558-BB38-4785FFA12F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5228" y="2245092"/>
            <a:ext cx="1017466" cy="886429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4EE3E23B-2B49-4C98-890B-AE91113638C6}"/>
              </a:ext>
            </a:extLst>
          </p:cNvPr>
          <p:cNvSpPr/>
          <p:nvPr/>
        </p:nvSpPr>
        <p:spPr>
          <a:xfrm>
            <a:off x="1894305" y="3350479"/>
            <a:ext cx="10025617" cy="952641"/>
          </a:xfrm>
          <a:prstGeom prst="roundRect">
            <a:avLst>
              <a:gd name="adj" fmla="val 43919"/>
            </a:avLst>
          </a:prstGeom>
          <a:solidFill>
            <a:schemeClr val="bg1"/>
          </a:solidFill>
          <a:ln w="3810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9F682473-4D95-4501-9320-21A6D26E96CC}"/>
              </a:ext>
            </a:extLst>
          </p:cNvPr>
          <p:cNvSpPr/>
          <p:nvPr/>
        </p:nvSpPr>
        <p:spPr>
          <a:xfrm>
            <a:off x="1871642" y="4502715"/>
            <a:ext cx="10070943" cy="952641"/>
          </a:xfrm>
          <a:prstGeom prst="roundRect">
            <a:avLst>
              <a:gd name="adj" fmla="val 43919"/>
            </a:avLst>
          </a:prstGeom>
          <a:solidFill>
            <a:schemeClr val="bg1"/>
          </a:solidFill>
          <a:ln w="3810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17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06DDD29A-DE6B-46A1-A986-697DF63F5FFD}"/>
              </a:ext>
            </a:extLst>
          </p:cNvPr>
          <p:cNvSpPr/>
          <p:nvPr/>
        </p:nvSpPr>
        <p:spPr>
          <a:xfrm>
            <a:off x="1881112" y="5654951"/>
            <a:ext cx="10052002" cy="952641"/>
          </a:xfrm>
          <a:prstGeom prst="roundRect">
            <a:avLst>
              <a:gd name="adj" fmla="val 43919"/>
            </a:avLst>
          </a:prstGeom>
          <a:solidFill>
            <a:schemeClr val="bg1"/>
          </a:solidFill>
          <a:ln w="3810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D.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1C484AF-79E3-41AE-A433-F54C3A7BCA3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75" y="1984364"/>
            <a:ext cx="849496" cy="470648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01F5575-422E-4FC8-BD3B-78F09E84370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33" y="1983024"/>
            <a:ext cx="849980" cy="4709160"/>
          </a:xfrm>
          <a:prstGeom prst="rect">
            <a:avLst/>
          </a:prstGeom>
        </p:spPr>
      </p:pic>
      <p:pic>
        <p:nvPicPr>
          <p:cNvPr id="13" name="Content Placeholder 12">
            <a:hlinkClick r:id="rId10" action="ppaction://hlinksldjump"/>
            <a:extLst>
              <a:ext uri="{FF2B5EF4-FFF2-40B4-BE49-F238E27FC236}">
                <a16:creationId xmlns:a16="http://schemas.microsoft.com/office/drawing/2014/main" id="{ED80E900-1749-4BC8-9668-6BC593C919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61" y="5773664"/>
            <a:ext cx="1801126" cy="1290167"/>
          </a:xfr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4F30A8C-DA76-44F8-BC6D-CF1DB15124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5228" y="3371311"/>
            <a:ext cx="1017466" cy="88642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0AE0D7F-A524-4513-AB5F-8A0A788B51E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5227" y="4569300"/>
            <a:ext cx="1017466" cy="81552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5DBE157-04D0-43EF-8A9D-B72FB1A8A9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5226" y="5705402"/>
            <a:ext cx="1017466" cy="886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973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-0.60139 " pathEditMode="relative" rAng="0" ptsTypes="AA">
                                      <p:cBhvr>
                                        <p:cTn id="50" dur="1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0069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15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8000"/>
                            </p:stCondLst>
                            <p:childTnLst>
                              <p:par>
                                <p:cTn id="55" presetID="26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79000"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HetG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>
                                        <p:cTn id="7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EB002"/>
                                      </p:to>
                                    </p:animClr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mph" presetSubtype="2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>
                                        <p:cTn id="7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>
                                        <p:cTn id="8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EB002"/>
                                      </p:to>
                                    </p:animClr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mph" presetSubtype="2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>
                                        <p:cTn id="9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>
                                        <p:cTn id="10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01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mph" presetSubtype="2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>
                                        <p:cTn id="10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>
                                        <p:cTn id="11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EB002"/>
                                      </p:to>
                                    </p:animClr>
                                    <p:set>
                                      <p:cBhvr>
                                        <p:cTn id="116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17" grpId="0" animBg="1"/>
      <p:bldP spid="18" grpId="0" animBg="1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61" y="4285397"/>
            <a:ext cx="11818861" cy="23883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1101" y="1473958"/>
            <a:ext cx="8272979" cy="263529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881" y="395786"/>
            <a:ext cx="9935813" cy="1302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21" y="2872861"/>
            <a:ext cx="7195481" cy="341990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2952459" y="2095459"/>
            <a:ext cx="74433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Tiết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 2: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Luyện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tập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方正静蕾简体" panose="02000000000000000000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Google Shape;4454;p10" descr="C:\Users\TUAN\Downloads\Luyện tập 1.png">
            <a:extLst>
              <a:ext uri="{FF2B5EF4-FFF2-40B4-BE49-F238E27FC236}">
                <a16:creationId xmlns:a16="http://schemas.microsoft.com/office/drawing/2014/main" id="{CD437454-B816-42E4-974F-51718257E5E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7621" y="988030"/>
            <a:ext cx="2237784" cy="863493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4455;p10">
            <a:extLst>
              <a:ext uri="{FF2B5EF4-FFF2-40B4-BE49-F238E27FC236}">
                <a16:creationId xmlns:a16="http://schemas.microsoft.com/office/drawing/2014/main" id="{C32641BB-9A83-400B-B535-8FB1CBF163DB}"/>
              </a:ext>
            </a:extLst>
          </p:cNvPr>
          <p:cNvSpPr/>
          <p:nvPr/>
        </p:nvSpPr>
        <p:spPr>
          <a:xfrm>
            <a:off x="3543360" y="1303154"/>
            <a:ext cx="1034386" cy="523220"/>
          </a:xfrm>
          <a:prstGeom prst="roundRect">
            <a:avLst>
              <a:gd name="adj" fmla="val 16667"/>
            </a:avLst>
          </a:prstGeom>
          <a:solidFill>
            <a:srgbClr val="FFC000">
              <a:alpha val="7882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7" name="Google Shape;4456;p10">
            <a:extLst>
              <a:ext uri="{FF2B5EF4-FFF2-40B4-BE49-F238E27FC236}">
                <a16:creationId xmlns:a16="http://schemas.microsoft.com/office/drawing/2014/main" id="{3CB19B00-9286-4C53-8D4C-772DBA4BD495}"/>
              </a:ext>
            </a:extLst>
          </p:cNvPr>
          <p:cNvGrpSpPr/>
          <p:nvPr/>
        </p:nvGrpSpPr>
        <p:grpSpPr>
          <a:xfrm>
            <a:off x="2925405" y="1248290"/>
            <a:ext cx="1905202" cy="570588"/>
            <a:chOff x="1183343" y="1464304"/>
            <a:chExt cx="1905202" cy="570588"/>
          </a:xfrm>
        </p:grpSpPr>
        <p:sp>
          <p:nvSpPr>
            <p:cNvPr id="38" name="Google Shape;4457;p10">
              <a:extLst>
                <a:ext uri="{FF2B5EF4-FFF2-40B4-BE49-F238E27FC236}">
                  <a16:creationId xmlns:a16="http://schemas.microsoft.com/office/drawing/2014/main" id="{1C11F8D8-AFAA-4E67-A79D-4304F903E1FE}"/>
                </a:ext>
              </a:extLst>
            </p:cNvPr>
            <p:cNvSpPr txBox="1"/>
            <p:nvPr/>
          </p:nvSpPr>
          <p:spPr>
            <a:xfrm>
              <a:off x="1819587" y="1511671"/>
              <a:ext cx="1268958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Số ?</a:t>
              </a:r>
              <a:endParaRPr/>
            </a:p>
          </p:txBody>
        </p:sp>
        <p:sp>
          <p:nvSpPr>
            <p:cNvPr id="39" name="Google Shape;4458;p10">
              <a:extLst>
                <a:ext uri="{FF2B5EF4-FFF2-40B4-BE49-F238E27FC236}">
                  <a16:creationId xmlns:a16="http://schemas.microsoft.com/office/drawing/2014/main" id="{30F96AA6-6B94-4009-AD24-28099D2006A6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/>
            </a:p>
          </p:txBody>
        </p:sp>
      </p:grpSp>
      <p:sp>
        <p:nvSpPr>
          <p:cNvPr id="40" name="Google Shape;4459;p10">
            <a:extLst>
              <a:ext uri="{FF2B5EF4-FFF2-40B4-BE49-F238E27FC236}">
                <a16:creationId xmlns:a16="http://schemas.microsoft.com/office/drawing/2014/main" id="{E68A181A-624E-4DD6-A2B3-41E35C7CEE1B}"/>
              </a:ext>
            </a:extLst>
          </p:cNvPr>
          <p:cNvSpPr txBox="1"/>
          <p:nvPr/>
        </p:nvSpPr>
        <p:spPr>
          <a:xfrm>
            <a:off x="1191696" y="2333005"/>
            <a:ext cx="9474068" cy="1131848"/>
          </a:xfrm>
          <a:prstGeom prst="rect">
            <a:avLst/>
          </a:prstGeom>
          <a:solidFill>
            <a:srgbClr val="FFFAC2"/>
          </a:solidFill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Mẫu: 		2 dm + 3 dm = 5 dm			4 m + 6 m = 10 m </a:t>
            </a:r>
            <a:endParaRPr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		5 dm – 3 dm = 2 dm			10 m – 6 m = 4 m     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1" name="Google Shape;4460;p10">
            <a:extLst>
              <a:ext uri="{FF2B5EF4-FFF2-40B4-BE49-F238E27FC236}">
                <a16:creationId xmlns:a16="http://schemas.microsoft.com/office/drawing/2014/main" id="{9B48A039-A480-4FE9-939E-FE3934C2E6C9}"/>
              </a:ext>
            </a:extLst>
          </p:cNvPr>
          <p:cNvGrpSpPr/>
          <p:nvPr/>
        </p:nvGrpSpPr>
        <p:grpSpPr>
          <a:xfrm>
            <a:off x="1283631" y="3844188"/>
            <a:ext cx="10693773" cy="1508984"/>
            <a:chOff x="2353055" y="2078841"/>
            <a:chExt cx="10693773" cy="1508984"/>
          </a:xfrm>
        </p:grpSpPr>
        <p:sp>
          <p:nvSpPr>
            <p:cNvPr id="42" name="Google Shape;4461;p10">
              <a:extLst>
                <a:ext uri="{FF2B5EF4-FFF2-40B4-BE49-F238E27FC236}">
                  <a16:creationId xmlns:a16="http://schemas.microsoft.com/office/drawing/2014/main" id="{D20197C3-0990-4B97-8C2E-DB7AEED4A13F}"/>
                </a:ext>
              </a:extLst>
            </p:cNvPr>
            <p:cNvSpPr txBox="1"/>
            <p:nvPr/>
          </p:nvSpPr>
          <p:spPr>
            <a:xfrm>
              <a:off x="2353055" y="2078841"/>
              <a:ext cx="10693773" cy="14550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5 dm + 8 dm =                dm		26 dm + 45 dm =              dm</a:t>
              </a:r>
              <a:endParaRPr/>
            </a:p>
            <a:p>
              <a:pPr marL="0" marR="0" lvl="0" indent="0" algn="l" rtl="0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65 m – 30 m =                m			51 m – 16 m =              m</a:t>
              </a:r>
              <a:endParaRPr/>
            </a:p>
          </p:txBody>
        </p:sp>
        <p:sp>
          <p:nvSpPr>
            <p:cNvPr id="43" name="Google Shape;4462;p10">
              <a:extLst>
                <a:ext uri="{FF2B5EF4-FFF2-40B4-BE49-F238E27FC236}">
                  <a16:creationId xmlns:a16="http://schemas.microsoft.com/office/drawing/2014/main" id="{9AF5D55E-CEC1-4596-BAAA-541EAEB840BC}"/>
                </a:ext>
              </a:extLst>
            </p:cNvPr>
            <p:cNvSpPr/>
            <p:nvPr/>
          </p:nvSpPr>
          <p:spPr>
            <a:xfrm>
              <a:off x="4608858" y="2246029"/>
              <a:ext cx="949960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?</a:t>
              </a:r>
              <a:endParaRPr/>
            </a:p>
          </p:txBody>
        </p:sp>
        <p:sp>
          <p:nvSpPr>
            <p:cNvPr id="44" name="Google Shape;4463;p10">
              <a:extLst>
                <a:ext uri="{FF2B5EF4-FFF2-40B4-BE49-F238E27FC236}">
                  <a16:creationId xmlns:a16="http://schemas.microsoft.com/office/drawing/2014/main" id="{132F1946-9CA4-4EF2-96D5-8E432DE9D212}"/>
                </a:ext>
              </a:extLst>
            </p:cNvPr>
            <p:cNvSpPr/>
            <p:nvPr/>
          </p:nvSpPr>
          <p:spPr>
            <a:xfrm>
              <a:off x="4608858" y="3000940"/>
              <a:ext cx="949960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?</a:t>
              </a:r>
              <a:endParaRPr/>
            </a:p>
          </p:txBody>
        </p:sp>
        <p:sp>
          <p:nvSpPr>
            <p:cNvPr id="45" name="Google Shape;4464;p10">
              <a:extLst>
                <a:ext uri="{FF2B5EF4-FFF2-40B4-BE49-F238E27FC236}">
                  <a16:creationId xmlns:a16="http://schemas.microsoft.com/office/drawing/2014/main" id="{8B791CBE-6BA5-415E-87F3-A5854542BAF0}"/>
                </a:ext>
              </a:extLst>
            </p:cNvPr>
            <p:cNvSpPr/>
            <p:nvPr/>
          </p:nvSpPr>
          <p:spPr>
            <a:xfrm>
              <a:off x="10352196" y="2231281"/>
              <a:ext cx="949960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?</a:t>
              </a:r>
              <a:endParaRPr/>
            </a:p>
          </p:txBody>
        </p:sp>
        <p:sp>
          <p:nvSpPr>
            <p:cNvPr id="46" name="Google Shape;4465;p10">
              <a:extLst>
                <a:ext uri="{FF2B5EF4-FFF2-40B4-BE49-F238E27FC236}">
                  <a16:creationId xmlns:a16="http://schemas.microsoft.com/office/drawing/2014/main" id="{30D23069-DFE9-4B15-ABF8-390CD6B077B5}"/>
                </a:ext>
              </a:extLst>
            </p:cNvPr>
            <p:cNvSpPr/>
            <p:nvPr/>
          </p:nvSpPr>
          <p:spPr>
            <a:xfrm>
              <a:off x="10012992" y="3000940"/>
              <a:ext cx="949960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?</a:t>
              </a:r>
              <a:endParaRPr/>
            </a:p>
          </p:txBody>
        </p:sp>
      </p:grpSp>
      <p:sp>
        <p:nvSpPr>
          <p:cNvPr id="47" name="Google Shape;4466;p10">
            <a:extLst>
              <a:ext uri="{FF2B5EF4-FFF2-40B4-BE49-F238E27FC236}">
                <a16:creationId xmlns:a16="http://schemas.microsoft.com/office/drawing/2014/main" id="{5A8D179E-52B7-4E1B-8E7C-44B293688D9C}"/>
              </a:ext>
            </a:extLst>
          </p:cNvPr>
          <p:cNvSpPr txBox="1"/>
          <p:nvPr/>
        </p:nvSpPr>
        <p:spPr>
          <a:xfrm>
            <a:off x="3736453" y="4038652"/>
            <a:ext cx="585417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13</a:t>
            </a:r>
            <a:endParaRPr/>
          </a:p>
        </p:txBody>
      </p:sp>
      <p:sp>
        <p:nvSpPr>
          <p:cNvPr id="48" name="Google Shape;4467;p10">
            <a:extLst>
              <a:ext uri="{FF2B5EF4-FFF2-40B4-BE49-F238E27FC236}">
                <a16:creationId xmlns:a16="http://schemas.microsoft.com/office/drawing/2014/main" id="{22688E87-463D-4270-BA51-6F31F5DBE737}"/>
              </a:ext>
            </a:extLst>
          </p:cNvPr>
          <p:cNvSpPr txBox="1"/>
          <p:nvPr/>
        </p:nvSpPr>
        <p:spPr>
          <a:xfrm>
            <a:off x="3720583" y="4790730"/>
            <a:ext cx="585417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35</a:t>
            </a:r>
            <a:endParaRPr/>
          </a:p>
        </p:txBody>
      </p:sp>
      <p:sp>
        <p:nvSpPr>
          <p:cNvPr id="49" name="Google Shape;4468;p10">
            <a:extLst>
              <a:ext uri="{FF2B5EF4-FFF2-40B4-BE49-F238E27FC236}">
                <a16:creationId xmlns:a16="http://schemas.microsoft.com/office/drawing/2014/main" id="{C932CC0C-0362-4DDB-9A78-90481E4F92DF}"/>
              </a:ext>
            </a:extLst>
          </p:cNvPr>
          <p:cNvSpPr txBox="1"/>
          <p:nvPr/>
        </p:nvSpPr>
        <p:spPr>
          <a:xfrm>
            <a:off x="9493240" y="4026124"/>
            <a:ext cx="585417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71</a:t>
            </a:r>
            <a:endParaRPr/>
          </a:p>
        </p:txBody>
      </p:sp>
      <p:sp>
        <p:nvSpPr>
          <p:cNvPr id="50" name="Google Shape;4469;p10">
            <a:extLst>
              <a:ext uri="{FF2B5EF4-FFF2-40B4-BE49-F238E27FC236}">
                <a16:creationId xmlns:a16="http://schemas.microsoft.com/office/drawing/2014/main" id="{1FFD704A-99DA-4A4E-96AC-C62FB04B64EB}"/>
              </a:ext>
            </a:extLst>
          </p:cNvPr>
          <p:cNvSpPr txBox="1"/>
          <p:nvPr/>
        </p:nvSpPr>
        <p:spPr>
          <a:xfrm>
            <a:off x="9125839" y="4793075"/>
            <a:ext cx="585417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35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9106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704637" y="602524"/>
            <a:ext cx="11487363" cy="8199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83" tIns="43341" rIns="86683" bIns="4334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ea"/>
              <a:sym typeface="+mn-lt"/>
            </a:endParaRPr>
          </a:p>
        </p:txBody>
      </p:sp>
      <p:pic>
        <p:nvPicPr>
          <p:cNvPr id="4" name="Google Shape;4474;p11" descr="C:\Users\TUAN\Downloads\Luyện tập 1.png">
            <a:extLst>
              <a:ext uri="{FF2B5EF4-FFF2-40B4-BE49-F238E27FC236}">
                <a16:creationId xmlns:a16="http://schemas.microsoft.com/office/drawing/2014/main" id="{FF3C1323-519F-4472-9376-2F0243473A7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0783" y="495039"/>
            <a:ext cx="2371243" cy="86349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Google Shape;4475;p11">
            <a:extLst>
              <a:ext uri="{FF2B5EF4-FFF2-40B4-BE49-F238E27FC236}">
                <a16:creationId xmlns:a16="http://schemas.microsoft.com/office/drawing/2014/main" id="{5AE30A42-FF51-4DA8-BDA7-6D21F5B675AB}"/>
              </a:ext>
            </a:extLst>
          </p:cNvPr>
          <p:cNvGrpSpPr/>
          <p:nvPr/>
        </p:nvGrpSpPr>
        <p:grpSpPr>
          <a:xfrm>
            <a:off x="3116339" y="750919"/>
            <a:ext cx="7622726" cy="523180"/>
            <a:chOff x="3097954" y="584692"/>
            <a:chExt cx="7193703" cy="523180"/>
          </a:xfrm>
        </p:grpSpPr>
        <p:sp>
          <p:nvSpPr>
            <p:cNvPr id="6" name="Google Shape;4476;p11">
              <a:extLst>
                <a:ext uri="{FF2B5EF4-FFF2-40B4-BE49-F238E27FC236}">
                  <a16:creationId xmlns:a16="http://schemas.microsoft.com/office/drawing/2014/main" id="{543DD7B6-7F63-46F5-932E-A92D39241773}"/>
                </a:ext>
              </a:extLst>
            </p:cNvPr>
            <p:cNvSpPr/>
            <p:nvPr/>
          </p:nvSpPr>
          <p:spPr>
            <a:xfrm>
              <a:off x="3097954" y="617511"/>
              <a:ext cx="437322" cy="447159"/>
            </a:xfrm>
            <a:prstGeom prst="ellipse">
              <a:avLst/>
            </a:prstGeom>
            <a:solidFill>
              <a:srgbClr val="7030A0"/>
            </a:solidFill>
            <a:ln w="12700" cap="flat" cmpd="sng">
              <a:solidFill>
                <a:srgbClr val="7030A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 sz="3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" name="Google Shape;4477;p11">
              <a:extLst>
                <a:ext uri="{FF2B5EF4-FFF2-40B4-BE49-F238E27FC236}">
                  <a16:creationId xmlns:a16="http://schemas.microsoft.com/office/drawing/2014/main" id="{871B9CB7-FC0E-4CA3-9EF6-BAC7531EF046}"/>
                </a:ext>
              </a:extLst>
            </p:cNvPr>
            <p:cNvSpPr txBox="1"/>
            <p:nvPr/>
          </p:nvSpPr>
          <p:spPr>
            <a:xfrm>
              <a:off x="3535276" y="584692"/>
              <a:ext cx="6756381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Quan </a:t>
              </a:r>
              <a:r>
                <a:rPr lang="en-US" sz="2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sát</a:t>
              </a:r>
              <a:r>
                <a:rPr lang="en-US" sz="2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tranh</a:t>
              </a:r>
              <a:r>
                <a:rPr lang="en-US" sz="2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rồi</a:t>
              </a:r>
              <a:r>
                <a:rPr lang="en-US" sz="280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trả</a:t>
              </a:r>
              <a:r>
                <a:rPr lang="en-US" sz="2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lời</a:t>
              </a:r>
              <a:r>
                <a:rPr lang="en-US" sz="2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câu</a:t>
              </a:r>
              <a:r>
                <a:rPr lang="en-US" sz="2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hỏi</a:t>
              </a:r>
              <a:r>
                <a:rPr lang="en-US" sz="2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:</a:t>
              </a:r>
              <a:endParaRPr sz="2000" dirty="0"/>
            </a:p>
          </p:txBody>
        </p:sp>
      </p:grpSp>
      <p:pic>
        <p:nvPicPr>
          <p:cNvPr id="8" name="Google Shape;4478;p11">
            <a:extLst>
              <a:ext uri="{FF2B5EF4-FFF2-40B4-BE49-F238E27FC236}">
                <a16:creationId xmlns:a16="http://schemas.microsoft.com/office/drawing/2014/main" id="{E228A0C8-CF7C-48BF-AF67-2EB49F0159A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71312" y="1378497"/>
            <a:ext cx="9504106" cy="2967468"/>
          </a:xfrm>
          <a:prstGeom prst="roundRect">
            <a:avLst>
              <a:gd name="adj" fmla="val 23762"/>
            </a:avLst>
          </a:prstGeom>
          <a:noFill/>
          <a:ln>
            <a:noFill/>
          </a:ln>
        </p:spPr>
      </p:pic>
      <p:sp>
        <p:nvSpPr>
          <p:cNvPr id="9" name="Google Shape;4479;p11">
            <a:extLst>
              <a:ext uri="{FF2B5EF4-FFF2-40B4-BE49-F238E27FC236}">
                <a16:creationId xmlns:a16="http://schemas.microsoft.com/office/drawing/2014/main" id="{151B75EE-A247-4689-A7C0-2E981C653D1E}"/>
              </a:ext>
            </a:extLst>
          </p:cNvPr>
          <p:cNvSpPr txBox="1"/>
          <p:nvPr/>
        </p:nvSpPr>
        <p:spPr>
          <a:xfrm>
            <a:off x="998774" y="4546498"/>
            <a:ext cx="10023802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Để đi đến cầu trượt rồi ra bập bênh. Rô – bốt cần đi bao nhiêu mét?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4480;p11">
            <a:extLst>
              <a:ext uri="{FF2B5EF4-FFF2-40B4-BE49-F238E27FC236}">
                <a16:creationId xmlns:a16="http://schemas.microsoft.com/office/drawing/2014/main" id="{4F5D6105-6906-4D02-8DE2-B3C7743BDA5C}"/>
              </a:ext>
            </a:extLst>
          </p:cNvPr>
          <p:cNvSpPr txBox="1"/>
          <p:nvPr/>
        </p:nvSpPr>
        <p:spPr>
          <a:xfrm>
            <a:off x="3579742" y="5271086"/>
            <a:ext cx="371009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30 m + 15 m =  45 m</a:t>
            </a:r>
            <a:endParaRPr/>
          </a:p>
        </p:txBody>
      </p:sp>
      <p:sp>
        <p:nvSpPr>
          <p:cNvPr id="11" name="Google Shape;4481;p11">
            <a:extLst>
              <a:ext uri="{FF2B5EF4-FFF2-40B4-BE49-F238E27FC236}">
                <a16:creationId xmlns:a16="http://schemas.microsoft.com/office/drawing/2014/main" id="{2AAF3D69-EC41-490C-B66E-308C7F872BC8}"/>
              </a:ext>
            </a:extLst>
          </p:cNvPr>
          <p:cNvSpPr txBox="1"/>
          <p:nvPr/>
        </p:nvSpPr>
        <p:spPr>
          <a:xfrm>
            <a:off x="998774" y="5995674"/>
            <a:ext cx="4211179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=&gt;</a:t>
            </a:r>
            <a:r>
              <a:rPr lang="en-US" sz="280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Rô- bốt phải đi </a:t>
            </a:r>
            <a:r>
              <a:rPr lang="en-US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45 m</a:t>
            </a: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7411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heme/theme1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千图网海量PPT模板www.58pic.com​​">
  <a:themeElements>
    <a:clrScheme name="自定义 1040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59B776"/>
      </a:accent1>
      <a:accent2>
        <a:srgbClr val="59B776"/>
      </a:accent2>
      <a:accent3>
        <a:srgbClr val="59B776"/>
      </a:accent3>
      <a:accent4>
        <a:srgbClr val="59B776"/>
      </a:accent4>
      <a:accent5>
        <a:srgbClr val="59B776"/>
      </a:accent5>
      <a:accent6>
        <a:srgbClr val="59B776"/>
      </a:accent6>
      <a:hlink>
        <a:srgbClr val="168BBA"/>
      </a:hlink>
      <a:folHlink>
        <a:srgbClr val="680000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509</TotalTime>
  <Words>465</Words>
  <Application>Microsoft Office PowerPoint</Application>
  <PresentationFormat>Widescreen</PresentationFormat>
  <Paragraphs>67</Paragraphs>
  <Slides>14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14</vt:i4>
      </vt:variant>
    </vt:vector>
  </HeadingPairs>
  <TitlesOfParts>
    <vt:vector size="35" baseType="lpstr">
      <vt:lpstr>等线</vt:lpstr>
      <vt:lpstr>微软雅黑</vt:lpstr>
      <vt:lpstr>宋体</vt:lpstr>
      <vt:lpstr>微软雅黑 Light</vt:lpstr>
      <vt:lpstr>Arial</vt:lpstr>
      <vt:lpstr>Calibri</vt:lpstr>
      <vt:lpstr>Cookie</vt:lpstr>
      <vt:lpstr>HP001 4 hàng</vt:lpstr>
      <vt:lpstr>ITC Avant Garde Std Bk</vt:lpstr>
      <vt:lpstr>Tahoma</vt:lpstr>
      <vt:lpstr>仓耳羽辰体-谷力 W05</vt:lpstr>
      <vt:lpstr>字魂59号-创粗黑</vt:lpstr>
      <vt:lpstr>方正静蕾简体</vt:lpstr>
      <vt:lpstr>站酷庆科黄油体</vt:lpstr>
      <vt:lpstr>1_Office 主题</vt:lpstr>
      <vt:lpstr>千图网海量PPT模板www.58pic.com​​</vt:lpstr>
      <vt:lpstr>2_Office 主题</vt:lpstr>
      <vt:lpstr>https://www.freeppt7.com</vt:lpstr>
      <vt:lpstr>2_Office 主题​​</vt:lpstr>
      <vt:lpstr>1_Office Theme</vt:lpstr>
      <vt:lpstr>3_Office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48</cp:revision>
  <dcterms:created xsi:type="dcterms:W3CDTF">2021-07-20T01:55:21Z</dcterms:created>
  <dcterms:modified xsi:type="dcterms:W3CDTF">2023-03-19T12:50:31Z</dcterms:modified>
</cp:coreProperties>
</file>