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9" r:id="rId2"/>
    <p:sldMasterId id="2147483725" r:id="rId3"/>
    <p:sldMasterId id="2147483739" r:id="rId4"/>
    <p:sldMasterId id="2147483753" r:id="rId5"/>
    <p:sldMasterId id="2147483767" r:id="rId6"/>
    <p:sldMasterId id="2147483781" r:id="rId7"/>
    <p:sldMasterId id="2147483795" r:id="rId8"/>
    <p:sldMasterId id="2147483879" r:id="rId9"/>
    <p:sldMasterId id="2147483907" r:id="rId10"/>
    <p:sldMasterId id="2147483921" r:id="rId11"/>
  </p:sldMasterIdLst>
  <p:notesMasterIdLst>
    <p:notesMasterId r:id="rId42"/>
  </p:notesMasterIdLst>
  <p:sldIdLst>
    <p:sldId id="258" r:id="rId12"/>
    <p:sldId id="481" r:id="rId13"/>
    <p:sldId id="480" r:id="rId14"/>
    <p:sldId id="259" r:id="rId15"/>
    <p:sldId id="331" r:id="rId16"/>
    <p:sldId id="260" r:id="rId17"/>
    <p:sldId id="485" r:id="rId18"/>
    <p:sldId id="482" r:id="rId19"/>
    <p:sldId id="483" r:id="rId20"/>
    <p:sldId id="263" r:id="rId21"/>
    <p:sldId id="332" r:id="rId22"/>
    <p:sldId id="487" r:id="rId23"/>
    <p:sldId id="488" r:id="rId24"/>
    <p:sldId id="489" r:id="rId25"/>
    <p:sldId id="490" r:id="rId26"/>
    <p:sldId id="491" r:id="rId27"/>
    <p:sldId id="492" r:id="rId28"/>
    <p:sldId id="500" r:id="rId29"/>
    <p:sldId id="495" r:id="rId30"/>
    <p:sldId id="496" r:id="rId31"/>
    <p:sldId id="497" r:id="rId32"/>
    <p:sldId id="498" r:id="rId33"/>
    <p:sldId id="269" r:id="rId34"/>
    <p:sldId id="336" r:id="rId35"/>
    <p:sldId id="340" r:id="rId36"/>
    <p:sldId id="341" r:id="rId37"/>
    <p:sldId id="339" r:id="rId38"/>
    <p:sldId id="303" r:id="rId39"/>
    <p:sldId id="287" r:id="rId40"/>
    <p:sldId id="28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97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76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3632482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56143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274146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506143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856747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15037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598229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120614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89140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2922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0205461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474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6633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919053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307108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00996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04840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590927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635787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0131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23612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398386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164713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463706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953703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4526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1501359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767471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859283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34877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11094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896348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802952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683272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269380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45996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807836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7386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1433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0459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4597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481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6837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01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889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812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5326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3183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3423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7336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4284355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47516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53012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75429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50834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87942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77142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71508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2472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72545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6134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47226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059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688414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9101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63874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22487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93917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588930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21655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20066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03300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84751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0231025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15763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0222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8345196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61482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082183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02197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82997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69014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92842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65589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31995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078571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09865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44382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3710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0874174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77077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729445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15756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092723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29891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33538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636043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14124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645049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47309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63797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311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160783"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3"/>
          <p:cNvSpPr txBox="1">
            <a:spLocks noGrp="1"/>
          </p:cNvSpPr>
          <p:nvPr>
            <p:ph type="subTitle" idx="1"/>
          </p:nvPr>
        </p:nvSpPr>
        <p:spPr>
          <a:xfrm>
            <a:off x="2030483" y="2870000"/>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6614316" y="2373397"/>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3"/>
          <p:cNvSpPr txBox="1">
            <a:spLocks noGrp="1"/>
          </p:cNvSpPr>
          <p:nvPr>
            <p:ph type="subTitle" idx="3"/>
          </p:nvPr>
        </p:nvSpPr>
        <p:spPr>
          <a:xfrm>
            <a:off x="6329117" y="2870000"/>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160783" y="4904933"/>
            <a:ext cx="32620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3"/>
          <p:cNvSpPr txBox="1">
            <a:spLocks noGrp="1"/>
          </p:cNvSpPr>
          <p:nvPr>
            <p:ph type="subTitle" idx="5"/>
          </p:nvPr>
        </p:nvSpPr>
        <p:spPr>
          <a:xfrm>
            <a:off x="2030483" y="5401537"/>
            <a:ext cx="35228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6625823" y="4904933"/>
            <a:ext cx="3238800" cy="70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3"/>
          <p:cNvSpPr txBox="1">
            <a:spLocks noGrp="1"/>
          </p:cNvSpPr>
          <p:nvPr>
            <p:ph type="subTitle" idx="7"/>
          </p:nvPr>
        </p:nvSpPr>
        <p:spPr>
          <a:xfrm>
            <a:off x="6329117" y="5401549"/>
            <a:ext cx="3832400" cy="646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960000" y="593367"/>
            <a:ext cx="10272000" cy="763600"/>
          </a:xfrm>
          <a:prstGeom prst="rect">
            <a:avLst/>
          </a:prstGeom>
          <a:ln>
            <a:noFill/>
          </a:ln>
        </p:spPr>
        <p:txBody>
          <a:bodyPr spcFirstLastPara="1" wrap="square" lIns="68569" tIns="68569" rIns="68569" bIns="68569"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3263583"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8" name="Google Shape;188;p13"/>
          <p:cNvSpPr txBox="1">
            <a:spLocks noGrp="1"/>
          </p:cNvSpPr>
          <p:nvPr>
            <p:ph type="title" idx="13" hasCustomPrompt="1"/>
          </p:nvPr>
        </p:nvSpPr>
        <p:spPr>
          <a:xfrm>
            <a:off x="3263583" y="42136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89" name="Google Shape;189;p13"/>
          <p:cNvSpPr txBox="1">
            <a:spLocks noGrp="1"/>
          </p:cNvSpPr>
          <p:nvPr>
            <p:ph type="title" idx="14" hasCustomPrompt="1"/>
          </p:nvPr>
        </p:nvSpPr>
        <p:spPr>
          <a:xfrm>
            <a:off x="7717184" y="1686083"/>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0" name="Google Shape;190;p13"/>
          <p:cNvSpPr txBox="1">
            <a:spLocks noGrp="1"/>
          </p:cNvSpPr>
          <p:nvPr>
            <p:ph type="title" idx="15" hasCustomPrompt="1"/>
          </p:nvPr>
        </p:nvSpPr>
        <p:spPr>
          <a:xfrm>
            <a:off x="7717184" y="4199492"/>
            <a:ext cx="1056400" cy="5968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3921825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21028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1451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3/9/2025</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93000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804618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6481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81941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993663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247166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60179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411804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12303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0351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jp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jp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jp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image" Target="../media/image1.jpg"/><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jp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3/9/2025</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7233712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8C454-5AFC-43E7-93C6-2230814109A1}" type="datetimeFigureOut">
              <a:rPr lang="en-US" smtClean="0"/>
              <a:t>3/9/2025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057F2-300E-4D53-8345-887C89D854F1}" type="slidenum">
              <a:rPr lang="en-US" smtClean="0"/>
              <a:t>‹#›</a:t>
            </a:fld>
            <a:endParaRPr lang="en-US"/>
          </a:p>
        </p:txBody>
      </p:sp>
    </p:spTree>
    <p:extLst>
      <p:ext uri="{BB962C8B-B14F-4D97-AF65-F5344CB8AC3E}">
        <p14:creationId xmlns:p14="http://schemas.microsoft.com/office/powerpoint/2010/main" val="37995381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7A537A32-154D-4F04-B190-9181C61E9777}"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3/9/2025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CF6505B4-533F-4207-95CD-11039A1A53F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66939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85989400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818402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3130142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3221019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4246753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7A537A32-154D-4F04-B190-9181C61E9777}" type="datetimeFigureOut">
              <a:rPr lang="en-US" smtClean="0">
                <a:solidFill>
                  <a:prstClr val="black">
                    <a:tint val="75000"/>
                  </a:prstClr>
                </a:solidFill>
              </a:rPr>
              <a:pPr defTabSz="1219170"/>
              <a:t>3/9/2025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CF6505B4-533F-4207-95CD-11039A1A53F6}"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915629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emf"/><Relationship Id="rId7" Type="http://schemas.openxmlformats.org/officeDocument/2006/relationships/image" Target="../media/image32.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2.xml"/><Relationship Id="rId5" Type="http://schemas.openxmlformats.org/officeDocument/2006/relationships/image" Target="../media/image28.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128.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4"/>
          <a:stretch>
            <a:fillRect/>
          </a:stretch>
        </p:blipFill>
        <p:spPr>
          <a:xfrm>
            <a:off x="513417" y="4047077"/>
            <a:ext cx="5175124" cy="2278716"/>
          </a:xfrm>
          <a:prstGeom prst="rect">
            <a:avLst/>
          </a:prstGeom>
        </p:spPr>
      </p:pic>
      <p:pic>
        <p:nvPicPr>
          <p:cNvPr id="6" name="Picture 5"/>
          <p:cNvPicPr>
            <a:picLocks noChangeAspect="1"/>
          </p:cNvPicPr>
          <p:nvPr/>
        </p:nvPicPr>
        <p:blipFill>
          <a:blip r:embed="rId5"/>
          <a:stretch>
            <a:fillRect/>
          </a:stretch>
        </p:blipFill>
        <p:spPr>
          <a:xfrm>
            <a:off x="5963419" y="3999874"/>
            <a:ext cx="5238750" cy="2325919"/>
          </a:xfrm>
          <a:prstGeom prst="rect">
            <a:avLst/>
          </a:prstGeom>
        </p:spPr>
      </p:pic>
      <p:pic>
        <p:nvPicPr>
          <p:cNvPr id="8" name="Picture 7"/>
          <p:cNvPicPr>
            <a:picLocks noChangeAspect="1"/>
          </p:cNvPicPr>
          <p:nvPr/>
        </p:nvPicPr>
        <p:blipFill>
          <a:blip r:embed="rId6"/>
          <a:stretch>
            <a:fillRect/>
          </a:stretch>
        </p:blipFill>
        <p:spPr>
          <a:xfrm>
            <a:off x="5902481" y="1562100"/>
            <a:ext cx="5252552" cy="2258869"/>
          </a:xfrm>
          <a:prstGeom prst="rect">
            <a:avLst/>
          </a:prstGeom>
        </p:spPr>
      </p:pic>
      <p:pic>
        <p:nvPicPr>
          <p:cNvPr id="9" name="Picture 8"/>
          <p:cNvPicPr>
            <a:picLocks noChangeAspect="1"/>
          </p:cNvPicPr>
          <p:nvPr/>
        </p:nvPicPr>
        <p:blipFill>
          <a:blip r:embed="rId7"/>
          <a:stretch>
            <a:fillRect/>
          </a:stretch>
        </p:blipFill>
        <p:spPr>
          <a:xfrm>
            <a:off x="862698" y="1455215"/>
            <a:ext cx="4583626" cy="2431180"/>
          </a:xfrm>
          <a:prstGeom prst="rect">
            <a:avLst/>
          </a:prstGeom>
        </p:spPr>
      </p:pic>
    </p:spTree>
    <p:extLst>
      <p:ext uri="{BB962C8B-B14F-4D97-AF65-F5344CB8AC3E}">
        <p14:creationId xmlns:p14="http://schemas.microsoft.com/office/powerpoint/2010/main" val="103717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4074366" y="1510592"/>
            <a:ext cx="3403560" cy="177780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7284869" y="1406639"/>
            <a:ext cx="4121022" cy="1848330"/>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3808507" y="3241474"/>
            <a:ext cx="4023959" cy="1721965"/>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7883202" y="3254969"/>
            <a:ext cx="3796474" cy="1676248"/>
          </a:xfrm>
          <a:prstGeom prst="rect">
            <a:avLst/>
          </a:prstGeom>
        </p:spPr>
      </p:pic>
      <p:grpSp>
        <p:nvGrpSpPr>
          <p:cNvPr id="11" name="Group 10">
            <a:extLst>
              <a:ext uri="{FF2B5EF4-FFF2-40B4-BE49-F238E27FC236}">
                <a16:creationId xmlns:a16="http://schemas.microsoft.com/office/drawing/2014/main" id="{8273F342-C712-4BBC-9485-AD2F0865CFAB}"/>
              </a:ext>
            </a:extLst>
          </p:cNvPr>
          <p:cNvGrpSpPr>
            <a:grpSpLocks/>
          </p:cNvGrpSpPr>
          <p:nvPr/>
        </p:nvGrpSpPr>
        <p:grpSpPr bwMode="auto">
          <a:xfrm flipV="1">
            <a:off x="236538" y="-2225964"/>
            <a:ext cx="11169353" cy="2314864"/>
            <a:chOff x="237067" y="132645"/>
            <a:chExt cx="11717864" cy="2575274"/>
          </a:xfrm>
        </p:grpSpPr>
        <p:sp>
          <p:nvSpPr>
            <p:cNvPr id="16"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7"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879988" y="5105775"/>
            <a:ext cx="6108843" cy="492443"/>
          </a:xfrm>
          <a:prstGeom prst="rect">
            <a:avLst/>
          </a:prstGeom>
          <a:ln>
            <a:solidFill>
              <a:schemeClr val="bg2"/>
            </a:solidFill>
          </a:ln>
        </p:spPr>
        <p:txBody>
          <a:bodyPr wrap="square">
            <a:spAutoFit/>
          </a:bodyPr>
          <a:lstStyle/>
          <a:p>
            <a:pPr algn="just"/>
            <a:r>
              <a:rPr lang="nl-NL"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Các</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bạn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trong</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hình</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đang</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làm</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gì</a:t>
            </a:r>
            <a:r>
              <a:rPr lang="en-US" sz="2600" dirty="0">
                <a:solidFill>
                  <a:srgbClr val="002060"/>
                </a:solidFill>
                <a:latin typeface="Arial" pitchFamily="34" charset="0"/>
                <a:cs typeface="Arial" pitchFamily="34" charset="0"/>
              </a:rPr>
              <a:t>? </a:t>
            </a:r>
          </a:p>
        </p:txBody>
      </p:sp>
      <p:sp>
        <p:nvSpPr>
          <p:cNvPr id="19" name="Rectangle 18"/>
          <p:cNvSpPr/>
          <p:nvPr/>
        </p:nvSpPr>
        <p:spPr>
          <a:xfrm>
            <a:off x="900171" y="5644207"/>
            <a:ext cx="10300710" cy="892552"/>
          </a:xfrm>
          <a:prstGeom prst="rect">
            <a:avLst/>
          </a:prstGeom>
        </p:spPr>
        <p:txBody>
          <a:bodyPr wrap="square">
            <a:spAutoFit/>
          </a:bodyPr>
          <a:lstStyle/>
          <a:p>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Việc</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làm</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đó</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nên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làm</a:t>
            </a:r>
            <a:r>
              <a:rPr lang="en-US" sz="2600" dirty="0">
                <a:solidFill>
                  <a:srgbClr val="002060"/>
                </a:solidFill>
                <a:latin typeface="Arial" pitchFamily="34" charset="0"/>
                <a:cs typeface="Arial" pitchFamily="34" charset="0"/>
              </a:rPr>
              <a:t> hay </a:t>
            </a:r>
            <a:r>
              <a:rPr lang="en-US" sz="2600" dirty="0" err="1">
                <a:solidFill>
                  <a:srgbClr val="002060"/>
                </a:solidFill>
                <a:latin typeface="Arial" pitchFamily="34" charset="0"/>
                <a:cs typeface="Arial" pitchFamily="34" charset="0"/>
              </a:rPr>
              <a:t>cần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tránh</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để</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bảo</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vệ</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cơ</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quan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tuần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hoàn</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Vì</a:t>
            </a:r>
            <a:r>
              <a:rPr lang="en-US" sz="2600" dirty="0">
                <a:solidFill>
                  <a:srgbClr val="002060"/>
                </a:solidFill>
                <a:latin typeface="Arial" pitchFamily="34" charset="0"/>
                <a:cs typeface="Arial" pitchFamily="34" charset="0"/>
              </a:rPr>
              <a:t> </a:t>
            </a:r>
            <a:r>
              <a:rPr lang="en-US" sz="2600" dirty="0" err="1">
                <a:solidFill>
                  <a:srgbClr val="002060"/>
                </a:solidFill>
                <a:latin typeface="Arial" pitchFamily="34" charset="0"/>
                <a:cs typeface="Arial" pitchFamily="34" charset="0"/>
              </a:rPr>
              <a:t>sao</a:t>
            </a:r>
            <a:r>
              <a:rPr lang="en-US" sz="2600" dirty="0">
                <a:solidFill>
                  <a:srgbClr val="002060"/>
                </a:solidFill>
                <a:latin typeface="Arial" pitchFamily="34" charset="0"/>
                <a:cs typeface="Arial" pitchFamily="34" charset="0"/>
              </a:rPr>
              <a:t>?</a:t>
            </a:r>
          </a:p>
        </p:txBody>
      </p:sp>
      <p:grpSp>
        <p:nvGrpSpPr>
          <p:cNvPr id="20" name="Group 19">
            <a:extLst>
              <a:ext uri="{FF2B5EF4-FFF2-40B4-BE49-F238E27FC236}">
                <a16:creationId xmlns:a16="http://schemas.microsoft.com/office/drawing/2014/main" id="{DF1D1136-AEC5-4F2D-882D-E654849597F5}"/>
              </a:ext>
            </a:extLst>
          </p:cNvPr>
          <p:cNvGrpSpPr/>
          <p:nvPr/>
        </p:nvGrpSpPr>
        <p:grpSpPr>
          <a:xfrm>
            <a:off x="513417" y="2050904"/>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8536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43122"/>
            <a:ext cx="7620001" cy="44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8800" y="4648200"/>
            <a:ext cx="8839200" cy="584775"/>
          </a:xfrm>
          <a:prstGeom prst="rect">
            <a:avLst/>
          </a:prstGeom>
        </p:spPr>
        <p:txBody>
          <a:bodyPr wrap="square">
            <a:spAutoFit/>
          </a:bodyPr>
          <a:lstStyle/>
          <a:p>
            <a:pPr algn="just"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xe</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đạp</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nhảy</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dây</a:t>
            </a:r>
            <a:r>
              <a:rPr lang="en-US" sz="3200" dirty="0">
                <a:solidFill>
                  <a:srgbClr val="FF0000"/>
                </a:solidFill>
                <a:latin typeface="Arial" pitchFamily="34" charset="0"/>
                <a:cs typeface="Arial" pitchFamily="34" charset="0"/>
              </a:rPr>
              <a:t>. </a:t>
            </a:r>
          </a:p>
        </p:txBody>
      </p:sp>
      <p:sp>
        <p:nvSpPr>
          <p:cNvPr id="5" name="Rectangle 4"/>
          <p:cNvSpPr/>
          <p:nvPr/>
        </p:nvSpPr>
        <p:spPr>
          <a:xfrm>
            <a:off x="508000" y="5263753"/>
            <a:ext cx="11379200" cy="1077218"/>
          </a:xfrm>
          <a:prstGeom prst="rect">
            <a:avLst/>
          </a:prstGeom>
        </p:spPr>
        <p:txBody>
          <a:bodyPr wrap="square">
            <a:spAutoFit/>
          </a:bodyPr>
          <a:lstStyle/>
          <a:p>
            <a:pPr algn="just" defTabSz="1219170"/>
            <a:r>
              <a:rPr lang="vi-VN" sz="3200" dirty="0">
                <a:solidFill>
                  <a:srgbClr val="002060"/>
                </a:solidFill>
                <a:latin typeface="Arial" pitchFamily="34" charset="0"/>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duy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tập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dục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thường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xuyên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cơ</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luôn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khỏe</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mạnh</a:t>
            </a:r>
            <a:r>
              <a:rPr lang="en-US" sz="3200" dirty="0">
                <a:solidFill>
                  <a:srgbClr val="002060"/>
                </a:solidFill>
                <a:latin typeface="Arial" pitchFamily="34" charset="0"/>
                <a:cs typeface="Arial" pitchFamily="34" charset="0"/>
              </a:rPr>
              <a:t>.</a:t>
            </a:r>
          </a:p>
        </p:txBody>
      </p:sp>
    </p:spTree>
    <p:extLst>
      <p:ext uri="{BB962C8B-B14F-4D97-AF65-F5344CB8AC3E}">
        <p14:creationId xmlns:p14="http://schemas.microsoft.com/office/powerpoint/2010/main" val="313284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4855051"/>
            <a:ext cx="88392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đá</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bóng</a:t>
            </a:r>
            <a:r>
              <a:rPr lang="en-US" sz="3200" dirty="0">
                <a:solidFill>
                  <a:srgbClr val="FF0000"/>
                </a:solidFill>
                <a:latin typeface="Arial" pitchFamily="34" charset="0"/>
                <a:cs typeface="Arial" pitchFamily="34" charset="0"/>
              </a:rPr>
              <a:t>. </a:t>
            </a:r>
          </a:p>
        </p:txBody>
      </p:sp>
      <p:sp>
        <p:nvSpPr>
          <p:cNvPr id="4" name="Rectangle 3"/>
          <p:cNvSpPr/>
          <p:nvPr/>
        </p:nvSpPr>
        <p:spPr>
          <a:xfrm>
            <a:off x="979054" y="5470604"/>
            <a:ext cx="10908145"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duy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tập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dục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thường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xuyên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cơ</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luôn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khỏe</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mạnh</a:t>
            </a:r>
            <a:r>
              <a:rPr lang="en-US" sz="3200" dirty="0">
                <a:solidFill>
                  <a:srgbClr val="002060"/>
                </a:solidFill>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3380510" y="199924"/>
            <a:ext cx="5045085" cy="4655127"/>
          </a:xfrm>
          <a:prstGeom prst="rect">
            <a:avLst/>
          </a:prstGeom>
        </p:spPr>
      </p:pic>
    </p:spTree>
    <p:extLst>
      <p:ext uri="{BB962C8B-B14F-4D97-AF65-F5344CB8AC3E}">
        <p14:creationId xmlns:p14="http://schemas.microsoft.com/office/powerpoint/2010/main" val="112251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71475"/>
            <a:ext cx="8534400" cy="478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27201" y="4855051"/>
            <a:ext cx="88392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tưới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hoa</a:t>
            </a:r>
            <a:r>
              <a:rPr lang="en-US" sz="3200" dirty="0">
                <a:solidFill>
                  <a:srgbClr val="FF0000"/>
                </a:solidFill>
                <a:latin typeface="Arial" pitchFamily="34" charset="0"/>
                <a:cs typeface="Arial" pitchFamily="34" charset="0"/>
              </a:rPr>
              <a:t>. </a:t>
            </a:r>
          </a:p>
        </p:txBody>
      </p:sp>
      <p:sp>
        <p:nvSpPr>
          <p:cNvPr id="4" name="Rectangle 3"/>
          <p:cNvSpPr/>
          <p:nvPr/>
        </p:nvSpPr>
        <p:spPr>
          <a:xfrm>
            <a:off x="609600" y="5470604"/>
            <a:ext cx="11074400"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chúng</a:t>
            </a:r>
            <a:r>
              <a:rPr lang="en-US" sz="3200" dirty="0">
                <a:solidFill>
                  <a:srgbClr val="002060"/>
                </a:solidFill>
                <a:latin typeface="Arial" pitchFamily="34" charset="0"/>
                <a:cs typeface="Arial" pitchFamily="34" charset="0"/>
              </a:rPr>
              <a:t> ta </a:t>
            </a:r>
            <a:r>
              <a:rPr lang="en-US" sz="3200" dirty="0" err="1">
                <a:solidFill>
                  <a:srgbClr val="002060"/>
                </a:solidFill>
                <a:latin typeface="Arial" pitchFamily="34" charset="0"/>
                <a:cs typeface="Arial" pitchFamily="34" charset="0"/>
              </a:rPr>
              <a:t>cần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giữ</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tâm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trạng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vui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vẻ</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chăm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sóc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cây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cối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để</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có</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một</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bầu</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khí</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trong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lành</a:t>
            </a:r>
            <a:r>
              <a:rPr lang="en-US" sz="3200" dirty="0">
                <a:solidFill>
                  <a:srgbClr val="002060"/>
                </a:solidFill>
                <a:latin typeface="Arial" pitchFamily="34" charset="0"/>
                <a:cs typeface="Arial" pitchFamily="34" charset="0"/>
              </a:rPr>
              <a:t>.</a:t>
            </a:r>
          </a:p>
        </p:txBody>
      </p:sp>
    </p:spTree>
    <p:extLst>
      <p:ext uri="{BB962C8B-B14F-4D97-AF65-F5344CB8AC3E}">
        <p14:creationId xmlns:p14="http://schemas.microsoft.com/office/powerpoint/2010/main" val="9328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4546600"/>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nói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chuyện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với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nhau</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về</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đôi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giày</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bị</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chật</a:t>
            </a:r>
            <a:r>
              <a:rPr lang="en-US" sz="3200" dirty="0">
                <a:solidFill>
                  <a:srgbClr val="FF0000"/>
                </a:solidFill>
                <a:latin typeface="Arial" pitchFamily="34" charset="0"/>
                <a:cs typeface="Arial" pitchFamily="34" charset="0"/>
              </a:rPr>
              <a:t>.</a:t>
            </a:r>
          </a:p>
        </p:txBody>
      </p:sp>
      <p:sp>
        <p:nvSpPr>
          <p:cNvPr id="5" name="Rectangle 4"/>
          <p:cNvSpPr/>
          <p:nvPr/>
        </p:nvSpPr>
        <p:spPr>
          <a:xfrm>
            <a:off x="101600" y="5156201"/>
            <a:ext cx="11988800" cy="1569660"/>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hại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đem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lại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như</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bị</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phồng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chân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viêm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khớp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biến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dạng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khớp</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ngón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chân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và</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máu</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sẽ</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lưu</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thông</a:t>
            </a:r>
            <a:r>
              <a:rPr lang="en-US" sz="3200" dirty="0">
                <a:solidFill>
                  <a:srgbClr val="002060"/>
                </a:solidFill>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3278909" y="195331"/>
            <a:ext cx="4839566" cy="4351269"/>
          </a:xfrm>
          <a:prstGeom prst="rect">
            <a:avLst/>
          </a:prstGeom>
        </p:spPr>
      </p:pic>
    </p:spTree>
    <p:extLst>
      <p:ext uri="{BB962C8B-B14F-4D97-AF65-F5344CB8AC3E}">
        <p14:creationId xmlns:p14="http://schemas.microsoft.com/office/powerpoint/2010/main" val="116552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00" y="4845447"/>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nói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chuyện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về</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bệnh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viêm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họng</a:t>
            </a:r>
            <a:r>
              <a:rPr lang="en-US" sz="3200" dirty="0">
                <a:solidFill>
                  <a:srgbClr val="FF0000"/>
                </a:solidFill>
                <a:latin typeface="Arial" pitchFamily="34" charset="0"/>
                <a:cs typeface="Arial" pitchFamily="34" charset="0"/>
              </a:rPr>
              <a:t>.</a:t>
            </a:r>
          </a:p>
        </p:txBody>
      </p:sp>
      <p:sp>
        <p:nvSpPr>
          <p:cNvPr id="6" name="Rectangle 5"/>
          <p:cNvSpPr/>
          <p:nvPr/>
        </p:nvSpPr>
        <p:spPr>
          <a:xfrm>
            <a:off x="101600" y="5470605"/>
            <a:ext cx="11988800"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bạn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nam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bạn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nữ</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thăm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khám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sĩ</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thường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xuyên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bị</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p>
        </p:txBody>
      </p:sp>
      <p:pic>
        <p:nvPicPr>
          <p:cNvPr id="2" name="Picture 1"/>
          <p:cNvPicPr>
            <a:picLocks noChangeAspect="1"/>
          </p:cNvPicPr>
          <p:nvPr/>
        </p:nvPicPr>
        <p:blipFill>
          <a:blip r:embed="rId2"/>
          <a:stretch>
            <a:fillRect/>
          </a:stretch>
        </p:blipFill>
        <p:spPr>
          <a:xfrm>
            <a:off x="3409185" y="-5061"/>
            <a:ext cx="5475229" cy="4810125"/>
          </a:xfrm>
          <a:prstGeom prst="rect">
            <a:avLst/>
          </a:prstGeom>
        </p:spPr>
      </p:pic>
    </p:spTree>
    <p:extLst>
      <p:ext uri="{BB962C8B-B14F-4D97-AF65-F5344CB8AC3E}">
        <p14:creationId xmlns:p14="http://schemas.microsoft.com/office/powerpoint/2010/main" val="22226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00" y="4845447"/>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trong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hình</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đang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chạy</a:t>
            </a:r>
            <a:r>
              <a:rPr lang="en-US" sz="3200" dirty="0">
                <a:solidFill>
                  <a:srgbClr val="FF0000"/>
                </a:solidFill>
                <a:latin typeface="Arial" pitchFamily="34" charset="0"/>
                <a:cs typeface="Arial" pitchFamily="34" charset="0"/>
              </a:rPr>
              <a:t>.</a:t>
            </a:r>
          </a:p>
        </p:txBody>
      </p:sp>
      <p:sp>
        <p:nvSpPr>
          <p:cNvPr id="6" name="Rectangle 5"/>
          <p:cNvSpPr/>
          <p:nvPr/>
        </p:nvSpPr>
        <p:spPr>
          <a:xfrm>
            <a:off x="828674" y="5470604"/>
            <a:ext cx="11261725"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mệt</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cần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nghỉ</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ngơi</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vận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động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quá</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nhiều</a:t>
            </a:r>
            <a:r>
              <a:rPr lang="en-US" sz="3200" dirty="0">
                <a:solidFill>
                  <a:srgbClr val="002060"/>
                </a:solidFill>
                <a:latin typeface="Arial" pitchFamily="34" charset="0"/>
                <a:cs typeface="Arial" pitchFamily="34" charset="0"/>
              </a:rPr>
              <a:t>.</a:t>
            </a:r>
          </a:p>
        </p:txBody>
      </p:sp>
      <p:pic>
        <p:nvPicPr>
          <p:cNvPr id="7" name="Picture 6"/>
          <p:cNvPicPr>
            <a:picLocks noChangeAspect="1"/>
          </p:cNvPicPr>
          <p:nvPr/>
        </p:nvPicPr>
        <p:blipFill>
          <a:blip r:embed="rId2"/>
          <a:stretch>
            <a:fillRect/>
          </a:stretch>
        </p:blipFill>
        <p:spPr>
          <a:xfrm>
            <a:off x="3433047" y="330597"/>
            <a:ext cx="5006103" cy="4514850"/>
          </a:xfrm>
          <a:prstGeom prst="rect">
            <a:avLst/>
          </a:prstGeom>
        </p:spPr>
      </p:pic>
    </p:spTree>
    <p:extLst>
      <p:ext uri="{BB962C8B-B14F-4D97-AF65-F5344CB8AC3E}">
        <p14:creationId xmlns:p14="http://schemas.microsoft.com/office/powerpoint/2010/main" val="9678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709" y="4328210"/>
            <a:ext cx="12090400"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Bạn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nhỏ</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xin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mẹ</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thêm</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chút</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mắm</a:t>
            </a:r>
            <a:endParaRPr lang="en-US" sz="3200" dirty="0">
              <a:solidFill>
                <a:srgbClr val="FF0000"/>
              </a:solidFill>
              <a:latin typeface="Arial" pitchFamily="34" charset="0"/>
              <a:cs typeface="Arial" pitchFamily="34" charset="0"/>
            </a:endParaRPr>
          </a:p>
        </p:txBody>
      </p:sp>
      <p:sp>
        <p:nvSpPr>
          <p:cNvPr id="6" name="Rectangle 5"/>
          <p:cNvSpPr/>
          <p:nvPr/>
        </p:nvSpPr>
        <p:spPr>
          <a:xfrm>
            <a:off x="1351556" y="4912985"/>
            <a:ext cx="10926618" cy="1077218"/>
          </a:xfrm>
          <a:prstGeom prst="rect">
            <a:avLst/>
          </a:prstGeom>
        </p:spPr>
        <p:txBody>
          <a:bodyPr wrap="square">
            <a:spAutoFit/>
          </a:bodyPr>
          <a:lstStyle/>
          <a:p>
            <a:pPr algn="just" defTabSz="1219170"/>
            <a:r>
              <a:rPr lang="vi-VN" sz="3200" dirty="0">
                <a:solidFill>
                  <a:srgbClr val="002060"/>
                </a:solidFill>
                <a:cs typeface="Arial" pitchFamily="34" charset="0"/>
              </a:rPr>
              <a:t>Việc làm này </a:t>
            </a:r>
            <a:r>
              <a:rPr lang="en-US" sz="3200" dirty="0" err="1">
                <a:solidFill>
                  <a:srgbClr val="002060"/>
                </a:solidFill>
                <a:latin typeface="Arial" pitchFamily="34" charset="0"/>
                <a:cs typeface="Arial" pitchFamily="34" charset="0"/>
              </a:rPr>
              <a:t>không</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nên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làm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vì</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ăn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mặn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sẽ</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dẫn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đến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gây</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tim</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mạch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thận</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và</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các</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bệnh</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lý</a:t>
            </a:r>
            <a:r>
              <a:rPr lang="en-US" sz="3200" dirty="0">
                <a:solidFill>
                  <a:srgbClr val="002060"/>
                </a:solidFill>
                <a:latin typeface="Arial" pitchFamily="34" charset="0"/>
                <a:cs typeface="Arial" pitchFamily="34" charset="0"/>
              </a:rPr>
              <a:t> </a:t>
            </a:r>
            <a:r>
              <a:rPr lang="en-US" sz="3200" dirty="0" err="1">
                <a:solidFill>
                  <a:srgbClr val="002060"/>
                </a:solidFill>
                <a:latin typeface="Arial" pitchFamily="34" charset="0"/>
                <a:cs typeface="Arial" pitchFamily="34" charset="0"/>
              </a:rPr>
              <a:t>khác</a:t>
            </a:r>
            <a:r>
              <a:rPr lang="en-US" sz="3200" dirty="0">
                <a:solidFill>
                  <a:srgbClr val="002060"/>
                </a:solidFill>
                <a:latin typeface="Arial" pitchFamily="34" charset="0"/>
                <a:cs typeface="Arial" pitchFamily="34" charset="0"/>
              </a:rPr>
              <a:t>.</a:t>
            </a:r>
          </a:p>
        </p:txBody>
      </p:sp>
      <p:pic>
        <p:nvPicPr>
          <p:cNvPr id="2" name="Picture 1"/>
          <p:cNvPicPr>
            <a:picLocks noChangeAspect="1"/>
          </p:cNvPicPr>
          <p:nvPr/>
        </p:nvPicPr>
        <p:blipFill>
          <a:blip r:embed="rId2"/>
          <a:stretch>
            <a:fillRect/>
          </a:stretch>
        </p:blipFill>
        <p:spPr>
          <a:xfrm>
            <a:off x="3541829" y="82895"/>
            <a:ext cx="4859221" cy="4245315"/>
          </a:xfrm>
          <a:prstGeom prst="rect">
            <a:avLst/>
          </a:prstGeom>
        </p:spPr>
      </p:pic>
    </p:spTree>
    <p:extLst>
      <p:ext uri="{BB962C8B-B14F-4D97-AF65-F5344CB8AC3E}">
        <p14:creationId xmlns:p14="http://schemas.microsoft.com/office/powerpoint/2010/main" val="963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7297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5553" y="628112"/>
            <a:ext cx="11470169" cy="6202126"/>
            <a:chOff x="364164" y="471084"/>
            <a:chExt cx="8602627" cy="4651594"/>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325" y="471084"/>
              <a:ext cx="4029075" cy="20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64" y="2661811"/>
              <a:ext cx="4055436" cy="23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90311"/>
              <a:ext cx="4166191" cy="253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4186127" y="12559"/>
            <a:ext cx="3641947"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Việc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cần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làm</a:t>
            </a:r>
            <a:endParaRPr lang="en-US" sz="32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5"/>
          <a:stretch>
            <a:fillRect/>
          </a:stretch>
        </p:blipFill>
        <p:spPr>
          <a:xfrm>
            <a:off x="377827" y="602674"/>
            <a:ext cx="5375274" cy="2851074"/>
          </a:xfrm>
          <a:prstGeom prst="rect">
            <a:avLst/>
          </a:prstGeom>
        </p:spPr>
      </p:pic>
    </p:spTree>
    <p:extLst>
      <p:ext uri="{BB962C8B-B14F-4D97-AF65-F5344CB8AC3E}">
        <p14:creationId xmlns:p14="http://schemas.microsoft.com/office/powerpoint/2010/main" val="183153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186127" y="12559"/>
            <a:ext cx="3641947" cy="584775"/>
          </a:xfrm>
          <a:prstGeom prst="rect">
            <a:avLst/>
          </a:prstGeom>
        </p:spPr>
        <p:txBody>
          <a:bodyPr wrap="square">
            <a:spAutoFit/>
          </a:bodyPr>
          <a:lstStyle/>
          <a:p>
            <a:pPr algn="ctr" defTabSz="1219170"/>
            <a:r>
              <a:rPr lang="en-US" sz="3200" dirty="0" err="1">
                <a:solidFill>
                  <a:srgbClr val="FF0000"/>
                </a:solidFill>
                <a:latin typeface="Arial" pitchFamily="34" charset="0"/>
                <a:cs typeface="Arial" pitchFamily="34" charset="0"/>
              </a:rPr>
              <a:t>Việc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cần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tránh</a:t>
            </a:r>
            <a:endParaRPr lang="en-US" sz="3200" dirty="0">
              <a:solidFill>
                <a:srgbClr val="FF0000"/>
              </a:solidFill>
              <a:latin typeface="Arial" pitchFamily="34" charset="0"/>
              <a:cs typeface="Arial" pitchFamily="34" charset="0"/>
            </a:endParaRPr>
          </a:p>
        </p:txBody>
      </p:sp>
      <p:pic>
        <p:nvPicPr>
          <p:cNvPr id="7" name="Picture 6"/>
          <p:cNvPicPr>
            <a:picLocks noChangeAspect="1"/>
          </p:cNvPicPr>
          <p:nvPr/>
        </p:nvPicPr>
        <p:blipFill>
          <a:blip r:embed="rId2"/>
          <a:stretch>
            <a:fillRect/>
          </a:stretch>
        </p:blipFill>
        <p:spPr>
          <a:xfrm>
            <a:off x="4259370" y="1054534"/>
            <a:ext cx="3932130" cy="3435351"/>
          </a:xfrm>
          <a:prstGeom prst="rect">
            <a:avLst/>
          </a:prstGeom>
        </p:spPr>
      </p:pic>
      <p:pic>
        <p:nvPicPr>
          <p:cNvPr id="8" name="Picture 7"/>
          <p:cNvPicPr>
            <a:picLocks noChangeAspect="1"/>
          </p:cNvPicPr>
          <p:nvPr/>
        </p:nvPicPr>
        <p:blipFill>
          <a:blip r:embed="rId3"/>
          <a:stretch>
            <a:fillRect/>
          </a:stretch>
        </p:blipFill>
        <p:spPr>
          <a:xfrm>
            <a:off x="135246" y="847726"/>
            <a:ext cx="4050881" cy="3642160"/>
          </a:xfrm>
          <a:prstGeom prst="rect">
            <a:avLst/>
          </a:prstGeom>
        </p:spPr>
      </p:pic>
      <p:pic>
        <p:nvPicPr>
          <p:cNvPr id="3" name="Picture 2"/>
          <p:cNvPicPr>
            <a:picLocks noChangeAspect="1"/>
          </p:cNvPicPr>
          <p:nvPr/>
        </p:nvPicPr>
        <p:blipFill>
          <a:blip r:embed="rId4"/>
          <a:stretch>
            <a:fillRect/>
          </a:stretch>
        </p:blipFill>
        <p:spPr>
          <a:xfrm>
            <a:off x="8191500" y="971550"/>
            <a:ext cx="3901159" cy="3518335"/>
          </a:xfrm>
          <a:prstGeom prst="rect">
            <a:avLst/>
          </a:prstGeom>
        </p:spPr>
      </p:pic>
    </p:spTree>
    <p:extLst>
      <p:ext uri="{BB962C8B-B14F-4D97-AF65-F5344CB8AC3E}">
        <p14:creationId xmlns:p14="http://schemas.microsoft.com/office/powerpoint/2010/main" val="2867850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25400"/>
            <a:ext cx="121920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717" y="-102436"/>
            <a:ext cx="12038484" cy="2006600"/>
          </a:xfrm>
          <a:prstGeom prst="rect">
            <a:avLst/>
          </a:prstGeom>
        </p:spPr>
      </p:pic>
      <p:grpSp>
        <p:nvGrpSpPr>
          <p:cNvPr id="10" name="Group 9">
            <a:extLst>
              <a:ext uri="{FF2B5EF4-FFF2-40B4-BE49-F238E27FC236}">
                <a16:creationId xmlns:a16="http://schemas.microsoft.com/office/drawing/2014/main" id="{DD5ACEBA-F113-4494-86FB-5897E2B031FF}"/>
              </a:ext>
            </a:extLst>
          </p:cNvPr>
          <p:cNvGrpSpPr/>
          <p:nvPr/>
        </p:nvGrpSpPr>
        <p:grpSpPr>
          <a:xfrm>
            <a:off x="1" y="3625371"/>
            <a:ext cx="3027175" cy="2196897"/>
            <a:chOff x="-146619" y="3082307"/>
            <a:chExt cx="2128768" cy="2035064"/>
          </a:xfrm>
        </p:grpSpPr>
        <p:sp>
          <p:nvSpPr>
            <p:cNvPr id="12" name="Oval 15">
              <a:extLst>
                <a:ext uri="{FF2B5EF4-FFF2-40B4-BE49-F238E27FC236}">
                  <a16:creationId xmlns:a16="http://schemas.microsoft.com/office/drawing/2014/main" id="{E966ACCB-887A-41B5-B69E-13F9E0BA1F41}"/>
                </a:ext>
              </a:extLst>
            </p:cNvPr>
            <p:cNvSpPr/>
            <p:nvPr/>
          </p:nvSpPr>
          <p:spPr>
            <a:xfrm>
              <a:off x="-146619" y="3082307"/>
              <a:ext cx="2128768" cy="2035064"/>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13" name="TextBox 12">
              <a:extLst>
                <a:ext uri="{FF2B5EF4-FFF2-40B4-BE49-F238E27FC236}">
                  <a16:creationId xmlns:a16="http://schemas.microsoft.com/office/drawing/2014/main" id="{45B9267D-42DD-4E3B-91EC-1392A1A3C9DA}"/>
                </a:ext>
              </a:extLst>
            </p:cNvPr>
            <p:cNvSpPr txBox="1"/>
            <p:nvPr/>
          </p:nvSpPr>
          <p:spPr>
            <a:xfrm>
              <a:off x="104231" y="3465095"/>
              <a:ext cx="1558711" cy="1454032"/>
            </a:xfrm>
            <a:prstGeom prst="rect">
              <a:avLst/>
            </a:prstGeom>
            <a:noFill/>
          </p:spPr>
          <p:txBody>
            <a:bodyPr wrap="square" rtlCol="0">
              <a:spAutoFit/>
            </a:bodyPr>
            <a:lstStyle/>
            <a:p>
              <a:pPr algn="ctr" defTabSz="1219170"/>
              <a:r>
                <a:rPr lang="en-US" altLang="zh-CN" sz="3200" dirty="0" err="1">
                  <a:solidFill>
                    <a:srgbClr val="002060"/>
                  </a:solidFill>
                  <a:latin typeface="Arial" pitchFamily="34" charset="0"/>
                  <a:ea typeface="宋体" panose="02010600030101010101" pitchFamily="2" charset="-122"/>
                  <a:cs typeface="Arial" pitchFamily="34" charset="0"/>
                </a:rPr>
                <a:t>Bảo</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vệ</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cơ</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quan</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tuần</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hoàn</a:t>
              </a:r>
              <a:endParaRPr lang="zh-CN" altLang="en-US" sz="3200" dirty="0">
                <a:solidFill>
                  <a:srgbClr val="002060"/>
                </a:solidFill>
                <a:latin typeface="Arial" pitchFamily="34" charset="0"/>
                <a:ea typeface="宋体" panose="02010600030101010101" pitchFamily="2" charset="-122"/>
                <a:cs typeface="Arial" pitchFamily="34" charset="0"/>
              </a:endParaRPr>
            </a:p>
          </p:txBody>
        </p:sp>
      </p:grpSp>
      <p:grpSp>
        <p:nvGrpSpPr>
          <p:cNvPr id="14" name="Group 13">
            <a:extLst>
              <a:ext uri="{FF2B5EF4-FFF2-40B4-BE49-F238E27FC236}">
                <a16:creationId xmlns:a16="http://schemas.microsoft.com/office/drawing/2014/main" id="{C9A6244E-E2BB-4BE3-8247-52F3E50CCB9B}"/>
              </a:ext>
            </a:extLst>
          </p:cNvPr>
          <p:cNvGrpSpPr/>
          <p:nvPr/>
        </p:nvGrpSpPr>
        <p:grpSpPr>
          <a:xfrm>
            <a:off x="2378632" y="3225801"/>
            <a:ext cx="9406969" cy="1359593"/>
            <a:chOff x="1373015" y="1600200"/>
            <a:chExt cx="5608996" cy="1349422"/>
          </a:xfrm>
        </p:grpSpPr>
        <p:grpSp>
          <p:nvGrpSpPr>
            <p:cNvPr id="15" name="Group">
              <a:extLst>
                <a:ext uri="{FF2B5EF4-FFF2-40B4-BE49-F238E27FC236}">
                  <a16:creationId xmlns:a16="http://schemas.microsoft.com/office/drawing/2014/main" id="{E24A778A-6887-452A-8D78-79F735A594D0}"/>
                </a:ext>
              </a:extLst>
            </p:cNvPr>
            <p:cNvGrpSpPr/>
            <p:nvPr/>
          </p:nvGrpSpPr>
          <p:grpSpPr>
            <a:xfrm>
              <a:off x="1373015" y="2093094"/>
              <a:ext cx="980366" cy="856528"/>
              <a:chOff x="0" y="0"/>
              <a:chExt cx="1622495" cy="1621410"/>
            </a:xfrm>
            <a:solidFill>
              <a:srgbClr val="63D7BB"/>
            </a:solidFill>
          </p:grpSpPr>
          <p:sp>
            <p:nvSpPr>
              <p:cNvPr id="19" name="Freeform: Shape 11">
                <a:extLst>
                  <a:ext uri="{FF2B5EF4-FFF2-40B4-BE49-F238E27FC236}">
                    <a16:creationId xmlns:a16="http://schemas.microsoft.com/office/drawing/2014/main" id="{B522BA30-D963-49D2-B486-63C0CC0E5C06}"/>
                  </a:ext>
                </a:extLst>
              </p:cNvPr>
              <p:cNvSpPr/>
              <p:nvPr/>
            </p:nvSpPr>
            <p:spPr>
              <a:xfrm rot="18918126">
                <a:off x="386058" y="722815"/>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sp>
            <p:nvSpPr>
              <p:cNvPr id="20" name="Freeform: Shape 12">
                <a:extLst>
                  <a:ext uri="{FF2B5EF4-FFF2-40B4-BE49-F238E27FC236}">
                    <a16:creationId xmlns:a16="http://schemas.microsoft.com/office/drawing/2014/main" id="{BD10037D-13B4-4ACD-82CB-3995470F8378}"/>
                  </a:ext>
                </a:extLst>
              </p:cNvPr>
              <p:cNvSpPr/>
              <p:nvPr/>
            </p:nvSpPr>
            <p:spPr>
              <a:xfrm rot="8118126" flipH="1">
                <a:off x="16728" y="349570"/>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grpSp>
        <p:sp>
          <p:nvSpPr>
            <p:cNvPr id="16" name="Oval 17">
              <a:extLst>
                <a:ext uri="{FF2B5EF4-FFF2-40B4-BE49-F238E27FC236}">
                  <a16:creationId xmlns:a16="http://schemas.microsoft.com/office/drawing/2014/main" id="{A5631FEC-BBC4-43EA-AC18-2FEA7AF3D019}"/>
                </a:ext>
              </a:extLst>
            </p:cNvPr>
            <p:cNvSpPr/>
            <p:nvPr/>
          </p:nvSpPr>
          <p:spPr>
            <a:xfrm>
              <a:off x="1891909" y="1600200"/>
              <a:ext cx="955319" cy="891146"/>
            </a:xfrm>
            <a:prstGeom prst="ellipse">
              <a:avLst/>
            </a:prstGeom>
            <a:ln/>
          </p:spPr>
          <p:style>
            <a:lnRef idx="2">
              <a:schemeClr val="accent3"/>
            </a:lnRef>
            <a:fillRef idx="1">
              <a:schemeClr val="lt1"/>
            </a:fillRef>
            <a:effectRef idx="0">
              <a:schemeClr val="accent3"/>
            </a:effectRef>
            <a:fontRef idx="minor">
              <a:schemeClr val="dk1"/>
            </a:fontRef>
          </p:style>
          <p:txBody>
            <a:bodyPr lIns="60959" rIns="60959" anchor="ctr"/>
            <a:lstStyle/>
            <a:p>
              <a:pPr defTabSz="1219170"/>
              <a:endParaRPr sz="2133">
                <a:solidFill>
                  <a:prstClr val="black"/>
                </a:solidFill>
                <a:latin typeface="Calibri"/>
              </a:endParaRPr>
            </a:p>
          </p:txBody>
        </p:sp>
        <p:sp>
          <p:nvSpPr>
            <p:cNvPr id="17" name="Oval 19">
              <a:extLst>
                <a:ext uri="{FF2B5EF4-FFF2-40B4-BE49-F238E27FC236}">
                  <a16:creationId xmlns:a16="http://schemas.microsoft.com/office/drawing/2014/main" id="{B20E3FBF-07A4-4B0E-8A89-02E88CAE47AF}"/>
                </a:ext>
              </a:extLst>
            </p:cNvPr>
            <p:cNvSpPr/>
            <p:nvPr/>
          </p:nvSpPr>
          <p:spPr>
            <a:xfrm>
              <a:off x="2032819" y="1724741"/>
              <a:ext cx="741354" cy="648142"/>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60959" rIns="60959" anchor="ctr"/>
            <a:lstStyle/>
            <a:p>
              <a:pPr defTabSz="1219170"/>
              <a:endParaRPr sz="2133">
                <a:solidFill>
                  <a:prstClr val="white"/>
                </a:solidFill>
                <a:latin typeface="Calibri"/>
              </a:endParaRPr>
            </a:p>
          </p:txBody>
        </p:sp>
        <p:sp>
          <p:nvSpPr>
            <p:cNvPr id="18" name="TextBox 17">
              <a:extLst>
                <a:ext uri="{FF2B5EF4-FFF2-40B4-BE49-F238E27FC236}">
                  <a16:creationId xmlns:a16="http://schemas.microsoft.com/office/drawing/2014/main" id="{6773BC0E-EE6D-4EAE-985C-71C057EC6D33}"/>
                </a:ext>
              </a:extLst>
            </p:cNvPr>
            <p:cNvSpPr txBox="1"/>
            <p:nvPr/>
          </p:nvSpPr>
          <p:spPr>
            <a:xfrm>
              <a:off x="2903405" y="1704458"/>
              <a:ext cx="4078606" cy="1069159"/>
            </a:xfrm>
            <a:prstGeom prst="rect">
              <a:avLst/>
            </a:prstGeom>
            <a:solidFill>
              <a:schemeClr val="accent1">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Cần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làm</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Chơi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thể</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thao</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vừa</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sức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ăn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uống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đúng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cách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sống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vui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vẻ</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grpSp>
        <p:nvGrpSpPr>
          <p:cNvPr id="5" name="Group 4"/>
          <p:cNvGrpSpPr/>
          <p:nvPr/>
        </p:nvGrpSpPr>
        <p:grpSpPr>
          <a:xfrm>
            <a:off x="2308848" y="5054600"/>
            <a:ext cx="9476753" cy="1687217"/>
            <a:chOff x="1731635" y="4022985"/>
            <a:chExt cx="7107565" cy="1265413"/>
          </a:xfrm>
        </p:grpSpPr>
        <p:grpSp>
          <p:nvGrpSpPr>
            <p:cNvPr id="21" name="Group 20">
              <a:extLst>
                <a:ext uri="{FF2B5EF4-FFF2-40B4-BE49-F238E27FC236}">
                  <a16:creationId xmlns:a16="http://schemas.microsoft.com/office/drawing/2014/main" id="{EAE2CCE1-CA12-430C-B4D8-15380E26C3AD}"/>
                </a:ext>
              </a:extLst>
            </p:cNvPr>
            <p:cNvGrpSpPr/>
            <p:nvPr/>
          </p:nvGrpSpPr>
          <p:grpSpPr>
            <a:xfrm>
              <a:off x="1731635" y="4022985"/>
              <a:ext cx="1849735" cy="853879"/>
              <a:chOff x="1570617" y="3592508"/>
              <a:chExt cx="1332393" cy="1095251"/>
            </a:xfrm>
          </p:grpSpPr>
          <p:grpSp>
            <p:nvGrpSpPr>
              <p:cNvPr id="22" name="Group">
                <a:extLst>
                  <a:ext uri="{FF2B5EF4-FFF2-40B4-BE49-F238E27FC236}">
                    <a16:creationId xmlns:a16="http://schemas.microsoft.com/office/drawing/2014/main" id="{3FDA5FF8-021A-4084-B445-4176372110E5}"/>
                  </a:ext>
                </a:extLst>
              </p:cNvPr>
              <p:cNvGrpSpPr/>
              <p:nvPr/>
            </p:nvGrpSpPr>
            <p:grpSpPr>
              <a:xfrm>
                <a:off x="1570617" y="3592508"/>
                <a:ext cx="892922" cy="551900"/>
                <a:chOff x="327235" y="224454"/>
                <a:chExt cx="1477774" cy="1044748"/>
              </a:xfrm>
              <a:solidFill>
                <a:srgbClr val="FD7223"/>
              </a:solidFill>
            </p:grpSpPr>
            <p:sp>
              <p:nvSpPr>
                <p:cNvPr id="25" name="Freeform: Shape 48">
                  <a:extLst>
                    <a:ext uri="{FF2B5EF4-FFF2-40B4-BE49-F238E27FC236}">
                      <a16:creationId xmlns:a16="http://schemas.microsoft.com/office/drawing/2014/main" id="{E9C3BCE3-C92B-4706-8DB6-2BBE23810014}"/>
                    </a:ext>
                  </a:extLst>
                </p:cNvPr>
                <p:cNvSpPr/>
                <p:nvPr/>
              </p:nvSpPr>
              <p:spPr>
                <a:xfrm rot="2406479">
                  <a:off x="327235" y="824990"/>
                  <a:ext cx="1219707" cy="4442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sp>
              <p:nvSpPr>
                <p:cNvPr id="26" name="Freeform: Shape 49">
                  <a:extLst>
                    <a:ext uri="{FF2B5EF4-FFF2-40B4-BE49-F238E27FC236}">
                      <a16:creationId xmlns:a16="http://schemas.microsoft.com/office/drawing/2014/main" id="{C043D1EA-F578-4AC2-A5CF-EDC2A743A5A2}"/>
                    </a:ext>
                  </a:extLst>
                </p:cNvPr>
                <p:cNvSpPr/>
                <p:nvPr/>
              </p:nvSpPr>
              <p:spPr>
                <a:xfrm rot="13139630" flipH="1">
                  <a:off x="585298" y="224454"/>
                  <a:ext cx="1219711" cy="5490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grpSp>
          <p:sp>
            <p:nvSpPr>
              <p:cNvPr id="23" name="Oval 39">
                <a:extLst>
                  <a:ext uri="{FF2B5EF4-FFF2-40B4-BE49-F238E27FC236}">
                    <a16:creationId xmlns:a16="http://schemas.microsoft.com/office/drawing/2014/main" id="{373CB2BC-902E-481A-A287-FA4F7A344973}"/>
                  </a:ext>
                </a:extLst>
              </p:cNvPr>
              <p:cNvSpPr/>
              <p:nvPr/>
            </p:nvSpPr>
            <p:spPr>
              <a:xfrm>
                <a:off x="2095043" y="3793232"/>
                <a:ext cx="807967" cy="894527"/>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24" name="Oval 41">
                <a:extLst>
                  <a:ext uri="{FF2B5EF4-FFF2-40B4-BE49-F238E27FC236}">
                    <a16:creationId xmlns:a16="http://schemas.microsoft.com/office/drawing/2014/main" id="{32CBB6D8-E6D0-4FCF-AAEC-CC02BCBDD29B}"/>
                  </a:ext>
                </a:extLst>
              </p:cNvPr>
              <p:cNvSpPr/>
              <p:nvPr/>
            </p:nvSpPr>
            <p:spPr>
              <a:xfrm>
                <a:off x="2165556" y="3909503"/>
                <a:ext cx="641666" cy="648142"/>
              </a:xfrm>
              <a:prstGeom prst="ellipse">
                <a:avLst/>
              </a:prstGeom>
              <a:solidFill>
                <a:srgbClr val="FD7223"/>
              </a:solidFill>
              <a:ln w="12700">
                <a:miter lim="400000"/>
              </a:ln>
            </p:spPr>
            <p:txBody>
              <a:bodyPr lIns="60959" rIns="60959" anchor="ctr"/>
              <a:lstStyle/>
              <a:p>
                <a:pPr defTabSz="1219170"/>
                <a:endParaRPr sz="2133">
                  <a:solidFill>
                    <a:prstClr val="black"/>
                  </a:solidFill>
                  <a:latin typeface="Calibri"/>
                </a:endParaRPr>
              </a:p>
            </p:txBody>
          </p:sp>
        </p:grpSp>
        <p:sp>
          <p:nvSpPr>
            <p:cNvPr id="27" name="TextBox 26">
              <a:extLst>
                <a:ext uri="{FF2B5EF4-FFF2-40B4-BE49-F238E27FC236}">
                  <a16:creationId xmlns:a16="http://schemas.microsoft.com/office/drawing/2014/main" id="{6773BC0E-EE6D-4EAE-985C-71C057EC6D33}"/>
                </a:ext>
              </a:extLst>
            </p:cNvPr>
            <p:cNvSpPr txBox="1"/>
            <p:nvPr/>
          </p:nvSpPr>
          <p:spPr>
            <a:xfrm>
              <a:off x="3657600" y="4111153"/>
              <a:ext cx="5181600" cy="1177245"/>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Cần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tránh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Vận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động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quá</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sức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ngồi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lâu</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thức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khuya</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luôn</a:t>
              </a:r>
              <a:r>
                <a:rPr lang="en-US" altLang="zh-CN" sz="3200" dirty="0">
                  <a:solidFill>
                    <a:prstClr val="black"/>
                  </a:solidFill>
                  <a:latin typeface="Arial" pitchFamily="34" charset="0"/>
                  <a:ea typeface="宋体" panose="02010600030101010101" pitchFamily="2" charset="-122"/>
                  <a:cs typeface="Arial" pitchFamily="34" charset="0"/>
                </a:rPr>
                <a:t> lo </a:t>
              </a:r>
              <a:r>
                <a:rPr lang="en-US" altLang="zh-CN" sz="3200" dirty="0" err="1">
                  <a:solidFill>
                    <a:prstClr val="black"/>
                  </a:solidFill>
                  <a:latin typeface="Arial" pitchFamily="34" charset="0"/>
                  <a:ea typeface="宋体" panose="02010600030101010101" pitchFamily="2" charset="-122"/>
                  <a:cs typeface="Arial" pitchFamily="34" charset="0"/>
                </a:rPr>
                <a:t>lắng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căng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thẳng</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sp>
        <p:nvSpPr>
          <p:cNvPr id="29" name="TextBox 28">
            <a:extLst>
              <a:ext uri="{FF2B5EF4-FFF2-40B4-BE49-F238E27FC236}">
                <a16:creationId xmlns:a16="http://schemas.microsoft.com/office/drawing/2014/main" id="{03DE5754-B641-4DC0-9ABA-C407DE8AD742}"/>
              </a:ext>
            </a:extLst>
          </p:cNvPr>
          <p:cNvSpPr txBox="1"/>
          <p:nvPr/>
        </p:nvSpPr>
        <p:spPr>
          <a:xfrm>
            <a:off x="1525853" y="379261"/>
            <a:ext cx="9550400" cy="1077218"/>
          </a:xfrm>
          <a:prstGeom prst="rect">
            <a:avLst/>
          </a:prstGeom>
          <a:noFill/>
        </p:spPr>
        <p:txBody>
          <a:bodyPr wrap="square" lIns="91440" tIns="45720" rIns="91440" bIns="45720" rtlCol="0">
            <a:spAutoFit/>
          </a:bodyPr>
          <a:lstStyle/>
          <a:p>
            <a:pPr algn="just" defTabSz="1219170"/>
            <a:r>
              <a:rPr lang="en-US" sz="3200" dirty="0">
                <a:solidFill>
                  <a:srgbClr val="4BACC6">
                    <a:lumMod val="50000"/>
                  </a:srgbClr>
                </a:solidFill>
                <a:latin typeface="Arial" pitchFamily="34" charset="0"/>
                <a:cs typeface="Arial" pitchFamily="34" charset="0"/>
              </a:rPr>
              <a:t>4. </a:t>
            </a:r>
            <a:r>
              <a:rPr lang="en-US" sz="3200" dirty="0" err="1">
                <a:solidFill>
                  <a:srgbClr val="4BACC6">
                    <a:lumMod val="50000"/>
                  </a:srgbClr>
                </a:solidFill>
                <a:latin typeface="Arial" pitchFamily="34" charset="0"/>
                <a:cs typeface="Arial" pitchFamily="34" charset="0"/>
              </a:rPr>
              <a:t>Hãy</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kể</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tên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một</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số</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việc</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cần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làm</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và</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việc</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cần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tránh</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để</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bảo</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vệ</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cơ</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quan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tuần</a:t>
            </a:r>
            <a:r>
              <a:rPr lang="en-US" sz="3200" dirty="0">
                <a:solidFill>
                  <a:srgbClr val="4BACC6">
                    <a:lumMod val="50000"/>
                  </a:srgbClr>
                </a:solidFill>
                <a:latin typeface="Arial" pitchFamily="34" charset="0"/>
                <a:cs typeface="Arial" pitchFamily="34" charset="0"/>
              </a:rPr>
              <a:t> </a:t>
            </a:r>
            <a:r>
              <a:rPr lang="en-US" sz="3200" dirty="0" err="1">
                <a:solidFill>
                  <a:srgbClr val="4BACC6">
                    <a:lumMod val="50000"/>
                  </a:srgbClr>
                </a:solidFill>
                <a:latin typeface="Arial" pitchFamily="34" charset="0"/>
                <a:cs typeface="Arial" pitchFamily="34" charset="0"/>
              </a:rPr>
              <a:t>hoàn</a:t>
            </a:r>
            <a:r>
              <a:rPr lang="en-US" sz="3200" dirty="0">
                <a:solidFill>
                  <a:srgbClr val="4BACC6">
                    <a:lumMod val="50000"/>
                  </a:srgbClr>
                </a:solidFill>
                <a:latin typeface="Arial" pitchFamily="34" charset="0"/>
                <a:cs typeface="Arial" pitchFamily="34" charset="0"/>
              </a:rPr>
              <a:t>.</a:t>
            </a:r>
          </a:p>
        </p:txBody>
      </p:sp>
    </p:spTree>
    <p:extLst>
      <p:ext uri="{BB962C8B-B14F-4D97-AF65-F5344CB8AC3E}">
        <p14:creationId xmlns:p14="http://schemas.microsoft.com/office/powerpoint/2010/main" val="3557006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FABB545-B6FF-483F-90EE-FDA747C8E66B}"/>
              </a:ext>
            </a:extLst>
          </p:cNvPr>
          <p:cNvSpPr txBox="1"/>
          <p:nvPr/>
        </p:nvSpPr>
        <p:spPr>
          <a:xfrm>
            <a:off x="4419600" y="2228671"/>
            <a:ext cx="5109091" cy="1200329"/>
          </a:xfrm>
          <a:prstGeom prst="rect">
            <a:avLst/>
          </a:prstGeom>
          <a:noFill/>
        </p:spPr>
        <p:txBody>
          <a:bodyPr wrap="none" rtlCol="0">
            <a:spAutoFit/>
          </a:bodyPr>
          <a:lstStyle/>
          <a:p>
            <a:r>
              <a:rPr lang="vi-VN" sz="7200" b="1" dirty="0">
                <a:solidFill>
                  <a:srgbClr val="FF0000"/>
                </a:solidFill>
              </a:rPr>
              <a:t>VẬN DỤNG</a:t>
            </a:r>
            <a:endParaRPr lang="en-US" sz="7200" b="1" dirty="0">
              <a:solidFill>
                <a:srgbClr val="FF0000"/>
              </a:solidFill>
            </a:endParaRPr>
          </a:p>
        </p:txBody>
      </p:sp>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a:latin typeface="Times New Roman" panose="02020603050405020304" pitchFamily="18" charset="0"/>
                <a:cs typeface="Times New Roman" panose="02020603050405020304" pitchFamily="18" charset="0"/>
              </a:rPr>
              <a:t>Áp</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dụng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những</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việc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vừa</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học</a:t>
            </a:r>
            <a:r>
              <a:rPr lang="en-US" sz="2800" b="1" noProof="0" dirty="0">
                <a:latin typeface="Times New Roman" panose="02020603050405020304" pitchFamily="18" charset="0"/>
                <a:cs typeface="Times New Roman" panose="02020603050405020304" pitchFamily="18" charset="0"/>
              </a:rPr>
              <a:t> </a:t>
            </a:r>
            <a:r>
              <a:rPr lang="en-US" sz="2800" b="1" noProof="0" dirty="0" err="1">
                <a:latin typeface="Times New Roman" panose="02020603050405020304" pitchFamily="18" charset="0"/>
                <a:cs typeface="Times New Roman" panose="02020603050405020304" pitchFamily="18" charset="0"/>
              </a:rPr>
              <a:t>để</a:t>
            </a:r>
            <a:r>
              <a:rPr lang="en-US" sz="2800" b="1" noProof="0"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3200" y="124883"/>
            <a:ext cx="11785600" cy="1068917"/>
          </a:xfrm>
          <a:prstGeom prst="rect">
            <a:avLst/>
          </a:prstGeom>
        </p:spPr>
      </p:pic>
      <p:sp>
        <p:nvSpPr>
          <p:cNvPr id="6" name="Rounded Rectangle 5"/>
          <p:cNvSpPr/>
          <p:nvPr/>
        </p:nvSpPr>
        <p:spPr>
          <a:xfrm>
            <a:off x="1139825" y="124883"/>
            <a:ext cx="10972800" cy="1016000"/>
          </a:xfrm>
          <a:prstGeom prst="roundRect">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Em</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có</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bao</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giờ</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bị</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tức</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ngực</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tim</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đập</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chưa</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Em</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bị</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như</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vậy</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khi</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F79646">
                    <a:lumMod val="75000"/>
                  </a:srgbClr>
                </a:solidFill>
                <a:effectLst/>
                <a:uLnTx/>
                <a:uFillTx/>
                <a:latin typeface="Arial" pitchFamily="34" charset="0"/>
                <a:ea typeface="+mn-ea"/>
                <a:cs typeface="Arial" pitchFamily="34" charset="0"/>
              </a:rPr>
              <a:t>nào</a:t>
            </a:r>
            <a:r>
              <a:rPr kumimoji="0" lang="en-US" sz="3200" b="0" i="0" u="none" strike="noStrike" kern="1200" cap="none" spc="0" normalizeH="0" baseline="0" noProof="0" dirty="0">
                <a:ln>
                  <a:noFill/>
                </a:ln>
                <a:solidFill>
                  <a:srgbClr val="F79646">
                    <a:lumMod val="75000"/>
                  </a:srgbClr>
                </a:solidFill>
                <a:effectLst/>
                <a:uLnTx/>
                <a:uFillTx/>
                <a:latin typeface="Arial" pitchFamily="34" charset="0"/>
                <a:ea typeface="+mn-ea"/>
                <a:cs typeface="Arial" pitchFamily="34" charset="0"/>
              </a:rPr>
              <a:t>?</a:t>
            </a:r>
          </a:p>
        </p:txBody>
      </p:sp>
      <p:sp>
        <p:nvSpPr>
          <p:cNvPr id="7" name="AutoShape 2" descr="6 tư thế ngủ thể hiện tính cách và sức khỏe - Benh.vn"/>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527" y="1495905"/>
            <a:ext cx="57912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50982" y="2511845"/>
            <a:ext cx="5689600" cy="107721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Chúng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ta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từng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bị</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tức</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ngực</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khi</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nằm</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úp</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người</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xuống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giường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t>
            </a:r>
          </a:p>
        </p:txBody>
      </p:sp>
      <p:sp>
        <p:nvSpPr>
          <p:cNvPr id="10" name="Rectangle 9"/>
          <p:cNvSpPr/>
          <p:nvPr/>
        </p:nvSpPr>
        <p:spPr>
          <a:xfrm>
            <a:off x="362795" y="2457439"/>
            <a:ext cx="5689600" cy="1569660"/>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Tim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đập</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khi</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chúng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ta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chạy</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vận</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động</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thì</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tim</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sẽ</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đập</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nhanh</a:t>
            </a:r>
            <a:r>
              <a:rPr kumimoji="0" lang="en-US" sz="32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t>
            </a:r>
          </a:p>
        </p:txBody>
      </p:sp>
      <p:pic>
        <p:nvPicPr>
          <p:cNvPr id="1028" name="Picture 4" descr="D:\LUU 13-5-22\GIÁO ÁN SLIDE\HÌNH LÀM SILDE\hình động chạy nhanh.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77527" y="1495905"/>
            <a:ext cx="57912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7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500" fill="hold"/>
                                        <p:tgtEl>
                                          <p:spTgt spid="3075"/>
                                        </p:tgtEl>
                                        <p:attrNameLst>
                                          <p:attrName>ppt_w</p:attrName>
                                        </p:attrNameLst>
                                      </p:cBhvr>
                                      <p:tavLst>
                                        <p:tav tm="0">
                                          <p:val>
                                            <p:fltVal val="0"/>
                                          </p:val>
                                        </p:tav>
                                        <p:tav tm="100000">
                                          <p:val>
                                            <p:strVal val="#ppt_w"/>
                                          </p:val>
                                        </p:tav>
                                      </p:tavLst>
                                    </p:anim>
                                    <p:anim calcmode="lin" valueType="num">
                                      <p:cBhvr>
                                        <p:cTn id="15" dur="500" fill="hold"/>
                                        <p:tgtEl>
                                          <p:spTgt spid="3075"/>
                                        </p:tgtEl>
                                        <p:attrNameLst>
                                          <p:attrName>ppt_h</p:attrName>
                                        </p:attrNameLst>
                                      </p:cBhvr>
                                      <p:tavLst>
                                        <p:tav tm="0">
                                          <p:val>
                                            <p:fltVal val="0"/>
                                          </p:val>
                                        </p:tav>
                                        <p:tav tm="100000">
                                          <p:val>
                                            <p:strVal val="#ppt_h"/>
                                          </p:val>
                                        </p:tav>
                                      </p:tavLst>
                                    </p:anim>
                                    <p:animEffect transition="in" filter="fade">
                                      <p:cBhvr>
                                        <p:cTn id="16" dur="500"/>
                                        <p:tgtEl>
                                          <p:spTgt spid="307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3075"/>
                                        </p:tgtEl>
                                        <p:attrNameLst>
                                          <p:attrName>ppt_x</p:attrName>
                                        </p:attrNameLst>
                                      </p:cBhvr>
                                      <p:tavLst>
                                        <p:tav tm="0">
                                          <p:val>
                                            <p:strVal val="ppt_x"/>
                                          </p:val>
                                        </p:tav>
                                        <p:tav tm="100000">
                                          <p:val>
                                            <p:strVal val="ppt_x"/>
                                          </p:val>
                                        </p:tav>
                                      </p:tavLst>
                                    </p:anim>
                                    <p:anim calcmode="lin" valueType="num">
                                      <p:cBhvr additive="base">
                                        <p:cTn id="25" dur="500"/>
                                        <p:tgtEl>
                                          <p:spTgt spid="3075"/>
                                        </p:tgtEl>
                                        <p:attrNameLst>
                                          <p:attrName>ppt_y</p:attrName>
                                        </p:attrNameLst>
                                      </p:cBhvr>
                                      <p:tavLst>
                                        <p:tav tm="0">
                                          <p:val>
                                            <p:strVal val="ppt_y"/>
                                          </p:val>
                                        </p:tav>
                                        <p:tav tm="100000">
                                          <p:val>
                                            <p:strVal val="1+ppt_h/2"/>
                                          </p:val>
                                        </p:tav>
                                      </p:tavLst>
                                    </p:anim>
                                    <p:set>
                                      <p:cBhvr>
                                        <p:cTn id="26" dur="1" fill="hold">
                                          <p:stCondLst>
                                            <p:cond delay="499"/>
                                          </p:stCondLst>
                                        </p:cTn>
                                        <p:tgtEl>
                                          <p:spTgt spid="30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p:cTn id="38" dur="500" fill="hold"/>
                                        <p:tgtEl>
                                          <p:spTgt spid="1028"/>
                                        </p:tgtEl>
                                        <p:attrNameLst>
                                          <p:attrName>ppt_w</p:attrName>
                                        </p:attrNameLst>
                                      </p:cBhvr>
                                      <p:tavLst>
                                        <p:tav tm="0">
                                          <p:val>
                                            <p:fltVal val="0"/>
                                          </p:val>
                                        </p:tav>
                                        <p:tav tm="100000">
                                          <p:val>
                                            <p:strVal val="#ppt_w"/>
                                          </p:val>
                                        </p:tav>
                                      </p:tavLst>
                                    </p:anim>
                                    <p:anim calcmode="lin" valueType="num">
                                      <p:cBhvr>
                                        <p:cTn id="39" dur="500" fill="hold"/>
                                        <p:tgtEl>
                                          <p:spTgt spid="1028"/>
                                        </p:tgtEl>
                                        <p:attrNameLst>
                                          <p:attrName>ppt_h</p:attrName>
                                        </p:attrNameLst>
                                      </p:cBhvr>
                                      <p:tavLst>
                                        <p:tav tm="0">
                                          <p:val>
                                            <p:fltVal val="0"/>
                                          </p:val>
                                        </p:tav>
                                        <p:tav tm="100000">
                                          <p:val>
                                            <p:strVal val="#ppt_h"/>
                                          </p:val>
                                        </p:tav>
                                      </p:tavLst>
                                    </p:anim>
                                    <p:animEffect transition="in" filter="fade">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8" y="1301563"/>
            <a:ext cx="10055083" cy="3323987"/>
          </a:xfrm>
          <a:prstGeom prst="rect">
            <a:avLst/>
          </a:prstGeom>
          <a:noFill/>
        </p:spPr>
        <p:txBody>
          <a:bodyPr wrap="square" rtlCol="0">
            <a:spAutoFit/>
            <a:scene3d>
              <a:camera prst="orthographicFront"/>
              <a:lightRig rig="threePt" dir="t"/>
            </a:scene3d>
            <a:sp3d contourW="12700"/>
          </a:bodyPr>
          <a:lstStyle/>
          <a:p>
            <a:pPr lvl="0" algn="just"/>
            <a:r>
              <a:rPr lang="vi-VN" altLang="zh-CN" sz="30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30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30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3"/>
          <a:stretch>
            <a:fillRect/>
          </a:stretch>
        </p:blipFill>
        <p:spPr>
          <a:xfrm>
            <a:off x="2052926" y="1651288"/>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10">
            <a:extLst>
              <a:ext uri="{FF2B5EF4-FFF2-40B4-BE49-F238E27FC236}">
                <a16:creationId xmlns:a16="http://schemas.microsoft.com/office/drawing/2014/main" id="{868BBF60-12F3-8C0F-AF3D-DC59AEAAEED7}"/>
              </a:ext>
            </a:extLst>
          </p:cNvPr>
          <p:cNvSpPr/>
          <p:nvPr/>
        </p:nvSpPr>
        <p:spPr>
          <a:xfrm>
            <a:off x="1499503" y="178007"/>
            <a:ext cx="10175261" cy="1072613"/>
          </a:xfrm>
          <a:prstGeom prst="roundRect">
            <a:avLst/>
          </a:prstGeom>
          <a:solidFill>
            <a:schemeClr val="bg1"/>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defTabSz="685800">
              <a:defRPr/>
            </a:pPr>
            <a:r>
              <a:rPr lang="en-US" sz="2400" b="1" dirty="0" err="1">
                <a:solidFill>
                  <a:srgbClr val="FF0000"/>
                </a:solidFill>
                <a:latin typeface="Arial" panose="020B0604020202020204" pitchFamily="34" charset="0"/>
                <a:cs typeface="Arial" panose="020B0604020202020204" pitchFamily="34" charset="0"/>
              </a:rPr>
              <a:t>Hoạt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động</a:t>
            </a:r>
            <a:r>
              <a:rPr lang="en-US" sz="2400" b="1" dirty="0">
                <a:solidFill>
                  <a:srgbClr val="FF0000"/>
                </a:solidFill>
                <a:latin typeface="Arial" panose="020B0604020202020204" pitchFamily="34" charset="0"/>
                <a:cs typeface="Arial" panose="020B0604020202020204" pitchFamily="34" charset="0"/>
              </a:rPr>
              <a:t> 1: </a:t>
            </a:r>
            <a:r>
              <a:rPr lang="nl-NL" sz="2400" b="1" dirty="0">
                <a:solidFill>
                  <a:srgbClr val="7030A0"/>
                </a:solidFill>
                <a:latin typeface="Arial" pitchFamily="34" charset="0"/>
                <a:cs typeface="Arial" pitchFamily="34" charset="0"/>
              </a:rPr>
              <a:t>Quan sát hình 1 và </a:t>
            </a:r>
            <a:r>
              <a:rPr lang="en-US" sz="2400" b="1" dirty="0" err="1">
                <a:solidFill>
                  <a:srgbClr val="7030A0"/>
                </a:solidFill>
                <a:latin typeface="Arial" pitchFamily="34" charset="0"/>
                <a:cs typeface="Arial" pitchFamily="34" charset="0"/>
              </a:rPr>
              <a:t>cho</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biết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tên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một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số</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thức</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ăn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đồ</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uống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có</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lợi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không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có</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lợi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đối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với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cơ</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quan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tuần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hoàn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trong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sau</a:t>
            </a:r>
            <a:r>
              <a:rPr lang="en-US" sz="2400" i="1" dirty="0">
                <a:solidFill>
                  <a:srgbClr val="7030A0"/>
                </a:solidFill>
                <a:latin typeface="Arial" pitchFamily="34" charset="0"/>
                <a:cs typeface="Arial" pitchFamily="34" charset="0"/>
              </a:rPr>
              <a:t>: </a:t>
            </a:r>
          </a:p>
        </p:txBody>
      </p:sp>
      <p:pic>
        <p:nvPicPr>
          <p:cNvPr id="10" name="Picture 9"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4"/>
          <a:srcRect l="15868" t="5279" r="8138" b="20186"/>
          <a:stretch/>
        </p:blipFill>
        <p:spPr>
          <a:xfrm>
            <a:off x="389108" y="467547"/>
            <a:ext cx="1110395" cy="1072614"/>
          </a:xfrm>
          <a:prstGeom prst="rect">
            <a:avLst/>
          </a:prstGeom>
        </p:spPr>
      </p:pic>
      <p:pic>
        <p:nvPicPr>
          <p:cNvPr id="11" name="Picture 10">
            <a:extLst>
              <a:ext uri="{FF2B5EF4-FFF2-40B4-BE49-F238E27FC236}">
                <a16:creationId xmlns:a16="http://schemas.microsoft.com/office/drawing/2014/main" id="{D6FECF74-69A8-4318-866A-3750CEB978E5}"/>
              </a:ext>
            </a:extLst>
          </p:cNvPr>
          <p:cNvPicPr>
            <a:picLocks noChangeAspect="1"/>
          </p:cNvPicPr>
          <p:nvPr/>
        </p:nvPicPr>
        <p:blipFill>
          <a:blip r:embed="rId5"/>
          <a:stretch>
            <a:fillRect/>
          </a:stretch>
        </p:blipFill>
        <p:spPr>
          <a:xfrm>
            <a:off x="-147783" y="1356092"/>
            <a:ext cx="2938285" cy="2385839"/>
          </a:xfrm>
          <a:prstGeom prst="rect">
            <a:avLst/>
          </a:prstGeom>
        </p:spPr>
      </p:pic>
    </p:spTree>
    <p:extLst>
      <p:ext uri="{BB962C8B-B14F-4D97-AF65-F5344CB8AC3E}">
        <p14:creationId xmlns:p14="http://schemas.microsoft.com/office/powerpoint/2010/main" val="172678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3"/>
          <a:stretch>
            <a:fillRect/>
          </a:stretch>
        </p:blipFill>
        <p:spPr>
          <a:xfrm>
            <a:off x="2052926" y="1651288"/>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10">
            <a:extLst>
              <a:ext uri="{FF2B5EF4-FFF2-40B4-BE49-F238E27FC236}">
                <a16:creationId xmlns:a16="http://schemas.microsoft.com/office/drawing/2014/main" id="{868BBF60-12F3-8C0F-AF3D-DC59AEAAEED7}"/>
              </a:ext>
            </a:extLst>
          </p:cNvPr>
          <p:cNvSpPr/>
          <p:nvPr/>
        </p:nvSpPr>
        <p:spPr>
          <a:xfrm>
            <a:off x="1499503" y="178007"/>
            <a:ext cx="10175261" cy="1072613"/>
          </a:xfrm>
          <a:prstGeom prst="roundRect">
            <a:avLst/>
          </a:prstGeom>
          <a:solidFill>
            <a:schemeClr val="bg1"/>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 </a:t>
            </a:r>
            <a:r>
              <a:rPr kumimoji="0" lang="nl-NL"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Quan sát hình 1 và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cho</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biết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tên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một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số</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thức</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ăn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đồ</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uống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không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đối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với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cơ</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quan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tuần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hoàn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trong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hình</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sau</a:t>
            </a:r>
            <a:r>
              <a:rPr kumimoji="0" lang="en-US" sz="2400" b="0" i="1"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p>
        </p:txBody>
      </p:sp>
      <p:pic>
        <p:nvPicPr>
          <p:cNvPr id="10" name="Picture 9"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4"/>
          <a:srcRect l="15868" t="5279" r="8138" b="20186"/>
          <a:stretch/>
        </p:blipFill>
        <p:spPr>
          <a:xfrm>
            <a:off x="389108" y="467547"/>
            <a:ext cx="1110395" cy="1072614"/>
          </a:xfrm>
          <a:prstGeom prst="rect">
            <a:avLst/>
          </a:prstGeom>
        </p:spPr>
      </p:pic>
      <p:sp>
        <p:nvSpPr>
          <p:cNvPr id="2" name="Oval Callout 1"/>
          <p:cNvSpPr/>
          <p:nvPr/>
        </p:nvSpPr>
        <p:spPr>
          <a:xfrm>
            <a:off x="238539" y="1540160"/>
            <a:ext cx="1728805" cy="1212276"/>
          </a:xfrm>
          <a:prstGeom prst="wedgeEllipseCallout">
            <a:avLst/>
          </a:prstGeom>
          <a:solidFill>
            <a:srgbClr val="92D050"/>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Chia </a:t>
            </a:r>
            <a:r>
              <a:rPr lang="en-US" sz="3600" b="1" dirty="0" err="1">
                <a:solidFill>
                  <a:srgbClr val="FF0000"/>
                </a:solidFill>
              </a:rPr>
              <a:t>sẻ</a:t>
            </a:r>
            <a:endParaRPr lang="en-US" sz="3600" b="1" dirty="0">
              <a:solidFill>
                <a:srgbClr val="FF0000"/>
              </a:solidFill>
            </a:endParaRPr>
          </a:p>
        </p:txBody>
      </p:sp>
      <p:pic>
        <p:nvPicPr>
          <p:cNvPr id="16" name="Picture 1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250" y="4702354"/>
            <a:ext cx="335574" cy="284124"/>
          </a:xfrm>
          <a:prstGeom prst="rect">
            <a:avLst/>
          </a:prstGeom>
        </p:spPr>
      </p:pic>
      <p:pic>
        <p:nvPicPr>
          <p:cNvPr id="17" name="Picture 1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3215" y="3593164"/>
            <a:ext cx="335574" cy="284124"/>
          </a:xfrm>
          <a:prstGeom prst="rect">
            <a:avLst/>
          </a:prstGeom>
        </p:spPr>
      </p:pic>
      <p:pic>
        <p:nvPicPr>
          <p:cNvPr id="18" name="Picture 17"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9519" y="3876978"/>
            <a:ext cx="335574" cy="284124"/>
          </a:xfrm>
          <a:prstGeom prst="rect">
            <a:avLst/>
          </a:prstGeom>
        </p:spPr>
      </p:pic>
      <p:pic>
        <p:nvPicPr>
          <p:cNvPr id="19" name="Picture 1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0237" y="5353629"/>
            <a:ext cx="335574" cy="284124"/>
          </a:xfrm>
          <a:prstGeom prst="rect">
            <a:avLst/>
          </a:prstGeom>
        </p:spPr>
      </p:pic>
      <p:pic>
        <p:nvPicPr>
          <p:cNvPr id="20" name="Picture 1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1265" y="2924756"/>
            <a:ext cx="335574" cy="284124"/>
          </a:xfrm>
          <a:prstGeom prst="rect">
            <a:avLst/>
          </a:prstGeom>
        </p:spPr>
      </p:pic>
      <p:pic>
        <p:nvPicPr>
          <p:cNvPr id="21" name="Picture 20"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6768" y="5069505"/>
            <a:ext cx="335574" cy="284124"/>
          </a:xfrm>
          <a:prstGeom prst="rect">
            <a:avLst/>
          </a:prstGeom>
        </p:spPr>
      </p:pic>
      <p:pic>
        <p:nvPicPr>
          <p:cNvPr id="22" name="Picture 21"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555" y="3837963"/>
            <a:ext cx="335574" cy="284124"/>
          </a:xfrm>
          <a:prstGeom prst="rect">
            <a:avLst/>
          </a:prstGeom>
        </p:spPr>
      </p:pic>
      <p:pic>
        <p:nvPicPr>
          <p:cNvPr id="23" name="Picture 22"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0479" y="3927463"/>
            <a:ext cx="335574" cy="260524"/>
          </a:xfrm>
          <a:prstGeom prst="rect">
            <a:avLst/>
          </a:prstGeom>
        </p:spPr>
      </p:pic>
      <p:pic>
        <p:nvPicPr>
          <p:cNvPr id="24" name="Picture 23"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771" y="2498570"/>
            <a:ext cx="335574" cy="284124"/>
          </a:xfrm>
          <a:prstGeom prst="rect">
            <a:avLst/>
          </a:prstGeom>
        </p:spPr>
      </p:pic>
      <p:pic>
        <p:nvPicPr>
          <p:cNvPr id="25" name="Picture 24"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666" y="3888199"/>
            <a:ext cx="335574" cy="284124"/>
          </a:xfrm>
          <a:prstGeom prst="rect">
            <a:avLst/>
          </a:prstGeom>
        </p:spPr>
      </p:pic>
      <p:pic>
        <p:nvPicPr>
          <p:cNvPr id="27" name="Picture 2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1698" y="3018164"/>
            <a:ext cx="335574" cy="284124"/>
          </a:xfrm>
          <a:prstGeom prst="rect">
            <a:avLst/>
          </a:prstGeom>
        </p:spPr>
      </p:pic>
      <p:pic>
        <p:nvPicPr>
          <p:cNvPr id="28" name="Picture 27"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3054" y="4775043"/>
            <a:ext cx="335574" cy="284124"/>
          </a:xfrm>
          <a:prstGeom prst="rect">
            <a:avLst/>
          </a:prstGeom>
        </p:spPr>
      </p:pic>
      <p:pic>
        <p:nvPicPr>
          <p:cNvPr id="29" name="Picture 2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2659" y="2488232"/>
            <a:ext cx="335574" cy="284124"/>
          </a:xfrm>
          <a:prstGeom prst="rect">
            <a:avLst/>
          </a:prstGeom>
        </p:spPr>
      </p:pic>
      <p:pic>
        <p:nvPicPr>
          <p:cNvPr id="30" name="Picture 2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8911" y="3479190"/>
            <a:ext cx="335574" cy="284124"/>
          </a:xfrm>
          <a:prstGeom prst="rect">
            <a:avLst/>
          </a:prstGeom>
        </p:spPr>
      </p:pic>
      <p:pic>
        <p:nvPicPr>
          <p:cNvPr id="31" name="Picture 30"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8684" y="4215677"/>
            <a:ext cx="335574" cy="284124"/>
          </a:xfrm>
          <a:prstGeom prst="rect">
            <a:avLst/>
          </a:prstGeom>
        </p:spPr>
      </p:pic>
      <p:sp>
        <p:nvSpPr>
          <p:cNvPr id="32" name="TextBox 31"/>
          <p:cNvSpPr txBox="1"/>
          <p:nvPr/>
        </p:nvSpPr>
        <p:spPr>
          <a:xfrm>
            <a:off x="2632014" y="3861734"/>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3" name="TextBox 32"/>
          <p:cNvSpPr txBox="1"/>
          <p:nvPr/>
        </p:nvSpPr>
        <p:spPr>
          <a:xfrm>
            <a:off x="3599502" y="5351249"/>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4" name="TextBox 33"/>
          <p:cNvSpPr txBox="1"/>
          <p:nvPr/>
        </p:nvSpPr>
        <p:spPr>
          <a:xfrm>
            <a:off x="2850534" y="4787805"/>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5" name="TextBox 34"/>
          <p:cNvSpPr txBox="1"/>
          <p:nvPr/>
        </p:nvSpPr>
        <p:spPr>
          <a:xfrm>
            <a:off x="10881153" y="2570813"/>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36" name="TextBox 35"/>
          <p:cNvSpPr txBox="1"/>
          <p:nvPr/>
        </p:nvSpPr>
        <p:spPr>
          <a:xfrm>
            <a:off x="9071089" y="4156672"/>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pic>
        <p:nvPicPr>
          <p:cNvPr id="37" name="Picture 3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1638" y="5482222"/>
            <a:ext cx="335574" cy="284124"/>
          </a:xfrm>
          <a:prstGeom prst="rect">
            <a:avLst/>
          </a:prstGeom>
        </p:spPr>
      </p:pic>
      <p:pic>
        <p:nvPicPr>
          <p:cNvPr id="40" name="Picture 3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8458" y="4487361"/>
            <a:ext cx="335574" cy="284124"/>
          </a:xfrm>
          <a:prstGeom prst="rect">
            <a:avLst/>
          </a:prstGeom>
        </p:spPr>
      </p:pic>
      <p:sp>
        <p:nvSpPr>
          <p:cNvPr id="41" name="TextBox 40"/>
          <p:cNvSpPr txBox="1"/>
          <p:nvPr/>
        </p:nvSpPr>
        <p:spPr>
          <a:xfrm>
            <a:off x="6774643" y="2782694"/>
            <a:ext cx="5270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Tree>
    <p:extLst>
      <p:ext uri="{BB962C8B-B14F-4D97-AF65-F5344CB8AC3E}">
        <p14:creationId xmlns:p14="http://schemas.microsoft.com/office/powerpoint/2010/main" val="11220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arn(inVertical)">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barn(inVertical)">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barn(inVertical)">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arn(inVertical)">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barn(inVertical)">
                                      <p:cBhvr>
                                        <p:cTn id="107" dur="5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barn(inVertical)">
                                      <p:cBhvr>
                                        <p:cTn id="1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373318" y="-19074"/>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3"/>
          <a:stretch>
            <a:fillRect/>
          </a:stretch>
        </p:blipFill>
        <p:spPr>
          <a:xfrm>
            <a:off x="5179609" y="1453678"/>
            <a:ext cx="6680230" cy="31239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Rounded Corners 10">
            <a:extLst>
              <a:ext uri="{FF2B5EF4-FFF2-40B4-BE49-F238E27FC236}">
                <a16:creationId xmlns:a16="http://schemas.microsoft.com/office/drawing/2014/main" id="{868BBF60-12F3-8C0F-AF3D-DC59AEAAEED7}"/>
              </a:ext>
            </a:extLst>
          </p:cNvPr>
          <p:cNvSpPr/>
          <p:nvPr/>
        </p:nvSpPr>
        <p:spPr>
          <a:xfrm>
            <a:off x="1499503" y="178007"/>
            <a:ext cx="10175261" cy="1072613"/>
          </a:xfrm>
          <a:prstGeom prst="roundRect">
            <a:avLst/>
          </a:prstGeom>
          <a:solidFill>
            <a:schemeClr val="bg1"/>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 </a:t>
            </a:r>
            <a:r>
              <a:rPr kumimoji="0" lang="nl-NL"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Quan sát hình 1 và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cho</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biết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tên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một</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số</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thức</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ăn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đồ</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uống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không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có</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lợi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đối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với</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cơ</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quan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tuần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hoàn</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trong</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hình</a:t>
            </a:r>
            <a:r>
              <a:rPr kumimoji="0" lang="en-US" sz="2400" b="1" i="0"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r>
              <a:rPr kumimoji="0" lang="en-US" sz="2400" b="1" i="0" u="none" strike="noStrike" kern="1200" cap="none" spc="0" normalizeH="0" baseline="0" noProof="0" dirty="0" err="1">
                <a:ln>
                  <a:noFill/>
                </a:ln>
                <a:solidFill>
                  <a:srgbClr val="7030A0"/>
                </a:solidFill>
                <a:effectLst/>
                <a:uLnTx/>
                <a:uFillTx/>
                <a:latin typeface="Arial" pitchFamily="34" charset="0"/>
                <a:ea typeface="+mn-ea"/>
                <a:cs typeface="Arial" pitchFamily="34" charset="0"/>
              </a:rPr>
              <a:t>sau</a:t>
            </a:r>
            <a:r>
              <a:rPr kumimoji="0" lang="en-US" sz="2400" b="0" i="1" u="none" strike="noStrike" kern="1200" cap="none" spc="0" normalizeH="0" baseline="0" noProof="0" dirty="0">
                <a:ln>
                  <a:noFill/>
                </a:ln>
                <a:solidFill>
                  <a:srgbClr val="7030A0"/>
                </a:solidFill>
                <a:effectLst/>
                <a:uLnTx/>
                <a:uFillTx/>
                <a:latin typeface="Arial" pitchFamily="34" charset="0"/>
                <a:ea typeface="+mn-ea"/>
                <a:cs typeface="Arial" pitchFamily="34" charset="0"/>
              </a:rPr>
              <a:t>: </a:t>
            </a:r>
          </a:p>
        </p:txBody>
      </p:sp>
      <p:pic>
        <p:nvPicPr>
          <p:cNvPr id="10" name="Picture 9" descr="CamScanner 12-31-2020 09.43_2.jpg">
            <a:extLst>
              <a:ext uri="{FF2B5EF4-FFF2-40B4-BE49-F238E27FC236}">
                <a16:creationId xmlns:a16="http://schemas.microsoft.com/office/drawing/2014/main" id="{DC310960-CAB0-A155-C019-C43875C78F13}"/>
              </a:ext>
            </a:extLst>
          </p:cNvPr>
          <p:cNvPicPr>
            <a:picLocks noChangeAspect="1"/>
          </p:cNvPicPr>
          <p:nvPr/>
        </p:nvPicPr>
        <p:blipFill rotWithShape="1">
          <a:blip r:embed="rId4"/>
          <a:srcRect l="15868" t="5279" r="8138" b="20186"/>
          <a:stretch/>
        </p:blipFill>
        <p:spPr>
          <a:xfrm>
            <a:off x="389108" y="467547"/>
            <a:ext cx="1110395" cy="1072614"/>
          </a:xfrm>
          <a:prstGeom prst="rect">
            <a:avLst/>
          </a:prstGeom>
        </p:spPr>
      </p:pic>
      <p:pic>
        <p:nvPicPr>
          <p:cNvPr id="13" name="Picture 12"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133" y="3038654"/>
            <a:ext cx="335574" cy="284124"/>
          </a:xfrm>
          <a:prstGeom prst="rect">
            <a:avLst/>
          </a:prstGeom>
        </p:spPr>
      </p:pic>
      <p:pic>
        <p:nvPicPr>
          <p:cNvPr id="14" name="Picture 13"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6160" y="1835871"/>
            <a:ext cx="335574" cy="284124"/>
          </a:xfrm>
          <a:prstGeom prst="rect">
            <a:avLst/>
          </a:prstGeom>
        </p:spPr>
      </p:pic>
      <p:pic>
        <p:nvPicPr>
          <p:cNvPr id="15" name="Picture 14"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2806" y="2387491"/>
            <a:ext cx="335574" cy="284124"/>
          </a:xfrm>
          <a:prstGeom prst="rect">
            <a:avLst/>
          </a:prstGeom>
        </p:spPr>
      </p:pic>
      <p:pic>
        <p:nvPicPr>
          <p:cNvPr id="16" name="Picture 1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2036" y="3195066"/>
            <a:ext cx="335574" cy="284124"/>
          </a:xfrm>
          <a:prstGeom prst="rect">
            <a:avLst/>
          </a:prstGeom>
        </p:spPr>
      </p:pic>
      <p:pic>
        <p:nvPicPr>
          <p:cNvPr id="17" name="Picture 1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7751" y="2363891"/>
            <a:ext cx="335574" cy="284124"/>
          </a:xfrm>
          <a:prstGeom prst="rect">
            <a:avLst/>
          </a:prstGeom>
        </p:spPr>
      </p:pic>
      <p:pic>
        <p:nvPicPr>
          <p:cNvPr id="18" name="Picture 17"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1734" y="4287357"/>
            <a:ext cx="335574" cy="284124"/>
          </a:xfrm>
          <a:prstGeom prst="rect">
            <a:avLst/>
          </a:prstGeom>
        </p:spPr>
      </p:pic>
      <p:pic>
        <p:nvPicPr>
          <p:cNvPr id="19" name="Picture 1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739" y="2950709"/>
            <a:ext cx="335574" cy="284124"/>
          </a:xfrm>
          <a:prstGeom prst="rect">
            <a:avLst/>
          </a:prstGeom>
        </p:spPr>
      </p:pic>
      <p:pic>
        <p:nvPicPr>
          <p:cNvPr id="20" name="Picture 19"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9780" y="2357970"/>
            <a:ext cx="335574" cy="260524"/>
          </a:xfrm>
          <a:prstGeom prst="rect">
            <a:avLst/>
          </a:prstGeom>
        </p:spPr>
      </p:pic>
      <p:pic>
        <p:nvPicPr>
          <p:cNvPr id="21" name="Picture 20"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9547" y="2778694"/>
            <a:ext cx="335574" cy="284124"/>
          </a:xfrm>
          <a:prstGeom prst="rect">
            <a:avLst/>
          </a:prstGeom>
        </p:spPr>
      </p:pic>
      <p:pic>
        <p:nvPicPr>
          <p:cNvPr id="22" name="Picture 21"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666" y="3888199"/>
            <a:ext cx="335574" cy="284124"/>
          </a:xfrm>
          <a:prstGeom prst="rect">
            <a:avLst/>
          </a:prstGeom>
        </p:spPr>
      </p:pic>
      <p:pic>
        <p:nvPicPr>
          <p:cNvPr id="23" name="Picture 22"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9052" y="3666879"/>
            <a:ext cx="335574" cy="284124"/>
          </a:xfrm>
          <a:prstGeom prst="rect">
            <a:avLst/>
          </a:prstGeom>
        </p:spPr>
      </p:pic>
      <p:pic>
        <p:nvPicPr>
          <p:cNvPr id="24" name="Picture 23"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3086" y="3175382"/>
            <a:ext cx="335574" cy="284124"/>
          </a:xfrm>
          <a:prstGeom prst="rect">
            <a:avLst/>
          </a:prstGeom>
        </p:spPr>
      </p:pic>
      <p:pic>
        <p:nvPicPr>
          <p:cNvPr id="25" name="Picture 24"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4485" y="4246305"/>
            <a:ext cx="335574" cy="284124"/>
          </a:xfrm>
          <a:prstGeom prst="rect">
            <a:avLst/>
          </a:prstGeom>
        </p:spPr>
      </p:pic>
      <p:pic>
        <p:nvPicPr>
          <p:cNvPr id="26" name="Picture 2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2659" y="2488232"/>
            <a:ext cx="335574" cy="284124"/>
          </a:xfrm>
          <a:prstGeom prst="rect">
            <a:avLst/>
          </a:prstGeom>
        </p:spPr>
      </p:pic>
      <p:pic>
        <p:nvPicPr>
          <p:cNvPr id="27" name="Picture 26"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8911" y="3479190"/>
            <a:ext cx="335574" cy="284124"/>
          </a:xfrm>
          <a:prstGeom prst="rect">
            <a:avLst/>
          </a:prstGeom>
        </p:spPr>
      </p:pic>
      <p:pic>
        <p:nvPicPr>
          <p:cNvPr id="29" name="Picture 28"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5372" y="3498757"/>
            <a:ext cx="335574" cy="284124"/>
          </a:xfrm>
          <a:prstGeom prst="rect">
            <a:avLst/>
          </a:prstGeom>
        </p:spPr>
      </p:pic>
      <p:sp>
        <p:nvSpPr>
          <p:cNvPr id="3" name="TextBox 2"/>
          <p:cNvSpPr txBox="1"/>
          <p:nvPr/>
        </p:nvSpPr>
        <p:spPr>
          <a:xfrm>
            <a:off x="1222475" y="5311217"/>
            <a:ext cx="10637364" cy="1077218"/>
          </a:xfrm>
          <a:prstGeom prst="rect">
            <a:avLst/>
          </a:prstGeom>
          <a:noFill/>
          <a:ln w="28575">
            <a:solidFill>
              <a:schemeClr val="tx1"/>
            </a:solidFill>
          </a:ln>
        </p:spPr>
        <p:txBody>
          <a:bodyPr wrap="square" rtlCol="0">
            <a:spAutoFit/>
          </a:bodyPr>
          <a:lstStyle/>
          <a:p>
            <a:pPr lvl="0"/>
            <a:r>
              <a:rPr lang="vi-VN" sz="3200" b="1" dirty="0">
                <a:solidFill>
                  <a:srgbClr val="FF0000"/>
                </a:solidFill>
                <a:latin typeface="Calibri" panose="020F0502020204030204" pitchFamily="34" charset="0"/>
                <a:cs typeface="Calibri" panose="020F0502020204030204" pitchFamily="34" charset="0"/>
              </a:rPr>
              <a:t>Những thức ăn, đồ uống không có lợi cho cơ quan tuần hoàn: </a:t>
            </a:r>
            <a:r>
              <a:rPr lang="vi-VN" sz="3200" b="1" dirty="0">
                <a:solidFill>
                  <a:srgbClr val="002060"/>
                </a:solidFill>
                <a:latin typeface="Calibri" panose="020F0502020204030204" pitchFamily="34" charset="0"/>
                <a:cs typeface="Calibri" panose="020F0502020204030204" pitchFamily="34" charset="0"/>
              </a:rPr>
              <a:t>rượu, bia, </a:t>
            </a:r>
            <a:r>
              <a:rPr lang="en-US" sz="3200" b="1" dirty="0" err="1">
                <a:solidFill>
                  <a:srgbClr val="002060"/>
                </a:solidFill>
                <a:latin typeface="Calibri" panose="020F0502020204030204" pitchFamily="34" charset="0"/>
                <a:cs typeface="Calibri" panose="020F0502020204030204" pitchFamily="34" charset="0"/>
              </a:rPr>
              <a:t>muối</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nước ngọt, khoai tây chiên, đường,…</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p:cNvSpPr txBox="1"/>
          <p:nvPr/>
        </p:nvSpPr>
        <p:spPr>
          <a:xfrm>
            <a:off x="426923" y="1621110"/>
            <a:ext cx="4584084" cy="3439239"/>
          </a:xfrm>
          <a:prstGeom prst="round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vi-VN" sz="2800" b="1" dirty="0">
                <a:solidFill>
                  <a:srgbClr val="FF0000"/>
                </a:solidFill>
                <a:latin typeface="Calibri" panose="020F0502020204030204" pitchFamily="34" charset="0"/>
                <a:cs typeface="Calibri" panose="020F0502020204030204" pitchFamily="34" charset="0"/>
              </a:rPr>
              <a:t>Những thức ăn, đồ uống có lợi cho cơ quan tuần hoàn:</a:t>
            </a:r>
            <a:r>
              <a:rPr lang="vi-VN" sz="2800" dirty="0">
                <a:solidFill>
                  <a:srgbClr val="002060"/>
                </a:solidFill>
                <a:latin typeface="Calibri" panose="020F0502020204030204" pitchFamily="34" charset="0"/>
                <a:cs typeface="Calibri" panose="020F0502020204030204" pitchFamily="34" charset="0"/>
              </a:rPr>
              <a:t> dầu ăn, lạc, cà rốt, dưa hấu, thịt bò, súp lơ trắng, bắp cải, s</a:t>
            </a:r>
            <a:r>
              <a:rPr lang="en-US" sz="2800" dirty="0" err="1">
                <a:solidFill>
                  <a:srgbClr val="002060"/>
                </a:solidFill>
                <a:latin typeface="Calibri" panose="020F0502020204030204" pitchFamily="34" charset="0"/>
                <a:cs typeface="Calibri" panose="020F0502020204030204" pitchFamily="34" charset="0"/>
              </a:rPr>
              <a:t>ữa</a:t>
            </a:r>
            <a:r>
              <a:rPr lang="vi-VN"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đậu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phụ</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cơm</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đậu Hà Lan, trứng, cá, nước lọc, cam, phô mai,..</a:t>
            </a:r>
            <a:endParaRPr lang="en-US" sz="2800"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11401555" y="2330768"/>
            <a:ext cx="527016" cy="707886"/>
          </a:xfrm>
          <a:prstGeom prst="rect">
            <a:avLst/>
          </a:prstGeom>
          <a:noFill/>
        </p:spPr>
        <p:txBody>
          <a:bodyPr wrap="square" rtlCol="0">
            <a:spAutoFit/>
          </a:bodyPr>
          <a:lstStyle/>
          <a:p>
            <a:r>
              <a:rPr lang="en-US" sz="4000" dirty="0">
                <a:solidFill>
                  <a:srgbClr val="FF0000"/>
                </a:solidFill>
              </a:rPr>
              <a:t>x</a:t>
            </a:r>
          </a:p>
        </p:txBody>
      </p:sp>
      <p:sp>
        <p:nvSpPr>
          <p:cNvPr id="31" name="TextBox 30"/>
          <p:cNvSpPr txBox="1"/>
          <p:nvPr/>
        </p:nvSpPr>
        <p:spPr>
          <a:xfrm>
            <a:off x="10042440" y="3125247"/>
            <a:ext cx="527016" cy="707886"/>
          </a:xfrm>
          <a:prstGeom prst="rect">
            <a:avLst/>
          </a:prstGeom>
          <a:noFill/>
        </p:spPr>
        <p:txBody>
          <a:bodyPr wrap="square" rtlCol="0">
            <a:spAutoFit/>
          </a:bodyPr>
          <a:lstStyle/>
          <a:p>
            <a:r>
              <a:rPr lang="en-US" sz="4000" dirty="0">
                <a:solidFill>
                  <a:srgbClr val="FF0000"/>
                </a:solidFill>
              </a:rPr>
              <a:t>x</a:t>
            </a:r>
          </a:p>
        </p:txBody>
      </p:sp>
      <p:sp>
        <p:nvSpPr>
          <p:cNvPr id="32" name="TextBox 31"/>
          <p:cNvSpPr txBox="1"/>
          <p:nvPr/>
        </p:nvSpPr>
        <p:spPr>
          <a:xfrm>
            <a:off x="8307124" y="2264551"/>
            <a:ext cx="527016" cy="707886"/>
          </a:xfrm>
          <a:prstGeom prst="rect">
            <a:avLst/>
          </a:prstGeom>
          <a:noFill/>
        </p:spPr>
        <p:txBody>
          <a:bodyPr wrap="square" rtlCol="0">
            <a:spAutoFit/>
          </a:bodyPr>
          <a:lstStyle/>
          <a:p>
            <a:r>
              <a:rPr lang="en-US" sz="4000" dirty="0">
                <a:solidFill>
                  <a:srgbClr val="FF0000"/>
                </a:solidFill>
              </a:rPr>
              <a:t>x</a:t>
            </a:r>
          </a:p>
        </p:txBody>
      </p:sp>
      <p:sp>
        <p:nvSpPr>
          <p:cNvPr id="33" name="TextBox 32"/>
          <p:cNvSpPr txBox="1"/>
          <p:nvPr/>
        </p:nvSpPr>
        <p:spPr>
          <a:xfrm>
            <a:off x="6188123" y="3991165"/>
            <a:ext cx="527016" cy="707886"/>
          </a:xfrm>
          <a:prstGeom prst="rect">
            <a:avLst/>
          </a:prstGeom>
          <a:noFill/>
        </p:spPr>
        <p:txBody>
          <a:bodyPr wrap="square" rtlCol="0">
            <a:spAutoFit/>
          </a:bodyPr>
          <a:lstStyle/>
          <a:p>
            <a:r>
              <a:rPr lang="en-US" sz="4000" dirty="0">
                <a:solidFill>
                  <a:srgbClr val="FF0000"/>
                </a:solidFill>
              </a:rPr>
              <a:t>x</a:t>
            </a:r>
          </a:p>
        </p:txBody>
      </p:sp>
      <p:sp>
        <p:nvSpPr>
          <p:cNvPr id="34" name="TextBox 33"/>
          <p:cNvSpPr txBox="1"/>
          <p:nvPr/>
        </p:nvSpPr>
        <p:spPr>
          <a:xfrm>
            <a:off x="5506510" y="2851164"/>
            <a:ext cx="527016" cy="707886"/>
          </a:xfrm>
          <a:prstGeom prst="rect">
            <a:avLst/>
          </a:prstGeom>
          <a:noFill/>
        </p:spPr>
        <p:txBody>
          <a:bodyPr wrap="square" rtlCol="0">
            <a:spAutoFit/>
          </a:bodyPr>
          <a:lstStyle/>
          <a:p>
            <a:r>
              <a:rPr lang="en-US" sz="4000" dirty="0">
                <a:solidFill>
                  <a:srgbClr val="FF0000"/>
                </a:solidFill>
              </a:rPr>
              <a:t>x</a:t>
            </a:r>
          </a:p>
        </p:txBody>
      </p:sp>
      <p:sp>
        <p:nvSpPr>
          <p:cNvPr id="35" name="TextBox 34"/>
          <p:cNvSpPr txBox="1"/>
          <p:nvPr/>
        </p:nvSpPr>
        <p:spPr>
          <a:xfrm>
            <a:off x="5676453" y="3621252"/>
            <a:ext cx="527016" cy="707886"/>
          </a:xfrm>
          <a:prstGeom prst="rect">
            <a:avLst/>
          </a:prstGeom>
          <a:noFill/>
        </p:spPr>
        <p:txBody>
          <a:bodyPr wrap="square" rtlCol="0">
            <a:spAutoFit/>
          </a:bodyPr>
          <a:lstStyle/>
          <a:p>
            <a:r>
              <a:rPr lang="en-US" sz="4000" dirty="0">
                <a:solidFill>
                  <a:srgbClr val="FF0000"/>
                </a:solidFill>
              </a:rPr>
              <a:t>x</a:t>
            </a:r>
          </a:p>
        </p:txBody>
      </p:sp>
      <p:pic>
        <p:nvPicPr>
          <p:cNvPr id="36" name="Picture 35" descr="Shape&#10;&#10;Description automatically generated">
            <a:extLst>
              <a:ext uri="{FF2B5EF4-FFF2-40B4-BE49-F238E27FC236}">
                <a16:creationId xmlns:a16="http://schemas.microsoft.com/office/drawing/2014/main" id="{7AE42D85-B96F-41D4-8ACD-7CF5E1F50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3016" y="2854732"/>
            <a:ext cx="335574" cy="284124"/>
          </a:xfrm>
          <a:prstGeom prst="rect">
            <a:avLst/>
          </a:prstGeom>
        </p:spPr>
      </p:pic>
    </p:spTree>
    <p:extLst>
      <p:ext uri="{BB962C8B-B14F-4D97-AF65-F5344CB8AC3E}">
        <p14:creationId xmlns:p14="http://schemas.microsoft.com/office/powerpoint/2010/main" val="208860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25400"/>
            <a:ext cx="12090400" cy="6858000"/>
          </a:xfrm>
          <a:prstGeom prst="rect">
            <a:avLst/>
          </a:prstGeom>
        </p:spPr>
      </p:pic>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45" y="-102436"/>
            <a:ext cx="9864437" cy="2382376"/>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1077153" y="426066"/>
            <a:ext cx="7974483" cy="1569660"/>
          </a:xfrm>
          <a:prstGeom prst="rect">
            <a:avLst/>
          </a:prstGeom>
          <a:noFill/>
        </p:spPr>
        <p:txBody>
          <a:bodyPr wrap="square" lIns="91440" tIns="45720" rIns="91440" bIns="45720" rtlCol="0">
            <a:spAutoFit/>
          </a:bodyPr>
          <a:lstStyle/>
          <a:p>
            <a:pPr algn="just" defTabSz="1219170"/>
            <a:r>
              <a:rPr lang="en-US" sz="3200" b="1" dirty="0">
                <a:solidFill>
                  <a:srgbClr val="FF0000"/>
                </a:solidFill>
                <a:latin typeface="Arial" pitchFamily="34" charset="0"/>
                <a:cs typeface="Arial" pitchFamily="34" charset="0"/>
              </a:rPr>
              <a:t>2.</a:t>
            </a:r>
            <a:r>
              <a:rPr lang="en-US" sz="3200"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Kể</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thêm</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một</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số</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thức</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ăn</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đồ</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uống</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có</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lợi</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và</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không</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có</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lợi</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cho</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cơ</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quan</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tuần</a:t>
            </a:r>
            <a:r>
              <a:rPr lang="en-US" sz="3200" b="1" dirty="0">
                <a:solidFill>
                  <a:srgbClr val="4BACC6">
                    <a:lumMod val="50000"/>
                  </a:srgbClr>
                </a:solidFill>
                <a:latin typeface="Arial" pitchFamily="34" charset="0"/>
                <a:cs typeface="Arial" pitchFamily="34" charset="0"/>
              </a:rPr>
              <a:t> </a:t>
            </a:r>
            <a:r>
              <a:rPr lang="en-US" sz="3200" b="1" dirty="0" err="1">
                <a:solidFill>
                  <a:srgbClr val="4BACC6">
                    <a:lumMod val="50000"/>
                  </a:srgbClr>
                </a:solidFill>
                <a:latin typeface="Arial" pitchFamily="34" charset="0"/>
                <a:cs typeface="Arial" pitchFamily="34" charset="0"/>
              </a:rPr>
              <a:t>hoàn</a:t>
            </a:r>
            <a:r>
              <a:rPr lang="en-US" sz="3200" b="1" dirty="0">
                <a:solidFill>
                  <a:srgbClr val="4BACC6">
                    <a:lumMod val="50000"/>
                  </a:srgbClr>
                </a:solidFill>
                <a:latin typeface="Arial" pitchFamily="34" charset="0"/>
                <a:cs typeface="Arial" pitchFamily="34" charset="0"/>
              </a:rPr>
              <a:t>.</a:t>
            </a:r>
          </a:p>
        </p:txBody>
      </p:sp>
      <p:grpSp>
        <p:nvGrpSpPr>
          <p:cNvPr id="10" name="Group 9">
            <a:extLst>
              <a:ext uri="{FF2B5EF4-FFF2-40B4-BE49-F238E27FC236}">
                <a16:creationId xmlns:a16="http://schemas.microsoft.com/office/drawing/2014/main" id="{DD5ACEBA-F113-4494-86FB-5897E2B031FF}"/>
              </a:ext>
            </a:extLst>
          </p:cNvPr>
          <p:cNvGrpSpPr/>
          <p:nvPr/>
        </p:nvGrpSpPr>
        <p:grpSpPr>
          <a:xfrm>
            <a:off x="-147781" y="2951119"/>
            <a:ext cx="3027175" cy="2196897"/>
            <a:chOff x="-146619" y="3082307"/>
            <a:chExt cx="2128768" cy="2035064"/>
          </a:xfrm>
        </p:grpSpPr>
        <p:sp>
          <p:nvSpPr>
            <p:cNvPr id="12" name="Oval 15">
              <a:extLst>
                <a:ext uri="{FF2B5EF4-FFF2-40B4-BE49-F238E27FC236}">
                  <a16:creationId xmlns:a16="http://schemas.microsoft.com/office/drawing/2014/main" id="{E966ACCB-887A-41B5-B69E-13F9E0BA1F41}"/>
                </a:ext>
              </a:extLst>
            </p:cNvPr>
            <p:cNvSpPr/>
            <p:nvPr/>
          </p:nvSpPr>
          <p:spPr>
            <a:xfrm>
              <a:off x="-146619" y="3082307"/>
              <a:ext cx="2128768" cy="2035064"/>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13" name="TextBox 12">
              <a:extLst>
                <a:ext uri="{FF2B5EF4-FFF2-40B4-BE49-F238E27FC236}">
                  <a16:creationId xmlns:a16="http://schemas.microsoft.com/office/drawing/2014/main" id="{45B9267D-42DD-4E3B-91EC-1392A1A3C9DA}"/>
                </a:ext>
              </a:extLst>
            </p:cNvPr>
            <p:cNvSpPr txBox="1"/>
            <p:nvPr/>
          </p:nvSpPr>
          <p:spPr>
            <a:xfrm>
              <a:off x="104231" y="3465095"/>
              <a:ext cx="1558711" cy="997865"/>
            </a:xfrm>
            <a:prstGeom prst="rect">
              <a:avLst/>
            </a:prstGeom>
            <a:noFill/>
          </p:spPr>
          <p:txBody>
            <a:bodyPr wrap="square" rtlCol="0">
              <a:spAutoFit/>
            </a:bodyPr>
            <a:lstStyle/>
            <a:p>
              <a:pPr algn="ctr" defTabSz="1219170"/>
              <a:r>
                <a:rPr lang="en-US" altLang="zh-CN" sz="3200" dirty="0" err="1">
                  <a:solidFill>
                    <a:srgbClr val="002060"/>
                  </a:solidFill>
                  <a:latin typeface="Arial" pitchFamily="34" charset="0"/>
                  <a:ea typeface="宋体" panose="02010600030101010101" pitchFamily="2" charset="-122"/>
                  <a:cs typeface="Arial" pitchFamily="34" charset="0"/>
                </a:rPr>
                <a:t>Thức</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ăn</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đồ</a:t>
              </a:r>
              <a:r>
                <a:rPr lang="en-US" altLang="zh-CN" sz="3200" dirty="0">
                  <a:solidFill>
                    <a:srgbClr val="002060"/>
                  </a:solidFill>
                  <a:latin typeface="Arial" pitchFamily="34" charset="0"/>
                  <a:ea typeface="宋体" panose="02010600030101010101" pitchFamily="2" charset="-122"/>
                  <a:cs typeface="Arial" pitchFamily="34" charset="0"/>
                </a:rPr>
                <a:t> </a:t>
              </a:r>
              <a:r>
                <a:rPr lang="en-US" altLang="zh-CN" sz="3200" dirty="0" err="1">
                  <a:solidFill>
                    <a:srgbClr val="002060"/>
                  </a:solidFill>
                  <a:latin typeface="Arial" pitchFamily="34" charset="0"/>
                  <a:ea typeface="宋体" panose="02010600030101010101" pitchFamily="2" charset="-122"/>
                  <a:cs typeface="Arial" pitchFamily="34" charset="0"/>
                </a:rPr>
                <a:t>uống</a:t>
              </a:r>
              <a:endParaRPr lang="zh-CN" altLang="en-US" sz="3200" dirty="0">
                <a:solidFill>
                  <a:srgbClr val="002060"/>
                </a:solidFill>
                <a:latin typeface="Arial" pitchFamily="34" charset="0"/>
                <a:ea typeface="宋体" panose="02010600030101010101" pitchFamily="2" charset="-122"/>
                <a:cs typeface="Arial" pitchFamily="34" charset="0"/>
              </a:endParaRPr>
            </a:p>
          </p:txBody>
        </p:sp>
      </p:grpSp>
      <p:grpSp>
        <p:nvGrpSpPr>
          <p:cNvPr id="14" name="Group 13">
            <a:extLst>
              <a:ext uri="{FF2B5EF4-FFF2-40B4-BE49-F238E27FC236}">
                <a16:creationId xmlns:a16="http://schemas.microsoft.com/office/drawing/2014/main" id="{C9A6244E-E2BB-4BE3-8247-52F3E50CCB9B}"/>
              </a:ext>
            </a:extLst>
          </p:cNvPr>
          <p:cNvGrpSpPr/>
          <p:nvPr/>
        </p:nvGrpSpPr>
        <p:grpSpPr>
          <a:xfrm>
            <a:off x="2230850" y="2614353"/>
            <a:ext cx="9406969" cy="1359593"/>
            <a:chOff x="1373015" y="1600200"/>
            <a:chExt cx="5608996" cy="1349422"/>
          </a:xfrm>
        </p:grpSpPr>
        <p:grpSp>
          <p:nvGrpSpPr>
            <p:cNvPr id="15" name="Group">
              <a:extLst>
                <a:ext uri="{FF2B5EF4-FFF2-40B4-BE49-F238E27FC236}">
                  <a16:creationId xmlns:a16="http://schemas.microsoft.com/office/drawing/2014/main" id="{E24A778A-6887-452A-8D78-79F735A594D0}"/>
                </a:ext>
              </a:extLst>
            </p:cNvPr>
            <p:cNvGrpSpPr/>
            <p:nvPr/>
          </p:nvGrpSpPr>
          <p:grpSpPr>
            <a:xfrm>
              <a:off x="1373015" y="2093094"/>
              <a:ext cx="980366" cy="856528"/>
              <a:chOff x="0" y="0"/>
              <a:chExt cx="1622495" cy="1621410"/>
            </a:xfrm>
            <a:solidFill>
              <a:srgbClr val="63D7BB"/>
            </a:solidFill>
          </p:grpSpPr>
          <p:sp>
            <p:nvSpPr>
              <p:cNvPr id="19" name="Freeform: Shape 11">
                <a:extLst>
                  <a:ext uri="{FF2B5EF4-FFF2-40B4-BE49-F238E27FC236}">
                    <a16:creationId xmlns:a16="http://schemas.microsoft.com/office/drawing/2014/main" id="{B522BA30-D963-49D2-B486-63C0CC0E5C06}"/>
                  </a:ext>
                </a:extLst>
              </p:cNvPr>
              <p:cNvSpPr/>
              <p:nvPr/>
            </p:nvSpPr>
            <p:spPr>
              <a:xfrm rot="18918126">
                <a:off x="386058" y="722815"/>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sp>
            <p:nvSpPr>
              <p:cNvPr id="20" name="Freeform: Shape 12">
                <a:extLst>
                  <a:ext uri="{FF2B5EF4-FFF2-40B4-BE49-F238E27FC236}">
                    <a16:creationId xmlns:a16="http://schemas.microsoft.com/office/drawing/2014/main" id="{BD10037D-13B4-4ACD-82CB-3995470F8378}"/>
                  </a:ext>
                </a:extLst>
              </p:cNvPr>
              <p:cNvSpPr/>
              <p:nvPr/>
            </p:nvSpPr>
            <p:spPr>
              <a:xfrm rot="8118126" flipH="1">
                <a:off x="16728" y="349570"/>
                <a:ext cx="1219710" cy="5490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wrap="square" lIns="60959" tIns="60959" rIns="60959" bIns="60959" numCol="1" anchor="ctr">
                <a:noAutofit/>
              </a:bodyPr>
              <a:lstStyle/>
              <a:p>
                <a:pPr defTabSz="1219170"/>
                <a:endParaRPr sz="2133">
                  <a:solidFill>
                    <a:prstClr val="white"/>
                  </a:solidFill>
                  <a:latin typeface="Calibri"/>
                </a:endParaRPr>
              </a:p>
            </p:txBody>
          </p:sp>
        </p:grpSp>
        <p:sp>
          <p:nvSpPr>
            <p:cNvPr id="16" name="Oval 17">
              <a:extLst>
                <a:ext uri="{FF2B5EF4-FFF2-40B4-BE49-F238E27FC236}">
                  <a16:creationId xmlns:a16="http://schemas.microsoft.com/office/drawing/2014/main" id="{A5631FEC-BBC4-43EA-AC18-2FEA7AF3D019}"/>
                </a:ext>
              </a:extLst>
            </p:cNvPr>
            <p:cNvSpPr/>
            <p:nvPr/>
          </p:nvSpPr>
          <p:spPr>
            <a:xfrm>
              <a:off x="1891909" y="1600200"/>
              <a:ext cx="955319" cy="891146"/>
            </a:xfrm>
            <a:prstGeom prst="ellipse">
              <a:avLst/>
            </a:prstGeom>
            <a:ln/>
          </p:spPr>
          <p:style>
            <a:lnRef idx="2">
              <a:schemeClr val="accent3"/>
            </a:lnRef>
            <a:fillRef idx="1">
              <a:schemeClr val="lt1"/>
            </a:fillRef>
            <a:effectRef idx="0">
              <a:schemeClr val="accent3"/>
            </a:effectRef>
            <a:fontRef idx="minor">
              <a:schemeClr val="dk1"/>
            </a:fontRef>
          </p:style>
          <p:txBody>
            <a:bodyPr lIns="60959" rIns="60959" anchor="ctr"/>
            <a:lstStyle/>
            <a:p>
              <a:pPr defTabSz="1219170"/>
              <a:endParaRPr sz="2133">
                <a:solidFill>
                  <a:prstClr val="black"/>
                </a:solidFill>
                <a:latin typeface="Calibri"/>
              </a:endParaRPr>
            </a:p>
          </p:txBody>
        </p:sp>
        <p:sp>
          <p:nvSpPr>
            <p:cNvPr id="17" name="Oval 19">
              <a:extLst>
                <a:ext uri="{FF2B5EF4-FFF2-40B4-BE49-F238E27FC236}">
                  <a16:creationId xmlns:a16="http://schemas.microsoft.com/office/drawing/2014/main" id="{B20E3FBF-07A4-4B0E-8A89-02E88CAE47AF}"/>
                </a:ext>
              </a:extLst>
            </p:cNvPr>
            <p:cNvSpPr/>
            <p:nvPr/>
          </p:nvSpPr>
          <p:spPr>
            <a:xfrm>
              <a:off x="2032819" y="1724741"/>
              <a:ext cx="741354" cy="648142"/>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lIns="60959" rIns="60959" anchor="ctr"/>
            <a:lstStyle/>
            <a:p>
              <a:pPr defTabSz="1219170"/>
              <a:endParaRPr sz="2133">
                <a:solidFill>
                  <a:prstClr val="white"/>
                </a:solidFill>
                <a:latin typeface="Calibri"/>
              </a:endParaRPr>
            </a:p>
          </p:txBody>
        </p:sp>
        <p:sp>
          <p:nvSpPr>
            <p:cNvPr id="18" name="TextBox 17">
              <a:extLst>
                <a:ext uri="{FF2B5EF4-FFF2-40B4-BE49-F238E27FC236}">
                  <a16:creationId xmlns:a16="http://schemas.microsoft.com/office/drawing/2014/main" id="{6773BC0E-EE6D-4EAE-985C-71C057EC6D33}"/>
                </a:ext>
              </a:extLst>
            </p:cNvPr>
            <p:cNvSpPr txBox="1"/>
            <p:nvPr/>
          </p:nvSpPr>
          <p:spPr>
            <a:xfrm>
              <a:off x="2903405" y="1704458"/>
              <a:ext cx="4078606" cy="1069159"/>
            </a:xfrm>
            <a:prstGeom prst="rect">
              <a:avLst/>
            </a:prstGeom>
            <a:solidFill>
              <a:schemeClr val="accent1">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Có</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lợi</a:t>
              </a:r>
              <a:r>
                <a:rPr lang="en-US" altLang="zh-CN" sz="3200" dirty="0">
                  <a:solidFill>
                    <a:prstClr val="black"/>
                  </a:solidFill>
                  <a:latin typeface="Arial" pitchFamily="34" charset="0"/>
                  <a:ea typeface="宋体" panose="02010600030101010101" pitchFamily="2" charset="-122"/>
                  <a:cs typeface="Arial" pitchFamily="34" charset="0"/>
                </a:rPr>
                <a:t>: Rau </a:t>
              </a:r>
              <a:r>
                <a:rPr lang="en-US" altLang="zh-CN" sz="3200" dirty="0" err="1">
                  <a:solidFill>
                    <a:prstClr val="black"/>
                  </a:solidFill>
                  <a:latin typeface="Arial" pitchFamily="34" charset="0"/>
                  <a:ea typeface="宋体" panose="02010600030101010101" pitchFamily="2" charset="-122"/>
                  <a:cs typeface="Arial" pitchFamily="34" charset="0"/>
                </a:rPr>
                <a:t>xanh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trái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cây</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tỏi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gừng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nước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ép</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hoa</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quả</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grpSp>
        <p:nvGrpSpPr>
          <p:cNvPr id="5" name="Group 4"/>
          <p:cNvGrpSpPr/>
          <p:nvPr/>
        </p:nvGrpSpPr>
        <p:grpSpPr>
          <a:xfrm>
            <a:off x="2161066" y="4550628"/>
            <a:ext cx="9476753" cy="1194776"/>
            <a:chOff x="1731635" y="4022985"/>
            <a:chExt cx="7107565" cy="896082"/>
          </a:xfrm>
        </p:grpSpPr>
        <p:grpSp>
          <p:nvGrpSpPr>
            <p:cNvPr id="21" name="Group 20">
              <a:extLst>
                <a:ext uri="{FF2B5EF4-FFF2-40B4-BE49-F238E27FC236}">
                  <a16:creationId xmlns:a16="http://schemas.microsoft.com/office/drawing/2014/main" id="{EAE2CCE1-CA12-430C-B4D8-15380E26C3AD}"/>
                </a:ext>
              </a:extLst>
            </p:cNvPr>
            <p:cNvGrpSpPr/>
            <p:nvPr/>
          </p:nvGrpSpPr>
          <p:grpSpPr>
            <a:xfrm>
              <a:off x="1731635" y="4022985"/>
              <a:ext cx="1849735" cy="853879"/>
              <a:chOff x="1570617" y="3592508"/>
              <a:chExt cx="1332393" cy="1095251"/>
            </a:xfrm>
          </p:grpSpPr>
          <p:grpSp>
            <p:nvGrpSpPr>
              <p:cNvPr id="22" name="Group">
                <a:extLst>
                  <a:ext uri="{FF2B5EF4-FFF2-40B4-BE49-F238E27FC236}">
                    <a16:creationId xmlns:a16="http://schemas.microsoft.com/office/drawing/2014/main" id="{3FDA5FF8-021A-4084-B445-4176372110E5}"/>
                  </a:ext>
                </a:extLst>
              </p:cNvPr>
              <p:cNvGrpSpPr/>
              <p:nvPr/>
            </p:nvGrpSpPr>
            <p:grpSpPr>
              <a:xfrm>
                <a:off x="1570617" y="3592508"/>
                <a:ext cx="892922" cy="551900"/>
                <a:chOff x="327235" y="224454"/>
                <a:chExt cx="1477774" cy="1044748"/>
              </a:xfrm>
              <a:solidFill>
                <a:srgbClr val="FD7223"/>
              </a:solidFill>
            </p:grpSpPr>
            <p:sp>
              <p:nvSpPr>
                <p:cNvPr id="25" name="Freeform: Shape 48">
                  <a:extLst>
                    <a:ext uri="{FF2B5EF4-FFF2-40B4-BE49-F238E27FC236}">
                      <a16:creationId xmlns:a16="http://schemas.microsoft.com/office/drawing/2014/main" id="{E9C3BCE3-C92B-4706-8DB6-2BBE23810014}"/>
                    </a:ext>
                  </a:extLst>
                </p:cNvPr>
                <p:cNvSpPr/>
                <p:nvPr/>
              </p:nvSpPr>
              <p:spPr>
                <a:xfrm rot="2406479">
                  <a:off x="327235" y="824990"/>
                  <a:ext cx="1219707" cy="4442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sp>
              <p:nvSpPr>
                <p:cNvPr id="26" name="Freeform: Shape 49">
                  <a:extLst>
                    <a:ext uri="{FF2B5EF4-FFF2-40B4-BE49-F238E27FC236}">
                      <a16:creationId xmlns:a16="http://schemas.microsoft.com/office/drawing/2014/main" id="{C043D1EA-F578-4AC2-A5CF-EDC2A743A5A2}"/>
                    </a:ext>
                  </a:extLst>
                </p:cNvPr>
                <p:cNvSpPr/>
                <p:nvPr/>
              </p:nvSpPr>
              <p:spPr>
                <a:xfrm rot="13139630" flipH="1">
                  <a:off x="585298" y="224454"/>
                  <a:ext cx="1219711" cy="5490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21053" y="20019"/>
                      </a:lnTo>
                      <a:cubicBezTo>
                        <a:pt x="18267" y="12701"/>
                        <a:pt x="14695" y="8304"/>
                        <a:pt x="10800" y="8304"/>
                      </a:cubicBezTo>
                      <a:cubicBezTo>
                        <a:pt x="6905" y="8304"/>
                        <a:pt x="3333" y="12701"/>
                        <a:pt x="547" y="20019"/>
                      </a:cubicBezTo>
                      <a:lnTo>
                        <a:pt x="0" y="21600"/>
                      </a:lnTo>
                      <a:close/>
                    </a:path>
                  </a:pathLst>
                </a:custGeom>
                <a:grpFill/>
                <a:ln w="12700" cap="flat">
                  <a:noFill/>
                  <a:miter lim="400000"/>
                </a:ln>
                <a:effectLst/>
              </p:spPr>
              <p:txBody>
                <a:bodyPr wrap="square" lIns="60959" tIns="60959" rIns="60959" bIns="60959" numCol="1" anchor="ctr">
                  <a:noAutofit/>
                </a:bodyPr>
                <a:lstStyle/>
                <a:p>
                  <a:pPr defTabSz="1219170"/>
                  <a:endParaRPr sz="2133">
                    <a:solidFill>
                      <a:prstClr val="black"/>
                    </a:solidFill>
                    <a:latin typeface="Calibri"/>
                  </a:endParaRPr>
                </a:p>
              </p:txBody>
            </p:sp>
          </p:grpSp>
          <p:sp>
            <p:nvSpPr>
              <p:cNvPr id="23" name="Oval 39">
                <a:extLst>
                  <a:ext uri="{FF2B5EF4-FFF2-40B4-BE49-F238E27FC236}">
                    <a16:creationId xmlns:a16="http://schemas.microsoft.com/office/drawing/2014/main" id="{373CB2BC-902E-481A-A287-FA4F7A344973}"/>
                  </a:ext>
                </a:extLst>
              </p:cNvPr>
              <p:cNvSpPr/>
              <p:nvPr/>
            </p:nvSpPr>
            <p:spPr>
              <a:xfrm>
                <a:off x="2095043" y="3793232"/>
                <a:ext cx="807967" cy="894527"/>
              </a:xfrm>
              <a:prstGeom prst="ellipse">
                <a:avLst/>
              </a:prstGeom>
              <a:solidFill>
                <a:srgbClr val="FEECDA"/>
              </a:solidFill>
              <a:ln w="12700">
                <a:miter lim="400000"/>
              </a:ln>
              <a:effectLst>
                <a:outerShdw blurRad="152400" dist="90035" dir="2315233" rotWithShape="0">
                  <a:srgbClr val="000000">
                    <a:alpha val="38297"/>
                  </a:srgbClr>
                </a:outerShdw>
              </a:effectLst>
            </p:spPr>
            <p:txBody>
              <a:bodyPr lIns="60959" rIns="60959" anchor="ctr"/>
              <a:lstStyle/>
              <a:p>
                <a:pPr defTabSz="1219170"/>
                <a:endParaRPr sz="2133">
                  <a:solidFill>
                    <a:prstClr val="black"/>
                  </a:solidFill>
                  <a:latin typeface="Calibri"/>
                </a:endParaRPr>
              </a:p>
            </p:txBody>
          </p:sp>
          <p:sp>
            <p:nvSpPr>
              <p:cNvPr id="24" name="Oval 41">
                <a:extLst>
                  <a:ext uri="{FF2B5EF4-FFF2-40B4-BE49-F238E27FC236}">
                    <a16:creationId xmlns:a16="http://schemas.microsoft.com/office/drawing/2014/main" id="{32CBB6D8-E6D0-4FCF-AAEC-CC02BCBDD29B}"/>
                  </a:ext>
                </a:extLst>
              </p:cNvPr>
              <p:cNvSpPr/>
              <p:nvPr/>
            </p:nvSpPr>
            <p:spPr>
              <a:xfrm>
                <a:off x="2165556" y="3909503"/>
                <a:ext cx="641666" cy="648142"/>
              </a:xfrm>
              <a:prstGeom prst="ellipse">
                <a:avLst/>
              </a:prstGeom>
              <a:solidFill>
                <a:srgbClr val="FD7223"/>
              </a:solidFill>
              <a:ln w="12700">
                <a:miter lim="400000"/>
              </a:ln>
            </p:spPr>
            <p:txBody>
              <a:bodyPr lIns="60959" rIns="60959" anchor="ctr"/>
              <a:lstStyle/>
              <a:p>
                <a:pPr defTabSz="1219170"/>
                <a:endParaRPr sz="2133">
                  <a:solidFill>
                    <a:prstClr val="black"/>
                  </a:solidFill>
                  <a:latin typeface="Calibri"/>
                </a:endParaRPr>
              </a:p>
            </p:txBody>
          </p:sp>
        </p:grpSp>
        <p:sp>
          <p:nvSpPr>
            <p:cNvPr id="27" name="TextBox 26">
              <a:extLst>
                <a:ext uri="{FF2B5EF4-FFF2-40B4-BE49-F238E27FC236}">
                  <a16:creationId xmlns:a16="http://schemas.microsoft.com/office/drawing/2014/main" id="{6773BC0E-EE6D-4EAE-985C-71C057EC6D33}"/>
                </a:ext>
              </a:extLst>
            </p:cNvPr>
            <p:cNvSpPr txBox="1"/>
            <p:nvPr/>
          </p:nvSpPr>
          <p:spPr>
            <a:xfrm>
              <a:off x="3657600" y="4111153"/>
              <a:ext cx="5181600" cy="807914"/>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just" defTabSz="1219170"/>
              <a:r>
                <a:rPr lang="en-US" altLang="zh-CN" sz="3200" dirty="0" err="1">
                  <a:solidFill>
                    <a:prstClr val="black"/>
                  </a:solidFill>
                  <a:latin typeface="Arial" pitchFamily="34" charset="0"/>
                  <a:ea typeface="宋体" panose="02010600030101010101" pitchFamily="2" charset="-122"/>
                  <a:cs typeface="Arial" pitchFamily="34" charset="0"/>
                </a:rPr>
                <a:t>Không</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có</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lợi</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Đồ</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chiên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rán</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cà</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phê</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chất</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kích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thích</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nước</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có</a:t>
              </a:r>
              <a:r>
                <a:rPr lang="en-US" altLang="zh-CN" sz="3200" dirty="0">
                  <a:solidFill>
                    <a:prstClr val="black"/>
                  </a:solidFill>
                  <a:latin typeface="Arial" pitchFamily="34" charset="0"/>
                  <a:ea typeface="宋体" panose="02010600030101010101" pitchFamily="2" charset="-122"/>
                  <a:cs typeface="Arial" pitchFamily="34" charset="0"/>
                </a:rPr>
                <a:t> </a:t>
              </a:r>
              <a:r>
                <a:rPr lang="en-US" altLang="zh-CN" sz="3200" dirty="0" err="1">
                  <a:solidFill>
                    <a:prstClr val="black"/>
                  </a:solidFill>
                  <a:latin typeface="Arial" pitchFamily="34" charset="0"/>
                  <a:ea typeface="宋体" panose="02010600030101010101" pitchFamily="2" charset="-122"/>
                  <a:cs typeface="Arial" pitchFamily="34" charset="0"/>
                </a:rPr>
                <a:t>ga</a:t>
              </a:r>
              <a:r>
                <a:rPr lang="en-US" altLang="zh-CN" sz="3200" dirty="0">
                  <a:solidFill>
                    <a:prstClr val="black"/>
                  </a:solidFill>
                  <a:latin typeface="Arial" pitchFamily="34" charset="0"/>
                  <a:ea typeface="宋体" panose="02010600030101010101" pitchFamily="2" charset="-122"/>
                  <a:cs typeface="Arial" pitchFamily="34" charset="0"/>
                </a:rPr>
                <a:t>,…</a:t>
              </a:r>
              <a:endParaRPr lang="zh-CN" altLang="en-US" sz="3200" dirty="0">
                <a:solidFill>
                  <a:prstClr val="black"/>
                </a:solidFill>
                <a:latin typeface="Arial" pitchFamily="34" charset="0"/>
                <a:ea typeface="宋体" panose="02010600030101010101" pitchFamily="2" charset="-122"/>
                <a:cs typeface="Arial" pitchFamily="34" charset="0"/>
              </a:endParaRPr>
            </a:p>
          </p:txBody>
        </p:sp>
      </p:grpSp>
    </p:spTree>
    <p:extLst>
      <p:ext uri="{BB962C8B-B14F-4D97-AF65-F5344CB8AC3E}">
        <p14:creationId xmlns:p14="http://schemas.microsoft.com/office/powerpoint/2010/main" val="1816361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TotalTime>
  <Words>1162</Words>
  <Application>Microsoft Office PowerPoint</Application>
  <PresentationFormat>Widescreen</PresentationFormat>
  <Paragraphs>75</Paragraphs>
  <Slides>30</Slides>
  <Notes>3</Notes>
  <HiddenSlides>0</HiddenSlides>
  <MMClips>1</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30</vt:i4>
      </vt:variant>
    </vt:vector>
  </HeadingPairs>
  <TitlesOfParts>
    <vt:vector size="46" baseType="lpstr">
      <vt:lpstr>Arial</vt:lpstr>
      <vt:lpstr>Calibri</vt:lpstr>
      <vt:lpstr>Calibri Light</vt:lpstr>
      <vt:lpstr>Times New Roman</vt:lpstr>
      <vt:lpstr>UVN Banh Mi</vt:lpstr>
      <vt:lpstr>Office Theme</vt:lpstr>
      <vt:lpstr>2_Office Theme</vt:lpstr>
      <vt:lpstr>3_Office Theme</vt:lpstr>
      <vt:lpstr>4_Office Theme</vt:lpstr>
      <vt:lpstr>5_Office Theme</vt:lpstr>
      <vt:lpstr>6_Office Theme</vt:lpstr>
      <vt:lpstr>7_Office Theme</vt:lpstr>
      <vt:lpstr>8_Office Theme</vt:lpstr>
      <vt:lpstr>11_Office Theme</vt:lpstr>
      <vt:lpstr>14_Office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a2</cp:lastModifiedBy>
  <cp:revision>64</cp:revision>
  <dcterms:created xsi:type="dcterms:W3CDTF">2022-11-17T11:37:10Z</dcterms:created>
  <dcterms:modified xsi:type="dcterms:W3CDTF">2025-03-09T14:28:19Z</dcterms:modified>
</cp:coreProperties>
</file>