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90" r:id="rId5"/>
    <p:sldId id="291" r:id="rId6"/>
    <p:sldId id="292" r:id="rId7"/>
    <p:sldId id="261" r:id="rId8"/>
    <p:sldId id="293" r:id="rId9"/>
    <p:sldId id="262" r:id="rId10"/>
    <p:sldId id="263" r:id="rId11"/>
    <p:sldId id="264" r:id="rId12"/>
    <p:sldId id="265" r:id="rId13"/>
    <p:sldId id="266" r:id="rId14"/>
    <p:sldId id="267" r:id="rId15"/>
    <p:sldId id="268" r:id="rId16"/>
    <p:sldId id="269" r:id="rId17"/>
    <p:sldId id="270" r:id="rId18"/>
    <p:sldId id="271" r:id="rId19"/>
    <p:sldId id="294" r:id="rId20"/>
    <p:sldId id="277" r:id="rId21"/>
    <p:sldId id="276" r:id="rId22"/>
    <p:sldId id="272" r:id="rId23"/>
    <p:sldId id="273" r:id="rId24"/>
    <p:sldId id="274" r:id="rId25"/>
    <p:sldId id="275" r:id="rId26"/>
    <p:sldId id="278" r:id="rId27"/>
    <p:sldId id="279" r:id="rId28"/>
    <p:sldId id="280" r:id="rId29"/>
    <p:sldId id="281" r:id="rId30"/>
    <p:sldId id="282" r:id="rId31"/>
    <p:sldId id="283" r:id="rId32"/>
    <p:sldId id="284" r:id="rId33"/>
    <p:sldId id="295" r:id="rId34"/>
    <p:sldId id="285" r:id="rId35"/>
    <p:sldId id="286" r:id="rId36"/>
    <p:sldId id="287" r:id="rId37"/>
    <p:sldId id="288" r:id="rId3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5B3A"/>
    <a:srgbClr val="E6E6E6"/>
    <a:srgbClr val="627654"/>
    <a:srgbClr val="93A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9" autoAdjust="0"/>
    <p:restoredTop sz="94660"/>
  </p:normalViewPr>
  <p:slideViewPr>
    <p:cSldViewPr snapToGrid="0">
      <p:cViewPr varScale="1">
        <p:scale>
          <a:sx n="34" d="100"/>
          <a:sy n="34" d="100"/>
        </p:scale>
        <p:origin x="68"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86709F7-5BD8-44BA-BBD0-C3652E47EA57}"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1485912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86709F7-5BD8-44BA-BBD0-C3652E47EA57}"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238597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86709F7-5BD8-44BA-BBD0-C3652E47EA57}"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5971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5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1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D3C17-BED5-C4DB-97E7-CA589AA986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A2588AA0-3021-293F-F41C-107065EC40B2}"/>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DFFE021-B5E2-D6FE-EABE-57D7764B75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10" name="Picture 9">
            <a:extLst>
              <a:ext uri="{FF2B5EF4-FFF2-40B4-BE49-F238E27FC236}">
                <a16:creationId xmlns:a16="http://schemas.microsoft.com/office/drawing/2014/main" id="{863B488B-FE51-A1C3-6DB1-03300A487A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11" name="Picture 10">
            <a:extLst>
              <a:ext uri="{FF2B5EF4-FFF2-40B4-BE49-F238E27FC236}">
                <a16:creationId xmlns:a16="http://schemas.microsoft.com/office/drawing/2014/main" id="{38CAB09C-3453-3EFF-3899-F2CD9A2D22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79613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017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969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82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102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D3C17-BED5-C4DB-97E7-CA589AA986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A2588AA0-3021-293F-F41C-107065EC40B2}"/>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DFFE021-B5E2-D6FE-EABE-57D7764B75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10" name="Picture 9">
            <a:extLst>
              <a:ext uri="{FF2B5EF4-FFF2-40B4-BE49-F238E27FC236}">
                <a16:creationId xmlns:a16="http://schemas.microsoft.com/office/drawing/2014/main" id="{863B488B-FE51-A1C3-6DB1-03300A487A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11" name="Picture 10">
            <a:extLst>
              <a:ext uri="{FF2B5EF4-FFF2-40B4-BE49-F238E27FC236}">
                <a16:creationId xmlns:a16="http://schemas.microsoft.com/office/drawing/2014/main" id="{38CAB09C-3453-3EFF-3899-F2CD9A2D22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428386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86709F7-5BD8-44BA-BBD0-C3652E47EA57}"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31058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D3C17-BED5-C4DB-97E7-CA589AA986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A2588AA0-3021-293F-F41C-107065EC40B2}"/>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DFFE021-B5E2-D6FE-EABE-57D7764B75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10" name="Picture 9">
            <a:extLst>
              <a:ext uri="{FF2B5EF4-FFF2-40B4-BE49-F238E27FC236}">
                <a16:creationId xmlns:a16="http://schemas.microsoft.com/office/drawing/2014/main" id="{863B488B-FE51-A1C3-6DB1-03300A487A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11" name="Picture 10">
            <a:extLst>
              <a:ext uri="{FF2B5EF4-FFF2-40B4-BE49-F238E27FC236}">
                <a16:creationId xmlns:a16="http://schemas.microsoft.com/office/drawing/2014/main" id="{38CAB09C-3453-3EFF-3899-F2CD9A2D22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28396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581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80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442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814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666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83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536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47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465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86709F7-5BD8-44BA-BBD0-C3652E47EA57}"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2804647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70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681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06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182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554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066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019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D3C17-BED5-C4DB-97E7-CA589AA986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A2588AA0-3021-293F-F41C-107065EC40B2}"/>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DFFE021-B5E2-D6FE-EABE-57D7764B75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10" name="Picture 9">
            <a:extLst>
              <a:ext uri="{FF2B5EF4-FFF2-40B4-BE49-F238E27FC236}">
                <a16:creationId xmlns:a16="http://schemas.microsoft.com/office/drawing/2014/main" id="{863B488B-FE51-A1C3-6DB1-03300A487A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11" name="Picture 10">
            <a:extLst>
              <a:ext uri="{FF2B5EF4-FFF2-40B4-BE49-F238E27FC236}">
                <a16:creationId xmlns:a16="http://schemas.microsoft.com/office/drawing/2014/main" id="{38CAB09C-3453-3EFF-3899-F2CD9A2D22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384662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397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80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86709F7-5BD8-44BA-BBD0-C3652E47EA57}"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3441349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D3C17-BED5-C4DB-97E7-CA589AA986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A2588AA0-3021-293F-F41C-107065EC40B2}"/>
              </a:ext>
            </a:extLst>
          </p:cNvPr>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DFFE021-B5E2-D6FE-EABE-57D7764B75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10" name="Picture 9">
            <a:extLst>
              <a:ext uri="{FF2B5EF4-FFF2-40B4-BE49-F238E27FC236}">
                <a16:creationId xmlns:a16="http://schemas.microsoft.com/office/drawing/2014/main" id="{863B488B-FE51-A1C3-6DB1-03300A487A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11" name="Picture 10">
            <a:extLst>
              <a:ext uri="{FF2B5EF4-FFF2-40B4-BE49-F238E27FC236}">
                <a16:creationId xmlns:a16="http://schemas.microsoft.com/office/drawing/2014/main" id="{38CAB09C-3453-3EFF-3899-F2CD9A2D22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extLst>
      <p:ext uri="{BB962C8B-B14F-4D97-AF65-F5344CB8AC3E}">
        <p14:creationId xmlns:p14="http://schemas.microsoft.com/office/powerpoint/2010/main" val="170752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86709F7-5BD8-44BA-BBD0-C3652E47EA57}" type="datetimeFigureOut">
              <a:rPr lang="vi-VN" smtClean="0"/>
              <a:t>07/02/2025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213900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86709F7-5BD8-44BA-BBD0-C3652E47EA57}" type="datetimeFigureOut">
              <a:rPr lang="vi-VN" smtClean="0"/>
              <a:t>07/02/2025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193208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709F7-5BD8-44BA-BBD0-C3652E47EA57}" type="datetimeFigureOut">
              <a:rPr lang="vi-VN" smtClean="0"/>
              <a:t>07/02/2025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704061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6709F7-5BD8-44BA-BBD0-C3652E47EA57}"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6119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6709F7-5BD8-44BA-BBD0-C3652E47EA57}"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97CCBFD-7774-4E26-9171-F8E73D6C5CBC}" type="slidenum">
              <a:rPr lang="vi-VN" smtClean="0"/>
              <a:t>‹#›</a:t>
            </a:fld>
            <a:endParaRPr lang="vi-VN"/>
          </a:p>
        </p:txBody>
      </p:sp>
    </p:spTree>
    <p:extLst>
      <p:ext uri="{BB962C8B-B14F-4D97-AF65-F5344CB8AC3E}">
        <p14:creationId xmlns:p14="http://schemas.microsoft.com/office/powerpoint/2010/main" val="6589454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709F7-5BD8-44BA-BBD0-C3652E47EA57}" type="datetimeFigureOut">
              <a:rPr lang="vi-VN" smtClean="0"/>
              <a:t>07/02/2025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CCBFD-7774-4E26-9171-F8E73D6C5CBC}" type="slidenum">
              <a:rPr lang="vi-VN" smtClean="0"/>
              <a:t>‹#›</a:t>
            </a:fld>
            <a:endParaRPr lang="vi-VN"/>
          </a:p>
        </p:txBody>
      </p:sp>
    </p:spTree>
    <p:extLst>
      <p:ext uri="{BB962C8B-B14F-4D97-AF65-F5344CB8AC3E}">
        <p14:creationId xmlns:p14="http://schemas.microsoft.com/office/powerpoint/2010/main" val="748767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5.xm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30.xm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8.xml"/><Relationship Id="rId6" Type="http://schemas.openxmlformats.org/officeDocument/2006/relationships/image" Target="NULL"/><Relationship Id="rId5" Type="http://schemas.openxmlformats.org/officeDocument/2006/relationships/image" Target="../media/image11.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3FC241-38A0-8B58-DC88-55396017F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575710"/>
            <a:ext cx="11629442" cy="7895190"/>
          </a:xfrm>
          <a:prstGeom prst="rect">
            <a:avLst/>
          </a:prstGeom>
        </p:spPr>
      </p:pic>
      <p:pic>
        <p:nvPicPr>
          <p:cNvPr id="14" name="Picture 13">
            <a:extLst>
              <a:ext uri="{FF2B5EF4-FFF2-40B4-BE49-F238E27FC236}">
                <a16:creationId xmlns:a16="http://schemas.microsoft.com/office/drawing/2014/main" id="{5F2FFF05-E3F6-74A6-BA24-1443154EAD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28" y="5562600"/>
            <a:ext cx="1052528" cy="1085228"/>
          </a:xfrm>
          <a:prstGeom prst="rect">
            <a:avLst/>
          </a:prstGeom>
        </p:spPr>
      </p:pic>
      <p:pic>
        <p:nvPicPr>
          <p:cNvPr id="16" name="Picture 15">
            <a:extLst>
              <a:ext uri="{FF2B5EF4-FFF2-40B4-BE49-F238E27FC236}">
                <a16:creationId xmlns:a16="http://schemas.microsoft.com/office/drawing/2014/main" id="{2767506D-6607-2545-44DF-3A1E01173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734" y="0"/>
            <a:ext cx="1522962" cy="1522962"/>
          </a:xfrm>
          <a:prstGeom prst="rect">
            <a:avLst/>
          </a:prstGeom>
        </p:spPr>
      </p:pic>
    </p:spTree>
    <p:extLst>
      <p:ext uri="{BB962C8B-B14F-4D97-AF65-F5344CB8AC3E}">
        <p14:creationId xmlns:p14="http://schemas.microsoft.com/office/powerpoint/2010/main" val="137324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483EE-3E5B-BBB9-73D0-C1E5D2998180}"/>
            </a:ext>
          </a:extLst>
        </p:cNvPr>
        <p:cNvGrpSpPr/>
        <p:nvPr/>
      </p:nvGrpSpPr>
      <p:grpSpPr>
        <a:xfrm>
          <a:off x="0" y="0"/>
          <a:ext cx="0" cy="0"/>
          <a:chOff x="0" y="0"/>
          <a:chExt cx="0" cy="0"/>
        </a:xfrm>
      </p:grpSpPr>
      <p:sp>
        <p:nvSpPr>
          <p:cNvPr id="5" name="Freeform 9">
            <a:extLst>
              <a:ext uri="{FF2B5EF4-FFF2-40B4-BE49-F238E27FC236}">
                <a16:creationId xmlns:a16="http://schemas.microsoft.com/office/drawing/2014/main" id="{4DF53E04-EDE9-7FAE-AA08-C8F426016B96}"/>
              </a:ext>
            </a:extLst>
          </p:cNvPr>
          <p:cNvSpPr/>
          <p:nvPr/>
        </p:nvSpPr>
        <p:spPr>
          <a:xfrm>
            <a:off x="-155644" y="0"/>
            <a:ext cx="12347644" cy="685800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alphaModFix amt="88000"/>
              <a:extLst>
                <a:ext uri="{96DAC541-7B7A-43D3-8B79-37D633B846F1}">
                  <asvg:svgBlip xmlns="" xmlns:asvg="http://schemas.microsoft.com/office/drawing/2016/SVG/main" r:embed="rId3"/>
                </a:ext>
              </a:extLst>
            </a:blip>
            <a:srcRect/>
            <a:stretch>
              <a:fillRect b="-13788"/>
            </a:stretch>
          </a:blipFill>
        </p:spPr>
      </p:sp>
      <p:sp>
        <p:nvSpPr>
          <p:cNvPr id="7" name="TextBox 6">
            <a:extLst>
              <a:ext uri="{FF2B5EF4-FFF2-40B4-BE49-F238E27FC236}">
                <a16:creationId xmlns:a16="http://schemas.microsoft.com/office/drawing/2014/main" id="{16839CA3-B3F0-A0CC-A8B1-3E26C8BAF43A}"/>
              </a:ext>
            </a:extLst>
          </p:cNvPr>
          <p:cNvSpPr txBox="1"/>
          <p:nvPr/>
        </p:nvSpPr>
        <p:spPr>
          <a:xfrm>
            <a:off x="414303" y="0"/>
            <a:ext cx="11207750" cy="7632859"/>
          </a:xfrm>
          <a:prstGeom prst="rect">
            <a:avLst/>
          </a:prstGeom>
          <a:noFill/>
        </p:spPr>
        <p:txBody>
          <a:bodyPr wrap="square">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 </a:t>
            </a:r>
            <a:r>
              <a:rPr lang="en-US" sz="3200" dirty="0" err="1">
                <a:latin typeface="Tahoma" panose="020B0604030504040204" pitchFamily="34" charset="0"/>
                <a:ea typeface="Tahoma" panose="020B0604030504040204" pitchFamily="34" charset="0"/>
                <a:cs typeface="Tahoma" panose="020B0604030504040204" pitchFamily="34" charset="0"/>
              </a:rPr>
              <a:t>Quê</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hương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Bắc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chúng</a:t>
            </a:r>
            <a:r>
              <a:rPr lang="en-US" sz="3200" dirty="0">
                <a:latin typeface="Tahoma" panose="020B0604030504040204" pitchFamily="34" charset="0"/>
                <a:ea typeface="Tahoma" panose="020B0604030504040204" pitchFamily="34" charset="0"/>
                <a:cs typeface="Tahoma" panose="020B0604030504040204" pitchFamily="34" charset="0"/>
              </a:rPr>
              <a:t> ta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loại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chè</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rất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ngon</a:t>
            </a:r>
            <a:r>
              <a:rPr lang="en-US" sz="3200" dirty="0">
                <a:latin typeface="Tahoma" panose="020B0604030504040204" pitchFamily="34" charset="0"/>
                <a:ea typeface="Tahoma" panose="020B0604030504040204" pitchFamily="34" charset="0"/>
                <a:cs typeface="Tahoma" panose="020B0604030504040204" pitchFamily="34" charset="0"/>
              </a:rPr>
              <a:t>. Em </a:t>
            </a:r>
            <a:r>
              <a:rPr lang="en-US" sz="3200" dirty="0" err="1">
                <a:latin typeface="Tahoma" panose="020B0604030504040204" pitchFamily="34" charset="0"/>
                <a:ea typeface="Tahoma" panose="020B0604030504040204" pitchFamily="34" charset="0"/>
                <a:cs typeface="Tahoma" panose="020B0604030504040204" pitchFamily="34" charset="0"/>
              </a:rPr>
              <a:t>biết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gì</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về</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loại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chè</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ấy</a:t>
            </a:r>
            <a:r>
              <a:rPr lang="en-US" sz="3200" dirty="0">
                <a:latin typeface="Tahoma" panose="020B0604030504040204" pitchFamily="34" charset="0"/>
                <a:ea typeface="Tahoma" panose="020B0604030504040204" pitchFamily="34" charset="0"/>
                <a:cs typeface="Tahoma" panose="020B0604030504040204" pitchFamily="34" charset="0"/>
              </a:rPr>
              <a:t>?</a:t>
            </a:r>
          </a:p>
          <a:p>
            <a:pPr algn="just"/>
            <a:r>
              <a:rPr lang="en-US" sz="3200" dirty="0">
                <a:latin typeface="Tahoma" panose="020B0604030504040204" pitchFamily="34" charset="0"/>
                <a:ea typeface="Tahoma" panose="020B0604030504040204" pitchFamily="34" charset="0"/>
                <a:cs typeface="Tahoma" panose="020B0604030504040204" pitchFamily="34" charset="0"/>
              </a:rPr>
              <a:t>	Tim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đập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mạnh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Đèn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Thào</a:t>
            </a:r>
            <a:r>
              <a:rPr lang="en-US" sz="3200" dirty="0">
                <a:latin typeface="Tahoma" panose="020B0604030504040204" pitchFamily="34" charset="0"/>
                <a:ea typeface="Tahoma" panose="020B0604030504040204" pitchFamily="34" charset="0"/>
                <a:cs typeface="Tahoma" panose="020B0604030504040204" pitchFamily="34" charset="0"/>
              </a:rPr>
              <a:t> A </a:t>
            </a:r>
            <a:r>
              <a:rPr lang="en-US" sz="3200" dirty="0" err="1">
                <a:latin typeface="Tahoma" panose="020B0604030504040204" pitchFamily="34" charset="0"/>
                <a:ea typeface="Tahoma" panose="020B0604030504040204" pitchFamily="34" charset="0"/>
                <a:cs typeface="Tahoma" panose="020B0604030504040204" pitchFamily="34" charset="0"/>
              </a:rPr>
              <a:t>Sùng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loé</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sáng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Cậu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đứng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a:t>
            </a: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 Thưa cô,... Đó là chè ở Tà Xùa quê em ạ.</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 Đúng rồi! Em biết những gì về chè Tà Xùa?</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 Em có ước mơ nào cho chè Tà Xùa không?</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Cậu cười, ánh mắt tràn ngập khát khao.</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549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89A0-83AE-ADC5-F0A9-AFD740177CD4}"/>
            </a:ext>
          </a:extLst>
        </p:cNvPr>
        <p:cNvGrpSpPr/>
        <p:nvPr/>
      </p:nvGrpSpPr>
      <p:grpSpPr>
        <a:xfrm>
          <a:off x="0" y="0"/>
          <a:ext cx="0" cy="0"/>
          <a:chOff x="0" y="0"/>
          <a:chExt cx="0" cy="0"/>
        </a:xfrm>
      </p:grpSpPr>
      <p:sp>
        <p:nvSpPr>
          <p:cNvPr id="5" name="Freeform 9">
            <a:extLst>
              <a:ext uri="{FF2B5EF4-FFF2-40B4-BE49-F238E27FC236}">
                <a16:creationId xmlns:a16="http://schemas.microsoft.com/office/drawing/2014/main" id="{3EFCAE3F-3D5E-C03E-0F47-AED8D1993256}"/>
              </a:ext>
            </a:extLst>
          </p:cNvPr>
          <p:cNvSpPr/>
          <p:nvPr/>
        </p:nvSpPr>
        <p:spPr>
          <a:xfrm>
            <a:off x="-155644" y="0"/>
            <a:ext cx="12347644" cy="685800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alphaModFix amt="88000"/>
              <a:extLst>
                <a:ext uri="{96DAC541-7B7A-43D3-8B79-37D633B846F1}">
                  <asvg:svgBlip xmlns="" xmlns:asvg="http://schemas.microsoft.com/office/drawing/2016/SVG/main" r:embed="rId3"/>
                </a:ext>
              </a:extLst>
            </a:blip>
            <a:srcRect/>
            <a:stretch>
              <a:fillRect b="-13788"/>
            </a:stretch>
          </a:blipFill>
        </p:spPr>
      </p:sp>
      <p:sp>
        <p:nvSpPr>
          <p:cNvPr id="7" name="TextBox 6">
            <a:extLst>
              <a:ext uri="{FF2B5EF4-FFF2-40B4-BE49-F238E27FC236}">
                <a16:creationId xmlns:a16="http://schemas.microsoft.com/office/drawing/2014/main" id="{A1794EB3-CBBD-91A3-E933-19BFADB7A379}"/>
              </a:ext>
            </a:extLst>
          </p:cNvPr>
          <p:cNvSpPr txBox="1"/>
          <p:nvPr/>
        </p:nvSpPr>
        <p:spPr>
          <a:xfrm>
            <a:off x="414303" y="5140"/>
            <a:ext cx="11207750" cy="6986528"/>
          </a:xfrm>
          <a:prstGeom prst="rect">
            <a:avLst/>
          </a:prstGeom>
          <a:noFill/>
        </p:spPr>
        <p:txBody>
          <a:bodyPr wrap="square">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 Em ước làm kĩ sư nông nghiệp để giúp bản trồng được nhiều chè hơn. Em sẽ mang chè Tà Xùa đi khắp thế giới.</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Hội trường rộ tiếng vỗ tay. Trong phút chốc, chúng tôi như quên mất cuộc thi, chỉ xôn xao hỏi nhau về cây chè quê hương.</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Buổi tối, Thào A Sùng đến nhà tôi chơi. Mẹ tôi nói ngày mai sẽ đến Tà Xùa để mua chè. Mẹ bảo cứ nghĩ đến chén nước chè trong veo, hương thiên nhiên nồng nàn, nóng đến sưởi ấm bàn tay là muốn đến Tà Xùa ngay.</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Thào A Sùng cười thật tươi. Trong mắt cậu, tôi như thấy những đồi chè bạt ngàn, thân cây đẫm sương còn ngọn vươn cao đón nắng.</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(Theo Nguyễn Hương)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889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C969CD-1488-9537-5A6A-F5C651DEAD3A}"/>
              </a:ext>
            </a:extLst>
          </p:cNvPr>
          <p:cNvPicPr>
            <a:picLocks noChangeAspect="1"/>
          </p:cNvPicPr>
          <p:nvPr/>
        </p:nvPicPr>
        <p:blipFill>
          <a:blip r:embed="rId2"/>
          <a:stretch>
            <a:fillRect/>
          </a:stretch>
        </p:blipFill>
        <p:spPr>
          <a:xfrm>
            <a:off x="0" y="1390"/>
            <a:ext cx="12192000" cy="6855220"/>
          </a:xfrm>
          <a:prstGeom prst="rect">
            <a:avLst/>
          </a:prstGeom>
        </p:spPr>
      </p:pic>
      <p:sp>
        <p:nvSpPr>
          <p:cNvPr id="2" name="Freeform 9">
            <a:extLst>
              <a:ext uri="{FF2B5EF4-FFF2-40B4-BE49-F238E27FC236}">
                <a16:creationId xmlns:a16="http://schemas.microsoft.com/office/drawing/2014/main" id="{86986FA6-C40D-4D96-6A3E-E402C0EC6FA9}"/>
              </a:ext>
            </a:extLst>
          </p:cNvPr>
          <p:cNvSpPr/>
          <p:nvPr/>
        </p:nvSpPr>
        <p:spPr>
          <a:xfrm>
            <a:off x="-15648" y="2959099"/>
            <a:ext cx="12223295" cy="3530601"/>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3" name="TextBox 2">
            <a:extLst>
              <a:ext uri="{FF2B5EF4-FFF2-40B4-BE49-F238E27FC236}">
                <a16:creationId xmlns:a16="http://schemas.microsoft.com/office/drawing/2014/main" id="{D9E498C3-AD72-8F47-F6DF-1319A2A27282}"/>
              </a:ext>
            </a:extLst>
          </p:cNvPr>
          <p:cNvSpPr txBox="1"/>
          <p:nvPr/>
        </p:nvSpPr>
        <p:spPr>
          <a:xfrm>
            <a:off x="774699" y="3505200"/>
            <a:ext cx="10642600" cy="2862322"/>
          </a:xfrm>
          <a:prstGeom prst="rect">
            <a:avLst/>
          </a:prstGeom>
          <a:noFill/>
        </p:spPr>
        <p:txBody>
          <a:bodyPr wrap="square" rtlCol="0">
            <a:spAutoFit/>
          </a:bodyPr>
          <a:lstStyle/>
          <a:p>
            <a:pPr marL="285750" indent="-285750" algn="just">
              <a:buFontTx/>
              <a:buChar char="-"/>
            </a:pPr>
            <a:r>
              <a:rPr lang="en-US" sz="3600" dirty="0" err="1">
                <a:latin typeface="Tahoma" panose="020B0604030504040204" pitchFamily="34" charset="0"/>
                <a:ea typeface="Tahoma" panose="020B0604030504040204" pitchFamily="34" charset="0"/>
                <a:cs typeface="Tahoma" panose="020B0604030504040204" pitchFamily="34" charset="0"/>
              </a:rPr>
              <a:t>Giọng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tình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cảm</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thay</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đổi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ngữ</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điệu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khi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đọc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lời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thoại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của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nhân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vật</a:t>
            </a:r>
            <a:r>
              <a:rPr lang="en-US" sz="3600" dirty="0">
                <a:latin typeface="Tahoma" panose="020B0604030504040204" pitchFamily="34" charset="0"/>
                <a:ea typeface="Tahoma" panose="020B0604030504040204" pitchFamily="34" charset="0"/>
                <a:cs typeface="Tahoma" panose="020B0604030504040204" pitchFamily="34" charset="0"/>
              </a:rPr>
              <a:t>.</a:t>
            </a:r>
          </a:p>
          <a:p>
            <a:pPr marL="285750" indent="-285750" algn="just">
              <a:buFontTx/>
              <a:buChar char="-"/>
            </a:pPr>
            <a:r>
              <a:rPr lang="en-US" sz="3600" dirty="0" err="1">
                <a:latin typeface="Tahoma" panose="020B0604030504040204" pitchFamily="34" charset="0"/>
                <a:ea typeface="Tahoma" panose="020B0604030504040204" pitchFamily="34" charset="0"/>
                <a:cs typeface="Tahoma" panose="020B0604030504040204" pitchFamily="34" charset="0"/>
              </a:rPr>
              <a:t>Nhấn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giọng</a:t>
            </a:r>
            <a:r>
              <a:rPr lang="en-US" sz="3600" dirty="0">
                <a:latin typeface="Tahoma" panose="020B0604030504040204" pitchFamily="34" charset="0"/>
                <a:ea typeface="Tahoma" panose="020B0604030504040204" pitchFamily="34" charset="0"/>
                <a:cs typeface="Tahoma" panose="020B0604030504040204" pitchFamily="34" charset="0"/>
              </a:rPr>
              <a:t> ở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từ</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ngữ</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thể</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hiện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tâm</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trạng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cảm</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xúc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tự</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hào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ước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mơ</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cháy</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bỏng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của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nhân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chính</a:t>
            </a:r>
            <a:r>
              <a:rPr lang="en-US" sz="36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05857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64C7C-1E44-B7EA-B3AB-BA7A17AE8C3D}"/>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818C6126-B196-B16F-A7AC-1191B70C6E06}"/>
              </a:ext>
            </a:extLst>
          </p:cNvPr>
          <p:cNvPicPr>
            <a:picLocks noChangeAspect="1"/>
          </p:cNvPicPr>
          <p:nvPr/>
        </p:nvPicPr>
        <p:blipFill>
          <a:blip r:embed="rId2"/>
          <a:stretch>
            <a:fillRect/>
          </a:stretch>
        </p:blipFill>
        <p:spPr>
          <a:xfrm>
            <a:off x="0" y="3440"/>
            <a:ext cx="12192000" cy="6855220"/>
          </a:xfrm>
          <a:prstGeom prst="rect">
            <a:avLst/>
          </a:prstGeom>
        </p:spPr>
      </p:pic>
      <p:sp>
        <p:nvSpPr>
          <p:cNvPr id="14" name="Freeform 9">
            <a:extLst>
              <a:ext uri="{FF2B5EF4-FFF2-40B4-BE49-F238E27FC236}">
                <a16:creationId xmlns:a16="http://schemas.microsoft.com/office/drawing/2014/main" id="{63995774-F0E3-4CAC-1B2F-67E7C4C843AA}"/>
              </a:ext>
            </a:extLst>
          </p:cNvPr>
          <p:cNvSpPr/>
          <p:nvPr/>
        </p:nvSpPr>
        <p:spPr>
          <a:xfrm>
            <a:off x="304800" y="1484381"/>
            <a:ext cx="11887200" cy="1242701"/>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15" name="TextBox 14">
            <a:extLst>
              <a:ext uri="{FF2B5EF4-FFF2-40B4-BE49-F238E27FC236}">
                <a16:creationId xmlns:a16="http://schemas.microsoft.com/office/drawing/2014/main" id="{B34F0ACF-F8EF-2CFE-DC96-D1A5A0E6C708}"/>
              </a:ext>
            </a:extLst>
          </p:cNvPr>
          <p:cNvSpPr txBox="1"/>
          <p:nvPr/>
        </p:nvSpPr>
        <p:spPr>
          <a:xfrm>
            <a:off x="576378" y="1839110"/>
            <a:ext cx="10642600" cy="584775"/>
          </a:xfrm>
          <a:prstGeom prst="rect">
            <a:avLst/>
          </a:prstGeom>
          <a:noFill/>
        </p:spPr>
        <p:txBody>
          <a:bodyPr wrap="square" rtlCol="0">
            <a:spAutoFit/>
          </a:bodyP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Đoạn</a:t>
            </a:r>
            <a:r>
              <a:rPr lang="en-US" sz="3200" dirty="0">
                <a:latin typeface="Tahoma" panose="020B0604030504040204" pitchFamily="34" charset="0"/>
                <a:ea typeface="Tahoma" panose="020B0604030504040204" pitchFamily="34" charset="0"/>
                <a:cs typeface="Tahoma" panose="020B0604030504040204" pitchFamily="34" charset="0"/>
              </a:rPr>
              <a:t> 1: </a:t>
            </a:r>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đầu</a:t>
            </a:r>
            <a:r>
              <a:rPr lang="en-US" sz="3200" dirty="0">
                <a:latin typeface="Tahoma" panose="020B0604030504040204" pitchFamily="34" charset="0"/>
                <a:ea typeface="Tahoma" panose="020B0604030504040204" pitchFamily="34" charset="0"/>
                <a:cs typeface="Tahoma" panose="020B0604030504040204" pitchFamily="34" charset="0"/>
              </a:rPr>
              <a:t> …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đến</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biết</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đến</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chè</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Tà</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Xùa</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16" name="Freeform 9">
            <a:extLst>
              <a:ext uri="{FF2B5EF4-FFF2-40B4-BE49-F238E27FC236}">
                <a16:creationId xmlns:a16="http://schemas.microsoft.com/office/drawing/2014/main" id="{A264CAB4-4D5D-D767-8DCD-D25061AB8EAD}"/>
              </a:ext>
            </a:extLst>
          </p:cNvPr>
          <p:cNvSpPr/>
          <p:nvPr/>
        </p:nvSpPr>
        <p:spPr>
          <a:xfrm>
            <a:off x="361950" y="2826041"/>
            <a:ext cx="11734800" cy="131133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txBody>
          <a:bodyPr/>
          <a:lstStyle/>
          <a:p>
            <a:endParaRPr lang="en-US" dirty="0"/>
          </a:p>
        </p:txBody>
      </p:sp>
      <p:sp>
        <p:nvSpPr>
          <p:cNvPr id="17" name="TextBox 16">
            <a:extLst>
              <a:ext uri="{FF2B5EF4-FFF2-40B4-BE49-F238E27FC236}">
                <a16:creationId xmlns:a16="http://schemas.microsoft.com/office/drawing/2014/main" id="{5DF3FC90-2E0F-DB03-4F54-6EF81D18C8FF}"/>
              </a:ext>
            </a:extLst>
          </p:cNvPr>
          <p:cNvSpPr txBox="1"/>
          <p:nvPr/>
        </p:nvSpPr>
        <p:spPr>
          <a:xfrm>
            <a:off x="555854" y="3186198"/>
            <a:ext cx="12848995" cy="584775"/>
          </a:xfrm>
          <a:prstGeom prst="rect">
            <a:avLst/>
          </a:prstGeom>
          <a:noFill/>
        </p:spPr>
        <p:txBody>
          <a:bodyPr wrap="square" rtlCol="0">
            <a:spAutoFit/>
          </a:bodyP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Đoạn</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err="1">
                <a:latin typeface="Tahoma" panose="020B0604030504040204" pitchFamily="34" charset="0"/>
                <a:ea typeface="Tahoma" panose="020B0604030504040204" pitchFamily="34" charset="0"/>
                <a:cs typeface="Tahoma" panose="020B0604030504040204" pitchFamily="34" charset="0"/>
              </a:rPr>
              <a:t>Tiếp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theo</a:t>
            </a:r>
            <a:r>
              <a:rPr lang="en-US" sz="3200">
                <a:latin typeface="Tahoma" panose="020B0604030504040204" pitchFamily="34" charset="0"/>
                <a:ea typeface="Tahoma" panose="020B0604030504040204" pitchFamily="34" charset="0"/>
                <a:cs typeface="Tahoma" panose="020B0604030504040204" pitchFamily="34" charset="0"/>
              </a:rPr>
              <a:t>… </a:t>
            </a:r>
            <a:r>
              <a:rPr lang="en-US" sz="3200" smtClean="0">
                <a:solidFill>
                  <a:srgbClr val="C00000"/>
                </a:solidFill>
                <a:latin typeface="Tahoma" panose="020B0604030504040204" pitchFamily="34" charset="0"/>
                <a:ea typeface="Tahoma" panose="020B0604030504040204" pitchFamily="34" charset="0"/>
                <a:cs typeface="Tahoma" panose="020B0604030504040204" pitchFamily="34" charset="0"/>
              </a:rPr>
              <a:t>đi khắp thế giời</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8" name="Freeform 9">
            <a:extLst>
              <a:ext uri="{FF2B5EF4-FFF2-40B4-BE49-F238E27FC236}">
                <a16:creationId xmlns:a16="http://schemas.microsoft.com/office/drawing/2014/main" id="{711CBD0F-DC5B-3789-BB20-075892655AE8}"/>
              </a:ext>
            </a:extLst>
          </p:cNvPr>
          <p:cNvSpPr/>
          <p:nvPr/>
        </p:nvSpPr>
        <p:spPr>
          <a:xfrm>
            <a:off x="95250" y="4239007"/>
            <a:ext cx="12001500" cy="1211477"/>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19" name="TextBox 18">
            <a:extLst>
              <a:ext uri="{FF2B5EF4-FFF2-40B4-BE49-F238E27FC236}">
                <a16:creationId xmlns:a16="http://schemas.microsoft.com/office/drawing/2014/main" id="{23B4860B-30EE-09B8-42EE-A5EB6545033F}"/>
              </a:ext>
            </a:extLst>
          </p:cNvPr>
          <p:cNvSpPr txBox="1"/>
          <p:nvPr/>
        </p:nvSpPr>
        <p:spPr>
          <a:xfrm>
            <a:off x="885596" y="4521207"/>
            <a:ext cx="10642600" cy="584775"/>
          </a:xfrm>
          <a:prstGeom prst="rect">
            <a:avLst/>
          </a:prstGeom>
          <a:noFill/>
        </p:spPr>
        <p:txBody>
          <a:bodyPr wrap="square" rtlCol="0">
            <a:spAutoFit/>
          </a:bodyP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Đoạn</a:t>
            </a:r>
            <a:r>
              <a:rPr lang="en-US" sz="3200" dirty="0">
                <a:latin typeface="Tahoma" panose="020B0604030504040204" pitchFamily="34" charset="0"/>
                <a:ea typeface="Tahoma" panose="020B0604030504040204" pitchFamily="34" charset="0"/>
                <a:cs typeface="Tahoma" panose="020B0604030504040204" pitchFamily="34" charset="0"/>
              </a:rPr>
              <a:t> 3</a:t>
            </a:r>
            <a:r>
              <a:rPr lang="en-US" sz="3200">
                <a:latin typeface="Tahoma" panose="020B0604030504040204" pitchFamily="34" charset="0"/>
                <a:ea typeface="Tahoma" panose="020B0604030504040204" pitchFamily="34" charset="0"/>
                <a:cs typeface="Tahoma" panose="020B0604030504040204" pitchFamily="34" charset="0"/>
              </a:rPr>
              <a:t>: </a:t>
            </a:r>
            <a:r>
              <a:rPr lang="en-US" sz="3200" smtClean="0">
                <a:latin typeface="Tahoma" panose="020B0604030504040204" pitchFamily="34" charset="0"/>
                <a:ea typeface="Tahoma" panose="020B0604030504040204" pitchFamily="34" charset="0"/>
                <a:cs typeface="Tahoma" panose="020B0604030504040204" pitchFamily="34" charset="0"/>
              </a:rPr>
              <a:t>Còn lại</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0508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CC775-6908-B5AC-6C98-2F63C4C1394A}"/>
            </a:ext>
          </a:extLst>
        </p:cNvPr>
        <p:cNvGrpSpPr/>
        <p:nvPr/>
      </p:nvGrpSpPr>
      <p:grpSpPr>
        <a:xfrm>
          <a:off x="0" y="0"/>
          <a:ext cx="0" cy="0"/>
          <a:chOff x="0" y="0"/>
          <a:chExt cx="0" cy="0"/>
        </a:xfrm>
      </p:grpSpPr>
      <p:sp>
        <p:nvSpPr>
          <p:cNvPr id="5" name="Freeform 9">
            <a:extLst>
              <a:ext uri="{FF2B5EF4-FFF2-40B4-BE49-F238E27FC236}">
                <a16:creationId xmlns:a16="http://schemas.microsoft.com/office/drawing/2014/main" id="{655CFDB0-4DC4-94B5-CB3B-14AEECEF257F}"/>
              </a:ext>
            </a:extLst>
          </p:cNvPr>
          <p:cNvSpPr/>
          <p:nvPr/>
        </p:nvSpPr>
        <p:spPr>
          <a:xfrm>
            <a:off x="-155644" y="1015663"/>
            <a:ext cx="12347644" cy="5842336"/>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alphaModFix amt="88000"/>
              <a:extLst>
                <a:ext uri="{96DAC541-7B7A-43D3-8B79-37D633B846F1}">
                  <asvg:svgBlip xmlns="" xmlns:asvg="http://schemas.microsoft.com/office/drawing/2016/SVG/main" r:embed="rId3"/>
                </a:ext>
              </a:extLst>
            </a:blip>
            <a:srcRect/>
            <a:stretch>
              <a:fillRect b="-13788"/>
            </a:stretch>
          </a:blipFill>
        </p:spPr>
      </p:sp>
      <p:sp>
        <p:nvSpPr>
          <p:cNvPr id="7" name="TextBox 6">
            <a:extLst>
              <a:ext uri="{FF2B5EF4-FFF2-40B4-BE49-F238E27FC236}">
                <a16:creationId xmlns:a16="http://schemas.microsoft.com/office/drawing/2014/main" id="{BEF10F7D-47FD-F3DC-9C42-EFC8881A7258}"/>
              </a:ext>
            </a:extLst>
          </p:cNvPr>
          <p:cNvSpPr txBox="1"/>
          <p:nvPr/>
        </p:nvSpPr>
        <p:spPr>
          <a:xfrm>
            <a:off x="539750" y="1579940"/>
            <a:ext cx="112077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cậu</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Mông</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Thào</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Sùng</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Mỗi</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gặp</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cậu</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nghe</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cậu</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bản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làng</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Tà</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Xùa</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quê</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cậu</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chè</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cổ</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thụ</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cao</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lớn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giọng</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tự</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hào</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Cậu</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luôn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trăn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trở</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ít</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đến</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chè</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Tà</a:t>
            </a:r>
            <a:r>
              <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Xùa</a:t>
            </a:r>
            <a:r>
              <a:rPr kumimoji="0" lang="en-US" sz="36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6" name="Rectangle 5">
            <a:extLst>
              <a:ext uri="{FF2B5EF4-FFF2-40B4-BE49-F238E27FC236}">
                <a16:creationId xmlns:a16="http://schemas.microsoft.com/office/drawing/2014/main" id="{F998A43A-5110-1F0E-4509-B99DE130B06D}"/>
              </a:ext>
            </a:extLst>
          </p:cNvPr>
          <p:cNvSpPr/>
          <p:nvPr/>
        </p:nvSpPr>
        <p:spPr>
          <a:xfrm>
            <a:off x="0" y="1688182"/>
            <a:ext cx="12192000" cy="2680618"/>
          </a:xfrm>
          <a:prstGeom prst="rect">
            <a:avLst/>
          </a:prstGeom>
          <a:solidFill>
            <a:srgbClr val="517E5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CE02E5E-82A3-08EE-6E13-820D73530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754" y="25400"/>
            <a:ext cx="10206744" cy="1206500"/>
          </a:xfrm>
          <a:prstGeom prst="rect">
            <a:avLst/>
          </a:prstGeom>
        </p:spPr>
      </p:pic>
    </p:spTree>
    <p:extLst>
      <p:ext uri="{BB962C8B-B14F-4D97-AF65-F5344CB8AC3E}">
        <p14:creationId xmlns:p14="http://schemas.microsoft.com/office/powerpoint/2010/main" val="90630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53912-03E6-DB64-B3CE-BAB0DCB9C975}"/>
            </a:ext>
          </a:extLst>
        </p:cNvPr>
        <p:cNvGrpSpPr/>
        <p:nvPr/>
      </p:nvGrpSpPr>
      <p:grpSpPr>
        <a:xfrm>
          <a:off x="0" y="0"/>
          <a:ext cx="0" cy="0"/>
          <a:chOff x="0" y="0"/>
          <a:chExt cx="0" cy="0"/>
        </a:xfrm>
      </p:grpSpPr>
      <p:sp>
        <p:nvSpPr>
          <p:cNvPr id="5" name="Freeform 9">
            <a:extLst>
              <a:ext uri="{FF2B5EF4-FFF2-40B4-BE49-F238E27FC236}">
                <a16:creationId xmlns:a16="http://schemas.microsoft.com/office/drawing/2014/main" id="{AC7192FE-733F-32DE-0FD9-B6649815B7C7}"/>
              </a:ext>
            </a:extLst>
          </p:cNvPr>
          <p:cNvSpPr/>
          <p:nvPr/>
        </p:nvSpPr>
        <p:spPr>
          <a:xfrm>
            <a:off x="-155644" y="0"/>
            <a:ext cx="12347644" cy="685800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alphaModFix amt="88000"/>
              <a:extLst>
                <a:ext uri="{96DAC541-7B7A-43D3-8B79-37D633B846F1}">
                  <asvg:svgBlip xmlns="" xmlns:asvg="http://schemas.microsoft.com/office/drawing/2016/SVG/main" r:embed="rId3"/>
                </a:ext>
              </a:extLst>
            </a:blip>
            <a:srcRect/>
            <a:stretch>
              <a:fillRect b="-13788"/>
            </a:stretch>
          </a:blipFill>
        </p:spPr>
      </p:sp>
      <p:sp>
        <p:nvSpPr>
          <p:cNvPr id="7" name="TextBox 6">
            <a:extLst>
              <a:ext uri="{FF2B5EF4-FFF2-40B4-BE49-F238E27FC236}">
                <a16:creationId xmlns:a16="http://schemas.microsoft.com/office/drawing/2014/main" id="{8402A4C6-0814-81D6-DE34-09998D193227}"/>
              </a:ext>
            </a:extLst>
          </p:cNvPr>
          <p:cNvSpPr txBox="1"/>
          <p:nvPr/>
        </p:nvSpPr>
        <p:spPr>
          <a:xfrm>
            <a:off x="340659" y="0"/>
            <a:ext cx="11564470" cy="7417415"/>
          </a:xfrm>
          <a:prstGeom prst="rect">
            <a:avLst/>
          </a:prstGeom>
          <a:noFill/>
        </p:spPr>
        <p:txBody>
          <a:bodyPr wrap="square">
            <a:spAutoFit/>
          </a:bodyPr>
          <a:lstStyle/>
          <a:p>
            <a:pPr algn="just">
              <a:defRPr/>
            </a:pPr>
            <a:r>
              <a:rPr kumimoji="0" lang="en-US" sz="2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800">
                <a:solidFill>
                  <a:prstClr val="black"/>
                </a:solidFill>
                <a:latin typeface="Tahoma" panose="020B0604030504040204" pitchFamily="34" charset="0"/>
                <a:ea typeface="Tahoma" panose="020B0604030504040204" pitchFamily="34" charset="0"/>
                <a:cs typeface="Tahoma" panose="020B0604030504040204" pitchFamily="34" charset="0"/>
              </a:rPr>
              <a:t>Một lần, huyện tôi tổ chức cuộc thi "Bảy sắc cầu vồng" giữa các trường. Chúng tôi gặp nhau trong một trận đấu. Chỉ còn câu hỏi cuối cùng khi tỉ số đang nghiêng về trường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Quê hương Bắc Yên của chúng ta có loại chè rất ngon. Em biết gì về loại chè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Tim tôi đập mạnh. Đèn bên đội Thào A Sùng loé sáng. Cậu từ từ đứng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Thưa cô,... Đó là chè ở Tà Xùa quê em ạ.</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Đúng rồi! Em biết những gì về chè Tà Xùa?</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just">
              <a:defRPr/>
            </a:pPr>
            <a:r>
              <a:rPr kumimoji="0" lang="en-US" sz="2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vi-VN" sz="2800">
                <a:solidFill>
                  <a:prstClr val="black"/>
                </a:solidFill>
                <a:latin typeface="Tahoma" panose="020B0604030504040204" pitchFamily="34" charset="0"/>
                <a:ea typeface="Tahoma" panose="020B0604030504040204" pitchFamily="34" charset="0"/>
                <a:cs typeface="Tahoma" panose="020B0604030504040204" pitchFamily="34" charset="0"/>
              </a:rPr>
              <a:t>– Em ước làm kĩ sư nông nghiệp để giúp bản trồng được nhiều chè hơn. Em sẽ mang chè Tà Xùa đi khắp thế giới.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B8880C21-437E-882E-CCEF-03E56F15A902}"/>
              </a:ext>
            </a:extLst>
          </p:cNvPr>
          <p:cNvSpPr/>
          <p:nvPr/>
        </p:nvSpPr>
        <p:spPr>
          <a:xfrm>
            <a:off x="26894" y="2442"/>
            <a:ext cx="12192000" cy="6855558"/>
          </a:xfrm>
          <a:prstGeom prst="rect">
            <a:avLst/>
          </a:prstGeom>
          <a:solidFill>
            <a:schemeClr val="accent4">
              <a:lumMod val="60000"/>
              <a:lumOff val="40000"/>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65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08AF-6B4D-53DB-9E27-1C87A5C272A4}"/>
            </a:ext>
          </a:extLst>
        </p:cNvPr>
        <p:cNvGrpSpPr/>
        <p:nvPr/>
      </p:nvGrpSpPr>
      <p:grpSpPr>
        <a:xfrm>
          <a:off x="0" y="0"/>
          <a:ext cx="0" cy="0"/>
          <a:chOff x="0" y="0"/>
          <a:chExt cx="0" cy="0"/>
        </a:xfrm>
      </p:grpSpPr>
      <p:sp>
        <p:nvSpPr>
          <p:cNvPr id="5" name="Freeform 9">
            <a:extLst>
              <a:ext uri="{FF2B5EF4-FFF2-40B4-BE49-F238E27FC236}">
                <a16:creationId xmlns:a16="http://schemas.microsoft.com/office/drawing/2014/main" id="{EA0D9E72-778C-A36D-BCA4-FA57D08FF769}"/>
              </a:ext>
            </a:extLst>
          </p:cNvPr>
          <p:cNvSpPr/>
          <p:nvPr/>
        </p:nvSpPr>
        <p:spPr>
          <a:xfrm>
            <a:off x="-155644" y="0"/>
            <a:ext cx="12347644" cy="685800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alphaModFix amt="88000"/>
              <a:extLst>
                <a:ext uri="{96DAC541-7B7A-43D3-8B79-37D633B846F1}">
                  <asvg:svgBlip xmlns="" xmlns:asvg="http://schemas.microsoft.com/office/drawing/2016/SVG/main" r:embed="rId3"/>
                </a:ext>
              </a:extLst>
            </a:blip>
            <a:srcRect/>
            <a:stretch>
              <a:fillRect b="-13788"/>
            </a:stretch>
          </a:blipFill>
        </p:spPr>
      </p:sp>
      <p:sp>
        <p:nvSpPr>
          <p:cNvPr id="7" name="TextBox 6">
            <a:extLst>
              <a:ext uri="{FF2B5EF4-FFF2-40B4-BE49-F238E27FC236}">
                <a16:creationId xmlns:a16="http://schemas.microsoft.com/office/drawing/2014/main" id="{A0C06619-AA15-2536-AABD-3A2996C6BB44}"/>
              </a:ext>
            </a:extLst>
          </p:cNvPr>
          <p:cNvSpPr txBox="1"/>
          <p:nvPr/>
        </p:nvSpPr>
        <p:spPr>
          <a:xfrm>
            <a:off x="414303" y="686452"/>
            <a:ext cx="11207750"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Hội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trường rộ tiếng vỗ tay. Trong phút chốc, chúng tôi như quên mất cuộc thi, chỉ xôn xao hỏi nhau về cây chè quê hương.</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Buổi tối, Thào A Sùng đến nhà tôi chơi. Mẹ tôi nói ngày mai sẽ đến Tà Xùa để mua chè. Mẹ bảo cứ nghĩ đến chén nước chè trong veo, hương thiên nhiên nồng nàn, nóng đến sưởi ấm bàn tay là muốn đến Tà Xùa ngay.</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Thào A Sùng cười thật tươi. Trong mắt cậu, tôi như thấy những đồi chè bạt ngàn, thân cây đẫm sương còn ngọn vươn cao đón nắng.</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 Nguyễn Hương)</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E670949F-7FBF-81FE-7F0E-DB4BE1121E3E}"/>
              </a:ext>
            </a:extLst>
          </p:cNvPr>
          <p:cNvSpPr/>
          <p:nvPr/>
        </p:nvSpPr>
        <p:spPr>
          <a:xfrm>
            <a:off x="0" y="681321"/>
            <a:ext cx="12192000" cy="5002302"/>
          </a:xfrm>
          <a:prstGeom prst="rect">
            <a:avLst/>
          </a:prstGeom>
          <a:solidFill>
            <a:srgbClr val="C000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98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0A6E86-0DE0-4B0A-8608-70759527C74C}"/>
              </a:ext>
            </a:extLst>
          </p:cNvPr>
          <p:cNvPicPr>
            <a:picLocks noChangeAspect="1"/>
          </p:cNvPicPr>
          <p:nvPr/>
        </p:nvPicPr>
        <p:blipFill>
          <a:blip r:embed="rId2"/>
          <a:stretch>
            <a:fillRect/>
          </a:stretch>
        </p:blipFill>
        <p:spPr>
          <a:xfrm>
            <a:off x="0" y="1390"/>
            <a:ext cx="12192000" cy="6855220"/>
          </a:xfrm>
          <a:prstGeom prst="rect">
            <a:avLst/>
          </a:prstGeom>
        </p:spPr>
      </p:pic>
      <p:grpSp>
        <p:nvGrpSpPr>
          <p:cNvPr id="6" name="Group 5">
            <a:extLst>
              <a:ext uri="{FF2B5EF4-FFF2-40B4-BE49-F238E27FC236}">
                <a16:creationId xmlns:a16="http://schemas.microsoft.com/office/drawing/2014/main" id="{4F797BB5-0E2E-30F9-29A8-8F1D2FD3DE12}"/>
              </a:ext>
            </a:extLst>
          </p:cNvPr>
          <p:cNvGrpSpPr/>
          <p:nvPr/>
        </p:nvGrpSpPr>
        <p:grpSpPr>
          <a:xfrm>
            <a:off x="557098" y="2922362"/>
            <a:ext cx="4892904" cy="1707260"/>
            <a:chOff x="304800" y="1458981"/>
            <a:chExt cx="3517900" cy="1242701"/>
          </a:xfrm>
        </p:grpSpPr>
        <p:sp>
          <p:nvSpPr>
            <p:cNvPr id="7" name="Freeform 9">
              <a:extLst>
                <a:ext uri="{FF2B5EF4-FFF2-40B4-BE49-F238E27FC236}">
                  <a16:creationId xmlns:a16="http://schemas.microsoft.com/office/drawing/2014/main" id="{A4FCAB3E-B692-B72F-7371-C61F04A0F7F7}"/>
                </a:ext>
              </a:extLst>
            </p:cNvPr>
            <p:cNvSpPr/>
            <p:nvPr/>
          </p:nvSpPr>
          <p:spPr>
            <a:xfrm>
              <a:off x="304800" y="1458981"/>
              <a:ext cx="3517900" cy="1242701"/>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8" name="TextBox 7">
              <a:extLst>
                <a:ext uri="{FF2B5EF4-FFF2-40B4-BE49-F238E27FC236}">
                  <a16:creationId xmlns:a16="http://schemas.microsoft.com/office/drawing/2014/main" id="{92D932B3-CEE5-4C38-E2F7-D72E3B5AE624}"/>
                </a:ext>
              </a:extLst>
            </p:cNvPr>
            <p:cNvSpPr txBox="1"/>
            <p:nvPr/>
          </p:nvSpPr>
          <p:spPr>
            <a:xfrm>
              <a:off x="788140" y="1643476"/>
              <a:ext cx="2870201" cy="873710"/>
            </a:xfrm>
            <a:prstGeom prst="rect">
              <a:avLst/>
            </a:prstGeom>
            <a:noFill/>
          </p:spPr>
          <p:txBody>
            <a:bodyPr wrap="square" rtlCol="0">
              <a:spAutoFit/>
            </a:bodyPr>
            <a:lstStyle/>
            <a:p>
              <a:pPr algn="just"/>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bản</a:t>
              </a:r>
              <a:r>
                <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làng</a:t>
              </a:r>
              <a:endPar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 name="Group 8">
            <a:extLst>
              <a:ext uri="{FF2B5EF4-FFF2-40B4-BE49-F238E27FC236}">
                <a16:creationId xmlns:a16="http://schemas.microsoft.com/office/drawing/2014/main" id="{27B667C1-36F0-5B92-8A86-79266569F207}"/>
              </a:ext>
            </a:extLst>
          </p:cNvPr>
          <p:cNvGrpSpPr/>
          <p:nvPr/>
        </p:nvGrpSpPr>
        <p:grpSpPr>
          <a:xfrm>
            <a:off x="6918086" y="4889486"/>
            <a:ext cx="4293442" cy="1716496"/>
            <a:chOff x="361950" y="2800641"/>
            <a:chExt cx="4413250" cy="1311339"/>
          </a:xfrm>
        </p:grpSpPr>
        <p:sp>
          <p:nvSpPr>
            <p:cNvPr id="10" name="Freeform 9">
              <a:extLst>
                <a:ext uri="{FF2B5EF4-FFF2-40B4-BE49-F238E27FC236}">
                  <a16:creationId xmlns:a16="http://schemas.microsoft.com/office/drawing/2014/main" id="{2A2A09CA-580C-4958-3896-537A8A517169}"/>
                </a:ext>
              </a:extLst>
            </p:cNvPr>
            <p:cNvSpPr/>
            <p:nvPr/>
          </p:nvSpPr>
          <p:spPr>
            <a:xfrm>
              <a:off x="361950" y="2800641"/>
              <a:ext cx="4413250" cy="131133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txBody>
            <a:bodyPr/>
            <a:lstStyle/>
            <a:p>
              <a:endParaRPr lang="en-US" dirty="0"/>
            </a:p>
          </p:txBody>
        </p:sp>
        <p:sp>
          <p:nvSpPr>
            <p:cNvPr id="11" name="TextBox 10">
              <a:extLst>
                <a:ext uri="{FF2B5EF4-FFF2-40B4-BE49-F238E27FC236}">
                  <a16:creationId xmlns:a16="http://schemas.microsoft.com/office/drawing/2014/main" id="{194C13A9-2819-4F35-CAA9-3670F0B05662}"/>
                </a:ext>
              </a:extLst>
            </p:cNvPr>
            <p:cNvSpPr txBox="1"/>
            <p:nvPr/>
          </p:nvSpPr>
          <p:spPr>
            <a:xfrm>
              <a:off x="633542" y="2926771"/>
              <a:ext cx="3994173" cy="917007"/>
            </a:xfrm>
            <a:prstGeom prst="rect">
              <a:avLst/>
            </a:prstGeom>
            <a:noFill/>
          </p:spPr>
          <p:txBody>
            <a:bodyPr wrap="square" rtlCol="0">
              <a:spAutoFit/>
            </a:bodyPr>
            <a:lstStyle/>
            <a:p>
              <a:pPr algn="ctr"/>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lóe</a:t>
              </a:r>
              <a:r>
                <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sáng</a:t>
              </a:r>
              <a:endPar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2" name="Group 11">
            <a:extLst>
              <a:ext uri="{FF2B5EF4-FFF2-40B4-BE49-F238E27FC236}">
                <a16:creationId xmlns:a16="http://schemas.microsoft.com/office/drawing/2014/main" id="{C04CA4C3-B80C-2ABC-2500-B26568DFDB52}"/>
              </a:ext>
            </a:extLst>
          </p:cNvPr>
          <p:cNvGrpSpPr/>
          <p:nvPr/>
        </p:nvGrpSpPr>
        <p:grpSpPr>
          <a:xfrm>
            <a:off x="112598" y="4870086"/>
            <a:ext cx="5983402" cy="2561789"/>
            <a:chOff x="304800" y="1458981"/>
            <a:chExt cx="3517900" cy="1864706"/>
          </a:xfrm>
        </p:grpSpPr>
        <p:sp>
          <p:nvSpPr>
            <p:cNvPr id="13" name="Freeform 9">
              <a:extLst>
                <a:ext uri="{FF2B5EF4-FFF2-40B4-BE49-F238E27FC236}">
                  <a16:creationId xmlns:a16="http://schemas.microsoft.com/office/drawing/2014/main" id="{600C5CBC-F8BF-C499-0008-6360D39363E5}"/>
                </a:ext>
              </a:extLst>
            </p:cNvPr>
            <p:cNvSpPr/>
            <p:nvPr/>
          </p:nvSpPr>
          <p:spPr>
            <a:xfrm>
              <a:off x="304800" y="1458981"/>
              <a:ext cx="3517900" cy="1242701"/>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14" name="TextBox 13">
              <a:extLst>
                <a:ext uri="{FF2B5EF4-FFF2-40B4-BE49-F238E27FC236}">
                  <a16:creationId xmlns:a16="http://schemas.microsoft.com/office/drawing/2014/main" id="{4B870390-3943-E502-1D33-78F0DE984BF8}"/>
                </a:ext>
              </a:extLst>
            </p:cNvPr>
            <p:cNvSpPr txBox="1"/>
            <p:nvPr/>
          </p:nvSpPr>
          <p:spPr>
            <a:xfrm>
              <a:off x="788140" y="1643476"/>
              <a:ext cx="2870201" cy="1680211"/>
            </a:xfrm>
            <a:prstGeom prst="rect">
              <a:avLst/>
            </a:prstGeom>
            <a:noFill/>
          </p:spPr>
          <p:txBody>
            <a:bodyPr wrap="square" rtlCol="0">
              <a:spAutoFit/>
            </a:bodyPr>
            <a:lstStyle/>
            <a:p>
              <a:pPr algn="just"/>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đẫm</a:t>
              </a:r>
              <a:r>
                <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sương</a:t>
              </a:r>
              <a:endPar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16861256-CE80-34EE-25E0-FFAF741B4FAB}"/>
              </a:ext>
            </a:extLst>
          </p:cNvPr>
          <p:cNvGrpSpPr/>
          <p:nvPr/>
        </p:nvGrpSpPr>
        <p:grpSpPr>
          <a:xfrm>
            <a:off x="6272088" y="2922362"/>
            <a:ext cx="5864462" cy="2473424"/>
            <a:chOff x="361950" y="2800641"/>
            <a:chExt cx="4413250" cy="1889604"/>
          </a:xfrm>
        </p:grpSpPr>
        <p:sp>
          <p:nvSpPr>
            <p:cNvPr id="16" name="Freeform 9">
              <a:extLst>
                <a:ext uri="{FF2B5EF4-FFF2-40B4-BE49-F238E27FC236}">
                  <a16:creationId xmlns:a16="http://schemas.microsoft.com/office/drawing/2014/main" id="{0375E685-4FDC-5F60-A764-37BB2888B33F}"/>
                </a:ext>
              </a:extLst>
            </p:cNvPr>
            <p:cNvSpPr/>
            <p:nvPr/>
          </p:nvSpPr>
          <p:spPr>
            <a:xfrm>
              <a:off x="361950" y="2800641"/>
              <a:ext cx="4413250" cy="131133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txBody>
            <a:bodyPr/>
            <a:lstStyle/>
            <a:p>
              <a:endParaRPr lang="en-US" dirty="0"/>
            </a:p>
          </p:txBody>
        </p:sp>
        <p:sp>
          <p:nvSpPr>
            <p:cNvPr id="17" name="TextBox 16">
              <a:extLst>
                <a:ext uri="{FF2B5EF4-FFF2-40B4-BE49-F238E27FC236}">
                  <a16:creationId xmlns:a16="http://schemas.microsoft.com/office/drawing/2014/main" id="{9EE13B0D-EF1B-6CB5-6232-70E24FB847FC}"/>
                </a:ext>
              </a:extLst>
            </p:cNvPr>
            <p:cNvSpPr txBox="1"/>
            <p:nvPr/>
          </p:nvSpPr>
          <p:spPr>
            <a:xfrm>
              <a:off x="633542" y="2926771"/>
              <a:ext cx="3994173" cy="1763474"/>
            </a:xfrm>
            <a:prstGeom prst="rect">
              <a:avLst/>
            </a:prstGeom>
            <a:noFill/>
          </p:spPr>
          <p:txBody>
            <a:bodyPr wrap="square" rtlCol="0">
              <a:spAutoFit/>
            </a:bodyPr>
            <a:lstStyle/>
            <a:p>
              <a:pPr algn="ctr"/>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nông</a:t>
              </a:r>
              <a:r>
                <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7200" dirty="0" err="1">
                  <a:solidFill>
                    <a:srgbClr val="002060"/>
                  </a:solidFill>
                  <a:latin typeface="Tahoma" panose="020B0604030504040204" pitchFamily="34" charset="0"/>
                  <a:ea typeface="Tahoma" panose="020B0604030504040204" pitchFamily="34" charset="0"/>
                  <a:cs typeface="Tahoma" panose="020B0604030504040204" pitchFamily="34" charset="0"/>
                </a:rPr>
                <a:t>nghiệp</a:t>
              </a:r>
              <a:endParaRPr lang="en-US" sz="7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85341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B34C31-5E9A-91F9-C891-139C30C902CA}"/>
              </a:ext>
            </a:extLst>
          </p:cNvPr>
          <p:cNvPicPr>
            <a:picLocks noChangeAspect="1"/>
          </p:cNvPicPr>
          <p:nvPr/>
        </p:nvPicPr>
        <p:blipFill>
          <a:blip r:embed="rId2"/>
          <a:stretch>
            <a:fillRect/>
          </a:stretch>
        </p:blipFill>
        <p:spPr>
          <a:xfrm>
            <a:off x="0" y="1390"/>
            <a:ext cx="12192000" cy="6855220"/>
          </a:xfrm>
          <a:prstGeom prst="rect">
            <a:avLst/>
          </a:prstGeom>
        </p:spPr>
      </p:pic>
      <p:grpSp>
        <p:nvGrpSpPr>
          <p:cNvPr id="7" name="Group 6">
            <a:extLst>
              <a:ext uri="{FF2B5EF4-FFF2-40B4-BE49-F238E27FC236}">
                <a16:creationId xmlns:a16="http://schemas.microsoft.com/office/drawing/2014/main" id="{A860A3B1-9112-4FAD-40F0-0A9BB8E9B68E}"/>
              </a:ext>
            </a:extLst>
          </p:cNvPr>
          <p:cNvGrpSpPr/>
          <p:nvPr/>
        </p:nvGrpSpPr>
        <p:grpSpPr>
          <a:xfrm>
            <a:off x="120218" y="3557119"/>
            <a:ext cx="11951564" cy="2793851"/>
            <a:chOff x="-1819442" y="1813792"/>
            <a:chExt cx="10652895" cy="2793851"/>
          </a:xfrm>
        </p:grpSpPr>
        <p:sp>
          <p:nvSpPr>
            <p:cNvPr id="8" name="Freeform 9">
              <a:extLst>
                <a:ext uri="{FF2B5EF4-FFF2-40B4-BE49-F238E27FC236}">
                  <a16:creationId xmlns:a16="http://schemas.microsoft.com/office/drawing/2014/main" id="{5084B886-58A1-B288-3644-FF4BC8187DF5}"/>
                </a:ext>
              </a:extLst>
            </p:cNvPr>
            <p:cNvSpPr/>
            <p:nvPr/>
          </p:nvSpPr>
          <p:spPr>
            <a:xfrm>
              <a:off x="-1819442" y="1813792"/>
              <a:ext cx="10652895" cy="2793851"/>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9" name="TextBox 8">
              <a:extLst>
                <a:ext uri="{FF2B5EF4-FFF2-40B4-BE49-F238E27FC236}">
                  <a16:creationId xmlns:a16="http://schemas.microsoft.com/office/drawing/2014/main" id="{B2FDA984-EFD7-C835-8582-D3FAD282998C}"/>
                </a:ext>
              </a:extLst>
            </p:cNvPr>
            <p:cNvSpPr txBox="1"/>
            <p:nvPr/>
          </p:nvSpPr>
          <p:spPr>
            <a:xfrm>
              <a:off x="-1336704" y="2002120"/>
              <a:ext cx="9773185" cy="2031325"/>
            </a:xfrm>
            <a:prstGeom prst="rect">
              <a:avLst/>
            </a:prstGeom>
            <a:noFill/>
          </p:spPr>
          <p:txBody>
            <a:bodyPr wrap="square" rtlCol="0">
              <a:spAutoFit/>
            </a:bodyPr>
            <a:lstStyle/>
            <a:p>
              <a:pPr algn="just"/>
              <a:r>
                <a:rPr lang="vi-VN" sz="4200" dirty="0">
                  <a:latin typeface="Tahoma" panose="020B0604030504040204" pitchFamily="34" charset="0"/>
                  <a:ea typeface="Tahoma" panose="020B0604030504040204" pitchFamily="34" charset="0"/>
                  <a:cs typeface="Tahoma" panose="020B0604030504040204" pitchFamily="34" charset="0"/>
                </a:rPr>
                <a:t>Mẹ bảo cứ nghĩ đến chén nước chè trong veo, hương thiên nhiên nồng nàn, nóng đến sưởi ấm bàn tay là muốn đến Tà Xùa ngay.</a:t>
              </a:r>
              <a:endParaRPr lang="en-US" sz="42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62B85E18-8373-8DAD-30D8-22D37AD11FF3}"/>
              </a:ext>
            </a:extLst>
          </p:cNvPr>
          <p:cNvGrpSpPr/>
          <p:nvPr/>
        </p:nvGrpSpPr>
        <p:grpSpPr>
          <a:xfrm>
            <a:off x="272618" y="3709519"/>
            <a:ext cx="11951564" cy="2793851"/>
            <a:chOff x="-1819442" y="1813792"/>
            <a:chExt cx="10652895" cy="2793851"/>
          </a:xfrm>
        </p:grpSpPr>
        <p:sp>
          <p:nvSpPr>
            <p:cNvPr id="11" name="Freeform 9">
              <a:extLst>
                <a:ext uri="{FF2B5EF4-FFF2-40B4-BE49-F238E27FC236}">
                  <a16:creationId xmlns:a16="http://schemas.microsoft.com/office/drawing/2014/main" id="{376A89CC-422E-EE05-91C6-BDF639E3A63D}"/>
                </a:ext>
              </a:extLst>
            </p:cNvPr>
            <p:cNvSpPr/>
            <p:nvPr/>
          </p:nvSpPr>
          <p:spPr>
            <a:xfrm>
              <a:off x="-1819442" y="1813792"/>
              <a:ext cx="10652895" cy="2793851"/>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12" name="TextBox 11">
              <a:extLst>
                <a:ext uri="{FF2B5EF4-FFF2-40B4-BE49-F238E27FC236}">
                  <a16:creationId xmlns:a16="http://schemas.microsoft.com/office/drawing/2014/main" id="{9011D268-E427-9D88-86D1-0AA967530D7C}"/>
                </a:ext>
              </a:extLst>
            </p:cNvPr>
            <p:cNvSpPr txBox="1"/>
            <p:nvPr/>
          </p:nvSpPr>
          <p:spPr>
            <a:xfrm>
              <a:off x="-1336704" y="1813792"/>
              <a:ext cx="9773185" cy="2677656"/>
            </a:xfrm>
            <a:prstGeom prst="rect">
              <a:avLst/>
            </a:prstGeom>
            <a:noFill/>
          </p:spPr>
          <p:txBody>
            <a:bodyPr wrap="square" rtlCol="0">
              <a:spAutoFit/>
            </a:bodyPr>
            <a:lstStyle/>
            <a:p>
              <a:pPr algn="just"/>
              <a:r>
                <a:rPr lang="vi-VN" sz="4200" dirty="0">
                  <a:latin typeface="Tahoma" panose="020B0604030504040204" pitchFamily="34" charset="0"/>
                  <a:ea typeface="Tahoma" panose="020B0604030504040204" pitchFamily="34" charset="0"/>
                  <a:cs typeface="Tahoma" panose="020B0604030504040204" pitchFamily="34" charset="0"/>
                </a:rPr>
                <a:t>Mẹ bảo</a:t>
              </a:r>
              <a:r>
                <a:rPr lang="en-US" sz="4200" dirty="0">
                  <a:latin typeface="Tahoma" panose="020B0604030504040204" pitchFamily="34" charset="0"/>
                  <a:ea typeface="Tahoma" panose="020B0604030504040204" pitchFamily="34" charset="0"/>
                  <a:cs typeface="Tahoma" panose="020B0604030504040204" pitchFamily="34" charset="0"/>
                </a:rPr>
                <a:t>/</a:t>
              </a:r>
              <a:r>
                <a:rPr lang="vi-VN" sz="4200" dirty="0">
                  <a:latin typeface="Tahoma" panose="020B0604030504040204" pitchFamily="34" charset="0"/>
                  <a:ea typeface="Tahoma" panose="020B0604030504040204" pitchFamily="34" charset="0"/>
                  <a:cs typeface="Tahoma" panose="020B0604030504040204" pitchFamily="34" charset="0"/>
                </a:rPr>
                <a:t> cứ nghĩ đến chén nước chè trong veo,</a:t>
              </a:r>
              <a:r>
                <a:rPr lang="en-US" sz="4200" dirty="0">
                  <a:latin typeface="Tahoma" panose="020B0604030504040204" pitchFamily="34" charset="0"/>
                  <a:ea typeface="Tahoma" panose="020B0604030504040204" pitchFamily="34" charset="0"/>
                  <a:cs typeface="Tahoma" panose="020B0604030504040204" pitchFamily="34" charset="0"/>
                </a:rPr>
                <a:t>/</a:t>
              </a:r>
              <a:r>
                <a:rPr lang="vi-VN" sz="4200" dirty="0">
                  <a:latin typeface="Tahoma" panose="020B0604030504040204" pitchFamily="34" charset="0"/>
                  <a:ea typeface="Tahoma" panose="020B0604030504040204" pitchFamily="34" charset="0"/>
                  <a:cs typeface="Tahoma" panose="020B0604030504040204" pitchFamily="34" charset="0"/>
                </a:rPr>
                <a:t> hương thiên nhiên nồng nàn,</a:t>
              </a:r>
              <a:r>
                <a:rPr lang="en-US" sz="4200" dirty="0">
                  <a:latin typeface="Tahoma" panose="020B0604030504040204" pitchFamily="34" charset="0"/>
                  <a:ea typeface="Tahoma" panose="020B0604030504040204" pitchFamily="34" charset="0"/>
                  <a:cs typeface="Tahoma" panose="020B0604030504040204" pitchFamily="34" charset="0"/>
                </a:rPr>
                <a:t>/</a:t>
              </a:r>
              <a:r>
                <a:rPr lang="vi-VN" sz="4200" dirty="0">
                  <a:latin typeface="Tahoma" panose="020B0604030504040204" pitchFamily="34" charset="0"/>
                  <a:ea typeface="Tahoma" panose="020B0604030504040204" pitchFamily="34" charset="0"/>
                  <a:cs typeface="Tahoma" panose="020B0604030504040204" pitchFamily="34" charset="0"/>
                </a:rPr>
                <a:t> nóng đến sưởi ấm bàn tay</a:t>
              </a:r>
              <a:r>
                <a:rPr lang="en-US" sz="4200" dirty="0">
                  <a:latin typeface="Tahoma" panose="020B0604030504040204" pitchFamily="34" charset="0"/>
                  <a:ea typeface="Tahoma" panose="020B0604030504040204" pitchFamily="34" charset="0"/>
                  <a:cs typeface="Tahoma" panose="020B0604030504040204" pitchFamily="34" charset="0"/>
                </a:rPr>
                <a:t>/</a:t>
              </a:r>
              <a:r>
                <a:rPr lang="vi-VN" sz="4200" dirty="0">
                  <a:latin typeface="Tahoma" panose="020B0604030504040204" pitchFamily="34" charset="0"/>
                  <a:ea typeface="Tahoma" panose="020B0604030504040204" pitchFamily="34" charset="0"/>
                  <a:cs typeface="Tahoma" panose="020B0604030504040204" pitchFamily="34" charset="0"/>
                </a:rPr>
                <a:t> là muốn đến Tà Xùa ngay.</a:t>
              </a:r>
              <a:r>
                <a:rPr lang="en-US" sz="4200" dirty="0">
                  <a:latin typeface="Tahoma" panose="020B0604030504040204" pitchFamily="34" charset="0"/>
                  <a:ea typeface="Tahoma" panose="020B0604030504040204" pitchFamily="34" charset="0"/>
                  <a:cs typeface="Tahoma" panose="020B0604030504040204" pitchFamily="34" charset="0"/>
                </a:rPr>
                <a:t>//</a:t>
              </a:r>
            </a:p>
          </p:txBody>
        </p:sp>
      </p:grpSp>
    </p:spTree>
    <p:extLst>
      <p:ext uri="{BB962C8B-B14F-4D97-AF65-F5344CB8AC3E}">
        <p14:creationId xmlns:p14="http://schemas.microsoft.com/office/powerpoint/2010/main" val="11999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2C0B4-D1DF-7BCF-AB47-A6D91B6B98E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E490660-0188-DDA1-A944-3194B0847A19}"/>
              </a:ext>
            </a:extLst>
          </p:cNvPr>
          <p:cNvPicPr>
            <a:picLocks noChangeAspect="1"/>
          </p:cNvPicPr>
          <p:nvPr/>
        </p:nvPicPr>
        <p:blipFill>
          <a:blip r:embed="rId2"/>
          <a:stretch>
            <a:fillRect/>
          </a:stretch>
        </p:blipFill>
        <p:spPr>
          <a:xfrm>
            <a:off x="0" y="1390"/>
            <a:ext cx="12192000" cy="6855220"/>
          </a:xfrm>
          <a:prstGeom prst="rect">
            <a:avLst/>
          </a:prstGeom>
        </p:spPr>
      </p:pic>
      <p:sp>
        <p:nvSpPr>
          <p:cNvPr id="5" name="Rectangle: Rounded Corners 4">
            <a:extLst>
              <a:ext uri="{FF2B5EF4-FFF2-40B4-BE49-F238E27FC236}">
                <a16:creationId xmlns:a16="http://schemas.microsoft.com/office/drawing/2014/main" id="{89D75798-4770-7875-E857-D20EABAC6E96}"/>
              </a:ext>
            </a:extLst>
          </p:cNvPr>
          <p:cNvSpPr/>
          <p:nvPr/>
        </p:nvSpPr>
        <p:spPr>
          <a:xfrm>
            <a:off x="303576" y="2277036"/>
            <a:ext cx="11027812" cy="224565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i="1" smtClean="0">
                <a:latin typeface="Tahoma" panose="020B0604030504040204" pitchFamily="34" charset="0"/>
                <a:ea typeface="Tahoma" panose="020B0604030504040204" pitchFamily="34" charset="0"/>
                <a:cs typeface="Tahoma" panose="020B0604030504040204" pitchFamily="34" charset="0"/>
              </a:rPr>
              <a:t>Trăn trở: băn khoăn không yên lòng vì đang có điều phải suy nghĩ nhiều.</a:t>
            </a:r>
            <a:endParaRPr lang="en-US" sz="36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536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D2857-801D-BA35-3F3D-9FA277E41C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DAB008-2A5F-A086-AF78-6092D19CEF6F}"/>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32354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2C0B4-D1DF-7BCF-AB47-A6D91B6B98E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E490660-0188-DDA1-A944-3194B0847A19}"/>
              </a:ext>
            </a:extLst>
          </p:cNvPr>
          <p:cNvPicPr>
            <a:picLocks noChangeAspect="1"/>
          </p:cNvPicPr>
          <p:nvPr/>
        </p:nvPicPr>
        <p:blipFill>
          <a:blip r:embed="rId2"/>
          <a:stretch>
            <a:fillRect/>
          </a:stretch>
        </p:blipFill>
        <p:spPr>
          <a:xfrm>
            <a:off x="0" y="1390"/>
            <a:ext cx="12192000" cy="6855220"/>
          </a:xfrm>
          <a:prstGeom prst="rect">
            <a:avLst/>
          </a:prstGeom>
        </p:spPr>
      </p:pic>
      <p:sp>
        <p:nvSpPr>
          <p:cNvPr id="5" name="Rectangle: Rounded Corners 4">
            <a:extLst>
              <a:ext uri="{FF2B5EF4-FFF2-40B4-BE49-F238E27FC236}">
                <a16:creationId xmlns:a16="http://schemas.microsoft.com/office/drawing/2014/main" id="{89D75798-4770-7875-E857-D20EABAC6E96}"/>
              </a:ext>
            </a:extLst>
          </p:cNvPr>
          <p:cNvSpPr/>
          <p:nvPr/>
        </p:nvSpPr>
        <p:spPr>
          <a:xfrm>
            <a:off x="303576" y="2395728"/>
            <a:ext cx="6705600" cy="3776472"/>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i="1" dirty="0" err="1">
                <a:latin typeface="Tahoma" panose="020B0604030504040204" pitchFamily="34" charset="0"/>
                <a:ea typeface="Tahoma" panose="020B0604030504040204" pitchFamily="34" charset="0"/>
                <a:cs typeface="Tahoma" panose="020B0604030504040204" pitchFamily="34" charset="0"/>
              </a:rPr>
              <a:t>Cuộc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err="1">
                <a:latin typeface="Tahoma" panose="020B0604030504040204" pitchFamily="34" charset="0"/>
                <a:ea typeface="Tahoma" panose="020B0604030504040204" pitchFamily="34" charset="0"/>
                <a:cs typeface="Tahoma" panose="020B0604030504040204" pitchFamily="34" charset="0"/>
              </a:rPr>
              <a:t>thi</a:t>
            </a:r>
            <a:r>
              <a:rPr lang="en-US" sz="3600" i="1">
                <a:latin typeface="Tahoma" panose="020B0604030504040204" pitchFamily="34" charset="0"/>
                <a:ea typeface="Tahoma" panose="020B0604030504040204" pitchFamily="34" charset="0"/>
                <a:cs typeface="Tahoma" panose="020B0604030504040204" pitchFamily="34" charset="0"/>
              </a:rPr>
              <a:t> </a:t>
            </a:r>
            <a:r>
              <a:rPr lang="en-US" sz="3600" i="1" smtClean="0">
                <a:latin typeface="Tahoma" panose="020B0604030504040204" pitchFamily="34" charset="0"/>
                <a:ea typeface="Tahoma" panose="020B0604030504040204" pitchFamily="34" charset="0"/>
                <a:cs typeface="Tahoma" panose="020B0604030504040204" pitchFamily="34" charset="0"/>
              </a:rPr>
              <a:t>“Bảy </a:t>
            </a:r>
            <a:r>
              <a:rPr lang="en-US" sz="3600" i="1" dirty="0" err="1">
                <a:latin typeface="Tahoma" panose="020B0604030504040204" pitchFamily="34" charset="0"/>
                <a:ea typeface="Tahoma" panose="020B0604030504040204" pitchFamily="34" charset="0"/>
                <a:cs typeface="Tahoma" panose="020B0604030504040204" pitchFamily="34" charset="0"/>
              </a:rPr>
              <a:t>sắc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err="1">
                <a:latin typeface="Tahoma" panose="020B0604030504040204" pitchFamily="34" charset="0"/>
                <a:ea typeface="Tahoma" panose="020B0604030504040204" pitchFamily="34" charset="0"/>
                <a:cs typeface="Tahoma" panose="020B0604030504040204" pitchFamily="34" charset="0"/>
              </a:rPr>
              <a:t>cầu</a:t>
            </a:r>
            <a:r>
              <a:rPr lang="en-US" sz="3600" i="1">
                <a:latin typeface="Tahoma" panose="020B0604030504040204" pitchFamily="34" charset="0"/>
                <a:ea typeface="Tahoma" panose="020B0604030504040204" pitchFamily="34" charset="0"/>
                <a:cs typeface="Tahoma" panose="020B0604030504040204" pitchFamily="34" charset="0"/>
              </a:rPr>
              <a:t> </a:t>
            </a:r>
            <a:r>
              <a:rPr lang="en-US" sz="3600" i="1" smtClean="0">
                <a:latin typeface="Tahoma" panose="020B0604030504040204" pitchFamily="34" charset="0"/>
                <a:ea typeface="Tahoma" panose="020B0604030504040204" pitchFamily="34" charset="0"/>
                <a:cs typeface="Tahoma" panose="020B0604030504040204" pitchFamily="34" charset="0"/>
              </a:rPr>
              <a:t>vồng”: </a:t>
            </a:r>
            <a:r>
              <a:rPr lang="en-US" sz="3600" i="1" dirty="0" err="1">
                <a:latin typeface="Tahoma" panose="020B0604030504040204" pitchFamily="34" charset="0"/>
                <a:ea typeface="Tahoma" panose="020B0604030504040204" pitchFamily="34" charset="0"/>
                <a:cs typeface="Tahoma" panose="020B0604030504040204" pitchFamily="34" charset="0"/>
              </a:rPr>
              <a:t>một</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cuộc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thi</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kiến</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thức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dành</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cho</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học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sinh</a:t>
            </a:r>
            <a:r>
              <a:rPr lang="en-US" sz="3600" i="1" dirty="0">
                <a:latin typeface="Tahoma" panose="020B0604030504040204" pitchFamily="34" charset="0"/>
                <a:ea typeface="Tahoma" panose="020B0604030504040204" pitchFamily="34" charset="0"/>
                <a:cs typeface="Tahoma" panose="020B0604030504040204" pitchFamily="34" charset="0"/>
              </a:rPr>
              <a:t> Trung </a:t>
            </a:r>
            <a:r>
              <a:rPr lang="en-US" sz="3600" i="1" dirty="0" err="1">
                <a:latin typeface="Tahoma" panose="020B0604030504040204" pitchFamily="34" charset="0"/>
                <a:ea typeface="Tahoma" panose="020B0604030504040204" pitchFamily="34" charset="0"/>
                <a:cs typeface="Tahoma" panose="020B0604030504040204" pitchFamily="34" charset="0"/>
              </a:rPr>
              <a:t>học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phổ</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thông</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toàn</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quốc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được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tổ</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chức</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trong</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khoảng</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thời</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gian</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từ</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năm</a:t>
            </a:r>
            <a:r>
              <a:rPr lang="en-US" sz="3600" i="1" dirty="0">
                <a:latin typeface="Tahoma" panose="020B0604030504040204" pitchFamily="34" charset="0"/>
                <a:ea typeface="Tahoma" panose="020B0604030504040204" pitchFamily="34" charset="0"/>
                <a:cs typeface="Tahoma" panose="020B0604030504040204" pitchFamily="34" charset="0"/>
              </a:rPr>
              <a:t> 1996 </a:t>
            </a:r>
            <a:r>
              <a:rPr lang="en-US" sz="3600" i="1" dirty="0" err="1">
                <a:latin typeface="Tahoma" panose="020B0604030504040204" pitchFamily="34" charset="0"/>
                <a:ea typeface="Tahoma" panose="020B0604030504040204" pitchFamily="34" charset="0"/>
                <a:cs typeface="Tahoma" panose="020B0604030504040204" pitchFamily="34" charset="0"/>
              </a:rPr>
              <a:t>đến</a:t>
            </a:r>
            <a:r>
              <a:rPr lang="en-US" sz="3600" i="1" dirty="0">
                <a:latin typeface="Tahoma" panose="020B0604030504040204" pitchFamily="34" charset="0"/>
                <a:ea typeface="Tahoma" panose="020B0604030504040204" pitchFamily="34" charset="0"/>
                <a:cs typeface="Tahoma" panose="020B0604030504040204" pitchFamily="34" charset="0"/>
              </a:rPr>
              <a:t> </a:t>
            </a:r>
            <a:r>
              <a:rPr lang="en-US" sz="3600" i="1" dirty="0" err="1">
                <a:latin typeface="Tahoma" panose="020B0604030504040204" pitchFamily="34" charset="0"/>
                <a:ea typeface="Tahoma" panose="020B0604030504040204" pitchFamily="34" charset="0"/>
                <a:cs typeface="Tahoma" panose="020B0604030504040204" pitchFamily="34" charset="0"/>
              </a:rPr>
              <a:t>năm</a:t>
            </a:r>
            <a:r>
              <a:rPr lang="en-US" sz="3600" i="1" dirty="0">
                <a:latin typeface="Tahoma" panose="020B0604030504040204" pitchFamily="34" charset="0"/>
                <a:ea typeface="Tahoma" panose="020B0604030504040204" pitchFamily="34" charset="0"/>
                <a:cs typeface="Tahoma" panose="020B0604030504040204" pitchFamily="34" charset="0"/>
              </a:rPr>
              <a:t> 1998.</a:t>
            </a:r>
          </a:p>
        </p:txBody>
      </p:sp>
      <p:pic>
        <p:nvPicPr>
          <p:cNvPr id="7" name="Picture 6">
            <a:extLst>
              <a:ext uri="{FF2B5EF4-FFF2-40B4-BE49-F238E27FC236}">
                <a16:creationId xmlns:a16="http://schemas.microsoft.com/office/drawing/2014/main" id="{25D01AD5-CC5C-5800-D7BB-AEA0549DDAF6}"/>
              </a:ext>
            </a:extLst>
          </p:cNvPr>
          <p:cNvPicPr>
            <a:picLocks noChangeAspect="1"/>
          </p:cNvPicPr>
          <p:nvPr/>
        </p:nvPicPr>
        <p:blipFill>
          <a:blip r:embed="rId3"/>
          <a:stretch>
            <a:fillRect/>
          </a:stretch>
        </p:blipFill>
        <p:spPr>
          <a:xfrm>
            <a:off x="7596114" y="1695450"/>
            <a:ext cx="4021664" cy="48959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8142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66AE6-4373-2771-2645-A0E105B39F22}"/>
              </a:ext>
            </a:extLst>
          </p:cNvPr>
          <p:cNvPicPr>
            <a:picLocks noChangeAspect="1"/>
          </p:cNvPicPr>
          <p:nvPr/>
        </p:nvPicPr>
        <p:blipFill>
          <a:blip r:embed="rId2"/>
          <a:stretch>
            <a:fillRect/>
          </a:stretch>
        </p:blipFill>
        <p:spPr>
          <a:xfrm>
            <a:off x="0" y="1390"/>
            <a:ext cx="12192000" cy="6855220"/>
          </a:xfrm>
          <a:prstGeom prst="rect">
            <a:avLst/>
          </a:prstGeom>
        </p:spPr>
      </p:pic>
      <p:sp>
        <p:nvSpPr>
          <p:cNvPr id="5" name="Rectangle: Rounded Corners 4">
            <a:extLst>
              <a:ext uri="{FF2B5EF4-FFF2-40B4-BE49-F238E27FC236}">
                <a16:creationId xmlns:a16="http://schemas.microsoft.com/office/drawing/2014/main" id="{AB3C430A-6E40-097B-C586-85E66B85E0DB}"/>
              </a:ext>
            </a:extLst>
          </p:cNvPr>
          <p:cNvSpPr/>
          <p:nvPr/>
        </p:nvSpPr>
        <p:spPr>
          <a:xfrm>
            <a:off x="331008" y="1552285"/>
            <a:ext cx="6705600" cy="2092615"/>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dirty="0" err="1">
                <a:latin typeface="Tahoma" panose="020B0604030504040204" pitchFamily="34" charset="0"/>
                <a:ea typeface="Tahoma" panose="020B0604030504040204" pitchFamily="34" charset="0"/>
                <a:cs typeface="Tahoma" panose="020B0604030504040204" pitchFamily="34" charset="0"/>
              </a:rPr>
              <a:t>Tà</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Xùa</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một</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xã</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vùng</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cao</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thuộc</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huyện</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Bắc</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Yên</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tỉnh</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Sơn</a:t>
            </a:r>
            <a:r>
              <a:rPr lang="en-US" sz="4000" i="1" dirty="0">
                <a:latin typeface="Tahoma" panose="020B0604030504040204" pitchFamily="34" charset="0"/>
                <a:ea typeface="Tahoma" panose="020B0604030504040204" pitchFamily="34" charset="0"/>
                <a:cs typeface="Tahoma" panose="020B0604030504040204" pitchFamily="34" charset="0"/>
              </a:rPr>
              <a:t> La.</a:t>
            </a:r>
          </a:p>
        </p:txBody>
      </p:sp>
      <p:pic>
        <p:nvPicPr>
          <p:cNvPr id="2050" name="Picture 2" descr="Image result for tà xùa">
            <a:extLst>
              <a:ext uri="{FF2B5EF4-FFF2-40B4-BE49-F238E27FC236}">
                <a16:creationId xmlns:a16="http://schemas.microsoft.com/office/drawing/2014/main" id="{1FF2061D-057F-233D-0A6D-0748ED1B5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139" y="1695450"/>
            <a:ext cx="4851398" cy="32342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4" name="Picture 6" descr="Image result for tà xùa">
            <a:extLst>
              <a:ext uri="{FF2B5EF4-FFF2-40B4-BE49-F238E27FC236}">
                <a16:creationId xmlns:a16="http://schemas.microsoft.com/office/drawing/2014/main" id="{21AF180E-8A4E-F427-A41C-669675297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2413">
            <a:off x="590550" y="3834584"/>
            <a:ext cx="4000500" cy="2667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6" name="Picture 8" descr="Image result for tà xùa">
            <a:extLst>
              <a:ext uri="{FF2B5EF4-FFF2-40B4-BE49-F238E27FC236}">
                <a16:creationId xmlns:a16="http://schemas.microsoft.com/office/drawing/2014/main" id="{7A15EA79-4B52-1082-F445-B3D209D3A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1007">
            <a:off x="5277118" y="4002859"/>
            <a:ext cx="3518980" cy="2330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48204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p:cTn id="19" dur="500" fill="hold"/>
                                        <p:tgtEl>
                                          <p:spTgt spid="2054"/>
                                        </p:tgtEl>
                                        <p:attrNameLst>
                                          <p:attrName>ppt_w</p:attrName>
                                        </p:attrNameLst>
                                      </p:cBhvr>
                                      <p:tavLst>
                                        <p:tav tm="0">
                                          <p:val>
                                            <p:fltVal val="0"/>
                                          </p:val>
                                        </p:tav>
                                        <p:tav tm="100000">
                                          <p:val>
                                            <p:strVal val="#ppt_w"/>
                                          </p:val>
                                        </p:tav>
                                      </p:tavLst>
                                    </p:anim>
                                    <p:anim calcmode="lin" valueType="num">
                                      <p:cBhvr>
                                        <p:cTn id="20" dur="500" fill="hold"/>
                                        <p:tgtEl>
                                          <p:spTgt spid="2054"/>
                                        </p:tgtEl>
                                        <p:attrNameLst>
                                          <p:attrName>ppt_h</p:attrName>
                                        </p:attrNameLst>
                                      </p:cBhvr>
                                      <p:tavLst>
                                        <p:tav tm="0">
                                          <p:val>
                                            <p:fltVal val="0"/>
                                          </p:val>
                                        </p:tav>
                                        <p:tav tm="100000">
                                          <p:val>
                                            <p:strVal val="#ppt_h"/>
                                          </p:val>
                                        </p:tav>
                                      </p:tavLst>
                                    </p:anim>
                                    <p:animEffect transition="in" filter="fade">
                                      <p:cBhvr>
                                        <p:cTn id="21" dur="500"/>
                                        <p:tgtEl>
                                          <p:spTgt spid="20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56"/>
                                        </p:tgtEl>
                                        <p:attrNameLst>
                                          <p:attrName>style.visibility</p:attrName>
                                        </p:attrNameLst>
                                      </p:cBhvr>
                                      <p:to>
                                        <p:strVal val="visible"/>
                                      </p:to>
                                    </p:set>
                                    <p:anim calcmode="lin" valueType="num">
                                      <p:cBhvr>
                                        <p:cTn id="26" dur="500" fill="hold"/>
                                        <p:tgtEl>
                                          <p:spTgt spid="2056"/>
                                        </p:tgtEl>
                                        <p:attrNameLst>
                                          <p:attrName>ppt_w</p:attrName>
                                        </p:attrNameLst>
                                      </p:cBhvr>
                                      <p:tavLst>
                                        <p:tav tm="0">
                                          <p:val>
                                            <p:fltVal val="0"/>
                                          </p:val>
                                        </p:tav>
                                        <p:tav tm="100000">
                                          <p:val>
                                            <p:strVal val="#ppt_w"/>
                                          </p:val>
                                        </p:tav>
                                      </p:tavLst>
                                    </p:anim>
                                    <p:anim calcmode="lin" valueType="num">
                                      <p:cBhvr>
                                        <p:cTn id="27" dur="500" fill="hold"/>
                                        <p:tgtEl>
                                          <p:spTgt spid="2056"/>
                                        </p:tgtEl>
                                        <p:attrNameLst>
                                          <p:attrName>ppt_h</p:attrName>
                                        </p:attrNameLst>
                                      </p:cBhvr>
                                      <p:tavLst>
                                        <p:tav tm="0">
                                          <p:val>
                                            <p:fltVal val="0"/>
                                          </p:val>
                                        </p:tav>
                                        <p:tav tm="100000">
                                          <p:val>
                                            <p:strVal val="#ppt_h"/>
                                          </p:val>
                                        </p:tav>
                                      </p:tavLst>
                                    </p:anim>
                                    <p:animEffect transition="in" filter="fade">
                                      <p:cBhvr>
                                        <p:cTn id="28"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E0504-D0B3-C216-E574-371D9EA18DA9}"/>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791786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0FA3FF-D47C-270E-4B17-8E9ECA9E7EF4}"/>
              </a:ext>
            </a:extLst>
          </p:cNvPr>
          <p:cNvGrpSpPr/>
          <p:nvPr/>
        </p:nvGrpSpPr>
        <p:grpSpPr>
          <a:xfrm>
            <a:off x="-176803" y="-112918"/>
            <a:ext cx="5434604" cy="3451600"/>
            <a:chOff x="280397" y="1243613"/>
            <a:chExt cx="6272803" cy="3451600"/>
          </a:xfrm>
        </p:grpSpPr>
        <p:sp>
          <p:nvSpPr>
            <p:cNvPr id="3" name="Freeform 9">
              <a:extLst>
                <a:ext uri="{FF2B5EF4-FFF2-40B4-BE49-F238E27FC236}">
                  <a16:creationId xmlns:a16="http://schemas.microsoft.com/office/drawing/2014/main" id="{2CF2496E-8655-F1BE-3E7D-A22A8A9D464D}"/>
                </a:ext>
              </a:extLst>
            </p:cNvPr>
            <p:cNvSpPr/>
            <p:nvPr/>
          </p:nvSpPr>
          <p:spPr>
            <a:xfrm>
              <a:off x="280397" y="1243613"/>
              <a:ext cx="6272803" cy="3451600"/>
            </a:xfrm>
            <a:custGeom>
              <a:avLst/>
              <a:gdLst/>
              <a:ahLst/>
              <a:cxnLst/>
              <a:rect l="l" t="t" r="r" b="b"/>
              <a:pathLst>
                <a:path w="7140651" h="4114800">
                  <a:moveTo>
                    <a:pt x="0" y="0"/>
                  </a:moveTo>
                  <a:lnTo>
                    <a:pt x="7140651" y="0"/>
                  </a:lnTo>
                  <a:lnTo>
                    <a:pt x="714065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a:extLst>
                <a:ext uri="{FF2B5EF4-FFF2-40B4-BE49-F238E27FC236}">
                  <a16:creationId xmlns:a16="http://schemas.microsoft.com/office/drawing/2014/main" id="{48C9F173-A2F3-086B-FF5B-448E9BB9D69C}"/>
                </a:ext>
              </a:extLst>
            </p:cNvPr>
            <p:cNvSpPr txBox="1"/>
            <p:nvPr/>
          </p:nvSpPr>
          <p:spPr>
            <a:xfrm>
              <a:off x="908772" y="1807255"/>
              <a:ext cx="4266645" cy="2034123"/>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4400" b="1" kern="0"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Đọc</a:t>
              </a:r>
              <a:r>
                <a:rPr lang="en-US" sz="44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đúng</a:t>
              </a:r>
              <a:r>
                <a:rPr lang="en-US" sz="44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a:t>
              </a:r>
            </a:p>
            <a:p>
              <a:pPr algn="ctr" defTabSz="1371600">
                <a:buClr>
                  <a:srgbClr val="000000"/>
                </a:buClr>
                <a:defRPr/>
              </a:pPr>
              <a:r>
                <a:rPr lang="en-US" sz="44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to </a:t>
              </a:r>
              <a:r>
                <a:rPr lang="en-US" sz="4400" b="1" kern="0"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rõ</a:t>
              </a:r>
              <a:endParaRPr lang="vi-VN" sz="44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8C7CF7FA-D768-9732-5495-CD18F2A50769}"/>
              </a:ext>
            </a:extLst>
          </p:cNvPr>
          <p:cNvGrpSpPr/>
          <p:nvPr/>
        </p:nvGrpSpPr>
        <p:grpSpPr>
          <a:xfrm>
            <a:off x="7357084" y="-31876"/>
            <a:ext cx="4850658" cy="2747776"/>
            <a:chOff x="11393055" y="1140442"/>
            <a:chExt cx="5655952" cy="3171237"/>
          </a:xfrm>
        </p:grpSpPr>
        <p:sp>
          <p:nvSpPr>
            <p:cNvPr id="6" name="Freeform 7">
              <a:extLst>
                <a:ext uri="{FF2B5EF4-FFF2-40B4-BE49-F238E27FC236}">
                  <a16:creationId xmlns:a16="http://schemas.microsoft.com/office/drawing/2014/main" id="{7F5CD44A-5778-AA70-D18C-40269D1B5B2E}"/>
                </a:ext>
              </a:extLst>
            </p:cNvPr>
            <p:cNvSpPr/>
            <p:nvPr/>
          </p:nvSpPr>
          <p:spPr>
            <a:xfrm flipH="1">
              <a:off x="11393055" y="1140442"/>
              <a:ext cx="5655952" cy="31712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TextBox 6">
              <a:extLst>
                <a:ext uri="{FF2B5EF4-FFF2-40B4-BE49-F238E27FC236}">
                  <a16:creationId xmlns:a16="http://schemas.microsoft.com/office/drawing/2014/main" id="{0EF298C4-184C-2866-77CF-51E8CA7E3107}"/>
                </a:ext>
              </a:extLst>
            </p:cNvPr>
            <p:cNvSpPr txBox="1"/>
            <p:nvPr/>
          </p:nvSpPr>
          <p:spPr>
            <a:xfrm>
              <a:off x="12353727" y="2031726"/>
              <a:ext cx="4266645" cy="1081980"/>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Giọng</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đọc</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hay</a:t>
              </a:r>
              <a:endParaRPr lang="vi-VN"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8" name="Group 7">
            <a:extLst>
              <a:ext uri="{FF2B5EF4-FFF2-40B4-BE49-F238E27FC236}">
                <a16:creationId xmlns:a16="http://schemas.microsoft.com/office/drawing/2014/main" id="{0EC9EBE5-62EA-CCEE-E3B4-7A4ECB0223EC}"/>
              </a:ext>
            </a:extLst>
          </p:cNvPr>
          <p:cNvGrpSpPr/>
          <p:nvPr/>
        </p:nvGrpSpPr>
        <p:grpSpPr>
          <a:xfrm>
            <a:off x="7309052" y="3824719"/>
            <a:ext cx="4882950" cy="3013331"/>
            <a:chOff x="11072772" y="5953980"/>
            <a:chExt cx="6571871" cy="4114800"/>
          </a:xfrm>
        </p:grpSpPr>
        <p:sp>
          <p:nvSpPr>
            <p:cNvPr id="9" name="Freeform 8">
              <a:extLst>
                <a:ext uri="{FF2B5EF4-FFF2-40B4-BE49-F238E27FC236}">
                  <a16:creationId xmlns:a16="http://schemas.microsoft.com/office/drawing/2014/main" id="{AEB3C7A7-F80C-1C02-D9B1-BFFC154550F4}"/>
                </a:ext>
              </a:extLst>
            </p:cNvPr>
            <p:cNvSpPr/>
            <p:nvPr/>
          </p:nvSpPr>
          <p:spPr>
            <a:xfrm flipV="1">
              <a:off x="11072772" y="5953980"/>
              <a:ext cx="6429375" cy="4114800"/>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TextBox 9">
              <a:extLst>
                <a:ext uri="{FF2B5EF4-FFF2-40B4-BE49-F238E27FC236}">
                  <a16:creationId xmlns:a16="http://schemas.microsoft.com/office/drawing/2014/main" id="{780E6AB4-B3F2-16A1-542F-8F1AC0D0BC65}"/>
                </a:ext>
              </a:extLst>
            </p:cNvPr>
            <p:cNvSpPr txBox="1"/>
            <p:nvPr/>
          </p:nvSpPr>
          <p:spPr>
            <a:xfrm>
              <a:off x="11351098" y="6676962"/>
              <a:ext cx="6293545" cy="2034122"/>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Biết</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thể</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p>
            <a:p>
              <a:pPr algn="ctr" defTabSz="1371600">
                <a:buClr>
                  <a:srgbClr val="000000"/>
                </a:buClr>
                <a:defRPr/>
              </a:pP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nét</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mặt</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cử</a:t>
              </a:r>
              <a:r>
                <a:rPr lang="en-US"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chỉ</a:t>
              </a:r>
              <a:endParaRPr lang="vi-VN" sz="4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E8E3D0D4-2F4B-0DC4-D546-F6D99564BBF5}"/>
              </a:ext>
            </a:extLst>
          </p:cNvPr>
          <p:cNvGrpSpPr/>
          <p:nvPr/>
        </p:nvGrpSpPr>
        <p:grpSpPr>
          <a:xfrm>
            <a:off x="-1003774" y="3902324"/>
            <a:ext cx="6822657" cy="2832605"/>
            <a:chOff x="-72535" y="5683684"/>
            <a:chExt cx="7601111" cy="4114800"/>
          </a:xfrm>
        </p:grpSpPr>
        <p:sp>
          <p:nvSpPr>
            <p:cNvPr id="12" name="Freeform 2">
              <a:extLst>
                <a:ext uri="{FF2B5EF4-FFF2-40B4-BE49-F238E27FC236}">
                  <a16:creationId xmlns:a16="http://schemas.microsoft.com/office/drawing/2014/main" id="{3A1BCB03-A7A7-7925-2335-BE1FC33D868F}"/>
                </a:ext>
              </a:extLst>
            </p:cNvPr>
            <p:cNvSpPr/>
            <p:nvPr/>
          </p:nvSpPr>
          <p:spPr>
            <a:xfrm flipH="1" flipV="1">
              <a:off x="1028229" y="5683684"/>
              <a:ext cx="5200379" cy="4114800"/>
            </a:xfrm>
            <a:custGeom>
              <a:avLst/>
              <a:gdLst/>
              <a:ahLst/>
              <a:cxnLst/>
              <a:rect l="l" t="t" r="r" b="b"/>
              <a:pathLst>
                <a:path w="5200379" h="4114800">
                  <a:moveTo>
                    <a:pt x="0" y="0"/>
                  </a:moveTo>
                  <a:lnTo>
                    <a:pt x="5200380" y="0"/>
                  </a:lnTo>
                  <a:lnTo>
                    <a:pt x="520038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TextBox 12">
              <a:extLst>
                <a:ext uri="{FF2B5EF4-FFF2-40B4-BE49-F238E27FC236}">
                  <a16:creationId xmlns:a16="http://schemas.microsoft.com/office/drawing/2014/main" id="{58F82F95-D17F-BB37-2228-FA901FADEE99}"/>
                </a:ext>
              </a:extLst>
            </p:cNvPr>
            <p:cNvSpPr txBox="1"/>
            <p:nvPr/>
          </p:nvSpPr>
          <p:spPr>
            <a:xfrm rot="21414382">
              <a:off x="-72535" y="6694491"/>
              <a:ext cx="7601111" cy="2207241"/>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Ngắt</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nghỉ</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p>
            <a:p>
              <a:pPr algn="ctr" defTabSz="1371600">
                <a:buClr>
                  <a:srgbClr val="000000"/>
                </a:buClr>
                <a:defRPr/>
              </a:pP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đúng</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chỗ</a:t>
              </a:r>
              <a:endParaRPr lang="vi-VN"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14" name="Picture 13">
            <a:extLst>
              <a:ext uri="{FF2B5EF4-FFF2-40B4-BE49-F238E27FC236}">
                <a16:creationId xmlns:a16="http://schemas.microsoft.com/office/drawing/2014/main" id="{27BDB7C1-FC8D-9BA1-9FF6-A9A13C233E39}"/>
              </a:ext>
            </a:extLst>
          </p:cNvPr>
          <p:cNvPicPr>
            <a:picLocks noChangeAspect="1"/>
          </p:cNvPicPr>
          <p:nvPr/>
        </p:nvPicPr>
        <p:blipFill>
          <a:blip r:embed="rId11"/>
          <a:stretch>
            <a:fillRect/>
          </a:stretch>
        </p:blipFill>
        <p:spPr>
          <a:xfrm>
            <a:off x="4130053" y="1367248"/>
            <a:ext cx="3931893" cy="3990636"/>
          </a:xfrm>
          <a:prstGeom prst="rect">
            <a:avLst/>
          </a:prstGeom>
        </p:spPr>
      </p:pic>
    </p:spTree>
    <p:extLst>
      <p:ext uri="{BB962C8B-B14F-4D97-AF65-F5344CB8AC3E}">
        <p14:creationId xmlns:p14="http://schemas.microsoft.com/office/powerpoint/2010/main" val="218406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90"/>
                                          </p:val>
                                        </p:tav>
                                        <p:tav tm="100000">
                                          <p:val>
                                            <p:fltVal val="0"/>
                                          </p:val>
                                        </p:tav>
                                      </p:tavLst>
                                    </p:anim>
                                    <p:animEffect transition="in" filter="fade">
                                      <p:cBhvr>
                                        <p:cTn id="16"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90"/>
                                          </p:val>
                                        </p:tav>
                                        <p:tav tm="100000">
                                          <p:val>
                                            <p:fltVal val="0"/>
                                          </p:val>
                                        </p:tav>
                                      </p:tavLst>
                                    </p:anim>
                                    <p:animEffect transition="in" filter="fade">
                                      <p:cBhvr>
                                        <p:cTn id="23"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2" name="arrow.wav"/>
                                        </p:tgtEl>
                                      </p:cMediaNode>
                                    </p:audio>
                                  </p:subTnLst>
                                </p:cTn>
                              </p:par>
                            </p:childTnLst>
                          </p:cTn>
                        </p:par>
                        <p:par>
                          <p:cTn id="24" fill="hold">
                            <p:stCondLst>
                              <p:cond delay="1000"/>
                            </p:stCondLst>
                            <p:childTnLst>
                              <p:par>
                                <p:cTn id="25" presetID="3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style.rotation</p:attrName>
                                        </p:attrNameLst>
                                      </p:cBhvr>
                                      <p:tavLst>
                                        <p:tav tm="0">
                                          <p:val>
                                            <p:fltVal val="90"/>
                                          </p:val>
                                        </p:tav>
                                        <p:tav tm="100000">
                                          <p:val>
                                            <p:fltVal val="0"/>
                                          </p:val>
                                        </p:tav>
                                      </p:tavLst>
                                    </p:anim>
                                    <p:animEffect transition="in" filter="fade">
                                      <p:cBhvr>
                                        <p:cTn id="30"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 calcmode="lin" valueType="num">
                                      <p:cBhvr>
                                        <p:cTn id="36" dur="500" fill="hold"/>
                                        <p:tgtEl>
                                          <p:spTgt spid="8"/>
                                        </p:tgtEl>
                                        <p:attrNameLst>
                                          <p:attrName>style.rotation</p:attrName>
                                        </p:attrNameLst>
                                      </p:cBhvr>
                                      <p:tavLst>
                                        <p:tav tm="0">
                                          <p:val>
                                            <p:fltVal val="90"/>
                                          </p:val>
                                        </p:tav>
                                        <p:tav tm="100000">
                                          <p:val>
                                            <p:fltVal val="0"/>
                                          </p:val>
                                        </p:tav>
                                      </p:tavLst>
                                    </p:anim>
                                    <p:animEffect transition="in" filter="fade">
                                      <p:cBhvr>
                                        <p:cTn id="37" dur="500"/>
                                        <p:tgtEl>
                                          <p:spTgt spid="8"/>
                                        </p:tgtEl>
                                      </p:cBhvr>
                                    </p:animEffect>
                                  </p:childTnLst>
                                  <p:subTnLst>
                                    <p:audio>
                                      <p:cMediaNode>
                                        <p:cTn display="0" masterRel="sameClick">
                                          <p:stCondLst>
                                            <p:cond evt="begin" delay="0">
                                              <p:tn val="3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5D9C59-B314-1981-4643-C062882B0E3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8817031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4657D-FF57-C985-42FA-4F8B4BA583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7DB383-9EFB-1E89-E12B-A4F24C0DF41A}"/>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2215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2DC9D78-4B9D-A7D1-0E02-83B51F824BE5}"/>
              </a:ext>
            </a:extLst>
          </p:cNvPr>
          <p:cNvSpPr/>
          <p:nvPr/>
        </p:nvSpPr>
        <p:spPr>
          <a:xfrm>
            <a:off x="609600" y="223593"/>
            <a:ext cx="12096750" cy="902791"/>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sp>
      <p:sp>
        <p:nvSpPr>
          <p:cNvPr id="3" name="TextBox 2">
            <a:extLst>
              <a:ext uri="{FF2B5EF4-FFF2-40B4-BE49-F238E27FC236}">
                <a16:creationId xmlns:a16="http://schemas.microsoft.com/office/drawing/2014/main" id="{0E643987-E124-A831-39EE-0D6D1A5BBA75}"/>
              </a:ext>
            </a:extLst>
          </p:cNvPr>
          <p:cNvSpPr txBox="1"/>
          <p:nvPr/>
        </p:nvSpPr>
        <p:spPr>
          <a:xfrm>
            <a:off x="0" y="223593"/>
            <a:ext cx="12096750" cy="584775"/>
          </a:xfrm>
          <a:prstGeom prst="rect">
            <a:avLst/>
          </a:prstGeom>
          <a:noFill/>
        </p:spPr>
        <p:txBody>
          <a:bodyPr wrap="square" rtlCol="0">
            <a:spAutoFit/>
          </a:bodyP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1: </a:t>
            </a:r>
            <a:r>
              <a:rPr lang="vi-VN" sz="3200" dirty="0">
                <a:latin typeface="Tahoma" panose="020B0604030504040204" pitchFamily="34" charset="0"/>
                <a:ea typeface="Tahoma" panose="020B0604030504040204" pitchFamily="34" charset="0"/>
                <a:cs typeface="Tahoma" panose="020B0604030504040204" pitchFamily="34" charset="0"/>
              </a:rPr>
              <a:t>Thào A Sùng kể với bạn những gì về quê hương của cậu?</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Freeform 9">
            <a:extLst>
              <a:ext uri="{FF2B5EF4-FFF2-40B4-BE49-F238E27FC236}">
                <a16:creationId xmlns:a16="http://schemas.microsoft.com/office/drawing/2014/main" id="{9CBA865F-8871-53DB-31F5-BC8B39CA1F0E}"/>
              </a:ext>
            </a:extLst>
          </p:cNvPr>
          <p:cNvSpPr/>
          <p:nvPr/>
        </p:nvSpPr>
        <p:spPr>
          <a:xfrm>
            <a:off x="0" y="1036274"/>
            <a:ext cx="12001500" cy="131133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txBody>
          <a:bodyPr/>
          <a:lstStyle/>
          <a:p>
            <a:endParaRPr lang="en-US" dirty="0"/>
          </a:p>
        </p:txBody>
      </p:sp>
      <p:sp>
        <p:nvSpPr>
          <p:cNvPr id="5" name="TextBox 4">
            <a:extLst>
              <a:ext uri="{FF2B5EF4-FFF2-40B4-BE49-F238E27FC236}">
                <a16:creationId xmlns:a16="http://schemas.microsoft.com/office/drawing/2014/main" id="{733AF589-4C77-1F0D-9DE2-0D4CE628FF52}"/>
              </a:ext>
            </a:extLst>
          </p:cNvPr>
          <p:cNvSpPr txBox="1"/>
          <p:nvPr/>
        </p:nvSpPr>
        <p:spPr>
          <a:xfrm>
            <a:off x="395908" y="1036274"/>
            <a:ext cx="11244378" cy="1200329"/>
          </a:xfrm>
          <a:prstGeom prst="rect">
            <a:avLst/>
          </a:prstGeom>
          <a:noFill/>
        </p:spPr>
        <p:txBody>
          <a:bodyPr wrap="square" rtlCol="0">
            <a:spAutoFit/>
          </a:bodyPr>
          <a:lstStyle/>
          <a:p>
            <a:pPr algn="just"/>
            <a:r>
              <a:rPr lang="en-US" sz="3600" dirty="0" err="1">
                <a:latin typeface="Tahoma" panose="020B0604030504040204" pitchFamily="34" charset="0"/>
                <a:ea typeface="Tahoma" panose="020B0604030504040204" pitchFamily="34" charset="0"/>
                <a:cs typeface="Tahoma" panose="020B0604030504040204" pitchFamily="34" charset="0"/>
              </a:rPr>
              <a:t>Câu</a:t>
            </a:r>
            <a:r>
              <a:rPr lang="en-US" sz="3600" dirty="0">
                <a:latin typeface="Tahoma" panose="020B0604030504040204" pitchFamily="34" charset="0"/>
                <a:ea typeface="Tahoma" panose="020B0604030504040204" pitchFamily="34" charset="0"/>
                <a:cs typeface="Tahoma" panose="020B0604030504040204" pitchFamily="34" charset="0"/>
              </a:rPr>
              <a:t> 2: </a:t>
            </a:r>
            <a:r>
              <a:rPr lang="vi-VN" sz="3600" dirty="0">
                <a:latin typeface="Tahoma" panose="020B0604030504040204" pitchFamily="34" charset="0"/>
                <a:ea typeface="Tahoma" panose="020B0604030504040204" pitchFamily="34" charset="0"/>
                <a:cs typeface="Tahoma" panose="020B0604030504040204" pitchFamily="34" charset="0"/>
              </a:rPr>
              <a:t>Trong cuộc thi "Bảy sắc cầu vồng”, Thào A Sùng đã giới thiệu thế nào về chè Tà Xùa?</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6" name="Freeform 9">
            <a:extLst>
              <a:ext uri="{FF2B5EF4-FFF2-40B4-BE49-F238E27FC236}">
                <a16:creationId xmlns:a16="http://schemas.microsoft.com/office/drawing/2014/main" id="{2B95F8E9-8CDD-0DF3-C15B-9B95350016C6}"/>
              </a:ext>
            </a:extLst>
          </p:cNvPr>
          <p:cNvSpPr/>
          <p:nvPr/>
        </p:nvSpPr>
        <p:spPr>
          <a:xfrm>
            <a:off x="-152398" y="2397544"/>
            <a:ext cx="12001500" cy="1211477"/>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sp>
      <p:sp>
        <p:nvSpPr>
          <p:cNvPr id="7" name="TextBox 6">
            <a:extLst>
              <a:ext uri="{FF2B5EF4-FFF2-40B4-BE49-F238E27FC236}">
                <a16:creationId xmlns:a16="http://schemas.microsoft.com/office/drawing/2014/main" id="{0B54433D-6A45-E455-15DB-B8BE35CFA1A4}"/>
              </a:ext>
            </a:extLst>
          </p:cNvPr>
          <p:cNvSpPr txBox="1"/>
          <p:nvPr/>
        </p:nvSpPr>
        <p:spPr>
          <a:xfrm>
            <a:off x="152398" y="2418681"/>
            <a:ext cx="11658602" cy="1200329"/>
          </a:xfrm>
          <a:prstGeom prst="rect">
            <a:avLst/>
          </a:prstGeom>
          <a:noFill/>
        </p:spPr>
        <p:txBody>
          <a:bodyPr wrap="square" rtlCol="0">
            <a:spAutoFit/>
          </a:bodyPr>
          <a:lstStyle/>
          <a:p>
            <a:pPr algn="just"/>
            <a:r>
              <a:rPr lang="en-US" sz="3600" dirty="0" err="1">
                <a:latin typeface="Tahoma" panose="020B0604030504040204" pitchFamily="34" charset="0"/>
                <a:ea typeface="Tahoma" panose="020B0604030504040204" pitchFamily="34" charset="0"/>
                <a:cs typeface="Tahoma" panose="020B0604030504040204" pitchFamily="34" charset="0"/>
              </a:rPr>
              <a:t>Câu</a:t>
            </a:r>
            <a:r>
              <a:rPr lang="en-US" sz="3600" dirty="0">
                <a:latin typeface="Tahoma" panose="020B0604030504040204" pitchFamily="34" charset="0"/>
                <a:ea typeface="Tahoma" panose="020B0604030504040204" pitchFamily="34" charset="0"/>
                <a:cs typeface="Tahoma" panose="020B0604030504040204" pitchFamily="34" charset="0"/>
              </a:rPr>
              <a:t> 3: </a:t>
            </a:r>
            <a:r>
              <a:rPr lang="vi-VN" sz="3600" dirty="0">
                <a:latin typeface="Tahoma" panose="020B0604030504040204" pitchFamily="34" charset="0"/>
                <a:ea typeface="Tahoma" panose="020B0604030504040204" pitchFamily="34" charset="0"/>
                <a:cs typeface="Tahoma" panose="020B0604030504040204" pitchFamily="34" charset="0"/>
              </a:rPr>
              <a:t>Thào A Sùng mơ ước điều gì? Những chi tiết nào thể hiện ước mơ đó?</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8" name="Freeform 9">
            <a:extLst>
              <a:ext uri="{FF2B5EF4-FFF2-40B4-BE49-F238E27FC236}">
                <a16:creationId xmlns:a16="http://schemas.microsoft.com/office/drawing/2014/main" id="{43D4EDE7-6B30-2D81-D26F-6B4281C0363E}"/>
              </a:ext>
            </a:extLst>
          </p:cNvPr>
          <p:cNvSpPr/>
          <p:nvPr/>
        </p:nvSpPr>
        <p:spPr>
          <a:xfrm>
            <a:off x="-152398" y="3619010"/>
            <a:ext cx="12153898" cy="198169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sp>
      <p:sp>
        <p:nvSpPr>
          <p:cNvPr id="9" name="TextBox 8">
            <a:extLst>
              <a:ext uri="{FF2B5EF4-FFF2-40B4-BE49-F238E27FC236}">
                <a16:creationId xmlns:a16="http://schemas.microsoft.com/office/drawing/2014/main" id="{8AA29796-8BFA-888F-2428-3B4CD2801558}"/>
              </a:ext>
            </a:extLst>
          </p:cNvPr>
          <p:cNvSpPr txBox="1"/>
          <p:nvPr/>
        </p:nvSpPr>
        <p:spPr>
          <a:xfrm>
            <a:off x="361950" y="3658952"/>
            <a:ext cx="11131550" cy="1754326"/>
          </a:xfrm>
          <a:prstGeom prst="rect">
            <a:avLst/>
          </a:prstGeom>
          <a:noFill/>
        </p:spPr>
        <p:txBody>
          <a:bodyPr wrap="square" rtlCol="0">
            <a:spAutoFit/>
          </a:bodyPr>
          <a:lstStyle/>
          <a:p>
            <a:pPr algn="just"/>
            <a:r>
              <a:rPr lang="en-US" sz="3600" dirty="0" err="1">
                <a:latin typeface="Tahoma" panose="020B0604030504040204" pitchFamily="34" charset="0"/>
                <a:ea typeface="Tahoma" panose="020B0604030504040204" pitchFamily="34" charset="0"/>
                <a:cs typeface="Tahoma" panose="020B0604030504040204" pitchFamily="34" charset="0"/>
              </a:rPr>
              <a:t>Câu</a:t>
            </a:r>
            <a:r>
              <a:rPr lang="en-US" sz="3600" dirty="0">
                <a:latin typeface="Tahoma" panose="020B0604030504040204" pitchFamily="34" charset="0"/>
                <a:ea typeface="Tahoma" panose="020B0604030504040204" pitchFamily="34" charset="0"/>
                <a:cs typeface="Tahoma" panose="020B0604030504040204" pitchFamily="34" charset="0"/>
              </a:rPr>
              <a:t> 4: </a:t>
            </a:r>
            <a:r>
              <a:rPr lang="vi-VN" sz="3600" dirty="0">
                <a:latin typeface="Tahoma" panose="020B0604030504040204" pitchFamily="34" charset="0"/>
                <a:ea typeface="Tahoma" panose="020B0604030504040204" pitchFamily="34" charset="0"/>
                <a:cs typeface="Tahoma" panose="020B0604030504040204" pitchFamily="34" charset="0"/>
              </a:rPr>
              <a:t>Theo em, vì sao khi nghe Thào A Sùng nói về chè Tà Xùa, các bạn nhỏ như quên mất cuộc thi? Chọn câu trả lời dưới đây hoặc nêu ý kiến của em.</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10" name="Freeform 9">
            <a:extLst>
              <a:ext uri="{FF2B5EF4-FFF2-40B4-BE49-F238E27FC236}">
                <a16:creationId xmlns:a16="http://schemas.microsoft.com/office/drawing/2014/main" id="{28E69981-C026-5BDC-66B4-03296C47B09F}"/>
              </a:ext>
            </a:extLst>
          </p:cNvPr>
          <p:cNvSpPr/>
          <p:nvPr/>
        </p:nvSpPr>
        <p:spPr>
          <a:xfrm>
            <a:off x="-114296" y="5579563"/>
            <a:ext cx="12001500" cy="1211477"/>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sp>
      <p:sp>
        <p:nvSpPr>
          <p:cNvPr id="11" name="TextBox 10">
            <a:extLst>
              <a:ext uri="{FF2B5EF4-FFF2-40B4-BE49-F238E27FC236}">
                <a16:creationId xmlns:a16="http://schemas.microsoft.com/office/drawing/2014/main" id="{0ADA9278-F6B5-4DA2-D421-3DDD702E7075}"/>
              </a:ext>
            </a:extLst>
          </p:cNvPr>
          <p:cNvSpPr txBox="1"/>
          <p:nvPr/>
        </p:nvSpPr>
        <p:spPr>
          <a:xfrm>
            <a:off x="190500" y="5600700"/>
            <a:ext cx="11658602" cy="1200329"/>
          </a:xfrm>
          <a:prstGeom prst="rect">
            <a:avLst/>
          </a:prstGeom>
          <a:noFill/>
        </p:spPr>
        <p:txBody>
          <a:bodyPr wrap="square" rtlCol="0">
            <a:spAutoFit/>
          </a:bodyPr>
          <a:lstStyle/>
          <a:p>
            <a:pPr algn="just"/>
            <a:r>
              <a:rPr lang="en-US" sz="3600" dirty="0" err="1">
                <a:latin typeface="Tahoma" panose="020B0604030504040204" pitchFamily="34" charset="0"/>
                <a:ea typeface="Tahoma" panose="020B0604030504040204" pitchFamily="34" charset="0"/>
                <a:cs typeface="Tahoma" panose="020B0604030504040204" pitchFamily="34" charset="0"/>
              </a:rPr>
              <a:t>Câu</a:t>
            </a:r>
            <a:r>
              <a:rPr lang="en-US" sz="3600" dirty="0">
                <a:latin typeface="Tahoma" panose="020B0604030504040204" pitchFamily="34" charset="0"/>
                <a:ea typeface="Tahoma" panose="020B0604030504040204" pitchFamily="34" charset="0"/>
                <a:cs typeface="Tahoma" panose="020B0604030504040204" pitchFamily="34" charset="0"/>
              </a:rPr>
              <a:t> 5: </a:t>
            </a:r>
            <a:r>
              <a:rPr lang="vi-VN" sz="3600" dirty="0">
                <a:latin typeface="Tahoma" panose="020B0604030504040204" pitchFamily="34" charset="0"/>
                <a:ea typeface="Tahoma" panose="020B0604030504040204" pitchFamily="34" charset="0"/>
                <a:cs typeface="Tahoma" panose="020B0604030504040204" pitchFamily="34" charset="0"/>
              </a:rPr>
              <a:t>Tưởng tượng và kể tiếp câu chuyện khi Thào A Sùng đã trưởng thành.</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B00EF328-F066-B690-8272-413A03B7B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658" y="4526811"/>
            <a:ext cx="3225797" cy="1815208"/>
          </a:xfrm>
          <a:prstGeom prst="rect">
            <a:avLst/>
          </a:prstGeom>
        </p:spPr>
      </p:pic>
    </p:spTree>
    <p:extLst>
      <p:ext uri="{BB962C8B-B14F-4D97-AF65-F5344CB8AC3E}">
        <p14:creationId xmlns:p14="http://schemas.microsoft.com/office/powerpoint/2010/main" val="54146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500"/>
                                        <p:tgtEl>
                                          <p:spTgt spid="12"/>
                                        </p:tgtEl>
                                      </p:cBhvr>
                                    </p:animEffect>
                                  </p:childTnLst>
                                </p:cTn>
                              </p:par>
                              <p:par>
                                <p:cTn id="76" presetID="64" presetClass="path" presetSubtype="0" repeatCount="indefinite" accel="50000" decel="50000" autoRev="1" fill="hold" nodeType="withEffect">
                                  <p:stCondLst>
                                    <p:cond delay="0"/>
                                  </p:stCondLst>
                                  <p:childTnLst>
                                    <p:animMotion origin="layout" path="M -4.16667E-6 -1.11111E-6 L -0.00143 -0.04236 " pathEditMode="relative" rAng="0" ptsTypes="AA">
                                      <p:cBhvr>
                                        <p:cTn id="77" dur="750" fill="hold"/>
                                        <p:tgtEl>
                                          <p:spTgt spid="12"/>
                                        </p:tgtEl>
                                        <p:attrNameLst>
                                          <p:attrName>ppt_x</p:attrName>
                                          <p:attrName>ppt_y</p:attrName>
                                        </p:attrNameLst>
                                      </p:cBhvr>
                                      <p:rCtr x="-78" y="-2130"/>
                                    </p:animMotion>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19D6FA-09A9-910E-3C3D-949E70E5BE26}"/>
              </a:ext>
            </a:extLst>
          </p:cNvPr>
          <p:cNvPicPr>
            <a:picLocks noChangeAspect="1"/>
          </p:cNvPicPr>
          <p:nvPr/>
        </p:nvPicPr>
        <p:blipFill>
          <a:blip r:embed="rId2"/>
          <a:stretch>
            <a:fillRect/>
          </a:stretch>
        </p:blipFill>
        <p:spPr>
          <a:xfrm>
            <a:off x="0" y="1390"/>
            <a:ext cx="12192000" cy="6855220"/>
          </a:xfrm>
          <a:prstGeom prst="rect">
            <a:avLst/>
          </a:prstGeom>
        </p:spPr>
      </p:pic>
      <p:grpSp>
        <p:nvGrpSpPr>
          <p:cNvPr id="5" name="Group 4">
            <a:extLst>
              <a:ext uri="{FF2B5EF4-FFF2-40B4-BE49-F238E27FC236}">
                <a16:creationId xmlns:a16="http://schemas.microsoft.com/office/drawing/2014/main" id="{F4A5DFCD-6CF8-2753-4056-B54BF35A4086}"/>
              </a:ext>
            </a:extLst>
          </p:cNvPr>
          <p:cNvGrpSpPr/>
          <p:nvPr/>
        </p:nvGrpSpPr>
        <p:grpSpPr>
          <a:xfrm>
            <a:off x="117932" y="2121096"/>
            <a:ext cx="12153898" cy="3607290"/>
            <a:chOff x="25401" y="705268"/>
            <a:chExt cx="12153898" cy="3607290"/>
          </a:xfrm>
        </p:grpSpPr>
        <p:sp>
          <p:nvSpPr>
            <p:cNvPr id="6" name="Freeform 9">
              <a:extLst>
                <a:ext uri="{FF2B5EF4-FFF2-40B4-BE49-F238E27FC236}">
                  <a16:creationId xmlns:a16="http://schemas.microsoft.com/office/drawing/2014/main" id="{542D25F0-F4E5-92C2-92EB-BAC02439ABD6}"/>
                </a:ext>
              </a:extLst>
            </p:cNvPr>
            <p:cNvSpPr/>
            <p:nvPr/>
          </p:nvSpPr>
          <p:spPr>
            <a:xfrm>
              <a:off x="25401" y="705268"/>
              <a:ext cx="12153898" cy="360729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 xmlns:asvg="http://schemas.microsoft.com/office/drawing/2016/SVG/main" r:embed="rId4"/>
                  </a:ext>
                </a:extLst>
              </a:blip>
              <a:srcRect/>
              <a:stretch>
                <a:fillRect/>
              </a:stretch>
            </a:blipFill>
          </p:spPr>
        </p:sp>
        <p:sp>
          <p:nvSpPr>
            <p:cNvPr id="7" name="TextBox 6">
              <a:extLst>
                <a:ext uri="{FF2B5EF4-FFF2-40B4-BE49-F238E27FC236}">
                  <a16:creationId xmlns:a16="http://schemas.microsoft.com/office/drawing/2014/main" id="{1CB14A10-11B3-EC56-0EFD-25BFD22A27A5}"/>
                </a:ext>
              </a:extLst>
            </p:cNvPr>
            <p:cNvSpPr txBox="1"/>
            <p:nvPr/>
          </p:nvSpPr>
          <p:spPr>
            <a:xfrm>
              <a:off x="568325" y="923863"/>
              <a:ext cx="11068050" cy="3170099"/>
            </a:xfrm>
            <a:prstGeom prst="rect">
              <a:avLst/>
            </a:prstGeom>
            <a:noFill/>
          </p:spPr>
          <p:txBody>
            <a:bodyPr wrap="square" rtlCol="0">
              <a:spAutoFit/>
            </a:bodyPr>
            <a:lstStyle/>
            <a:p>
              <a:pPr algn="just"/>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Nhóm</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được</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mời</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đầu</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tiên</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trả</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lời</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câu</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số</a:t>
              </a:r>
              <a:r>
                <a:rPr lang="en-US" sz="4000" i="1" dirty="0">
                  <a:latin typeface="Tahoma" panose="020B0604030504040204" pitchFamily="34" charset="0"/>
                  <a:ea typeface="Tahoma" panose="020B0604030504040204" pitchFamily="34" charset="0"/>
                  <a:cs typeface="Tahoma" panose="020B0604030504040204" pitchFamily="34" charset="0"/>
                </a:rPr>
                <a:t> 1. </a:t>
              </a:r>
              <a:r>
                <a:rPr lang="en-US" sz="4000" i="1" dirty="0" err="1">
                  <a:latin typeface="Tahoma" panose="020B0604030504040204" pitchFamily="34" charset="0"/>
                  <a:ea typeface="Tahoma" panose="020B0604030504040204" pitchFamily="34" charset="0"/>
                  <a:cs typeface="Tahoma" panose="020B0604030504040204" pitchFamily="34" charset="0"/>
                </a:rPr>
                <a:t>Các</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bạn</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nhóm</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khác</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nhận</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xét</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Nếu</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đủ</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và</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đúng</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nhóm</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đó</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được</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đi</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tiếp</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các</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câu</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tiếp</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theo.</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Nếu</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sai</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thì</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nhường</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lượt</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trả</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lời</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cho</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nhóm</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bạn</a:t>
              </a:r>
              <a:r>
                <a:rPr lang="en-US" sz="4000" i="1" dirty="0">
                  <a:latin typeface="Tahoma" panose="020B0604030504040204" pitchFamily="34" charset="0"/>
                  <a:ea typeface="Tahoma" panose="020B0604030504040204" pitchFamily="34" charset="0"/>
                  <a:cs typeface="Tahoma" panose="020B0604030504040204" pitchFamily="34" charset="0"/>
                </a:rPr>
                <a:t>.</a:t>
              </a:r>
            </a:p>
            <a:p>
              <a:pPr algn="just"/>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Nhóm</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nào</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vượt</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hết</a:t>
              </a:r>
              <a:r>
                <a:rPr lang="en-US" sz="4000" i="1" dirty="0">
                  <a:latin typeface="Tahoma" panose="020B0604030504040204" pitchFamily="34" charset="0"/>
                  <a:ea typeface="Tahoma" panose="020B0604030504040204" pitchFamily="34" charset="0"/>
                  <a:cs typeface="Tahoma" panose="020B0604030504040204" pitchFamily="34" charset="0"/>
                </a:rPr>
                <a:t> 5 </a:t>
              </a:r>
              <a:r>
                <a:rPr lang="en-US" sz="4000" i="1" dirty="0" err="1">
                  <a:latin typeface="Tahoma" panose="020B0604030504040204" pitchFamily="34" charset="0"/>
                  <a:ea typeface="Tahoma" panose="020B0604030504040204" pitchFamily="34" charset="0"/>
                  <a:cs typeface="Tahoma" panose="020B0604030504040204" pitchFamily="34" charset="0"/>
                </a:rPr>
                <a:t>câu</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sẽ</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có</a:t>
              </a:r>
              <a:r>
                <a:rPr lang="en-US" sz="4000" i="1" dirty="0">
                  <a:latin typeface="Tahoma" panose="020B0604030504040204" pitchFamily="34" charset="0"/>
                  <a:ea typeface="Tahoma" panose="020B0604030504040204" pitchFamily="34" charset="0"/>
                  <a:cs typeface="Tahoma" panose="020B0604030504040204" pitchFamily="34" charset="0"/>
                </a:rPr>
                <a:t> </a:t>
              </a:r>
              <a:r>
                <a:rPr lang="en-US" sz="4000" i="1" dirty="0" err="1">
                  <a:latin typeface="Tahoma" panose="020B0604030504040204" pitchFamily="34" charset="0"/>
                  <a:ea typeface="Tahoma" panose="020B0604030504040204" pitchFamily="34" charset="0"/>
                  <a:cs typeface="Tahoma" panose="020B0604030504040204" pitchFamily="34" charset="0"/>
                </a:rPr>
                <a:t>quà</a:t>
              </a:r>
              <a:r>
                <a:rPr lang="en-US" sz="4000" i="1" dirty="0">
                  <a:latin typeface="Tahoma" panose="020B0604030504040204" pitchFamily="34" charset="0"/>
                  <a:ea typeface="Tahoma" panose="020B0604030504040204" pitchFamily="34" charset="0"/>
                  <a:cs typeface="Tahoma" panose="020B0604030504040204" pitchFamily="34" charset="0"/>
                </a:rPr>
                <a:t>.</a:t>
              </a:r>
            </a:p>
          </p:txBody>
        </p:sp>
      </p:grpSp>
    </p:spTree>
    <p:extLst>
      <p:ext uri="{BB962C8B-B14F-4D97-AF65-F5344CB8AC3E}">
        <p14:creationId xmlns:p14="http://schemas.microsoft.com/office/powerpoint/2010/main" val="22742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6845B8-86BA-7A0E-F453-568EF195E23D}"/>
              </a:ext>
            </a:extLst>
          </p:cNvPr>
          <p:cNvSpPr/>
          <p:nvPr/>
        </p:nvSpPr>
        <p:spPr>
          <a:xfrm>
            <a:off x="196850" y="152701"/>
            <a:ext cx="11798300" cy="1206500"/>
          </a:xfrm>
          <a:prstGeom prst="roundRect">
            <a:avLst/>
          </a:prstGeom>
          <a:solidFill>
            <a:srgbClr val="517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5925F668-B559-B3D9-A7D1-2209D2D36387}"/>
              </a:ext>
            </a:extLst>
          </p:cNvPr>
          <p:cNvSpPr txBox="1"/>
          <p:nvPr/>
        </p:nvSpPr>
        <p:spPr>
          <a:xfrm>
            <a:off x="209550" y="158872"/>
            <a:ext cx="11626850" cy="1200329"/>
          </a:xfrm>
          <a:prstGeom prst="rect">
            <a:avLst/>
          </a:prstGeom>
          <a:noFill/>
        </p:spPr>
        <p:txBody>
          <a:bodyPr wrap="square" rtlCol="0">
            <a:spAutoFit/>
          </a:bodyP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1: </a:t>
            </a:r>
            <a:r>
              <a:rPr lang="vi-VN" sz="3600" dirty="0">
                <a:solidFill>
                  <a:schemeClr val="bg1"/>
                </a:solidFill>
                <a:latin typeface="Tahoma" panose="020B0604030504040204" pitchFamily="34" charset="0"/>
                <a:ea typeface="Tahoma" panose="020B0604030504040204" pitchFamily="34" charset="0"/>
                <a:cs typeface="Tahoma" panose="020B0604030504040204" pitchFamily="34" charset="0"/>
              </a:rPr>
              <a:t>Thào A Sùng kể với bạn những gì về quê hương của cậu?</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93CAB2F0-D36F-3159-7D9A-CF607FEB0E23}"/>
              </a:ext>
            </a:extLst>
          </p:cNvPr>
          <p:cNvGrpSpPr/>
          <p:nvPr/>
        </p:nvGrpSpPr>
        <p:grpSpPr>
          <a:xfrm>
            <a:off x="38102" y="2806895"/>
            <a:ext cx="12153898" cy="3607290"/>
            <a:chOff x="0" y="1739410"/>
            <a:chExt cx="12153898" cy="3607290"/>
          </a:xfrm>
        </p:grpSpPr>
        <p:sp>
          <p:nvSpPr>
            <p:cNvPr id="14" name="Freeform 9">
              <a:extLst>
                <a:ext uri="{FF2B5EF4-FFF2-40B4-BE49-F238E27FC236}">
                  <a16:creationId xmlns:a16="http://schemas.microsoft.com/office/drawing/2014/main" id="{86FEDD17-3285-2FA5-CA9E-48893ED72C1C}"/>
                </a:ext>
              </a:extLst>
            </p:cNvPr>
            <p:cNvSpPr/>
            <p:nvPr/>
          </p:nvSpPr>
          <p:spPr>
            <a:xfrm>
              <a:off x="0" y="1739410"/>
              <a:ext cx="12153898" cy="360729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sp>
        <p:sp>
          <p:nvSpPr>
            <p:cNvPr id="15" name="TextBox 14">
              <a:extLst>
                <a:ext uri="{FF2B5EF4-FFF2-40B4-BE49-F238E27FC236}">
                  <a16:creationId xmlns:a16="http://schemas.microsoft.com/office/drawing/2014/main" id="{E3D0996D-27CD-0A3E-135F-33CB34F84B33}"/>
                </a:ext>
              </a:extLst>
            </p:cNvPr>
            <p:cNvSpPr txBox="1"/>
            <p:nvPr/>
          </p:nvSpPr>
          <p:spPr>
            <a:xfrm>
              <a:off x="631825" y="1834895"/>
              <a:ext cx="11068050" cy="3416320"/>
            </a:xfrm>
            <a:prstGeom prst="rect">
              <a:avLst/>
            </a:prstGeom>
            <a:noFill/>
          </p:spPr>
          <p:txBody>
            <a:bodyPr wrap="square" rtlCol="0">
              <a:spAutoFit/>
            </a:bodyPr>
            <a:lstStyle/>
            <a:p>
              <a:pPr algn="just"/>
              <a:r>
                <a:rPr lang="vi-VN" sz="5400" dirty="0">
                  <a:latin typeface="Tahoma" panose="020B0604030504040204" pitchFamily="34" charset="0"/>
                  <a:ea typeface="Tahoma" panose="020B0604030504040204" pitchFamily="34" charset="0"/>
                  <a:cs typeface="Tahoma" panose="020B0604030504040204" pitchFamily="34" charset="0"/>
                </a:rPr>
                <a:t>Thào A Sùng kể với bạn về bản làng Tà Xùa quê hương cậu, về những cây chè cổ thụ cao lớn ở đó với giọng tự hào.</a:t>
              </a:r>
              <a:endParaRPr lang="en-US" sz="54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3960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2AEB4E-B8C3-A198-2B8C-4DB63FD1AA21}"/>
              </a:ext>
            </a:extLst>
          </p:cNvPr>
          <p:cNvSpPr/>
          <p:nvPr/>
        </p:nvSpPr>
        <p:spPr>
          <a:xfrm>
            <a:off x="203200" y="163731"/>
            <a:ext cx="11798300" cy="1206500"/>
          </a:xfrm>
          <a:prstGeom prst="roundRect">
            <a:avLst/>
          </a:prstGeom>
          <a:solidFill>
            <a:srgbClr val="517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C984D9A6-8213-4452-FD2B-ECD215FC33F4}"/>
              </a:ext>
            </a:extLst>
          </p:cNvPr>
          <p:cNvSpPr txBox="1"/>
          <p:nvPr/>
        </p:nvSpPr>
        <p:spPr>
          <a:xfrm>
            <a:off x="298450" y="163731"/>
            <a:ext cx="11512550" cy="1200329"/>
          </a:xfrm>
          <a:prstGeom prst="rect">
            <a:avLst/>
          </a:prstGeom>
          <a:noFill/>
        </p:spPr>
        <p:txBody>
          <a:bodyPr wrap="square" rtlCol="0">
            <a:spAutoFit/>
          </a:bodyP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2: </a:t>
            </a:r>
            <a:r>
              <a:rPr lang="vi-VN" sz="3600" dirty="0">
                <a:solidFill>
                  <a:schemeClr val="bg1"/>
                </a:solidFill>
                <a:latin typeface="Tahoma" panose="020B0604030504040204" pitchFamily="34" charset="0"/>
                <a:ea typeface="Tahoma" panose="020B0604030504040204" pitchFamily="34" charset="0"/>
                <a:cs typeface="Tahoma" panose="020B0604030504040204" pitchFamily="34" charset="0"/>
              </a:rPr>
              <a:t>Trong cuộc thi "Bảy sắc cầu vồng”, Thào A Sùng đã giới thiệu thế nào về chè Tà Xùa?</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257A9D10-25DE-0A87-F64E-C29909F23D19}"/>
              </a:ext>
            </a:extLst>
          </p:cNvPr>
          <p:cNvGrpSpPr/>
          <p:nvPr/>
        </p:nvGrpSpPr>
        <p:grpSpPr>
          <a:xfrm>
            <a:off x="38102" y="2286001"/>
            <a:ext cx="12153898" cy="4496854"/>
            <a:chOff x="0" y="1739410"/>
            <a:chExt cx="12153898" cy="3607290"/>
          </a:xfrm>
        </p:grpSpPr>
        <p:sp>
          <p:nvSpPr>
            <p:cNvPr id="5" name="Freeform 9">
              <a:extLst>
                <a:ext uri="{FF2B5EF4-FFF2-40B4-BE49-F238E27FC236}">
                  <a16:creationId xmlns:a16="http://schemas.microsoft.com/office/drawing/2014/main" id="{7E68CF4F-0E81-785C-8106-D76EC33C4122}"/>
                </a:ext>
              </a:extLst>
            </p:cNvPr>
            <p:cNvSpPr/>
            <p:nvPr/>
          </p:nvSpPr>
          <p:spPr>
            <a:xfrm>
              <a:off x="0" y="1739410"/>
              <a:ext cx="12153898" cy="360729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sp>
        <p:sp>
          <p:nvSpPr>
            <p:cNvPr id="6" name="TextBox 5">
              <a:extLst>
                <a:ext uri="{FF2B5EF4-FFF2-40B4-BE49-F238E27FC236}">
                  <a16:creationId xmlns:a16="http://schemas.microsoft.com/office/drawing/2014/main" id="{F85E0C65-6CAD-EE96-C0C1-49C54E2584ED}"/>
                </a:ext>
              </a:extLst>
            </p:cNvPr>
            <p:cNvSpPr txBox="1"/>
            <p:nvPr/>
          </p:nvSpPr>
          <p:spPr>
            <a:xfrm>
              <a:off x="542924" y="1934575"/>
              <a:ext cx="11068050" cy="3184913"/>
            </a:xfrm>
            <a:prstGeom prst="rect">
              <a:avLst/>
            </a:prstGeom>
            <a:noFill/>
          </p:spPr>
          <p:txBody>
            <a:bodyPr wrap="square" rtlCol="0">
              <a:spAutoFit/>
            </a:bodyPr>
            <a:lstStyle/>
            <a:p>
              <a:pPr algn="just"/>
              <a:r>
                <a:rPr lang="vi-VN" sz="3600" dirty="0">
                  <a:latin typeface="Tahoma" panose="020B0604030504040204" pitchFamily="34" charset="0"/>
                  <a:ea typeface="Tahoma" panose="020B0604030504040204" pitchFamily="34" charset="0"/>
                  <a:cs typeface="Tahoma" panose="020B0604030504040204" pitchFamily="34" charset="0"/>
                </a:rPr>
                <a:t>- Cây chè: cây cổ thụ cao lớn.</a:t>
              </a:r>
              <a:endParaRPr lang="en-US" sz="3600" dirty="0">
                <a:latin typeface="Tahoma" panose="020B0604030504040204" pitchFamily="34" charset="0"/>
                <a:ea typeface="Tahoma" panose="020B0604030504040204" pitchFamily="34" charset="0"/>
                <a:cs typeface="Tahoma" panose="020B0604030504040204" pitchFamily="34" charset="0"/>
              </a:endParaRPr>
            </a:p>
            <a:p>
              <a:pPr algn="just"/>
              <a:r>
                <a:rPr lang="vi-VN" sz="3600" dirty="0">
                  <a:latin typeface="Tahoma" panose="020B0604030504040204" pitchFamily="34" charset="0"/>
                  <a:ea typeface="Tahoma" panose="020B0604030504040204" pitchFamily="34" charset="0"/>
                  <a:cs typeface="Tahoma" panose="020B0604030504040204" pitchFamily="34" charset="0"/>
                </a:rPr>
                <a:t>- Búp chè: những búp chè to, dưới lá có lớp lông tơ mịn, trắng như tuyết, mọc trên những cây cổ thụ cao lớn.</a:t>
              </a:r>
              <a:endParaRPr lang="en-US" sz="3600" dirty="0">
                <a:latin typeface="Tahoma" panose="020B0604030504040204" pitchFamily="34" charset="0"/>
                <a:ea typeface="Tahoma" panose="020B0604030504040204" pitchFamily="34" charset="0"/>
                <a:cs typeface="Tahoma" panose="020B0604030504040204" pitchFamily="34" charset="0"/>
              </a:endParaRPr>
            </a:p>
            <a:p>
              <a:pPr algn="just"/>
              <a:r>
                <a:rPr lang="vi-VN" sz="3600" dirty="0">
                  <a:latin typeface="Tahoma" panose="020B0604030504040204" pitchFamily="34" charset="0"/>
                  <a:ea typeface="Tahoma" panose="020B0604030504040204" pitchFamily="34" charset="0"/>
                  <a:cs typeface="Tahoma" panose="020B0604030504040204" pitchFamily="34" charset="0"/>
                </a:rPr>
                <a:t>- Nước chè: Nước chè khi pha có màu vàng ánh xanh, thơm ngan ngát. Khi uống, vị ban đầu sẽ hơi chát, sau đó đọng lại là vị ngọt.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5774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52153F-37A3-69D7-9FBE-45FB8304C040}"/>
              </a:ext>
            </a:extLst>
          </p:cNvPr>
          <p:cNvSpPr/>
          <p:nvPr/>
        </p:nvSpPr>
        <p:spPr>
          <a:xfrm>
            <a:off x="572308" y="742950"/>
            <a:ext cx="3945904" cy="1552015"/>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i="1" smtClean="0">
                <a:latin typeface="Tahoma" panose="020B0604030504040204" pitchFamily="34" charset="0"/>
                <a:ea typeface="Tahoma" panose="020B0604030504040204" pitchFamily="34" charset="0"/>
                <a:cs typeface="Tahoma" panose="020B0604030504040204" pitchFamily="34" charset="0"/>
              </a:rPr>
              <a:t>Tranh vẽ gì?</a:t>
            </a:r>
            <a:endParaRPr lang="en-US" sz="4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02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045E-3512-B85B-8B16-98F85CE8BD8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1704A82-6826-7E47-41EF-F886F69632B7}"/>
              </a:ext>
            </a:extLst>
          </p:cNvPr>
          <p:cNvSpPr/>
          <p:nvPr/>
        </p:nvSpPr>
        <p:spPr>
          <a:xfrm>
            <a:off x="203200" y="163731"/>
            <a:ext cx="11798300" cy="1206500"/>
          </a:xfrm>
          <a:prstGeom prst="roundRect">
            <a:avLst/>
          </a:prstGeom>
          <a:solidFill>
            <a:srgbClr val="517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61A2C2EF-3A8F-2A0D-F729-E489A23C1253}"/>
              </a:ext>
            </a:extLst>
          </p:cNvPr>
          <p:cNvSpPr txBox="1"/>
          <p:nvPr/>
        </p:nvSpPr>
        <p:spPr>
          <a:xfrm>
            <a:off x="298450" y="163731"/>
            <a:ext cx="11512550" cy="1200329"/>
          </a:xfrm>
          <a:prstGeom prst="rect">
            <a:avLst/>
          </a:prstGeom>
          <a:noFill/>
        </p:spPr>
        <p:txBody>
          <a:bodyPr wrap="square" rtlCol="0">
            <a:spAutoFit/>
          </a:bodyP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3: </a:t>
            </a:r>
            <a:r>
              <a:rPr lang="vi-VN" sz="3600" dirty="0">
                <a:solidFill>
                  <a:schemeClr val="bg1"/>
                </a:solidFill>
                <a:latin typeface="Tahoma" panose="020B0604030504040204" pitchFamily="34" charset="0"/>
                <a:ea typeface="Tahoma" panose="020B0604030504040204" pitchFamily="34" charset="0"/>
                <a:cs typeface="Tahoma" panose="020B0604030504040204" pitchFamily="34" charset="0"/>
              </a:rPr>
              <a:t>Thào A Sùng mơ ước điều gì? Những chi tiết nào thể hiện ước mơ đó?</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4B1F3261-A516-B709-C600-E99E1E57E164}"/>
              </a:ext>
            </a:extLst>
          </p:cNvPr>
          <p:cNvGrpSpPr/>
          <p:nvPr/>
        </p:nvGrpSpPr>
        <p:grpSpPr>
          <a:xfrm>
            <a:off x="38102" y="2286001"/>
            <a:ext cx="12153898" cy="4496854"/>
            <a:chOff x="0" y="1739410"/>
            <a:chExt cx="12153898" cy="3607290"/>
          </a:xfrm>
        </p:grpSpPr>
        <p:sp>
          <p:nvSpPr>
            <p:cNvPr id="5" name="Freeform 9">
              <a:extLst>
                <a:ext uri="{FF2B5EF4-FFF2-40B4-BE49-F238E27FC236}">
                  <a16:creationId xmlns:a16="http://schemas.microsoft.com/office/drawing/2014/main" id="{0311FD38-3417-FEF2-5201-15E563E2B910}"/>
                </a:ext>
              </a:extLst>
            </p:cNvPr>
            <p:cNvSpPr/>
            <p:nvPr/>
          </p:nvSpPr>
          <p:spPr>
            <a:xfrm>
              <a:off x="0" y="1739410"/>
              <a:ext cx="12153898" cy="360729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sp>
        <p:sp>
          <p:nvSpPr>
            <p:cNvPr id="6" name="TextBox 5">
              <a:extLst>
                <a:ext uri="{FF2B5EF4-FFF2-40B4-BE49-F238E27FC236}">
                  <a16:creationId xmlns:a16="http://schemas.microsoft.com/office/drawing/2014/main" id="{13640A19-C221-1CFD-5E7B-A25A356BE7DA}"/>
                </a:ext>
              </a:extLst>
            </p:cNvPr>
            <p:cNvSpPr txBox="1"/>
            <p:nvPr/>
          </p:nvSpPr>
          <p:spPr>
            <a:xfrm>
              <a:off x="542924" y="1934575"/>
              <a:ext cx="11068050" cy="3184913"/>
            </a:xfrm>
            <a:prstGeom prst="rect">
              <a:avLst/>
            </a:prstGeom>
            <a:noFill/>
          </p:spPr>
          <p:txBody>
            <a:bodyPr wrap="square" rtlCol="0">
              <a:spAutoFit/>
            </a:bodyPr>
            <a:lstStyle/>
            <a:p>
              <a:pPr algn="just"/>
              <a:r>
                <a:rPr lang="en-US" sz="3600" dirty="0">
                  <a:latin typeface="Tahoma" panose="020B0604030504040204" pitchFamily="34" charset="0"/>
                  <a:ea typeface="Tahoma" panose="020B0604030504040204" pitchFamily="34" charset="0"/>
                  <a:cs typeface="Tahoma" panose="020B0604030504040204" pitchFamily="34" charset="0"/>
                </a:rPr>
                <a:t>- </a:t>
              </a:r>
              <a:r>
                <a:rPr lang="vi-VN" sz="3600" dirty="0">
                  <a:latin typeface="Tahoma" panose="020B0604030504040204" pitchFamily="34" charset="0"/>
                  <a:ea typeface="Tahoma" panose="020B0604030504040204" pitchFamily="34" charset="0"/>
                  <a:cs typeface="Tahoma" panose="020B0604030504040204" pitchFamily="34" charset="0"/>
                </a:rPr>
                <a:t>Thào A Sùng mơ ước làm kĩ sư nông nghiệp để giúp bản trồng được nhiều chè hơn.</a:t>
              </a:r>
              <a:endParaRPr lang="en-US" sz="3600" dirty="0">
                <a:latin typeface="Tahoma" panose="020B0604030504040204" pitchFamily="34" charset="0"/>
                <a:ea typeface="Tahoma" panose="020B0604030504040204" pitchFamily="34" charset="0"/>
                <a:cs typeface="Tahoma" panose="020B0604030504040204" pitchFamily="34" charset="0"/>
              </a:endParaRPr>
            </a:p>
            <a:p>
              <a:pPr algn="just"/>
              <a:r>
                <a:rPr lang="en-US" sz="3600" dirty="0">
                  <a:latin typeface="Tahoma" panose="020B0604030504040204" pitchFamily="34" charset="0"/>
                  <a:ea typeface="Tahoma" panose="020B0604030504040204" pitchFamily="34" charset="0"/>
                  <a:cs typeface="Tahoma" panose="020B0604030504040204" pitchFamily="34" charset="0"/>
                </a:rPr>
                <a:t>- </a:t>
              </a:r>
              <a:r>
                <a:rPr lang="vi-VN" sz="3600" dirty="0">
                  <a:latin typeface="Tahoma" panose="020B0604030504040204" pitchFamily="34" charset="0"/>
                  <a:ea typeface="Tahoma" panose="020B0604030504040204" pitchFamily="34" charset="0"/>
                  <a:cs typeface="Tahoma" panose="020B0604030504040204" pitchFamily="34" charset="0"/>
                </a:rPr>
                <a:t>Những chi tiết thể hiện ước mơ đó:</a:t>
              </a:r>
              <a:endParaRPr lang="en-US" sz="3600" dirty="0">
                <a:latin typeface="Tahoma" panose="020B0604030504040204" pitchFamily="34" charset="0"/>
                <a:ea typeface="Tahoma" panose="020B0604030504040204" pitchFamily="34" charset="0"/>
                <a:cs typeface="Tahoma" panose="020B0604030504040204" pitchFamily="34" charset="0"/>
              </a:endParaRPr>
            </a:p>
            <a:p>
              <a:pPr algn="just"/>
              <a:r>
                <a:rPr lang="vi-VN" sz="3600" dirty="0">
                  <a:latin typeface="Tahoma" panose="020B0604030504040204" pitchFamily="34" charset="0"/>
                  <a:ea typeface="Tahoma" panose="020B0604030504040204" pitchFamily="34" charset="0"/>
                  <a:cs typeface="Tahoma" panose="020B0604030504040204" pitchFamily="34" charset="0"/>
                </a:rPr>
                <a:t>+ Cậu cười, ánh mắt tràn ngập khát khao.</a:t>
              </a:r>
              <a:endParaRPr lang="en-US" sz="3600" dirty="0">
                <a:latin typeface="Tahoma" panose="020B0604030504040204" pitchFamily="34" charset="0"/>
                <a:ea typeface="Tahoma" panose="020B0604030504040204" pitchFamily="34" charset="0"/>
                <a:cs typeface="Tahoma" panose="020B0604030504040204" pitchFamily="34" charset="0"/>
              </a:endParaRPr>
            </a:p>
            <a:p>
              <a:pPr algn="just"/>
              <a:r>
                <a:rPr lang="vi-VN" sz="3600" dirty="0">
                  <a:latin typeface="Tahoma" panose="020B0604030504040204" pitchFamily="34" charset="0"/>
                  <a:ea typeface="Tahoma" panose="020B0604030504040204" pitchFamily="34" charset="0"/>
                  <a:cs typeface="Tahoma" panose="020B0604030504040204" pitchFamily="34" charset="0"/>
                </a:rPr>
                <a:t>+ Em ước làm kĩ sư nông nghiệp để giúp bản trồng được nhiều chè hơn. Em sẽ mang chè Tà Xùa đi khắp thế giới.</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94175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F261-D27D-E484-207E-0424AFF7FDA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CB6FD0-EE0C-6A29-41E0-2BBA0ADF5748}"/>
              </a:ext>
            </a:extLst>
          </p:cNvPr>
          <p:cNvSpPr/>
          <p:nvPr/>
        </p:nvSpPr>
        <p:spPr>
          <a:xfrm>
            <a:off x="203200" y="163730"/>
            <a:ext cx="11798300" cy="1754325"/>
          </a:xfrm>
          <a:prstGeom prst="roundRect">
            <a:avLst/>
          </a:prstGeom>
          <a:solidFill>
            <a:srgbClr val="517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88DFFEEB-E2E6-FFDE-69BA-FA2205A136E3}"/>
              </a:ext>
            </a:extLst>
          </p:cNvPr>
          <p:cNvSpPr txBox="1"/>
          <p:nvPr/>
        </p:nvSpPr>
        <p:spPr>
          <a:xfrm>
            <a:off x="298450" y="163731"/>
            <a:ext cx="11512550" cy="1754326"/>
          </a:xfrm>
          <a:prstGeom prst="rect">
            <a:avLst/>
          </a:prstGeom>
          <a:noFill/>
        </p:spPr>
        <p:txBody>
          <a:bodyPr wrap="square" rtlCol="0">
            <a:spAutoFit/>
          </a:bodyP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4: </a:t>
            </a:r>
            <a:r>
              <a:rPr lang="vi-VN" sz="3600" dirty="0">
                <a:solidFill>
                  <a:schemeClr val="bg1"/>
                </a:solidFill>
                <a:latin typeface="Tahoma" panose="020B0604030504040204" pitchFamily="34" charset="0"/>
                <a:ea typeface="Tahoma" panose="020B0604030504040204" pitchFamily="34" charset="0"/>
                <a:cs typeface="Tahoma" panose="020B0604030504040204" pitchFamily="34" charset="0"/>
              </a:rPr>
              <a:t>Theo em, vì sao khi nghe Thào A Sùng nói về chè Tà Xùa, các bạn nhỏ như quên mất cuộc thi? Chọn câu trả lời dưới đây hoặc nêu ý kiến của em.</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EB72EB50-3C6D-0E97-ACA8-4991C0ED4E87}"/>
              </a:ext>
            </a:extLst>
          </p:cNvPr>
          <p:cNvGrpSpPr/>
          <p:nvPr/>
        </p:nvGrpSpPr>
        <p:grpSpPr>
          <a:xfrm>
            <a:off x="285195" y="3826939"/>
            <a:ext cx="8546543" cy="1364750"/>
            <a:chOff x="2098496" y="3659454"/>
            <a:chExt cx="8546543" cy="1198789"/>
          </a:xfrm>
        </p:grpSpPr>
        <p:sp>
          <p:nvSpPr>
            <p:cNvPr id="8" name="Rectangle: Rounded Corners 7">
              <a:extLst>
                <a:ext uri="{FF2B5EF4-FFF2-40B4-BE49-F238E27FC236}">
                  <a16:creationId xmlns:a16="http://schemas.microsoft.com/office/drawing/2014/main" id="{29307F12-B70E-3594-CAA2-FE690C2203C4}"/>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9" name="Google Shape;282;p27">
              <a:extLst>
                <a:ext uri="{FF2B5EF4-FFF2-40B4-BE49-F238E27FC236}">
                  <a16:creationId xmlns:a16="http://schemas.microsoft.com/office/drawing/2014/main" id="{AE0127CE-8EF5-2463-97F8-B0EFE3477F7A}"/>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id="{E347D789-17B7-3047-742B-12D9D4C1C7A0}"/>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4;p27">
                <a:extLst>
                  <a:ext uri="{FF2B5EF4-FFF2-40B4-BE49-F238E27FC236}">
                    <a16:creationId xmlns:a16="http://schemas.microsoft.com/office/drawing/2014/main" id="{3CEAF4B4-C7F4-365A-A17E-4285FDD05811}"/>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85;p27">
                <a:extLst>
                  <a:ext uri="{FF2B5EF4-FFF2-40B4-BE49-F238E27FC236}">
                    <a16:creationId xmlns:a16="http://schemas.microsoft.com/office/drawing/2014/main" id="{5AEF22A1-D941-0B0C-E496-CFE90EE1664F}"/>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86;p27">
                <a:extLst>
                  <a:ext uri="{FF2B5EF4-FFF2-40B4-BE49-F238E27FC236}">
                    <a16:creationId xmlns:a16="http://schemas.microsoft.com/office/drawing/2014/main" id="{B1D3EF95-5BEA-4DE9-67D7-6EBC1AD27D1D}"/>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87;p27">
                <a:extLst>
                  <a:ext uri="{FF2B5EF4-FFF2-40B4-BE49-F238E27FC236}">
                    <a16:creationId xmlns:a16="http://schemas.microsoft.com/office/drawing/2014/main" id="{3A81A7BC-6E02-814E-3B81-D5DB03B25F1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8;p27">
                <a:extLst>
                  <a:ext uri="{FF2B5EF4-FFF2-40B4-BE49-F238E27FC236}">
                    <a16:creationId xmlns:a16="http://schemas.microsoft.com/office/drawing/2014/main" id="{52FF24E2-A873-B790-7D99-797FAF917238}"/>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89;p27">
                <a:extLst>
                  <a:ext uri="{FF2B5EF4-FFF2-40B4-BE49-F238E27FC236}">
                    <a16:creationId xmlns:a16="http://schemas.microsoft.com/office/drawing/2014/main" id="{53922F3C-DE15-7FC7-66A0-4E0E5F85AE93}"/>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90;p27">
                <a:extLst>
                  <a:ext uri="{FF2B5EF4-FFF2-40B4-BE49-F238E27FC236}">
                    <a16:creationId xmlns:a16="http://schemas.microsoft.com/office/drawing/2014/main" id="{C4DE60C4-E40E-AF5D-2686-2405AEC9128E}"/>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91;p27">
                <a:extLst>
                  <a:ext uri="{FF2B5EF4-FFF2-40B4-BE49-F238E27FC236}">
                    <a16:creationId xmlns:a16="http://schemas.microsoft.com/office/drawing/2014/main" id="{83F9E013-209C-6783-AD76-50343933ADB9}"/>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92;p27">
                <a:extLst>
                  <a:ext uri="{FF2B5EF4-FFF2-40B4-BE49-F238E27FC236}">
                    <a16:creationId xmlns:a16="http://schemas.microsoft.com/office/drawing/2014/main" id="{C9F4E9C0-44A0-A329-F9AA-89A9C66BC9F1}"/>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TextBox 9">
              <a:extLst>
                <a:ext uri="{FF2B5EF4-FFF2-40B4-BE49-F238E27FC236}">
                  <a16:creationId xmlns:a16="http://schemas.microsoft.com/office/drawing/2014/main" id="{9DC2315E-94F5-88FA-173E-55E5208E70B1}"/>
                </a:ext>
              </a:extLst>
            </p:cNvPr>
            <p:cNvSpPr txBox="1"/>
            <p:nvPr/>
          </p:nvSpPr>
          <p:spPr>
            <a:xfrm>
              <a:off x="2860431" y="3911638"/>
              <a:ext cx="7757074"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400" b="1" i="0" dirty="0">
                  <a:solidFill>
                    <a:schemeClr val="accent6">
                      <a:lumMod val="50000"/>
                    </a:schemeClr>
                  </a:solidFill>
                  <a:effectLst/>
                  <a:latin typeface="UTM Avo" panose="02040603050506020204" pitchFamily="18" charset="0"/>
                  <a:ea typeface="Cambria" panose="02040503050406030204" pitchFamily="18" charset="0"/>
                </a:rPr>
                <a:t>Vì các bạn nhận ra hiểu biết về sản vật quê hương của mình còn ít ỏi, muốn biết thêm.</a:t>
              </a:r>
              <a:endParaRPr lang="vi-VN" sz="2400" b="1" i="0" dirty="0">
                <a:solidFill>
                  <a:schemeClr val="accent6">
                    <a:lumMod val="50000"/>
                  </a:schemeClr>
                </a:solidFill>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99C7A24D-0579-3CA9-B1FB-32C3B65200AD}"/>
              </a:ext>
            </a:extLst>
          </p:cNvPr>
          <p:cNvGrpSpPr/>
          <p:nvPr/>
        </p:nvGrpSpPr>
        <p:grpSpPr>
          <a:xfrm>
            <a:off x="2808020" y="2130585"/>
            <a:ext cx="8819884" cy="1507248"/>
            <a:chOff x="1861723" y="2134893"/>
            <a:chExt cx="8819884" cy="1270717"/>
          </a:xfrm>
        </p:grpSpPr>
        <p:sp>
          <p:nvSpPr>
            <p:cNvPr id="22" name="Rectangle: Rounded Corners 21">
              <a:extLst>
                <a:ext uri="{FF2B5EF4-FFF2-40B4-BE49-F238E27FC236}">
                  <a16:creationId xmlns:a16="http://schemas.microsoft.com/office/drawing/2014/main" id="{D459A300-1A0E-2F74-B77F-C1926B311F4D}"/>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3" name="Google Shape;438;p31">
              <a:extLst>
                <a:ext uri="{FF2B5EF4-FFF2-40B4-BE49-F238E27FC236}">
                  <a16:creationId xmlns:a16="http://schemas.microsoft.com/office/drawing/2014/main" id="{7BC98D46-BE06-7F3A-DED0-38419956FFF8}"/>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id="{B992512E-90B8-5313-33BC-E76DD3627BA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0;p31">
                <a:extLst>
                  <a:ext uri="{FF2B5EF4-FFF2-40B4-BE49-F238E27FC236}">
                    <a16:creationId xmlns:a16="http://schemas.microsoft.com/office/drawing/2014/main" id="{DBB1F2DD-8EAA-A019-7C11-93172608A9E9}"/>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p31">
                <a:extLst>
                  <a:ext uri="{FF2B5EF4-FFF2-40B4-BE49-F238E27FC236}">
                    <a16:creationId xmlns:a16="http://schemas.microsoft.com/office/drawing/2014/main" id="{51D8F36D-7717-2DFA-7B24-77377DA9B11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2;p31">
                <a:extLst>
                  <a:ext uri="{FF2B5EF4-FFF2-40B4-BE49-F238E27FC236}">
                    <a16:creationId xmlns:a16="http://schemas.microsoft.com/office/drawing/2014/main" id="{9DAB51E9-26C0-F07D-766E-EF5A047EFA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3;p31">
                <a:extLst>
                  <a:ext uri="{FF2B5EF4-FFF2-40B4-BE49-F238E27FC236}">
                    <a16:creationId xmlns:a16="http://schemas.microsoft.com/office/drawing/2014/main" id="{19EFD76C-4964-9EC8-1752-BD08EF7A263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4;p31">
                <a:extLst>
                  <a:ext uri="{FF2B5EF4-FFF2-40B4-BE49-F238E27FC236}">
                    <a16:creationId xmlns:a16="http://schemas.microsoft.com/office/drawing/2014/main" id="{0CCD2A49-E8FE-911E-B613-E79B94D7157E}"/>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5;p31">
                <a:extLst>
                  <a:ext uri="{FF2B5EF4-FFF2-40B4-BE49-F238E27FC236}">
                    <a16:creationId xmlns:a16="http://schemas.microsoft.com/office/drawing/2014/main" id="{CBD055A0-7986-1A03-FE15-AB1DAB87E58C}"/>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6;p31">
                <a:extLst>
                  <a:ext uri="{FF2B5EF4-FFF2-40B4-BE49-F238E27FC236}">
                    <a16:creationId xmlns:a16="http://schemas.microsoft.com/office/drawing/2014/main" id="{C6026E73-7CDF-AA29-70D2-026106A717C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7;p31">
                <a:extLst>
                  <a:ext uri="{FF2B5EF4-FFF2-40B4-BE49-F238E27FC236}">
                    <a16:creationId xmlns:a16="http://schemas.microsoft.com/office/drawing/2014/main" id="{30398788-BE1B-AAB2-60A1-39E99C438B78}"/>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8;p31">
                <a:extLst>
                  <a:ext uri="{FF2B5EF4-FFF2-40B4-BE49-F238E27FC236}">
                    <a16:creationId xmlns:a16="http://schemas.microsoft.com/office/drawing/2014/main" id="{43B40B91-EC9F-BD04-1DF4-E3ED47025654}"/>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9;p31">
                <a:extLst>
                  <a:ext uri="{FF2B5EF4-FFF2-40B4-BE49-F238E27FC236}">
                    <a16:creationId xmlns:a16="http://schemas.microsoft.com/office/drawing/2014/main" id="{2F809BC8-E798-07AC-0854-175D7E11F87E}"/>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50;p31">
                <a:extLst>
                  <a:ext uri="{FF2B5EF4-FFF2-40B4-BE49-F238E27FC236}">
                    <a16:creationId xmlns:a16="http://schemas.microsoft.com/office/drawing/2014/main" id="{F052910D-E30F-7DA1-CAB0-B1F8BE50CF1D}"/>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51;p31">
                <a:extLst>
                  <a:ext uri="{FF2B5EF4-FFF2-40B4-BE49-F238E27FC236}">
                    <a16:creationId xmlns:a16="http://schemas.microsoft.com/office/drawing/2014/main" id="{BE9D0749-D4D5-FB49-1425-50759E49DFFB}"/>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52;p31">
                <a:extLst>
                  <a:ext uri="{FF2B5EF4-FFF2-40B4-BE49-F238E27FC236}">
                    <a16:creationId xmlns:a16="http://schemas.microsoft.com/office/drawing/2014/main" id="{DAAE793F-468B-7440-12CE-B3234979F65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53;p31">
                <a:extLst>
                  <a:ext uri="{FF2B5EF4-FFF2-40B4-BE49-F238E27FC236}">
                    <a16:creationId xmlns:a16="http://schemas.microsoft.com/office/drawing/2014/main" id="{3FB57888-0091-3023-F41A-7B10C7FE3D14}"/>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E9579035-1AC1-DE51-15CA-14519037ACD0}"/>
                </a:ext>
              </a:extLst>
            </p:cNvPr>
            <p:cNvSpPr txBox="1"/>
            <p:nvPr/>
          </p:nvSpPr>
          <p:spPr>
            <a:xfrm>
              <a:off x="3221414" y="2487523"/>
              <a:ext cx="7367680" cy="77512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b="1" dirty="0" err="1">
                  <a:solidFill>
                    <a:schemeClr val="accent6">
                      <a:lumMod val="50000"/>
                    </a:schemeClr>
                  </a:solidFill>
                  <a:latin typeface="UTM Avo" panose="02040603050506020204" pitchFamily="18" charset="0"/>
                  <a:ea typeface="Cambria" panose="02040503050406030204" pitchFamily="18" charset="0"/>
                </a:rPr>
                <a:t>Vì</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Thào</a:t>
              </a:r>
              <a:r>
                <a:rPr lang="en-US" sz="2400" b="1" dirty="0">
                  <a:solidFill>
                    <a:schemeClr val="accent6">
                      <a:lumMod val="50000"/>
                    </a:schemeClr>
                  </a:solidFill>
                  <a:latin typeface="UTM Avo" panose="02040603050506020204" pitchFamily="18" charset="0"/>
                  <a:ea typeface="Cambria" panose="02040503050406030204" pitchFamily="18" charset="0"/>
                </a:rPr>
                <a:t> A </a:t>
              </a:r>
              <a:r>
                <a:rPr lang="en-US" sz="2400" b="1" dirty="0" err="1">
                  <a:solidFill>
                    <a:schemeClr val="accent6">
                      <a:lumMod val="50000"/>
                    </a:schemeClr>
                  </a:solidFill>
                  <a:latin typeface="UTM Avo" panose="02040603050506020204" pitchFamily="18" charset="0"/>
                  <a:ea typeface="Cambria" panose="02040503050406030204" pitchFamily="18" charset="0"/>
                </a:rPr>
                <a:t>Sùng</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nói</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rất</a:t>
              </a:r>
              <a:r>
                <a:rPr lang="en-US" sz="2400" b="1" dirty="0">
                  <a:solidFill>
                    <a:schemeClr val="accent6">
                      <a:lumMod val="50000"/>
                    </a:schemeClr>
                  </a:solidFill>
                  <a:latin typeface="UTM Avo" panose="02040603050506020204" pitchFamily="18" charset="0"/>
                  <a:ea typeface="Cambria" panose="02040503050406030204" pitchFamily="18" charset="0"/>
                </a:rPr>
                <a:t> hay, </a:t>
              </a:r>
              <a:r>
                <a:rPr lang="en-US" sz="2400" b="1" dirty="0" err="1">
                  <a:solidFill>
                    <a:schemeClr val="accent6">
                      <a:lumMod val="50000"/>
                    </a:schemeClr>
                  </a:solidFill>
                  <a:latin typeface="UTM Avo" panose="02040603050506020204" pitchFamily="18" charset="0"/>
                  <a:ea typeface="Cambria" panose="02040503050406030204" pitchFamily="18" charset="0"/>
                </a:rPr>
                <a:t>các</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bạn</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háo</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hức</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muốn</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nghe</a:t>
              </a:r>
              <a:r>
                <a:rPr lang="en-US" sz="2400" b="1" dirty="0">
                  <a:solidFill>
                    <a:schemeClr val="accent6">
                      <a:lumMod val="50000"/>
                    </a:schemeClr>
                  </a:solidFill>
                  <a:latin typeface="UTM Avo" panose="02040603050506020204" pitchFamily="18" charset="0"/>
                  <a:ea typeface="Cambria" panose="02040503050406030204" pitchFamily="18" charset="0"/>
                </a:rPr>
                <a:t> </a:t>
              </a:r>
              <a:r>
                <a:rPr lang="en-US" sz="2400" b="1" dirty="0" err="1">
                  <a:solidFill>
                    <a:schemeClr val="accent6">
                      <a:lumMod val="50000"/>
                    </a:schemeClr>
                  </a:solidFill>
                  <a:latin typeface="UTM Avo" panose="02040603050506020204" pitchFamily="18" charset="0"/>
                  <a:ea typeface="Cambria" panose="02040503050406030204" pitchFamily="18" charset="0"/>
                </a:rPr>
                <a:t>tiếp</a:t>
              </a:r>
              <a:r>
                <a:rPr lang="en-US" sz="2400" b="1" dirty="0">
                  <a:solidFill>
                    <a:schemeClr val="accent6">
                      <a:lumMod val="50000"/>
                    </a:schemeClr>
                  </a:solidFill>
                  <a:latin typeface="UTM Avo" panose="02040603050506020204" pitchFamily="18" charset="0"/>
                  <a:ea typeface="Cambria" panose="02040503050406030204" pitchFamily="18" charset="0"/>
                </a:rPr>
                <a:t>.</a:t>
              </a:r>
              <a:endParaRPr lang="vi-VN" sz="2400" b="1" i="0" dirty="0">
                <a:solidFill>
                  <a:schemeClr val="accent6">
                    <a:lumMod val="50000"/>
                  </a:schemeClr>
                </a:solidFill>
                <a:effectLst/>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A7AE8905-9542-CFAD-C803-2319A6D6ECF2}"/>
              </a:ext>
            </a:extLst>
          </p:cNvPr>
          <p:cNvGrpSpPr/>
          <p:nvPr/>
        </p:nvGrpSpPr>
        <p:grpSpPr>
          <a:xfrm>
            <a:off x="2104240" y="5232171"/>
            <a:ext cx="10135656" cy="1624977"/>
            <a:chOff x="1612674" y="5184381"/>
            <a:chExt cx="9096537" cy="1409055"/>
          </a:xfrm>
        </p:grpSpPr>
        <p:sp>
          <p:nvSpPr>
            <p:cNvPr id="41" name="Rectangle: Rounded Corners 40">
              <a:extLst>
                <a:ext uri="{FF2B5EF4-FFF2-40B4-BE49-F238E27FC236}">
                  <a16:creationId xmlns:a16="http://schemas.microsoft.com/office/drawing/2014/main" id="{55A725CC-C6F1-DBA2-FF35-4307AED67659}"/>
                </a:ext>
              </a:extLst>
            </p:cNvPr>
            <p:cNvSpPr/>
            <p:nvPr/>
          </p:nvSpPr>
          <p:spPr>
            <a:xfrm>
              <a:off x="2170089" y="5479849"/>
              <a:ext cx="8416351" cy="1056924"/>
            </a:xfrm>
            <a:custGeom>
              <a:avLst/>
              <a:gdLst>
                <a:gd name="connsiteX0" fmla="*/ 0 w 9377770"/>
                <a:gd name="connsiteY0" fmla="*/ 203152 h 1218886"/>
                <a:gd name="connsiteX1" fmla="*/ 203152 w 9377770"/>
                <a:gd name="connsiteY1" fmla="*/ 0 h 1218886"/>
                <a:gd name="connsiteX2" fmla="*/ 9174618 w 9377770"/>
                <a:gd name="connsiteY2" fmla="*/ 0 h 1218886"/>
                <a:gd name="connsiteX3" fmla="*/ 9377770 w 9377770"/>
                <a:gd name="connsiteY3" fmla="*/ 203152 h 1218886"/>
                <a:gd name="connsiteX4" fmla="*/ 9377770 w 9377770"/>
                <a:gd name="connsiteY4" fmla="*/ 1015734 h 1218886"/>
                <a:gd name="connsiteX5" fmla="*/ 9174618 w 9377770"/>
                <a:gd name="connsiteY5" fmla="*/ 1218886 h 1218886"/>
                <a:gd name="connsiteX6" fmla="*/ 203152 w 9377770"/>
                <a:gd name="connsiteY6" fmla="*/ 1218886 h 1218886"/>
                <a:gd name="connsiteX7" fmla="*/ 0 w 9377770"/>
                <a:gd name="connsiteY7" fmla="*/ 1015734 h 1218886"/>
                <a:gd name="connsiteX8" fmla="*/ 0 w 9377770"/>
                <a:gd name="connsiteY8" fmla="*/ 203152 h 12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7770" h="1218886" fill="none" extrusionOk="0">
                  <a:moveTo>
                    <a:pt x="0" y="203152"/>
                  </a:moveTo>
                  <a:cubicBezTo>
                    <a:pt x="4081" y="94698"/>
                    <a:pt x="92003" y="1489"/>
                    <a:pt x="203152" y="0"/>
                  </a:cubicBezTo>
                  <a:cubicBezTo>
                    <a:pt x="2916613" y="-168267"/>
                    <a:pt x="5696299" y="-42953"/>
                    <a:pt x="9174618" y="0"/>
                  </a:cubicBezTo>
                  <a:cubicBezTo>
                    <a:pt x="9300258" y="15254"/>
                    <a:pt x="9377583" y="88415"/>
                    <a:pt x="9377770" y="203152"/>
                  </a:cubicBezTo>
                  <a:cubicBezTo>
                    <a:pt x="9357148" y="439043"/>
                    <a:pt x="9394258" y="779786"/>
                    <a:pt x="9377770" y="1015734"/>
                  </a:cubicBezTo>
                  <a:cubicBezTo>
                    <a:pt x="9379356" y="1126441"/>
                    <a:pt x="9289710" y="1225300"/>
                    <a:pt x="9174618" y="1218886"/>
                  </a:cubicBezTo>
                  <a:cubicBezTo>
                    <a:pt x="4824818" y="1287111"/>
                    <a:pt x="1553390" y="1229762"/>
                    <a:pt x="203152" y="1218886"/>
                  </a:cubicBezTo>
                  <a:cubicBezTo>
                    <a:pt x="94987" y="1225340"/>
                    <a:pt x="1857" y="1126976"/>
                    <a:pt x="0" y="1015734"/>
                  </a:cubicBezTo>
                  <a:cubicBezTo>
                    <a:pt x="-17626" y="924564"/>
                    <a:pt x="-62896" y="600161"/>
                    <a:pt x="0" y="203152"/>
                  </a:cubicBezTo>
                  <a:close/>
                </a:path>
                <a:path w="9377770" h="1218886" stroke="0" extrusionOk="0">
                  <a:moveTo>
                    <a:pt x="0" y="203152"/>
                  </a:moveTo>
                  <a:cubicBezTo>
                    <a:pt x="-1297" y="85241"/>
                    <a:pt x="88135" y="6697"/>
                    <a:pt x="203152" y="0"/>
                  </a:cubicBezTo>
                  <a:cubicBezTo>
                    <a:pt x="2951100" y="163917"/>
                    <a:pt x="8193776" y="128764"/>
                    <a:pt x="9174618" y="0"/>
                  </a:cubicBezTo>
                  <a:cubicBezTo>
                    <a:pt x="9295001" y="5463"/>
                    <a:pt x="9381769" y="106229"/>
                    <a:pt x="9377770" y="203152"/>
                  </a:cubicBezTo>
                  <a:cubicBezTo>
                    <a:pt x="9337027" y="285931"/>
                    <a:pt x="9425494" y="697360"/>
                    <a:pt x="9377770" y="1015734"/>
                  </a:cubicBezTo>
                  <a:cubicBezTo>
                    <a:pt x="9367231" y="1147606"/>
                    <a:pt x="9287060" y="1235683"/>
                    <a:pt x="9174618" y="1218886"/>
                  </a:cubicBezTo>
                  <a:cubicBezTo>
                    <a:pt x="8019423" y="1196904"/>
                    <a:pt x="3331224" y="1143998"/>
                    <a:pt x="203152" y="1218886"/>
                  </a:cubicBezTo>
                  <a:cubicBezTo>
                    <a:pt x="104443" y="1213642"/>
                    <a:pt x="-10218" y="1145769"/>
                    <a:pt x="0" y="1015734"/>
                  </a:cubicBezTo>
                  <a:cubicBezTo>
                    <a:pt x="60236" y="621611"/>
                    <a:pt x="41936" y="597710"/>
                    <a:pt x="0" y="203152"/>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2" name="Google Shape;293;p27">
              <a:extLst>
                <a:ext uri="{FF2B5EF4-FFF2-40B4-BE49-F238E27FC236}">
                  <a16:creationId xmlns:a16="http://schemas.microsoft.com/office/drawing/2014/main" id="{B7EF4027-3766-043E-C780-E58F1939C1C8}"/>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id="{DDA6F1C3-C420-78FE-72A3-FCF2BAAF306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95;p27">
                <a:extLst>
                  <a:ext uri="{FF2B5EF4-FFF2-40B4-BE49-F238E27FC236}">
                    <a16:creationId xmlns:a16="http://schemas.microsoft.com/office/drawing/2014/main" id="{AC40D5A2-1667-92FB-022C-B9960AF918D9}"/>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96;p27">
                <a:extLst>
                  <a:ext uri="{FF2B5EF4-FFF2-40B4-BE49-F238E27FC236}">
                    <a16:creationId xmlns:a16="http://schemas.microsoft.com/office/drawing/2014/main" id="{77405CC0-F157-D488-3B6C-1B2A15F592C1}"/>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97;p27">
                <a:extLst>
                  <a:ext uri="{FF2B5EF4-FFF2-40B4-BE49-F238E27FC236}">
                    <a16:creationId xmlns:a16="http://schemas.microsoft.com/office/drawing/2014/main" id="{DC9F358A-A0F4-FECB-3870-1CFB6A4C45C2}"/>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98;p27">
                <a:extLst>
                  <a:ext uri="{FF2B5EF4-FFF2-40B4-BE49-F238E27FC236}">
                    <a16:creationId xmlns:a16="http://schemas.microsoft.com/office/drawing/2014/main" id="{FCFD6EE6-86F7-ABE0-7ABA-158270ECB2B0}"/>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99;p27">
                <a:extLst>
                  <a:ext uri="{FF2B5EF4-FFF2-40B4-BE49-F238E27FC236}">
                    <a16:creationId xmlns:a16="http://schemas.microsoft.com/office/drawing/2014/main" id="{BE3B22D7-87CA-4D7C-4E3A-3BF9053DC004}"/>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00;p27">
                <a:extLst>
                  <a:ext uri="{FF2B5EF4-FFF2-40B4-BE49-F238E27FC236}">
                    <a16:creationId xmlns:a16="http://schemas.microsoft.com/office/drawing/2014/main" id="{5E72DA68-EA7B-BE25-AE49-E5DF20ECCF1F}"/>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01;p27">
                <a:extLst>
                  <a:ext uri="{FF2B5EF4-FFF2-40B4-BE49-F238E27FC236}">
                    <a16:creationId xmlns:a16="http://schemas.microsoft.com/office/drawing/2014/main" id="{3C44AACA-65DF-19D4-938A-E68E43891752}"/>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02;p27">
                <a:extLst>
                  <a:ext uri="{FF2B5EF4-FFF2-40B4-BE49-F238E27FC236}">
                    <a16:creationId xmlns:a16="http://schemas.microsoft.com/office/drawing/2014/main" id="{622AE7ED-69FD-85CA-3DA4-855DBED0E6DB}"/>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03;p27">
                <a:extLst>
                  <a:ext uri="{FF2B5EF4-FFF2-40B4-BE49-F238E27FC236}">
                    <a16:creationId xmlns:a16="http://schemas.microsoft.com/office/drawing/2014/main" id="{CD711311-7A75-DEF6-45C5-1FA560C12B3C}"/>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04;p27">
                <a:extLst>
                  <a:ext uri="{FF2B5EF4-FFF2-40B4-BE49-F238E27FC236}">
                    <a16:creationId xmlns:a16="http://schemas.microsoft.com/office/drawing/2014/main" id="{A6D34E2C-457F-F341-933E-ECF16284B90E}"/>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05;p27">
                <a:extLst>
                  <a:ext uri="{FF2B5EF4-FFF2-40B4-BE49-F238E27FC236}">
                    <a16:creationId xmlns:a16="http://schemas.microsoft.com/office/drawing/2014/main" id="{73E17C88-F43F-72E1-1559-32428A8F2B74}"/>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06;p27">
                <a:extLst>
                  <a:ext uri="{FF2B5EF4-FFF2-40B4-BE49-F238E27FC236}">
                    <a16:creationId xmlns:a16="http://schemas.microsoft.com/office/drawing/2014/main" id="{2813D759-DA5E-E37F-2C1C-F5B11AB62A30}"/>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07;p27">
                <a:extLst>
                  <a:ext uri="{FF2B5EF4-FFF2-40B4-BE49-F238E27FC236}">
                    <a16:creationId xmlns:a16="http://schemas.microsoft.com/office/drawing/2014/main" id="{E6F3D89F-449F-E1F8-D77B-9E5AC259A498}"/>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08;p27">
                <a:extLst>
                  <a:ext uri="{FF2B5EF4-FFF2-40B4-BE49-F238E27FC236}">
                    <a16:creationId xmlns:a16="http://schemas.microsoft.com/office/drawing/2014/main" id="{3B41457C-15E1-A081-51DC-562A91DF19D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09;p27">
                <a:extLst>
                  <a:ext uri="{FF2B5EF4-FFF2-40B4-BE49-F238E27FC236}">
                    <a16:creationId xmlns:a16="http://schemas.microsoft.com/office/drawing/2014/main" id="{CF5112AF-6A50-7C7B-F602-8E69C6B31C3E}"/>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10;p27">
                <a:extLst>
                  <a:ext uri="{FF2B5EF4-FFF2-40B4-BE49-F238E27FC236}">
                    <a16:creationId xmlns:a16="http://schemas.microsoft.com/office/drawing/2014/main" id="{980C4C39-0122-F7E7-EB49-7CED532E5309}"/>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11;p27">
                <a:extLst>
                  <a:ext uri="{FF2B5EF4-FFF2-40B4-BE49-F238E27FC236}">
                    <a16:creationId xmlns:a16="http://schemas.microsoft.com/office/drawing/2014/main" id="{F2F208F8-8E4F-8EE3-EEF4-39894E7DFAB2}"/>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12;p27">
                <a:extLst>
                  <a:ext uri="{FF2B5EF4-FFF2-40B4-BE49-F238E27FC236}">
                    <a16:creationId xmlns:a16="http://schemas.microsoft.com/office/drawing/2014/main" id="{D0A76FC1-A26A-6A90-30C3-714C4BC962D1}"/>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13;p27">
                <a:extLst>
                  <a:ext uri="{FF2B5EF4-FFF2-40B4-BE49-F238E27FC236}">
                    <a16:creationId xmlns:a16="http://schemas.microsoft.com/office/drawing/2014/main" id="{D43E6527-AC1A-6E07-82EE-865C2D6FA69E}"/>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14;p27">
                <a:extLst>
                  <a:ext uri="{FF2B5EF4-FFF2-40B4-BE49-F238E27FC236}">
                    <a16:creationId xmlns:a16="http://schemas.microsoft.com/office/drawing/2014/main" id="{4D4F34A2-4DF9-7617-0FBB-20E4356CEDB9}"/>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TextBox 42">
              <a:extLst>
                <a:ext uri="{FF2B5EF4-FFF2-40B4-BE49-F238E27FC236}">
                  <a16:creationId xmlns:a16="http://schemas.microsoft.com/office/drawing/2014/main" id="{CE43C67F-25CE-8C4D-CA62-4728BEB7E9DC}"/>
                </a:ext>
              </a:extLst>
            </p:cNvPr>
            <p:cNvSpPr txBox="1"/>
            <p:nvPr/>
          </p:nvSpPr>
          <p:spPr>
            <a:xfrm>
              <a:off x="2932944" y="5603860"/>
              <a:ext cx="7776267" cy="79723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2400" b="1" dirty="0">
                  <a:solidFill>
                    <a:schemeClr val="accent6">
                      <a:lumMod val="50000"/>
                    </a:schemeClr>
                  </a:solidFill>
                  <a:latin typeface="UTM Avo" panose="02040603050506020204" pitchFamily="18" charset="0"/>
                  <a:ea typeface="Cambria" panose="02040503050406030204" pitchFamily="18" charset="0"/>
                </a:rPr>
                <a:t>Vì các bạn đang có cảm hứng về việc phát triển sản vật quê hương giống như Thào A Sùng.</a:t>
              </a:r>
              <a:endParaRPr lang="vi-VN" sz="2400" b="1" i="0" dirty="0">
                <a:solidFill>
                  <a:schemeClr val="accent6">
                    <a:lumMod val="50000"/>
                  </a:schemeClr>
                </a:solidFill>
                <a:effectLst/>
                <a:latin typeface="Cambria" panose="02040503050406030204" pitchFamily="18" charset="0"/>
                <a:ea typeface="Cambria" panose="02040503050406030204" pitchFamily="18" charset="0"/>
              </a:endParaRPr>
            </a:p>
          </p:txBody>
        </p:sp>
      </p:grpSp>
      <p:grpSp>
        <p:nvGrpSpPr>
          <p:cNvPr id="65" name="Google Shape;1408;p39">
            <a:extLst>
              <a:ext uri="{FF2B5EF4-FFF2-40B4-BE49-F238E27FC236}">
                <a16:creationId xmlns:a16="http://schemas.microsoft.com/office/drawing/2014/main" id="{B8E2B8ED-5D35-ED79-F0FD-9E68B2DF5D58}"/>
              </a:ext>
            </a:extLst>
          </p:cNvPr>
          <p:cNvGrpSpPr/>
          <p:nvPr/>
        </p:nvGrpSpPr>
        <p:grpSpPr>
          <a:xfrm flipH="1">
            <a:off x="8370366" y="3812282"/>
            <a:ext cx="1805754" cy="1610631"/>
            <a:chOff x="2178000" y="1370575"/>
            <a:chExt cx="1417475" cy="1417450"/>
          </a:xfrm>
        </p:grpSpPr>
        <p:sp>
          <p:nvSpPr>
            <p:cNvPr id="66" name="Google Shape;1409;p39">
              <a:extLst>
                <a:ext uri="{FF2B5EF4-FFF2-40B4-BE49-F238E27FC236}">
                  <a16:creationId xmlns:a16="http://schemas.microsoft.com/office/drawing/2014/main" id="{92DCD2BA-EAA9-0FDA-D4F4-C660BCB5F7CE}"/>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410;p39">
              <a:extLst>
                <a:ext uri="{FF2B5EF4-FFF2-40B4-BE49-F238E27FC236}">
                  <a16:creationId xmlns:a16="http://schemas.microsoft.com/office/drawing/2014/main" id="{096C5C70-66FA-0802-722A-43526C8DAE1C}"/>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11;p39">
              <a:extLst>
                <a:ext uri="{FF2B5EF4-FFF2-40B4-BE49-F238E27FC236}">
                  <a16:creationId xmlns:a16="http://schemas.microsoft.com/office/drawing/2014/main" id="{8D2B6A36-C179-A970-0598-8BD0E54BD710}"/>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412;p39">
              <a:extLst>
                <a:ext uri="{FF2B5EF4-FFF2-40B4-BE49-F238E27FC236}">
                  <a16:creationId xmlns:a16="http://schemas.microsoft.com/office/drawing/2014/main" id="{7D21D55F-6AC2-C28A-644C-D2473D329381}"/>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413;p39">
              <a:extLst>
                <a:ext uri="{FF2B5EF4-FFF2-40B4-BE49-F238E27FC236}">
                  <a16:creationId xmlns:a16="http://schemas.microsoft.com/office/drawing/2014/main" id="{E6CBDF6C-F5DA-CC6A-705E-130B2A3A395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414;p39">
              <a:extLst>
                <a:ext uri="{FF2B5EF4-FFF2-40B4-BE49-F238E27FC236}">
                  <a16:creationId xmlns:a16="http://schemas.microsoft.com/office/drawing/2014/main" id="{AB1D3B72-49D2-C55A-D8FE-63158455AFC4}"/>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415;p39">
              <a:extLst>
                <a:ext uri="{FF2B5EF4-FFF2-40B4-BE49-F238E27FC236}">
                  <a16:creationId xmlns:a16="http://schemas.microsoft.com/office/drawing/2014/main" id="{7579C7E2-4B9D-3F8C-D75B-7C5EAB8EC3A5}"/>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6;p39">
              <a:extLst>
                <a:ext uri="{FF2B5EF4-FFF2-40B4-BE49-F238E27FC236}">
                  <a16:creationId xmlns:a16="http://schemas.microsoft.com/office/drawing/2014/main" id="{ED2DD3C2-13A3-6177-3C77-668E1438FC5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7;p39">
              <a:extLst>
                <a:ext uri="{FF2B5EF4-FFF2-40B4-BE49-F238E27FC236}">
                  <a16:creationId xmlns:a16="http://schemas.microsoft.com/office/drawing/2014/main" id="{D2549376-787F-89C4-9B63-59483A9894DE}"/>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8;p39">
              <a:extLst>
                <a:ext uri="{FF2B5EF4-FFF2-40B4-BE49-F238E27FC236}">
                  <a16:creationId xmlns:a16="http://schemas.microsoft.com/office/drawing/2014/main" id="{22BD2EC7-CF2A-C810-4A26-91340C921000}"/>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9;p39">
              <a:extLst>
                <a:ext uri="{FF2B5EF4-FFF2-40B4-BE49-F238E27FC236}">
                  <a16:creationId xmlns:a16="http://schemas.microsoft.com/office/drawing/2014/main" id="{6667CADC-657F-1D9E-E870-12EF8BA993E7}"/>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20;p39">
              <a:extLst>
                <a:ext uri="{FF2B5EF4-FFF2-40B4-BE49-F238E27FC236}">
                  <a16:creationId xmlns:a16="http://schemas.microsoft.com/office/drawing/2014/main" id="{E99E0124-5604-86BA-A845-846411DDADC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21;p39">
              <a:extLst>
                <a:ext uri="{FF2B5EF4-FFF2-40B4-BE49-F238E27FC236}">
                  <a16:creationId xmlns:a16="http://schemas.microsoft.com/office/drawing/2014/main" id="{0E7D8730-39FE-D978-14F2-1AF1C67BD593}"/>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22;p39">
              <a:extLst>
                <a:ext uri="{FF2B5EF4-FFF2-40B4-BE49-F238E27FC236}">
                  <a16:creationId xmlns:a16="http://schemas.microsoft.com/office/drawing/2014/main" id="{363D7D05-AD5D-A9A8-222E-CF45439717EA}"/>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0" name="Google Shape;118;p4">
            <a:extLst>
              <a:ext uri="{FF2B5EF4-FFF2-40B4-BE49-F238E27FC236}">
                <a16:creationId xmlns:a16="http://schemas.microsoft.com/office/drawing/2014/main" id="{EA2B9062-52C6-50DC-01B6-BF461A2DCF9A}"/>
              </a:ext>
            </a:extLst>
          </p:cNvPr>
          <p:cNvSpPr/>
          <p:nvPr/>
        </p:nvSpPr>
        <p:spPr>
          <a:xfrm rot="19980337">
            <a:off x="10556269" y="5275523"/>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8;p4">
            <a:extLst>
              <a:ext uri="{FF2B5EF4-FFF2-40B4-BE49-F238E27FC236}">
                <a16:creationId xmlns:a16="http://schemas.microsoft.com/office/drawing/2014/main" id="{9690145A-C75A-61D2-B3C8-003C03C07BBE}"/>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3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1000" fill="hold"/>
                                        <p:tgtEl>
                                          <p:spTgt spid="81"/>
                                        </p:tgtEl>
                                        <p:attrNameLst>
                                          <p:attrName>ppt_w</p:attrName>
                                        </p:attrNameLst>
                                      </p:cBhvr>
                                      <p:tavLst>
                                        <p:tav tm="0">
                                          <p:val>
                                            <p:strVal val="#ppt_w+.3"/>
                                          </p:val>
                                        </p:tav>
                                        <p:tav tm="100000">
                                          <p:val>
                                            <p:strVal val="#ppt_w"/>
                                          </p:val>
                                        </p:tav>
                                      </p:tavLst>
                                    </p:anim>
                                    <p:anim calcmode="lin" valueType="num">
                                      <p:cBhvr>
                                        <p:cTn id="26" dur="1000" fill="hold"/>
                                        <p:tgtEl>
                                          <p:spTgt spid="81"/>
                                        </p:tgtEl>
                                        <p:attrNameLst>
                                          <p:attrName>ppt_h</p:attrName>
                                        </p:attrNameLst>
                                      </p:cBhvr>
                                      <p:tavLst>
                                        <p:tav tm="0">
                                          <p:val>
                                            <p:strVal val="#ppt_h"/>
                                          </p:val>
                                        </p:tav>
                                        <p:tav tm="100000">
                                          <p:val>
                                            <p:strVal val="#ppt_h"/>
                                          </p:val>
                                        </p:tav>
                                      </p:tavLst>
                                    </p:anim>
                                    <p:animEffect transition="in" filter="fade">
                                      <p:cBhvr>
                                        <p:cTn id="27" dur="1000"/>
                                        <p:tgtEl>
                                          <p:spTgt spid="81"/>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p:cTn id="33" dur="1000" fill="hold"/>
                                        <p:tgtEl>
                                          <p:spTgt spid="65"/>
                                        </p:tgtEl>
                                        <p:attrNameLst>
                                          <p:attrName>ppt_w</p:attrName>
                                        </p:attrNameLst>
                                      </p:cBhvr>
                                      <p:tavLst>
                                        <p:tav tm="0">
                                          <p:val>
                                            <p:strVal val="#ppt_w+.3"/>
                                          </p:val>
                                        </p:tav>
                                        <p:tav tm="100000">
                                          <p:val>
                                            <p:strVal val="#ppt_w"/>
                                          </p:val>
                                        </p:tav>
                                      </p:tavLst>
                                    </p:anim>
                                    <p:anim calcmode="lin" valueType="num">
                                      <p:cBhvr>
                                        <p:cTn id="34" dur="1000" fill="hold"/>
                                        <p:tgtEl>
                                          <p:spTgt spid="65"/>
                                        </p:tgtEl>
                                        <p:attrNameLst>
                                          <p:attrName>ppt_h</p:attrName>
                                        </p:attrNameLst>
                                      </p:cBhvr>
                                      <p:tavLst>
                                        <p:tav tm="0">
                                          <p:val>
                                            <p:strVal val="#ppt_h"/>
                                          </p:val>
                                        </p:tav>
                                        <p:tav tm="100000">
                                          <p:val>
                                            <p:strVal val="#ppt_h"/>
                                          </p:val>
                                        </p:tav>
                                      </p:tavLst>
                                    </p:anim>
                                    <p:animEffect transition="in" filter="fade">
                                      <p:cBhvr>
                                        <p:cTn id="35" dur="1000"/>
                                        <p:tgtEl>
                                          <p:spTgt spid="65"/>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p:cTn id="41" dur="1000" fill="hold"/>
                                        <p:tgtEl>
                                          <p:spTgt spid="80"/>
                                        </p:tgtEl>
                                        <p:attrNameLst>
                                          <p:attrName>ppt_w</p:attrName>
                                        </p:attrNameLst>
                                      </p:cBhvr>
                                      <p:tavLst>
                                        <p:tav tm="0">
                                          <p:val>
                                            <p:strVal val="#ppt_w+.3"/>
                                          </p:val>
                                        </p:tav>
                                        <p:tav tm="100000">
                                          <p:val>
                                            <p:strVal val="#ppt_w"/>
                                          </p:val>
                                        </p:tav>
                                      </p:tavLst>
                                    </p:anim>
                                    <p:anim calcmode="lin" valueType="num">
                                      <p:cBhvr>
                                        <p:cTn id="42" dur="1000" fill="hold"/>
                                        <p:tgtEl>
                                          <p:spTgt spid="80"/>
                                        </p:tgtEl>
                                        <p:attrNameLst>
                                          <p:attrName>ppt_h</p:attrName>
                                        </p:attrNameLst>
                                      </p:cBhvr>
                                      <p:tavLst>
                                        <p:tav tm="0">
                                          <p:val>
                                            <p:strVal val="#ppt_h"/>
                                          </p:val>
                                        </p:tav>
                                        <p:tav tm="100000">
                                          <p:val>
                                            <p:strVal val="#ppt_h"/>
                                          </p:val>
                                        </p:tav>
                                      </p:tavLst>
                                    </p:anim>
                                    <p:animEffect transition="in" filter="fade">
                                      <p:cBhvr>
                                        <p:cTn id="43" dur="1000"/>
                                        <p:tgtEl>
                                          <p:spTgt spid="80"/>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0"/>
                  </p:tgtEl>
                </p:cond>
              </p:nextCondLst>
            </p:seq>
          </p:childTnLst>
        </p:cTn>
      </p:par>
    </p:tnLst>
    <p:bldLst>
      <p:bldP spid="3" grpId="0"/>
      <p:bldP spid="80" grpId="0" animBg="1"/>
      <p:bldP spid="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9DCC-10C9-CCA6-E208-74988128E2B2}"/>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B9F20A9-E92A-0306-9BB1-33676C7433D6}"/>
              </a:ext>
            </a:extLst>
          </p:cNvPr>
          <p:cNvSpPr/>
          <p:nvPr/>
        </p:nvSpPr>
        <p:spPr>
          <a:xfrm>
            <a:off x="196850" y="152701"/>
            <a:ext cx="11798300" cy="1206500"/>
          </a:xfrm>
          <a:prstGeom prst="roundRect">
            <a:avLst/>
          </a:prstGeom>
          <a:solidFill>
            <a:srgbClr val="517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FF13432F-3118-9B55-550F-7851C1AA7B33}"/>
              </a:ext>
            </a:extLst>
          </p:cNvPr>
          <p:cNvSpPr txBox="1"/>
          <p:nvPr/>
        </p:nvSpPr>
        <p:spPr>
          <a:xfrm>
            <a:off x="209550" y="158872"/>
            <a:ext cx="11626850" cy="1200329"/>
          </a:xfrm>
          <a:prstGeom prst="rect">
            <a:avLst/>
          </a:prstGeom>
          <a:noFill/>
        </p:spPr>
        <p:txBody>
          <a:bodyPr wrap="square" rtlCol="0">
            <a:spAutoFit/>
          </a:bodyP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Câu</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5: </a:t>
            </a:r>
            <a:r>
              <a:rPr lang="vi-VN" sz="3600" dirty="0">
                <a:solidFill>
                  <a:schemeClr val="bg1"/>
                </a:solidFill>
                <a:latin typeface="Tahoma" panose="020B0604030504040204" pitchFamily="34" charset="0"/>
                <a:ea typeface="Tahoma" panose="020B0604030504040204" pitchFamily="34" charset="0"/>
                <a:cs typeface="Tahoma" panose="020B0604030504040204" pitchFamily="34" charset="0"/>
              </a:rPr>
              <a:t>Tưởng tượng và kể tiếp câu chuyện khi Thào A Sùng đã trưởng thành.</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59172AD0-BB7E-2FB3-EED7-ABB5E54FEC42}"/>
              </a:ext>
            </a:extLst>
          </p:cNvPr>
          <p:cNvGrpSpPr/>
          <p:nvPr/>
        </p:nvGrpSpPr>
        <p:grpSpPr>
          <a:xfrm>
            <a:off x="0" y="1472584"/>
            <a:ext cx="12153898" cy="5512415"/>
            <a:chOff x="0" y="1739409"/>
            <a:chExt cx="12153898" cy="5512415"/>
          </a:xfrm>
        </p:grpSpPr>
        <p:sp>
          <p:nvSpPr>
            <p:cNvPr id="14" name="Freeform 9">
              <a:extLst>
                <a:ext uri="{FF2B5EF4-FFF2-40B4-BE49-F238E27FC236}">
                  <a16:creationId xmlns:a16="http://schemas.microsoft.com/office/drawing/2014/main" id="{261E61A2-1E67-805F-B1FF-BD643231E50F}"/>
                </a:ext>
              </a:extLst>
            </p:cNvPr>
            <p:cNvSpPr/>
            <p:nvPr/>
          </p:nvSpPr>
          <p:spPr>
            <a:xfrm>
              <a:off x="0" y="1739409"/>
              <a:ext cx="12153898" cy="5512415"/>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3"/>
                  </a:ext>
                </a:extLst>
              </a:blip>
              <a:srcRect/>
              <a:stretch>
                <a:fillRect/>
              </a:stretch>
            </a:blipFill>
          </p:spPr>
          <p:txBody>
            <a:bodyPr/>
            <a:lstStyle/>
            <a:p>
              <a:endParaRPr lang="en-US" dirty="0"/>
            </a:p>
          </p:txBody>
        </p:sp>
        <p:sp>
          <p:nvSpPr>
            <p:cNvPr id="15" name="TextBox 14">
              <a:extLst>
                <a:ext uri="{FF2B5EF4-FFF2-40B4-BE49-F238E27FC236}">
                  <a16:creationId xmlns:a16="http://schemas.microsoft.com/office/drawing/2014/main" id="{A75B76A2-0C96-3156-C89F-387B027B2104}"/>
                </a:ext>
              </a:extLst>
            </p:cNvPr>
            <p:cNvSpPr txBox="1"/>
            <p:nvPr/>
          </p:nvSpPr>
          <p:spPr>
            <a:xfrm>
              <a:off x="631825" y="1834895"/>
              <a:ext cx="11068050" cy="5016758"/>
            </a:xfrm>
            <a:prstGeom prst="rect">
              <a:avLst/>
            </a:prstGeom>
            <a:noFill/>
          </p:spPr>
          <p:txBody>
            <a:bodyPr wrap="square" rtlCol="0">
              <a:spAutoFit/>
            </a:bodyPr>
            <a:lstStyle/>
            <a:p>
              <a:pPr algn="just"/>
              <a:r>
                <a:rPr lang="vi-VN" sz="3200" dirty="0">
                  <a:latin typeface="Tahoma" panose="020B0604030504040204" pitchFamily="34" charset="0"/>
                  <a:ea typeface="Tahoma" panose="020B0604030504040204" pitchFamily="34" charset="0"/>
                  <a:cs typeface="Tahoma" panose="020B0604030504040204" pitchFamily="34" charset="0"/>
                </a:rPr>
                <a:t>Khi đã trưởng thành, nhớ lại cuộc thi năm xưa, Sùng bỗng rưng rưng xúc động. Cậu không ngờ thời gian trôi nhanh như vậy, từ một giống chè là lạ lùng trong tâm thức mọi người đến khi là thức uống có mặt nơi nơi, nhà nhà vì vị ngon ngọt của nó. Cứ độ vài tuần, Thào A Sùng lại đến một huyện, tỉnh nào đó để tiếp tục công việc quảng bá, giới thiệu và lập gian hàng thương mại, tìm đầu ra cho chè Tà Xùa. Có lần, Sùng giới thiệu được một tay lái người nước ngoài, giúp chè Tà Xùa từng bước vươn ra thị trường thế giới.</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89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A5DFCD-6CF8-2753-4056-B54BF35A4086}"/>
              </a:ext>
            </a:extLst>
          </p:cNvPr>
          <p:cNvGrpSpPr/>
          <p:nvPr/>
        </p:nvGrpSpPr>
        <p:grpSpPr>
          <a:xfrm>
            <a:off x="117932" y="1333500"/>
            <a:ext cx="12153898" cy="5261504"/>
            <a:chOff x="25401" y="486672"/>
            <a:chExt cx="12153898" cy="4822150"/>
          </a:xfrm>
        </p:grpSpPr>
        <p:sp>
          <p:nvSpPr>
            <p:cNvPr id="6" name="Freeform 9">
              <a:extLst>
                <a:ext uri="{FF2B5EF4-FFF2-40B4-BE49-F238E27FC236}">
                  <a16:creationId xmlns:a16="http://schemas.microsoft.com/office/drawing/2014/main" id="{542D25F0-F4E5-92C2-92EB-BAC02439ABD6}"/>
                </a:ext>
              </a:extLst>
            </p:cNvPr>
            <p:cNvSpPr/>
            <p:nvPr/>
          </p:nvSpPr>
          <p:spPr>
            <a:xfrm>
              <a:off x="25401" y="486672"/>
              <a:ext cx="12153898" cy="482215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 xmlns:asvg="http://schemas.microsoft.com/office/drawing/2016/SVG/main" r:embed="rId4"/>
                  </a:ext>
                </a:extLst>
              </a:blip>
              <a:srcRect/>
              <a:stretch>
                <a:fillRect/>
              </a:stretch>
            </a:blipFill>
          </p:spPr>
        </p:sp>
        <p:sp>
          <p:nvSpPr>
            <p:cNvPr id="7" name="TextBox 6">
              <a:extLst>
                <a:ext uri="{FF2B5EF4-FFF2-40B4-BE49-F238E27FC236}">
                  <a16:creationId xmlns:a16="http://schemas.microsoft.com/office/drawing/2014/main" id="{1CB14A10-11B3-EC56-0EFD-25BFD22A27A5}"/>
                </a:ext>
              </a:extLst>
            </p:cNvPr>
            <p:cNvSpPr txBox="1"/>
            <p:nvPr/>
          </p:nvSpPr>
          <p:spPr>
            <a:xfrm>
              <a:off x="625475" y="890158"/>
              <a:ext cx="11068050" cy="4401205"/>
            </a:xfrm>
            <a:prstGeom prst="rect">
              <a:avLst/>
            </a:prstGeom>
            <a:noFill/>
          </p:spPr>
          <p:txBody>
            <a:bodyPr wrap="square" rtlCol="0">
              <a:spAutoFit/>
            </a:bodyPr>
            <a:lstStyle/>
            <a:p>
              <a:pPr algn="just"/>
              <a:r>
                <a:rPr lang="en-US" sz="4000" i="1">
                  <a:latin typeface="Tahoma" panose="020B0604030504040204" pitchFamily="34" charset="0"/>
                  <a:ea typeface="Tahoma" panose="020B0604030504040204" pitchFamily="34" charset="0"/>
                  <a:cs typeface="Tahoma" panose="020B0604030504040204" pitchFamily="34" charset="0"/>
                </a:rPr>
                <a:t>	</a:t>
              </a:r>
              <a:r>
                <a:rPr lang="vi-VN" sz="4000" i="1" smtClean="0">
                  <a:latin typeface="Tahoma" panose="020B0604030504040204" pitchFamily="34" charset="0"/>
                  <a:ea typeface="Tahoma" panose="020B0604030504040204" pitchFamily="34" charset="0"/>
                  <a:cs typeface="Tahoma" panose="020B0604030504040204" pitchFamily="34" charset="0"/>
                </a:rPr>
                <a:t>Búp 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ước mong của những người con yêu quê hương.</a:t>
              </a:r>
              <a:endParaRPr lang="en-US" sz="4000" i="1" dirty="0">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p:cNvSpPr txBox="1"/>
          <p:nvPr/>
        </p:nvSpPr>
        <p:spPr>
          <a:xfrm>
            <a:off x="2533650" y="55900"/>
            <a:ext cx="6610350" cy="1862048"/>
          </a:xfrm>
          <a:prstGeom prst="rect">
            <a:avLst/>
          </a:prstGeom>
          <a:noFill/>
        </p:spPr>
        <p:txBody>
          <a:bodyPr wrap="square" rtlCol="0">
            <a:spAutoFit/>
          </a:bodyPr>
          <a:lstStyle/>
          <a:p>
            <a:pPr algn="ctr"/>
            <a:r>
              <a:rPr lang="en-US" sz="11500" smtClean="0">
                <a:ln w="219075">
                  <a:solidFill>
                    <a:schemeClr val="bg1"/>
                  </a:solidFill>
                </a:ln>
                <a:solidFill>
                  <a:srgbClr val="325B3A"/>
                </a:solidFill>
                <a:latin typeface="#9Slide05 Motion Picture" panose="02000000000000000000" pitchFamily="2" charset="0"/>
              </a:rPr>
              <a:t>Nội dung</a:t>
            </a:r>
            <a:endParaRPr lang="vi-VN" sz="11500">
              <a:ln w="219075">
                <a:solidFill>
                  <a:schemeClr val="bg1"/>
                </a:solidFill>
              </a:ln>
              <a:solidFill>
                <a:srgbClr val="325B3A"/>
              </a:solidFill>
              <a:latin typeface="#9Slide05 Motion Picture" panose="02000000000000000000" pitchFamily="2" charset="0"/>
            </a:endParaRPr>
          </a:p>
        </p:txBody>
      </p:sp>
      <p:sp>
        <p:nvSpPr>
          <p:cNvPr id="8" name="TextBox 7"/>
          <p:cNvSpPr txBox="1"/>
          <p:nvPr/>
        </p:nvSpPr>
        <p:spPr>
          <a:xfrm>
            <a:off x="2533650" y="55900"/>
            <a:ext cx="6610350" cy="1862048"/>
          </a:xfrm>
          <a:prstGeom prst="rect">
            <a:avLst/>
          </a:prstGeom>
          <a:noFill/>
        </p:spPr>
        <p:txBody>
          <a:bodyPr wrap="square" rtlCol="0">
            <a:spAutoFit/>
          </a:bodyPr>
          <a:lstStyle/>
          <a:p>
            <a:pPr algn="ctr"/>
            <a:r>
              <a:rPr lang="en-US" sz="11500" smtClean="0">
                <a:ln w="28575">
                  <a:solidFill>
                    <a:srgbClr val="325B3A"/>
                  </a:solidFill>
                </a:ln>
                <a:solidFill>
                  <a:srgbClr val="325B3A"/>
                </a:solidFill>
                <a:latin typeface="#9Slide05 Motion Picture" panose="02000000000000000000" pitchFamily="2" charset="0"/>
              </a:rPr>
              <a:t>Nội dung</a:t>
            </a:r>
            <a:endParaRPr lang="vi-VN" sz="11500">
              <a:ln w="28575">
                <a:solidFill>
                  <a:srgbClr val="325B3A"/>
                </a:solidFill>
              </a:ln>
              <a:solidFill>
                <a:srgbClr val="325B3A"/>
              </a:solidFill>
              <a:latin typeface="#9Slide05 Motion Picture" panose="02000000000000000000" pitchFamily="2" charset="0"/>
            </a:endParaRPr>
          </a:p>
        </p:txBody>
      </p:sp>
    </p:spTree>
    <p:extLst>
      <p:ext uri="{BB962C8B-B14F-4D97-AF65-F5344CB8AC3E}">
        <p14:creationId xmlns:p14="http://schemas.microsoft.com/office/powerpoint/2010/main" val="17152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182D3-6C2F-6460-573C-5E9DBD5445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711D80-BAA9-025F-2F43-E6CEA94C8F1A}"/>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79918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60E586-BB44-88B4-D25D-6AF62B0D8FD9}"/>
              </a:ext>
            </a:extLst>
          </p:cNvPr>
          <p:cNvSpPr/>
          <p:nvPr/>
        </p:nvSpPr>
        <p:spPr>
          <a:xfrm>
            <a:off x="196850" y="152701"/>
            <a:ext cx="11798300" cy="1206500"/>
          </a:xfrm>
          <a:prstGeom prst="roundRect">
            <a:avLst/>
          </a:prstGeom>
          <a:solidFill>
            <a:srgbClr val="517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47DF4995-87BB-DF8B-21B6-CEEA67BF8F47}"/>
              </a:ext>
            </a:extLst>
          </p:cNvPr>
          <p:cNvSpPr txBox="1"/>
          <p:nvPr/>
        </p:nvSpPr>
        <p:spPr>
          <a:xfrm>
            <a:off x="209550" y="158872"/>
            <a:ext cx="11626850" cy="1200329"/>
          </a:xfrm>
          <a:prstGeom prst="rect">
            <a:avLst/>
          </a:prstGeom>
          <a:noFill/>
        </p:spPr>
        <p:txBody>
          <a:bodyPr wrap="square" rtlCol="0">
            <a:spAutoFit/>
          </a:bodyPr>
          <a:lstStyle/>
          <a:p>
            <a:pPr algn="just"/>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vi-VN" sz="3600" dirty="0">
                <a:solidFill>
                  <a:schemeClr val="bg1"/>
                </a:solidFill>
                <a:latin typeface="Tahoma" panose="020B0604030504040204" pitchFamily="34" charset="0"/>
                <a:ea typeface="Tahoma" panose="020B0604030504040204" pitchFamily="34" charset="0"/>
                <a:cs typeface="Tahoma" panose="020B0604030504040204" pitchFamily="34" charset="0"/>
              </a:rPr>
              <a:t>Tìm từ ngữ gọi tên sản vật của một số địa phương mà em biết và nêu đặc điểm của những sản vật đó.</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3B8CD833-72A0-6B92-7FBF-ACE86C1E69C0}"/>
              </a:ext>
            </a:extLst>
          </p:cNvPr>
          <p:cNvGraphicFramePr>
            <a:graphicFrameLocks noGrp="1"/>
          </p:cNvGraphicFramePr>
          <p:nvPr>
            <p:extLst/>
          </p:nvPr>
        </p:nvGraphicFramePr>
        <p:xfrm>
          <a:off x="787400" y="1697566"/>
          <a:ext cx="10807701" cy="4114800"/>
        </p:xfrm>
        <a:graphic>
          <a:graphicData uri="http://schemas.openxmlformats.org/drawingml/2006/table">
            <a:tbl>
              <a:tblPr firstRow="1" bandRow="1">
                <a:tableStyleId>{93296810-A885-4BE3-A3E7-6D5BEEA58F35}</a:tableStyleId>
              </a:tblPr>
              <a:tblGrid>
                <a:gridCol w="3602567">
                  <a:extLst>
                    <a:ext uri="{9D8B030D-6E8A-4147-A177-3AD203B41FA5}">
                      <a16:colId xmlns:a16="http://schemas.microsoft.com/office/drawing/2014/main" val="2968790537"/>
                    </a:ext>
                  </a:extLst>
                </a:gridCol>
                <a:gridCol w="3602567">
                  <a:extLst>
                    <a:ext uri="{9D8B030D-6E8A-4147-A177-3AD203B41FA5}">
                      <a16:colId xmlns:a16="http://schemas.microsoft.com/office/drawing/2014/main" val="1273773644"/>
                    </a:ext>
                  </a:extLst>
                </a:gridCol>
                <a:gridCol w="3602567">
                  <a:extLst>
                    <a:ext uri="{9D8B030D-6E8A-4147-A177-3AD203B41FA5}">
                      <a16:colId xmlns:a16="http://schemas.microsoft.com/office/drawing/2014/main" val="2182496492"/>
                    </a:ext>
                  </a:extLst>
                </a:gridCol>
              </a:tblGrid>
              <a:tr h="370840">
                <a:tc>
                  <a:txBody>
                    <a:bodyPr/>
                    <a:lstStyle/>
                    <a:p>
                      <a:pPr algn="ctr"/>
                      <a:r>
                        <a:rPr lang="en-US" sz="4800" dirty="0" err="1">
                          <a:latin typeface="Cambria" panose="02040503050406030204" pitchFamily="18" charset="0"/>
                          <a:ea typeface="Cambria" panose="02040503050406030204" pitchFamily="18" charset="0"/>
                        </a:rPr>
                        <a:t>Sản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endParaRPr lang="en-US" sz="4800" dirty="0">
                        <a:latin typeface="Cambria" panose="02040503050406030204" pitchFamily="18" charset="0"/>
                        <a:ea typeface="Cambria" panose="02040503050406030204" pitchFamily="18" charset="0"/>
                      </a:endParaRPr>
                    </a:p>
                  </a:txBody>
                  <a:tcPr/>
                </a:tc>
                <a:tc>
                  <a:txBody>
                    <a:bodyPr/>
                    <a:lstStyle/>
                    <a:p>
                      <a:pPr algn="ctr"/>
                      <a:r>
                        <a:rPr lang="en-US" sz="4800" dirty="0" err="1">
                          <a:latin typeface="Cambria" panose="02040503050406030204" pitchFamily="18" charset="0"/>
                          <a:ea typeface="Cambria" panose="02040503050406030204" pitchFamily="18" charset="0"/>
                        </a:rPr>
                        <a:t>Địa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phương</a:t>
                      </a:r>
                      <a:endParaRPr lang="en-US" sz="4800" dirty="0">
                        <a:latin typeface="Cambria" panose="02040503050406030204" pitchFamily="18" charset="0"/>
                        <a:ea typeface="Cambria" panose="02040503050406030204" pitchFamily="18" charset="0"/>
                      </a:endParaRPr>
                    </a:p>
                  </a:txBody>
                  <a:tcPr/>
                </a:tc>
                <a:tc>
                  <a:txBody>
                    <a:bodyPr/>
                    <a:lstStyle/>
                    <a:p>
                      <a:pPr algn="ctr"/>
                      <a:r>
                        <a:rPr lang="en-US" sz="4800" dirty="0" err="1">
                          <a:latin typeface="Cambria" panose="02040503050406030204" pitchFamily="18" charset="0"/>
                          <a:ea typeface="Cambria" panose="02040503050406030204" pitchFamily="18" charset="0"/>
                        </a:rPr>
                        <a:t>Đặc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điểm</a:t>
                      </a:r>
                      <a:endParaRPr lang="en-US" sz="4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712240994"/>
                  </a:ext>
                </a:extLst>
              </a:tr>
              <a:tr h="370840">
                <a:tc>
                  <a:txBody>
                    <a:bodyPr/>
                    <a:lstStyle/>
                    <a:p>
                      <a:pPr algn="ctr"/>
                      <a:r>
                        <a:rPr lang="en-US" sz="4800" dirty="0" err="1">
                          <a:latin typeface="Cambria" panose="02040503050406030204" pitchFamily="18" charset="0"/>
                          <a:ea typeface="Cambria" panose="02040503050406030204" pitchFamily="18" charset="0"/>
                        </a:rPr>
                        <a:t>chè</a:t>
                      </a:r>
                      <a:endParaRPr lang="en-US" sz="4800" dirty="0">
                        <a:latin typeface="Cambria" panose="02040503050406030204" pitchFamily="18" charset="0"/>
                        <a:ea typeface="Cambria" panose="02040503050406030204" pitchFamily="18" charset="0"/>
                      </a:endParaRPr>
                    </a:p>
                  </a:txBody>
                  <a:tcPr/>
                </a:tc>
                <a:tc>
                  <a:txBody>
                    <a:bodyPr/>
                    <a:lstStyle/>
                    <a:p>
                      <a:pPr algn="ctr"/>
                      <a:r>
                        <a:rPr lang="en-US" sz="4800" dirty="0" err="1">
                          <a:latin typeface="Cambria" panose="02040503050406030204" pitchFamily="18" charset="0"/>
                          <a:ea typeface="Cambria" panose="02040503050406030204" pitchFamily="18" charset="0"/>
                        </a:rPr>
                        <a:t>Tà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Xùa</a:t>
                      </a:r>
                      <a:endParaRPr lang="en-US" sz="4800" dirty="0">
                        <a:latin typeface="Cambria" panose="02040503050406030204" pitchFamily="18" charset="0"/>
                        <a:ea typeface="Cambria" panose="02040503050406030204" pitchFamily="18" charset="0"/>
                      </a:endParaRPr>
                    </a:p>
                  </a:txBody>
                  <a:tcPr/>
                </a:tc>
                <a:tc>
                  <a:txBody>
                    <a:bodyPr/>
                    <a:lstStyle/>
                    <a:p>
                      <a:pPr algn="ctr"/>
                      <a:r>
                        <a:rPr lang="en-US" sz="4800" dirty="0" err="1">
                          <a:latin typeface="Cambria" panose="02040503050406030204" pitchFamily="18" charset="0"/>
                          <a:ea typeface="Cambria" panose="02040503050406030204" pitchFamily="18" charset="0"/>
                        </a:rPr>
                        <a:t>Chát,ngọt</a:t>
                      </a:r>
                      <a:endParaRPr lang="en-US" sz="4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79306106"/>
                  </a:ext>
                </a:extLst>
              </a:tr>
              <a:tr h="370840">
                <a:tc>
                  <a:txBody>
                    <a:bodyPr/>
                    <a:lstStyle/>
                    <a:p>
                      <a:pPr algn="ctr"/>
                      <a:endParaRPr lang="en-US" sz="4800" dirty="0">
                        <a:latin typeface="Cambria" panose="02040503050406030204" pitchFamily="18" charset="0"/>
                        <a:ea typeface="Cambria" panose="02040503050406030204" pitchFamily="18" charset="0"/>
                      </a:endParaRPr>
                    </a:p>
                  </a:txBody>
                  <a:tcPr/>
                </a:tc>
                <a:tc>
                  <a:txBody>
                    <a:bodyPr/>
                    <a:lstStyle/>
                    <a:p>
                      <a:pPr algn="ctr"/>
                      <a:endParaRPr lang="en-US" sz="4800" dirty="0">
                        <a:latin typeface="Cambria" panose="02040503050406030204" pitchFamily="18" charset="0"/>
                        <a:ea typeface="Cambria" panose="02040503050406030204" pitchFamily="18" charset="0"/>
                      </a:endParaRPr>
                    </a:p>
                  </a:txBody>
                  <a:tcPr/>
                </a:tc>
                <a:tc>
                  <a:txBody>
                    <a:bodyPr/>
                    <a:lstStyle/>
                    <a:p>
                      <a:pPr algn="ctr"/>
                      <a:endParaRPr lang="en-US" sz="4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79444429"/>
                  </a:ext>
                </a:extLst>
              </a:tr>
              <a:tr h="370840">
                <a:tc>
                  <a:txBody>
                    <a:bodyPr/>
                    <a:lstStyle/>
                    <a:p>
                      <a:pPr algn="ctr"/>
                      <a:endParaRPr lang="en-US" sz="4800" dirty="0">
                        <a:latin typeface="Cambria" panose="02040503050406030204" pitchFamily="18" charset="0"/>
                        <a:ea typeface="Cambria" panose="02040503050406030204" pitchFamily="18" charset="0"/>
                      </a:endParaRPr>
                    </a:p>
                  </a:txBody>
                  <a:tcPr/>
                </a:tc>
                <a:tc>
                  <a:txBody>
                    <a:bodyPr/>
                    <a:lstStyle/>
                    <a:p>
                      <a:pPr algn="ctr"/>
                      <a:endParaRPr lang="en-US" sz="4800" dirty="0">
                        <a:latin typeface="Cambria" panose="02040503050406030204" pitchFamily="18" charset="0"/>
                        <a:ea typeface="Cambria" panose="02040503050406030204" pitchFamily="18" charset="0"/>
                      </a:endParaRPr>
                    </a:p>
                  </a:txBody>
                  <a:tcPr/>
                </a:tc>
                <a:tc>
                  <a:txBody>
                    <a:bodyPr/>
                    <a:lstStyle/>
                    <a:p>
                      <a:pPr algn="ctr"/>
                      <a:endParaRPr lang="en-US" sz="4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392066959"/>
                  </a:ext>
                </a:extLst>
              </a:tr>
              <a:tr h="370840">
                <a:tc>
                  <a:txBody>
                    <a:bodyPr/>
                    <a:lstStyle/>
                    <a:p>
                      <a:pPr algn="ctr"/>
                      <a:endParaRPr lang="en-US" sz="4800" dirty="0">
                        <a:latin typeface="Cambria" panose="02040503050406030204" pitchFamily="18" charset="0"/>
                        <a:ea typeface="Cambria" panose="02040503050406030204" pitchFamily="18" charset="0"/>
                      </a:endParaRPr>
                    </a:p>
                  </a:txBody>
                  <a:tcPr/>
                </a:tc>
                <a:tc>
                  <a:txBody>
                    <a:bodyPr/>
                    <a:lstStyle/>
                    <a:p>
                      <a:pPr algn="ctr"/>
                      <a:endParaRPr lang="en-US" sz="4800" dirty="0">
                        <a:latin typeface="Cambria" panose="02040503050406030204" pitchFamily="18" charset="0"/>
                        <a:ea typeface="Cambria" panose="02040503050406030204" pitchFamily="18" charset="0"/>
                      </a:endParaRPr>
                    </a:p>
                  </a:txBody>
                  <a:tcPr/>
                </a:tc>
                <a:tc>
                  <a:txBody>
                    <a:bodyPr/>
                    <a:lstStyle/>
                    <a:p>
                      <a:pPr algn="ctr"/>
                      <a:endParaRPr lang="en-US" sz="4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715876823"/>
                  </a:ext>
                </a:extLst>
              </a:tr>
            </a:tbl>
          </a:graphicData>
        </a:graphic>
      </p:graphicFrame>
      <p:pic>
        <p:nvPicPr>
          <p:cNvPr id="7" name="Picture 6">
            <a:extLst>
              <a:ext uri="{FF2B5EF4-FFF2-40B4-BE49-F238E27FC236}">
                <a16:creationId xmlns:a16="http://schemas.microsoft.com/office/drawing/2014/main" id="{45E68FD8-98DA-5F7B-9988-86A6E7CB5F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529114"/>
            <a:ext cx="4152900" cy="2336904"/>
          </a:xfrm>
          <a:prstGeom prst="rect">
            <a:avLst/>
          </a:prstGeom>
        </p:spPr>
      </p:pic>
      <p:sp>
        <p:nvSpPr>
          <p:cNvPr id="8" name="TextBox 7">
            <a:extLst>
              <a:ext uri="{FF2B5EF4-FFF2-40B4-BE49-F238E27FC236}">
                <a16:creationId xmlns:a16="http://schemas.microsoft.com/office/drawing/2014/main" id="{7758CCF1-B368-0B50-EEF1-F404750256D7}"/>
              </a:ext>
            </a:extLst>
          </p:cNvPr>
          <p:cNvSpPr txBox="1"/>
          <p:nvPr/>
        </p:nvSpPr>
        <p:spPr>
          <a:xfrm>
            <a:off x="838200" y="3339467"/>
            <a:ext cx="3543300" cy="830997"/>
          </a:xfrm>
          <a:prstGeom prst="rect">
            <a:avLst/>
          </a:prstGeom>
          <a:noFill/>
        </p:spPr>
        <p:txBody>
          <a:bodyPr wrap="square" rtlCol="0">
            <a:spAutoFit/>
          </a:bodyPr>
          <a:lstStyle/>
          <a:p>
            <a:pPr algn="ctr"/>
            <a:r>
              <a:rPr lang="en-US" sz="4800" dirty="0" err="1">
                <a:solidFill>
                  <a:srgbClr val="0070C0"/>
                </a:solidFill>
                <a:latin typeface="Cambria" panose="02040503050406030204" pitchFamily="18" charset="0"/>
                <a:ea typeface="Cambria" panose="02040503050406030204" pitchFamily="18" charset="0"/>
              </a:rPr>
              <a:t>Cà</a:t>
            </a:r>
            <a:r>
              <a:rPr lang="en-US" sz="4800" dirty="0">
                <a:solidFill>
                  <a:srgbClr val="0070C0"/>
                </a:solidFill>
                <a:latin typeface="Cambria" panose="02040503050406030204" pitchFamily="18" charset="0"/>
                <a:ea typeface="Cambria" panose="02040503050406030204" pitchFamily="18" charset="0"/>
              </a:rPr>
              <a:t> </a:t>
            </a:r>
            <a:r>
              <a:rPr lang="en-US" sz="4800" dirty="0" err="1">
                <a:solidFill>
                  <a:srgbClr val="0070C0"/>
                </a:solidFill>
                <a:latin typeface="Cambria" panose="02040503050406030204" pitchFamily="18" charset="0"/>
                <a:ea typeface="Cambria" panose="02040503050406030204" pitchFamily="18" charset="0"/>
              </a:rPr>
              <a:t>phê</a:t>
            </a:r>
            <a:endParaRPr lang="en-US" sz="4800"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2865D61-425D-6C8D-669F-CA63D6DD3DAD}"/>
              </a:ext>
            </a:extLst>
          </p:cNvPr>
          <p:cNvSpPr txBox="1"/>
          <p:nvPr/>
        </p:nvSpPr>
        <p:spPr>
          <a:xfrm>
            <a:off x="4445000" y="3339466"/>
            <a:ext cx="3543300" cy="830997"/>
          </a:xfrm>
          <a:prstGeom prst="rect">
            <a:avLst/>
          </a:prstGeom>
          <a:noFill/>
        </p:spPr>
        <p:txBody>
          <a:bodyPr wrap="square" rtlCol="0">
            <a:spAutoFit/>
          </a:bodyPr>
          <a:lstStyle/>
          <a:p>
            <a:pPr algn="ctr"/>
            <a:r>
              <a:rPr lang="en-US" sz="4800" dirty="0" err="1" smtClean="0">
                <a:solidFill>
                  <a:srgbClr val="0070C0"/>
                </a:solidFill>
                <a:latin typeface="Cambria" panose="02040503050406030204" pitchFamily="18" charset="0"/>
                <a:ea typeface="Cambria" panose="02040503050406030204" pitchFamily="18" charset="0"/>
              </a:rPr>
              <a:t>Đắk</a:t>
            </a:r>
            <a:r>
              <a:rPr lang="en-US" sz="4800" dirty="0" smtClean="0">
                <a:solidFill>
                  <a:srgbClr val="0070C0"/>
                </a:solidFill>
                <a:latin typeface="Cambria" panose="02040503050406030204" pitchFamily="18" charset="0"/>
                <a:ea typeface="Cambria" panose="02040503050406030204" pitchFamily="18" charset="0"/>
              </a:rPr>
              <a:t> </a:t>
            </a:r>
            <a:r>
              <a:rPr lang="en-US" sz="4800" dirty="0" err="1" smtClean="0">
                <a:solidFill>
                  <a:srgbClr val="0070C0"/>
                </a:solidFill>
                <a:latin typeface="Cambria" panose="02040503050406030204" pitchFamily="18" charset="0"/>
                <a:ea typeface="Cambria" panose="02040503050406030204" pitchFamily="18" charset="0"/>
              </a:rPr>
              <a:t>Lắk</a:t>
            </a:r>
            <a:endParaRPr lang="en-US" sz="4800"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0488CEF-EECB-FBD4-7949-CCC87E5F7D84}"/>
              </a:ext>
            </a:extLst>
          </p:cNvPr>
          <p:cNvSpPr txBox="1"/>
          <p:nvPr/>
        </p:nvSpPr>
        <p:spPr>
          <a:xfrm>
            <a:off x="8013700" y="3339465"/>
            <a:ext cx="3543300" cy="830997"/>
          </a:xfrm>
          <a:prstGeom prst="rect">
            <a:avLst/>
          </a:prstGeom>
          <a:noFill/>
        </p:spPr>
        <p:txBody>
          <a:bodyPr wrap="square" rtlCol="0">
            <a:spAutoFit/>
          </a:bodyPr>
          <a:lstStyle/>
          <a:p>
            <a:pPr algn="ctr"/>
            <a:r>
              <a:rPr lang="en-US" sz="4800" dirty="0" err="1">
                <a:solidFill>
                  <a:srgbClr val="0070C0"/>
                </a:solidFill>
                <a:latin typeface="Cambria" panose="02040503050406030204" pitchFamily="18" charset="0"/>
                <a:ea typeface="Cambria" panose="02040503050406030204" pitchFamily="18" charset="0"/>
              </a:rPr>
              <a:t>Thơm</a:t>
            </a:r>
            <a:r>
              <a:rPr lang="en-US" sz="4800" dirty="0">
                <a:solidFill>
                  <a:srgbClr val="0070C0"/>
                </a:solidFill>
                <a:latin typeface="Cambria" panose="02040503050406030204" pitchFamily="18" charset="0"/>
                <a:ea typeface="Cambria" panose="02040503050406030204" pitchFamily="18" charset="0"/>
              </a:rPr>
              <a:t>, </a:t>
            </a:r>
            <a:r>
              <a:rPr lang="en-US" sz="4800" dirty="0" err="1">
                <a:solidFill>
                  <a:srgbClr val="0070C0"/>
                </a:solidFill>
                <a:latin typeface="Cambria" panose="02040503050406030204" pitchFamily="18" charset="0"/>
                <a:ea typeface="Cambria" panose="02040503050406030204" pitchFamily="18" charset="0"/>
              </a:rPr>
              <a:t>ngọt</a:t>
            </a:r>
            <a:endParaRPr lang="en-US" sz="4800" dirty="0">
              <a:solidFill>
                <a:srgbClr val="0070C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54DD3CD-0A99-CC77-197F-92620266122E}"/>
              </a:ext>
            </a:extLst>
          </p:cNvPr>
          <p:cNvSpPr txBox="1"/>
          <p:nvPr/>
        </p:nvSpPr>
        <p:spPr>
          <a:xfrm>
            <a:off x="927101" y="4160415"/>
            <a:ext cx="3543300" cy="830997"/>
          </a:xfrm>
          <a:prstGeom prst="rect">
            <a:avLst/>
          </a:prstGeom>
          <a:noFill/>
        </p:spPr>
        <p:txBody>
          <a:bodyPr wrap="square" rtlCol="0">
            <a:spAutoFit/>
          </a:bodyPr>
          <a:lstStyle/>
          <a:p>
            <a:pPr algn="ctr"/>
            <a:r>
              <a:rPr lang="en-US" sz="4800" dirty="0" err="1">
                <a:solidFill>
                  <a:srgbClr val="C00000"/>
                </a:solidFill>
                <a:latin typeface="Cambria" panose="02040503050406030204" pitchFamily="18" charset="0"/>
                <a:ea typeface="Cambria" panose="02040503050406030204" pitchFamily="18" charset="0"/>
              </a:rPr>
              <a:t>Cốm</a:t>
            </a:r>
            <a:endParaRPr lang="en-US" sz="4800" dirty="0">
              <a:solidFill>
                <a:srgbClr val="C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425F1CE-335A-BBAF-19CD-3E55F6D1D319}"/>
              </a:ext>
            </a:extLst>
          </p:cNvPr>
          <p:cNvSpPr txBox="1"/>
          <p:nvPr/>
        </p:nvSpPr>
        <p:spPr>
          <a:xfrm>
            <a:off x="4533901" y="4160414"/>
            <a:ext cx="3543300" cy="830997"/>
          </a:xfrm>
          <a:prstGeom prst="rect">
            <a:avLst/>
          </a:prstGeom>
          <a:noFill/>
        </p:spPr>
        <p:txBody>
          <a:bodyPr wrap="square" rtlCol="0">
            <a:spAutoFit/>
          </a:bodyPr>
          <a:lstStyle/>
          <a:p>
            <a:pPr algn="ctr"/>
            <a:r>
              <a:rPr lang="en-US" sz="4800" dirty="0">
                <a:solidFill>
                  <a:srgbClr val="C00000"/>
                </a:solidFill>
                <a:latin typeface="Cambria" panose="02040503050406030204" pitchFamily="18" charset="0"/>
                <a:ea typeface="Cambria" panose="02040503050406030204" pitchFamily="18" charset="0"/>
              </a:rPr>
              <a:t>Hà </a:t>
            </a:r>
            <a:r>
              <a:rPr lang="en-US" sz="4800" dirty="0" err="1">
                <a:solidFill>
                  <a:srgbClr val="C00000"/>
                </a:solidFill>
                <a:latin typeface="Cambria" panose="02040503050406030204" pitchFamily="18" charset="0"/>
                <a:ea typeface="Cambria" panose="02040503050406030204" pitchFamily="18" charset="0"/>
              </a:rPr>
              <a:t>Nội</a:t>
            </a:r>
            <a:endParaRPr lang="en-US" sz="4800"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0D78DE9-18B8-7645-07D3-A44A2BE1C2BF}"/>
              </a:ext>
            </a:extLst>
          </p:cNvPr>
          <p:cNvSpPr txBox="1"/>
          <p:nvPr/>
        </p:nvSpPr>
        <p:spPr>
          <a:xfrm>
            <a:off x="8102601" y="4160413"/>
            <a:ext cx="3543300" cy="830997"/>
          </a:xfrm>
          <a:prstGeom prst="rect">
            <a:avLst/>
          </a:prstGeom>
          <a:noFill/>
        </p:spPr>
        <p:txBody>
          <a:bodyPr wrap="square" rtlCol="0">
            <a:spAutoFit/>
          </a:bodyPr>
          <a:lstStyle/>
          <a:p>
            <a:pPr algn="ctr"/>
            <a:r>
              <a:rPr lang="en-US" sz="4800" dirty="0">
                <a:solidFill>
                  <a:srgbClr val="C00000"/>
                </a:solidFill>
                <a:latin typeface="Cambria" panose="02040503050406030204" pitchFamily="18" charset="0"/>
                <a:ea typeface="Cambria" panose="02040503050406030204" pitchFamily="18" charset="0"/>
              </a:rPr>
              <a:t>Bùi, </a:t>
            </a:r>
            <a:r>
              <a:rPr lang="en-US" sz="4800" dirty="0" err="1">
                <a:solidFill>
                  <a:srgbClr val="C00000"/>
                </a:solidFill>
                <a:latin typeface="Cambria" panose="02040503050406030204" pitchFamily="18" charset="0"/>
                <a:ea typeface="Cambria" panose="02040503050406030204" pitchFamily="18" charset="0"/>
              </a:rPr>
              <a:t>ngậy</a:t>
            </a:r>
            <a:endParaRPr lang="en-US" sz="4800" dirty="0">
              <a:solidFill>
                <a:srgbClr val="C0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0430394-A603-4A66-5192-F48A1014A396}"/>
              </a:ext>
            </a:extLst>
          </p:cNvPr>
          <p:cNvSpPr txBox="1"/>
          <p:nvPr/>
        </p:nvSpPr>
        <p:spPr>
          <a:xfrm>
            <a:off x="838200" y="4976868"/>
            <a:ext cx="3543300" cy="830997"/>
          </a:xfrm>
          <a:prstGeom prst="rect">
            <a:avLst/>
          </a:prstGeom>
          <a:noFill/>
        </p:spPr>
        <p:txBody>
          <a:bodyPr wrap="square" rtlCol="0">
            <a:spAutoFit/>
          </a:bodyPr>
          <a:lstStyle/>
          <a:p>
            <a:pPr algn="ctr"/>
            <a:r>
              <a:rPr lang="en-US" sz="4800" dirty="0" err="1">
                <a:solidFill>
                  <a:schemeClr val="accent1">
                    <a:lumMod val="50000"/>
                  </a:schemeClr>
                </a:solidFill>
                <a:latin typeface="Cambria" panose="02040503050406030204" pitchFamily="18" charset="0"/>
                <a:ea typeface="Cambria" panose="02040503050406030204" pitchFamily="18" charset="0"/>
              </a:rPr>
              <a:t>Kẹo</a:t>
            </a:r>
            <a:r>
              <a:rPr lang="en-US" sz="4800" dirty="0">
                <a:solidFill>
                  <a:schemeClr val="accent1">
                    <a:lumMod val="50000"/>
                  </a:schemeClr>
                </a:solidFill>
                <a:latin typeface="Cambria" panose="02040503050406030204" pitchFamily="18" charset="0"/>
                <a:ea typeface="Cambria" panose="02040503050406030204" pitchFamily="18" charset="0"/>
              </a:rPr>
              <a:t> cu </a:t>
            </a:r>
            <a:r>
              <a:rPr lang="en-US" sz="4800" dirty="0" err="1">
                <a:solidFill>
                  <a:schemeClr val="accent1">
                    <a:lumMod val="50000"/>
                  </a:schemeClr>
                </a:solidFill>
                <a:latin typeface="Cambria" panose="02040503050406030204" pitchFamily="18" charset="0"/>
                <a:ea typeface="Cambria" panose="02040503050406030204" pitchFamily="18" charset="0"/>
              </a:rPr>
              <a:t>đơ</a:t>
            </a:r>
            <a:endParaRPr lang="en-US" sz="4800" dirty="0">
              <a:solidFill>
                <a:schemeClr val="accent1">
                  <a:lumMod val="50000"/>
                </a:schemeClr>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D78CC30-FCFF-8EF5-A7FE-5BDC9D091081}"/>
              </a:ext>
            </a:extLst>
          </p:cNvPr>
          <p:cNvSpPr txBox="1"/>
          <p:nvPr/>
        </p:nvSpPr>
        <p:spPr>
          <a:xfrm>
            <a:off x="4445000" y="4976867"/>
            <a:ext cx="3543300" cy="830997"/>
          </a:xfrm>
          <a:prstGeom prst="rect">
            <a:avLst/>
          </a:prstGeom>
          <a:noFill/>
        </p:spPr>
        <p:txBody>
          <a:bodyPr wrap="square" rtlCol="0">
            <a:spAutoFit/>
          </a:bodyPr>
          <a:lstStyle/>
          <a:p>
            <a:pPr algn="ctr"/>
            <a:r>
              <a:rPr lang="en-US" sz="4800" dirty="0">
                <a:solidFill>
                  <a:schemeClr val="accent1">
                    <a:lumMod val="50000"/>
                  </a:schemeClr>
                </a:solidFill>
                <a:latin typeface="Cambria" panose="02040503050406030204" pitchFamily="18" charset="0"/>
                <a:ea typeface="Cambria" panose="02040503050406030204" pitchFamily="18" charset="0"/>
              </a:rPr>
              <a:t>Hà </a:t>
            </a:r>
            <a:r>
              <a:rPr lang="en-US" sz="4800" dirty="0" err="1">
                <a:solidFill>
                  <a:schemeClr val="accent1">
                    <a:lumMod val="50000"/>
                  </a:schemeClr>
                </a:solidFill>
                <a:latin typeface="Cambria" panose="02040503050406030204" pitchFamily="18" charset="0"/>
                <a:ea typeface="Cambria" panose="02040503050406030204" pitchFamily="18" charset="0"/>
              </a:rPr>
              <a:t>Tĩnh</a:t>
            </a:r>
            <a:endParaRPr lang="en-US" sz="4800" dirty="0">
              <a:solidFill>
                <a:schemeClr val="accent1">
                  <a:lumMod val="50000"/>
                </a:schemeClr>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6C0A9562-1429-A858-53AE-E89A5DF5A8EF}"/>
              </a:ext>
            </a:extLst>
          </p:cNvPr>
          <p:cNvSpPr txBox="1"/>
          <p:nvPr/>
        </p:nvSpPr>
        <p:spPr>
          <a:xfrm>
            <a:off x="8013700" y="4976866"/>
            <a:ext cx="3543300" cy="830997"/>
          </a:xfrm>
          <a:prstGeom prst="rect">
            <a:avLst/>
          </a:prstGeom>
          <a:noFill/>
        </p:spPr>
        <p:txBody>
          <a:bodyPr wrap="square" rtlCol="0">
            <a:spAutoFit/>
          </a:bodyPr>
          <a:lstStyle/>
          <a:p>
            <a:pPr algn="ctr"/>
            <a:r>
              <a:rPr lang="en-US" sz="4800" dirty="0" err="1">
                <a:solidFill>
                  <a:schemeClr val="accent1">
                    <a:lumMod val="50000"/>
                  </a:schemeClr>
                </a:solidFill>
                <a:latin typeface="Cambria" panose="02040503050406030204" pitchFamily="18" charset="0"/>
                <a:ea typeface="Cambria" panose="02040503050406030204" pitchFamily="18" charset="0"/>
              </a:rPr>
              <a:t>Giòn</a:t>
            </a:r>
            <a:r>
              <a:rPr lang="en-US" sz="4800" dirty="0">
                <a:solidFill>
                  <a:schemeClr val="accent1">
                    <a:lumMod val="50000"/>
                  </a:schemeClr>
                </a:solidFill>
                <a:latin typeface="Cambria" panose="02040503050406030204" pitchFamily="18" charset="0"/>
                <a:ea typeface="Cambria" panose="02040503050406030204" pitchFamily="18" charset="0"/>
              </a:rPr>
              <a:t>, </a:t>
            </a:r>
            <a:r>
              <a:rPr lang="en-US" sz="4800" dirty="0" err="1">
                <a:solidFill>
                  <a:schemeClr val="accent1">
                    <a:lumMod val="50000"/>
                  </a:schemeClr>
                </a:solidFill>
                <a:latin typeface="Cambria" panose="02040503050406030204" pitchFamily="18" charset="0"/>
                <a:ea typeface="Cambria" panose="02040503050406030204" pitchFamily="18" charset="0"/>
              </a:rPr>
              <a:t>ngọt</a:t>
            </a:r>
            <a:endParaRPr lang="en-US" sz="48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9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64" presetClass="path" presetSubtype="0" repeatCount="indefinite" accel="50000" decel="50000" autoRev="1" fill="hold" nodeType="withEffect">
                                  <p:stCondLst>
                                    <p:cond delay="0"/>
                                  </p:stCondLst>
                                  <p:childTnLst>
                                    <p:animMotion origin="layout" path="M 0.003 0.04005 L 0.00339 0.00301 " pathEditMode="relative" rAng="0" ptsTypes="AA">
                                      <p:cBhvr>
                                        <p:cTn id="23" dur="1000" fill="hold"/>
                                        <p:tgtEl>
                                          <p:spTgt spid="7"/>
                                        </p:tgtEl>
                                        <p:attrNameLst>
                                          <p:attrName>ppt_x</p:attrName>
                                          <p:attrName>ppt_y</p:attrName>
                                        </p:attrNameLst>
                                      </p:cBhvr>
                                      <p:rCtr x="13" y="-1852"/>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P spid="13" grpId="0"/>
      <p:bldP spid="14" grpId="0"/>
      <p:bldP spid="15"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00EE5C-8AA2-45DA-7458-45E8809D7DAA}"/>
              </a:ext>
            </a:extLst>
          </p:cNvPr>
          <p:cNvSpPr/>
          <p:nvPr/>
        </p:nvSpPr>
        <p:spPr>
          <a:xfrm>
            <a:off x="196850" y="152701"/>
            <a:ext cx="11798300" cy="1206500"/>
          </a:xfrm>
          <a:prstGeom prst="roundRect">
            <a:avLst/>
          </a:prstGeom>
          <a:solidFill>
            <a:srgbClr val="517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1CF9531D-9B1C-FC38-E2A9-1338730B1668}"/>
              </a:ext>
            </a:extLst>
          </p:cNvPr>
          <p:cNvSpPr txBox="1"/>
          <p:nvPr/>
        </p:nvSpPr>
        <p:spPr>
          <a:xfrm>
            <a:off x="209550" y="158872"/>
            <a:ext cx="11626850" cy="1077218"/>
          </a:xfrm>
          <a:prstGeom prst="rect">
            <a:avLst/>
          </a:prstGeom>
          <a:noFill/>
        </p:spPr>
        <p:txBody>
          <a:bodyPr wrap="square" rtlCol="0">
            <a:spAutoFit/>
          </a:bodyPr>
          <a:lstStyle/>
          <a:p>
            <a:pPr algn="just"/>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2.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Đặt một câu ghép nói về sản vật của một địa phương, trong câu có chứa từ ngữ đã tìm được ở bài tập 1.</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Image result for ca phê">
            <a:extLst>
              <a:ext uri="{FF2B5EF4-FFF2-40B4-BE49-F238E27FC236}">
                <a16:creationId xmlns:a16="http://schemas.microsoft.com/office/drawing/2014/main" id="{01EB4627-FF3F-1B04-23E7-D431B590F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1660524"/>
            <a:ext cx="4116387" cy="31307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6" name="Picture 4" descr="Image result for cốm">
            <a:extLst>
              <a:ext uri="{FF2B5EF4-FFF2-40B4-BE49-F238E27FC236}">
                <a16:creationId xmlns:a16="http://schemas.microsoft.com/office/drawing/2014/main" id="{2B44819C-A6D1-CA6C-FC70-74232BC5C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1979613"/>
            <a:ext cx="3128964" cy="31489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descr="Image result for kẹo cu đơ">
            <a:extLst>
              <a:ext uri="{FF2B5EF4-FFF2-40B4-BE49-F238E27FC236}">
                <a16:creationId xmlns:a16="http://schemas.microsoft.com/office/drawing/2014/main" id="{5B4684AF-6653-1BBB-E909-1516FDB9B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5940" y="1642340"/>
            <a:ext cx="3859210" cy="31489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nvGrpSpPr>
          <p:cNvPr id="4" name="Group 3">
            <a:extLst>
              <a:ext uri="{FF2B5EF4-FFF2-40B4-BE49-F238E27FC236}">
                <a16:creationId xmlns:a16="http://schemas.microsoft.com/office/drawing/2014/main" id="{FD6388DE-AC00-E6C8-2BAA-44AF66D95A8F}"/>
              </a:ext>
            </a:extLst>
          </p:cNvPr>
          <p:cNvGrpSpPr/>
          <p:nvPr/>
        </p:nvGrpSpPr>
        <p:grpSpPr>
          <a:xfrm>
            <a:off x="-53974" y="4964646"/>
            <a:ext cx="12153898" cy="1893354"/>
            <a:chOff x="0" y="1799690"/>
            <a:chExt cx="12153898" cy="1518812"/>
          </a:xfrm>
        </p:grpSpPr>
        <p:sp>
          <p:nvSpPr>
            <p:cNvPr id="5" name="Freeform 9">
              <a:extLst>
                <a:ext uri="{FF2B5EF4-FFF2-40B4-BE49-F238E27FC236}">
                  <a16:creationId xmlns:a16="http://schemas.microsoft.com/office/drawing/2014/main" id="{63475E01-9E47-56BD-4636-F773D9EB10BC}"/>
                </a:ext>
              </a:extLst>
            </p:cNvPr>
            <p:cNvSpPr/>
            <p:nvPr/>
          </p:nvSpPr>
          <p:spPr>
            <a:xfrm>
              <a:off x="0" y="1799690"/>
              <a:ext cx="12153898" cy="1518812"/>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5">
                <a:extLst>
                  <a:ext uri="{96DAC541-7B7A-43D3-8B79-37D633B846F1}">
                    <asvg:svgBlip xmlns="" xmlns:asvg="http://schemas.microsoft.com/office/drawing/2016/SVG/main" r:embed="rId6"/>
                  </a:ext>
                </a:extLst>
              </a:blip>
              <a:srcRect/>
              <a:stretch>
                <a:fillRect/>
              </a:stretch>
            </a:blipFill>
          </p:spPr>
        </p:sp>
        <p:sp>
          <p:nvSpPr>
            <p:cNvPr id="6" name="TextBox 5">
              <a:extLst>
                <a:ext uri="{FF2B5EF4-FFF2-40B4-BE49-F238E27FC236}">
                  <a16:creationId xmlns:a16="http://schemas.microsoft.com/office/drawing/2014/main" id="{4A21C2F7-EBEC-DB7E-B622-E26187FFC97A}"/>
                </a:ext>
              </a:extLst>
            </p:cNvPr>
            <p:cNvSpPr txBox="1"/>
            <p:nvPr/>
          </p:nvSpPr>
          <p:spPr>
            <a:xfrm>
              <a:off x="542924" y="1934575"/>
              <a:ext cx="11068050" cy="1259151"/>
            </a:xfrm>
            <a:prstGeom prst="rect">
              <a:avLst/>
            </a:prstGeom>
            <a:noFill/>
          </p:spPr>
          <p:txBody>
            <a:bodyPr wrap="square" rtlCol="0">
              <a:spAutoFit/>
            </a:bodyPr>
            <a:lstStyle/>
            <a:p>
              <a:pPr algn="just"/>
              <a:r>
                <a:rPr lang="vi-VN" sz="3200" dirty="0">
                  <a:latin typeface="Tahoma" panose="020B0604030504040204" pitchFamily="34" charset="0"/>
                  <a:ea typeface="Tahoma" panose="020B0604030504040204" pitchFamily="34" charset="0"/>
                  <a:cs typeface="Tahoma" panose="020B0604030504040204" pitchFamily="34" charset="0"/>
                </a:rPr>
                <a:t>Cà phê </a:t>
              </a:r>
              <a:r>
                <a:rPr lang="vi-VN" sz="3200" dirty="0" smtClean="0">
                  <a:latin typeface="Tahoma" panose="020B0604030504040204" pitchFamily="34" charset="0"/>
                  <a:ea typeface="Tahoma" panose="020B0604030504040204" pitchFamily="34" charset="0"/>
                  <a:cs typeface="Tahoma" panose="020B0604030504040204" pitchFamily="34" charset="0"/>
                </a:rPr>
                <a:t>Đắ</a:t>
              </a:r>
              <a:r>
                <a:rPr lang="en-US" sz="3200" dirty="0" smtClean="0">
                  <a:latin typeface="Tahoma" panose="020B0604030504040204" pitchFamily="34" charset="0"/>
                  <a:ea typeface="Tahoma" panose="020B0604030504040204" pitchFamily="34" charset="0"/>
                  <a:cs typeface="Tahoma" panose="020B0604030504040204" pitchFamily="34" charset="0"/>
                </a:rPr>
                <a:t>k</a:t>
              </a:r>
              <a:r>
                <a:rPr lang="vi-VN" sz="3200" dirty="0" smtClean="0">
                  <a:latin typeface="Tahoma" panose="020B0604030504040204" pitchFamily="34" charset="0"/>
                  <a:ea typeface="Tahoma" panose="020B0604030504040204" pitchFamily="34" charset="0"/>
                  <a:cs typeface="Tahoma" panose="020B0604030504040204" pitchFamily="34" charset="0"/>
                </a:rPr>
                <a:t> Lắ</a:t>
              </a:r>
              <a:r>
                <a:rPr lang="en-US" sz="3200" dirty="0" smtClean="0">
                  <a:latin typeface="Tahoma" panose="020B0604030504040204" pitchFamily="34" charset="0"/>
                  <a:ea typeface="Tahoma" panose="020B0604030504040204" pitchFamily="34" charset="0"/>
                  <a:cs typeface="Tahoma" panose="020B0604030504040204" pitchFamily="34" charset="0"/>
                </a:rPr>
                <a:t>k</a:t>
              </a:r>
              <a:r>
                <a:rPr lang="vi-VN" sz="3200" dirty="0" smtClean="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được trồng ở vùng chuyên canh cà phê lớn nhất thành phố Buôn Ma Thuột nên nó có hương thơm và vị ngọt tự nhiên.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94067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ppt_x"/>
                                          </p:val>
                                        </p:tav>
                                        <p:tav tm="100000">
                                          <p:val>
                                            <p:strVal val="#ppt_x"/>
                                          </p:val>
                                        </p:tav>
                                      </p:tavLst>
                                    </p:anim>
                                    <p:anim calcmode="lin" valueType="num">
                                      <p:cBhvr additive="base">
                                        <p:cTn id="19" dur="500" fill="hold"/>
                                        <p:tgtEl>
                                          <p:spTgt spid="307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cBhvr additive="base">
                                        <p:cTn id="22" dur="500" fill="hold"/>
                                        <p:tgtEl>
                                          <p:spTgt spid="3078"/>
                                        </p:tgtEl>
                                        <p:attrNameLst>
                                          <p:attrName>ppt_x</p:attrName>
                                        </p:attrNameLst>
                                      </p:cBhvr>
                                      <p:tavLst>
                                        <p:tav tm="0">
                                          <p:val>
                                            <p:strVal val="#ppt_x"/>
                                          </p:val>
                                        </p:tav>
                                        <p:tav tm="100000">
                                          <p:val>
                                            <p:strVal val="#ppt_x"/>
                                          </p:val>
                                        </p:tav>
                                      </p:tavLst>
                                    </p:anim>
                                    <p:anim calcmode="lin" valueType="num">
                                      <p:cBhvr additive="base">
                                        <p:cTn id="23"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978B-AF43-2397-27A1-7AC1CDD6E0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282BE7-7ED6-BE63-2845-2D24CA5FF3AE}"/>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2945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52153F-37A3-69D7-9FBE-45FB8304C040}"/>
              </a:ext>
            </a:extLst>
          </p:cNvPr>
          <p:cNvSpPr/>
          <p:nvPr/>
        </p:nvSpPr>
        <p:spPr>
          <a:xfrm>
            <a:off x="482660" y="868456"/>
            <a:ext cx="4573433" cy="2520203"/>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i="1" smtClean="0">
                <a:latin typeface="Tahoma" panose="020B0604030504040204" pitchFamily="34" charset="0"/>
                <a:ea typeface="Tahoma" panose="020B0604030504040204" pitchFamily="34" charset="0"/>
                <a:cs typeface="Tahoma" panose="020B0604030504040204" pitchFamily="34" charset="0"/>
              </a:rPr>
              <a:t>Em biết cây chè có tác dụng gì không?</a:t>
            </a:r>
            <a:endParaRPr lang="en-US" sz="4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07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52153F-37A3-69D7-9FBE-45FB8304C040}"/>
              </a:ext>
            </a:extLst>
          </p:cNvPr>
          <p:cNvSpPr/>
          <p:nvPr/>
        </p:nvSpPr>
        <p:spPr>
          <a:xfrm>
            <a:off x="285438" y="456082"/>
            <a:ext cx="5129246" cy="3129803"/>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i="1" smtClean="0">
                <a:latin typeface="Tahoma" panose="020B0604030504040204" pitchFamily="34" charset="0"/>
                <a:ea typeface="Tahoma" panose="020B0604030504040204" pitchFamily="34" charset="0"/>
                <a:cs typeface="Tahoma" panose="020B0604030504040204" pitchFamily="34" charset="0"/>
              </a:rPr>
              <a:t>Em hãy kể về đồ uống mình biết và yêu thích và cho biết nguồn gốc ích lợi của nó?</a:t>
            </a:r>
            <a:endParaRPr lang="en-US" sz="4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405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15849B-818A-C981-B4A1-BF36C62CC298}"/>
              </a:ext>
            </a:extLst>
          </p:cNvPr>
          <p:cNvSpPr/>
          <p:nvPr/>
        </p:nvSpPr>
        <p:spPr>
          <a:xfrm>
            <a:off x="180422" y="306160"/>
            <a:ext cx="7744378" cy="624567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latin typeface="Tahoma" panose="020B0604030504040204" pitchFamily="34" charset="0"/>
                <a:ea typeface="Tahoma" panose="020B0604030504040204" pitchFamily="34" charset="0"/>
                <a:cs typeface="Tahoma" panose="020B0604030504040204" pitchFamily="34" charset="0"/>
              </a:rPr>
              <a:t>- </a:t>
            </a:r>
            <a:r>
              <a:rPr lang="vi-VN" sz="2800" i="1" dirty="0">
                <a:latin typeface="Tahoma" panose="020B0604030504040204" pitchFamily="34" charset="0"/>
                <a:ea typeface="Tahoma" panose="020B0604030504040204" pitchFamily="34" charset="0"/>
                <a:cs typeface="Tahoma" panose="020B0604030504040204" pitchFamily="34" charset="0"/>
              </a:rPr>
              <a:t>Đồ uống mà em thích là nước chanh.</a:t>
            </a:r>
            <a:endParaRPr lang="en-US" sz="2800" i="1" dirty="0">
              <a:latin typeface="Tahoma" panose="020B0604030504040204" pitchFamily="34" charset="0"/>
              <a:ea typeface="Tahoma" panose="020B0604030504040204" pitchFamily="34" charset="0"/>
              <a:cs typeface="Tahoma" panose="020B0604030504040204" pitchFamily="34" charset="0"/>
            </a:endParaRPr>
          </a:p>
          <a:p>
            <a:pPr algn="just"/>
            <a:r>
              <a:rPr lang="en-US" sz="2800" i="1" dirty="0">
                <a:latin typeface="Tahoma" panose="020B0604030504040204" pitchFamily="34" charset="0"/>
                <a:ea typeface="Tahoma" panose="020B0604030504040204" pitchFamily="34" charset="0"/>
                <a:cs typeface="Tahoma" panose="020B0604030504040204" pitchFamily="34" charset="0"/>
              </a:rPr>
              <a:t>- </a:t>
            </a:r>
            <a:r>
              <a:rPr lang="vi-VN" sz="2800" i="1" dirty="0">
                <a:latin typeface="Tahoma" panose="020B0604030504040204" pitchFamily="34" charset="0"/>
                <a:ea typeface="Tahoma" panose="020B0604030504040204" pitchFamily="34" charset="0"/>
                <a:cs typeface="Tahoma" panose="020B0604030504040204" pitchFamily="34" charset="0"/>
              </a:rPr>
              <a:t>Nguồn gốc: được làm từ nước lọc, đường và quả chanh.</a:t>
            </a:r>
            <a:endParaRPr lang="en-US" sz="2800" i="1" dirty="0">
              <a:latin typeface="Tahoma" panose="020B0604030504040204" pitchFamily="34" charset="0"/>
              <a:ea typeface="Tahoma" panose="020B0604030504040204" pitchFamily="34" charset="0"/>
              <a:cs typeface="Tahoma" panose="020B0604030504040204" pitchFamily="34" charset="0"/>
            </a:endParaRPr>
          </a:p>
          <a:p>
            <a:pPr algn="just"/>
            <a:r>
              <a:rPr lang="en-US" sz="2800" i="1" dirty="0">
                <a:latin typeface="Tahoma" panose="020B0604030504040204" pitchFamily="34" charset="0"/>
                <a:ea typeface="Tahoma" panose="020B0604030504040204" pitchFamily="34" charset="0"/>
                <a:cs typeface="Tahoma" panose="020B0604030504040204" pitchFamily="34" charset="0"/>
              </a:rPr>
              <a:t>- </a:t>
            </a:r>
            <a:r>
              <a:rPr lang="vi-VN" sz="2800" i="1" dirty="0">
                <a:latin typeface="Tahoma" panose="020B0604030504040204" pitchFamily="34" charset="0"/>
                <a:ea typeface="Tahoma" panose="020B0604030504040204" pitchFamily="34" charset="0"/>
                <a:cs typeface="Tahoma" panose="020B0604030504040204" pitchFamily="34" charset="0"/>
              </a:rPr>
              <a:t>Cách pha:</a:t>
            </a:r>
            <a:endParaRPr lang="en-US" sz="2800" i="1" dirty="0">
              <a:latin typeface="Tahoma" panose="020B0604030504040204" pitchFamily="34" charset="0"/>
              <a:ea typeface="Tahoma" panose="020B0604030504040204" pitchFamily="34" charset="0"/>
              <a:cs typeface="Tahoma" panose="020B0604030504040204" pitchFamily="34" charset="0"/>
            </a:endParaRPr>
          </a:p>
          <a:p>
            <a:pPr algn="just"/>
            <a:r>
              <a:rPr lang="vi-VN" sz="2800" i="1" dirty="0">
                <a:latin typeface="Tahoma" panose="020B0604030504040204" pitchFamily="34" charset="0"/>
                <a:ea typeface="Tahoma" panose="020B0604030504040204" pitchFamily="34" charset="0"/>
                <a:cs typeface="Tahoma" panose="020B0604030504040204" pitchFamily="34" charset="0"/>
              </a:rPr>
              <a:t>+ Bước 1: Lấy 1 cốc nước lọc, thêm 1 – 2 thìa đường (tùy khẩu vị) và khuấy tan đường.</a:t>
            </a:r>
            <a:endParaRPr lang="en-US" sz="2800" i="1" dirty="0">
              <a:latin typeface="Tahoma" panose="020B0604030504040204" pitchFamily="34" charset="0"/>
              <a:ea typeface="Tahoma" panose="020B0604030504040204" pitchFamily="34" charset="0"/>
              <a:cs typeface="Tahoma" panose="020B0604030504040204" pitchFamily="34" charset="0"/>
            </a:endParaRPr>
          </a:p>
          <a:p>
            <a:pPr algn="just"/>
            <a:r>
              <a:rPr lang="en-US" sz="2800" i="1" dirty="0">
                <a:latin typeface="Tahoma" panose="020B0604030504040204" pitchFamily="34" charset="0"/>
                <a:ea typeface="Tahoma" panose="020B0604030504040204" pitchFamily="34" charset="0"/>
                <a:cs typeface="Tahoma" panose="020B0604030504040204" pitchFamily="34" charset="0"/>
              </a:rPr>
              <a:t>+ </a:t>
            </a:r>
            <a:r>
              <a:rPr lang="vi-VN" sz="2800" i="1" dirty="0">
                <a:latin typeface="Tahoma" panose="020B0604030504040204" pitchFamily="34" charset="0"/>
                <a:ea typeface="Tahoma" panose="020B0604030504040204" pitchFamily="34" charset="0"/>
                <a:cs typeface="Tahoma" panose="020B0604030504040204" pitchFamily="34" charset="0"/>
              </a:rPr>
              <a:t>Bước 2: Cắt 1 nửa quả chanh, vắt nước và cho vào cốc nước đường đã pha, khuấy đều.</a:t>
            </a:r>
            <a:endParaRPr lang="en-US" sz="2800" i="1" dirty="0">
              <a:latin typeface="Tahoma" panose="020B0604030504040204" pitchFamily="34" charset="0"/>
              <a:ea typeface="Tahoma" panose="020B0604030504040204" pitchFamily="34" charset="0"/>
              <a:cs typeface="Tahoma" panose="020B0604030504040204" pitchFamily="34" charset="0"/>
            </a:endParaRPr>
          </a:p>
          <a:p>
            <a:pPr algn="just"/>
            <a:r>
              <a:rPr lang="vi-VN" sz="2800" i="1" dirty="0">
                <a:latin typeface="Tahoma" panose="020B0604030504040204" pitchFamily="34" charset="0"/>
                <a:ea typeface="Tahoma" panose="020B0604030504040204" pitchFamily="34" charset="0"/>
                <a:cs typeface="Tahoma" panose="020B0604030504040204" pitchFamily="34" charset="0"/>
              </a:rPr>
              <a:t>- Hương vị: Vị ngọt thanh kết hợp với vị chua nhẹ rất thanh mát, sảng khoái.</a:t>
            </a:r>
            <a:endParaRPr lang="en-US" sz="2800" i="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Tác dụng của nước chanh nóng - Uống nước chanh nóng buổi sáng">
            <a:extLst>
              <a:ext uri="{FF2B5EF4-FFF2-40B4-BE49-F238E27FC236}">
                <a16:creationId xmlns:a16="http://schemas.microsoft.com/office/drawing/2014/main" id="{18A04B06-5E37-FD45-3C9A-553EAF8134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6588" y="2688771"/>
            <a:ext cx="3751704" cy="32112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483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4B567-8E3B-B6EE-40C7-83ABE6226B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68ED7A-894B-B270-FDF9-279A6417C9BD}"/>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3957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4B567-8E3B-B6EE-40C7-83ABE6226B2E}"/>
            </a:ext>
          </a:extLst>
        </p:cNvPr>
        <p:cNvGrpSpPr/>
        <p:nvPr/>
      </p:nvGrpSpPr>
      <p:grpSpPr>
        <a:xfrm>
          <a:off x="0" y="0"/>
          <a:ext cx="0" cy="0"/>
          <a:chOff x="0" y="0"/>
          <a:chExt cx="0" cy="0"/>
        </a:xfrm>
      </p:grpSpPr>
      <p:sp>
        <p:nvSpPr>
          <p:cNvPr id="2" name="TextBox 1"/>
          <p:cNvSpPr txBox="1"/>
          <p:nvPr/>
        </p:nvSpPr>
        <p:spPr>
          <a:xfrm>
            <a:off x="0" y="-502020"/>
            <a:ext cx="4733365" cy="5078570"/>
          </a:xfrm>
          <a:prstGeom prst="rect">
            <a:avLst/>
          </a:prstGeom>
          <a:noFill/>
        </p:spPr>
        <p:txBody>
          <a:bodyPr wrap="square" rtlCol="0">
            <a:spAutoFit/>
          </a:bodyPr>
          <a:lstStyle/>
          <a:p>
            <a:pPr algn="ctr">
              <a:lnSpc>
                <a:spcPct val="150000"/>
              </a:lnSpc>
            </a:pPr>
            <a:r>
              <a:rPr lang="vi-VN" sz="11500" smtClean="0">
                <a:ln w="76200">
                  <a:solidFill>
                    <a:schemeClr val="bg1"/>
                  </a:solidFill>
                </a:ln>
                <a:gradFill flip="none" rotWithShape="1">
                  <a:gsLst>
                    <a:gs pos="0">
                      <a:srgbClr val="93AC4E">
                        <a:shade val="30000"/>
                        <a:satMod val="115000"/>
                      </a:srgbClr>
                    </a:gs>
                    <a:gs pos="50000">
                      <a:srgbClr val="93AC4E">
                        <a:shade val="67500"/>
                        <a:satMod val="115000"/>
                      </a:srgbClr>
                    </a:gs>
                    <a:gs pos="100000">
                      <a:srgbClr val="93AC4E">
                        <a:shade val="100000"/>
                        <a:satMod val="115000"/>
                      </a:srgbClr>
                    </a:gs>
                  </a:gsLst>
                  <a:lin ang="8100000" scaled="1"/>
                  <a:tileRect/>
                </a:gradFill>
                <a:latin typeface="#9Slide07 IcielCadena" panose="02000503000000020004" pitchFamily="2" charset="0"/>
              </a:rPr>
              <a:t>ĐỌC MẪU</a:t>
            </a:r>
            <a:endParaRPr lang="vi-VN" sz="11500">
              <a:ln w="76200">
                <a:solidFill>
                  <a:schemeClr val="bg1"/>
                </a:solidFill>
              </a:ln>
              <a:gradFill flip="none" rotWithShape="1">
                <a:gsLst>
                  <a:gs pos="0">
                    <a:srgbClr val="93AC4E">
                      <a:shade val="30000"/>
                      <a:satMod val="115000"/>
                    </a:srgbClr>
                  </a:gs>
                  <a:gs pos="50000">
                    <a:srgbClr val="93AC4E">
                      <a:shade val="67500"/>
                      <a:satMod val="115000"/>
                    </a:srgbClr>
                  </a:gs>
                  <a:gs pos="100000">
                    <a:srgbClr val="93AC4E">
                      <a:shade val="100000"/>
                      <a:satMod val="115000"/>
                    </a:srgbClr>
                  </a:gs>
                </a:gsLst>
                <a:lin ang="8100000" scaled="1"/>
                <a:tileRect/>
              </a:gradFill>
              <a:latin typeface="#9Slide07 IcielCadena" panose="02000503000000020004" pitchFamily="2" charset="0"/>
            </a:endParaRPr>
          </a:p>
        </p:txBody>
      </p:sp>
    </p:spTree>
    <p:extLst>
      <p:ext uri="{BB962C8B-B14F-4D97-AF65-F5344CB8AC3E}">
        <p14:creationId xmlns:p14="http://schemas.microsoft.com/office/powerpoint/2010/main" val="171889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77B90D7C-C7EC-35FD-9811-2DA16F9C55A4}"/>
              </a:ext>
            </a:extLst>
          </p:cNvPr>
          <p:cNvSpPr/>
          <p:nvPr/>
        </p:nvSpPr>
        <p:spPr>
          <a:xfrm>
            <a:off x="-155644" y="1015663"/>
            <a:ext cx="12347644" cy="5842336"/>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alphaModFix amt="88000"/>
              <a:extLst>
                <a:ext uri="{96DAC541-7B7A-43D3-8B79-37D633B846F1}">
                  <asvg:svgBlip xmlns="" xmlns:asvg="http://schemas.microsoft.com/office/drawing/2016/SVG/main" r:embed="rId3"/>
                </a:ext>
              </a:extLst>
            </a:blip>
            <a:srcRect/>
            <a:stretch>
              <a:fillRect b="-13788"/>
            </a:stretch>
          </a:blipFill>
        </p:spPr>
      </p:sp>
      <p:sp>
        <p:nvSpPr>
          <p:cNvPr id="7" name="TextBox 6">
            <a:extLst>
              <a:ext uri="{FF2B5EF4-FFF2-40B4-BE49-F238E27FC236}">
                <a16:creationId xmlns:a16="http://schemas.microsoft.com/office/drawing/2014/main" id="{E9A22892-ECBC-8360-E3E0-1BBC4DBBCE86}"/>
              </a:ext>
            </a:extLst>
          </p:cNvPr>
          <p:cNvSpPr txBox="1"/>
          <p:nvPr/>
        </p:nvSpPr>
        <p:spPr>
          <a:xfrm>
            <a:off x="539750" y="1579940"/>
            <a:ext cx="11207750" cy="5078313"/>
          </a:xfrm>
          <a:prstGeom prst="rect">
            <a:avLst/>
          </a:prstGeom>
          <a:noFill/>
        </p:spPr>
        <p:txBody>
          <a:bodyPr wrap="square">
            <a:spAutoFit/>
          </a:bodyPr>
          <a:lstStyle/>
          <a:p>
            <a:pPr algn="just"/>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có</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một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cậu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bạn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người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Mông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tên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Thào</a:t>
            </a:r>
            <a:r>
              <a:rPr lang="en-US" sz="3600" dirty="0">
                <a:latin typeface="Tahoma" panose="020B0604030504040204" pitchFamily="34" charset="0"/>
                <a:ea typeface="Tahoma" panose="020B0604030504040204" pitchFamily="34" charset="0"/>
                <a:cs typeface="Tahoma" panose="020B0604030504040204" pitchFamily="34" charset="0"/>
              </a:rPr>
              <a:t> A </a:t>
            </a:r>
            <a:r>
              <a:rPr lang="en-US" sz="3600" dirty="0" err="1">
                <a:latin typeface="Tahoma" panose="020B0604030504040204" pitchFamily="34" charset="0"/>
                <a:ea typeface="Tahoma" panose="020B0604030504040204" pitchFamily="34" charset="0"/>
                <a:cs typeface="Tahoma" panose="020B0604030504040204" pitchFamily="34" charset="0"/>
              </a:rPr>
              <a:t>Sùng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Mỗi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lần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gặp</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cậu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lại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được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nghe</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cậu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kể</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về</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bản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làng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Xùa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quê</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hương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cậu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về</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những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cây</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chè</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cổ</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thụ</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cao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lớn</a:t>
            </a:r>
            <a:r>
              <a:rPr lang="en-US" sz="3600" dirty="0">
                <a:latin typeface="Tahoma" panose="020B0604030504040204" pitchFamily="34" charset="0"/>
                <a:ea typeface="Tahoma" panose="020B0604030504040204" pitchFamily="34" charset="0"/>
                <a:cs typeface="Tahoma" panose="020B0604030504040204" pitchFamily="34" charset="0"/>
              </a:rPr>
              <a:t> ở </a:t>
            </a:r>
            <a:r>
              <a:rPr lang="en-US" sz="3600" dirty="0" err="1">
                <a:latin typeface="Tahoma" panose="020B0604030504040204" pitchFamily="34" charset="0"/>
                <a:ea typeface="Tahoma" panose="020B0604030504040204" pitchFamily="34" charset="0"/>
                <a:cs typeface="Tahoma" panose="020B0604030504040204" pitchFamily="34" charset="0"/>
              </a:rPr>
              <a:t>đó</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với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giọng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tự</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hào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Cậu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luôn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trăn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trở</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vì</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còn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người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biết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đến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chè</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Xùa</a:t>
            </a:r>
            <a:r>
              <a:rPr lang="en-US" sz="3600" dirty="0">
                <a:latin typeface="Tahoma" panose="020B0604030504040204" pitchFamily="34" charset="0"/>
                <a:ea typeface="Tahoma" panose="020B0604030504040204" pitchFamily="34" charset="0"/>
                <a:cs typeface="Tahoma" panose="020B0604030504040204" pitchFamily="34" charset="0"/>
              </a:rPr>
              <a:t>.</a:t>
            </a:r>
          </a:p>
          <a:p>
            <a:pPr algn="just"/>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Một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lần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huyện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tổ</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chức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cuộc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Bảy</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sắc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cầu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vồng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giữa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trường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Chúng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gặp</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nhau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trong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một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trận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đấu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Chỉ</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còn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câu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hỏi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cuối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cùng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khi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tỉ</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số</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đang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nghiêng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về</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trường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tôi</a:t>
            </a:r>
            <a:r>
              <a:rPr lang="en-US" sz="3600" dirty="0">
                <a:latin typeface="Tahoma" panose="020B0604030504040204" pitchFamily="34" charset="0"/>
                <a:ea typeface="Tahoma" panose="020B0604030504040204" pitchFamily="34" charset="0"/>
                <a:cs typeface="Tahoma" panose="020B0604030504040204" pitchFamily="34" charset="0"/>
              </a:rPr>
              <a:t>.</a:t>
            </a:r>
          </a:p>
        </p:txBody>
      </p:sp>
      <p:pic>
        <p:nvPicPr>
          <p:cNvPr id="9" name="Picture 8">
            <a:extLst>
              <a:ext uri="{FF2B5EF4-FFF2-40B4-BE49-F238E27FC236}">
                <a16:creationId xmlns:a16="http://schemas.microsoft.com/office/drawing/2014/main" id="{E70CC752-E61C-087F-650C-6BDF9E3A9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754" y="25400"/>
            <a:ext cx="10206744" cy="1206500"/>
          </a:xfrm>
          <a:prstGeom prst="rect">
            <a:avLst/>
          </a:prstGeom>
        </p:spPr>
      </p:pic>
    </p:spTree>
    <p:extLst>
      <p:ext uri="{BB962C8B-B14F-4D97-AF65-F5344CB8AC3E}">
        <p14:creationId xmlns:p14="http://schemas.microsoft.com/office/powerpoint/2010/main" val="26798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2889</TotalTime>
  <Words>1099</Words>
  <Application>Microsoft Office PowerPoint</Application>
  <PresentationFormat>Widescreen</PresentationFormat>
  <Paragraphs>102</Paragraphs>
  <Slides>37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#9Slide05 Motion Picture</vt:lpstr>
      <vt:lpstr>#9Slide07 IcielCadena</vt:lpstr>
      <vt:lpstr>Arial</vt:lpstr>
      <vt:lpstr>Calibri</vt:lpstr>
      <vt:lpstr>Calibri Light</vt:lpstr>
      <vt:lpstr>Cambria</vt:lpstr>
      <vt:lpstr>SVN-Newton</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2025-02-07T08:26:57Z</dcterms:created>
  <dcterms:modified xsi:type="dcterms:W3CDTF">2025-02-09T08:36:23Z</dcterms:modified>
</cp:coreProperties>
</file>