
<file path=[Content_Types].xml><?xml version="1.0" encoding="utf-8"?>
<Types xmlns="http://schemas.openxmlformats.org/package/2006/content-types">
  <Default Extension="png" ContentType="image/png"/>
  <Default Extension="mp3" ContentType="audio/mp3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57" r:id="rId4"/>
    <p:sldId id="285" r:id="rId5"/>
    <p:sldId id="315" r:id="rId6"/>
    <p:sldId id="316" r:id="rId7"/>
    <p:sldId id="317" r:id="rId8"/>
    <p:sldId id="256" r:id="rId9"/>
    <p:sldId id="259" r:id="rId10"/>
    <p:sldId id="260" r:id="rId11"/>
    <p:sldId id="277" r:id="rId12"/>
    <p:sldId id="324" r:id="rId13"/>
    <p:sldId id="265" r:id="rId14"/>
    <p:sldId id="266" r:id="rId15"/>
    <p:sldId id="280" r:id="rId16"/>
    <p:sldId id="267" r:id="rId17"/>
    <p:sldId id="278" r:id="rId18"/>
    <p:sldId id="318" r:id="rId19"/>
    <p:sldId id="319" r:id="rId20"/>
    <p:sldId id="320" r:id="rId21"/>
    <p:sldId id="321" r:id="rId22"/>
    <p:sldId id="322" r:id="rId23"/>
    <p:sldId id="323" r:id="rId24"/>
    <p:sldId id="262" r:id="rId25"/>
    <p:sldId id="264" r:id="rId26"/>
    <p:sldId id="282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3D30"/>
    <a:srgbClr val="808954"/>
    <a:srgbClr val="F2C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02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190B-8782-42A1-AD97-82A5C36978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5600C-E16B-4C6E-9666-B4E8F010E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PHÂN BÓN, BÌNH TƯỚI, HẠT GIỐNG ĐỂ XUẤT HIỆN CÂU HỎI</a:t>
            </a:r>
          </a:p>
          <a:p>
            <a:r>
              <a:rPr lang="en-US" dirty="0"/>
              <a:t>SAU KHI HOÀN THÀNH, GV CLICK CHUỘT VÀO MŨI TÊN KẾT THÚC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1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TRẢ LỜI XONG, GV CLICK CHUỘT VÀO TÚI HẠT GIỐNG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4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TRẢ LỜI XONG, GV CLICK CHUỘT VÀO BÌNH TƯỚI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57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CLICK CHUỘT VÀO TÚI PHÂN BÓN ĐỂ QUAY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8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2750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3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1"/>
            </a:lvl2pPr>
            <a:lvl3pPr marL="1828755" indent="0" algn="ctr">
              <a:buNone/>
              <a:defRPr sz="3600"/>
            </a:lvl3pPr>
            <a:lvl4pPr marL="2743131" indent="0" algn="ctr">
              <a:buNone/>
              <a:defRPr sz="3200"/>
            </a:lvl4pPr>
            <a:lvl5pPr marL="3657509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4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7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7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8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5401"/>
            <a:ext cx="15773400" cy="4279901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3402"/>
            <a:ext cx="15773400" cy="2251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5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0951"/>
            <a:ext cx="7737474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9199"/>
            <a:ext cx="7737474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0951"/>
            <a:ext cx="7775576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9199"/>
            <a:ext cx="7775576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8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81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16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1"/>
            </a:lvl2pPr>
            <a:lvl3pPr marL="1828755" indent="0">
              <a:buNone/>
              <a:defRPr sz="2400"/>
            </a:lvl3pPr>
            <a:lvl4pPr marL="2743131" indent="0">
              <a:buNone/>
              <a:defRPr sz="2000"/>
            </a:lvl4pPr>
            <a:lvl5pPr marL="3657509" indent="0">
              <a:buNone/>
              <a:defRPr sz="2000"/>
            </a:lvl5pPr>
            <a:lvl6pPr marL="4571886" indent="0">
              <a:buNone/>
              <a:defRPr sz="2000"/>
            </a:lvl6pPr>
            <a:lvl7pPr marL="5486264" indent="0">
              <a:buNone/>
              <a:defRPr sz="2000"/>
            </a:lvl7pPr>
            <a:lvl8pPr marL="6400640" indent="0">
              <a:buNone/>
              <a:defRPr sz="2000"/>
            </a:lvl8pPr>
            <a:lvl9pPr marL="731501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3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9278"/>
            <a:ext cx="3943350" cy="87153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9278"/>
            <a:ext cx="11525250" cy="87153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6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7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85F322EF-22CE-1B06-A549-E71528B66C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CA0A396-5A92-DB5B-3E7E-EBCE62C4FD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828755" rtl="0" eaLnBrk="1" latinLnBrk="0" hangingPunct="1">
        <a:lnSpc>
          <a:spcPct val="90000"/>
        </a:lnSpc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F79547AB-082C-739A-33B4-7EE79FDE0858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E7308CF-E4E6-DE3E-53CD-C22169C8D9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83" y="11288253"/>
            <a:ext cx="6185919" cy="61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3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5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5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6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5" Type="http://schemas.openxmlformats.org/officeDocument/2006/relationships/image" Target="../media/image15.png"/><Relationship Id="rId10" Type="http://schemas.openxmlformats.org/officeDocument/2006/relationships/image" Target="../media/image24.sv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3.png"/><Relationship Id="rId4" Type="http://schemas.openxmlformats.org/officeDocument/2006/relationships/audio" Target="../media/media2.mp3"/><Relationship Id="rId9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44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3.png"/><Relationship Id="rId4" Type="http://schemas.openxmlformats.org/officeDocument/2006/relationships/audio" Target="../media/media2.mp3"/><Relationship Id="rId9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3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48" y="495114"/>
            <a:ext cx="15907312" cy="7556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51825" y="585681"/>
            <a:ext cx="520809" cy="1548351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1995405" y="345023"/>
            <a:ext cx="15998198" cy="2090325"/>
            <a:chOff x="1144901" y="372426"/>
            <a:chExt cx="15998198" cy="2090325"/>
          </a:xfrm>
        </p:grpSpPr>
        <p:grpSp>
          <p:nvGrpSpPr>
            <p:cNvPr id="14" name="Group 14"/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79"/>
                </a:lnSpc>
              </a:pPr>
              <a:r>
                <a:rPr lang="vi-VN" sz="60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371D34D-5A42-3647-3E58-09515B132FF9}"/>
              </a:ext>
            </a:extLst>
          </p:cNvPr>
          <p:cNvSpPr txBox="1"/>
          <p:nvPr/>
        </p:nvSpPr>
        <p:spPr>
          <a:xfrm>
            <a:off x="1012229" y="2716161"/>
            <a:ext cx="162306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1317855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524000" y="2716161"/>
            <a:ext cx="1066800" cy="674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792200" y="2785363"/>
            <a:ext cx="1066800" cy="674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95534" y="5223587"/>
            <a:ext cx="1909665" cy="834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515600" y="5303373"/>
            <a:ext cx="1905000" cy="7545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47800" y="7897761"/>
            <a:ext cx="1231642" cy="674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153522" y="7897761"/>
            <a:ext cx="950167" cy="6747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1000" y="2529237"/>
            <a:ext cx="17319884" cy="7453798"/>
            <a:chOff x="0" y="0"/>
            <a:chExt cx="4481339" cy="162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36458" y="448626"/>
            <a:ext cx="1120022" cy="1339157"/>
          </a:xfrm>
          <a:custGeom>
            <a:avLst/>
            <a:gdLst/>
            <a:ahLst/>
            <a:cxnLst/>
            <a:rect l="l" t="t" r="r" b="b"/>
            <a:pathLst>
              <a:path w="1120022" h="1339157">
                <a:moveTo>
                  <a:pt x="0" y="0"/>
                </a:moveTo>
                <a:lnTo>
                  <a:pt x="1120022" y="0"/>
                </a:lnTo>
                <a:lnTo>
                  <a:pt x="1120022" y="1339156"/>
                </a:lnTo>
                <a:lnTo>
                  <a:pt x="0" y="1339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025357" y="448626"/>
            <a:ext cx="15117742" cy="1767279"/>
            <a:chOff x="0" y="0"/>
            <a:chExt cx="3981627" cy="4654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76300" y="2818342"/>
            <a:ext cx="16535400" cy="669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a. Ngày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tắt hẳn, trăng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endParaRPr lang="vi-VN" sz="3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just">
              <a:lnSpc>
                <a:spcPts val="5750"/>
              </a:lnSpc>
            </a:pPr>
            <a:endParaRPr lang="vi-VN" sz="3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981200" y="723900"/>
            <a:ext cx="14859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cặp từ (</a:t>
            </a:r>
            <a:r>
              <a:rPr lang="vi-V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 ... đó ...; chưa ... đã ...; bao nhiêu ... bấy nhiêu ...</a:t>
            </a: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thay cho bông hoa.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0CF0BCB-6E0B-06C0-4F58-25E32A37A5FD}"/>
              </a:ext>
            </a:extLst>
          </p:cNvPr>
          <p:cNvGrpSpPr/>
          <p:nvPr/>
        </p:nvGrpSpPr>
        <p:grpSpPr>
          <a:xfrm>
            <a:off x="3062987" y="2887293"/>
            <a:ext cx="838200" cy="6858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E399E2A0-F223-C88D-AA8C-D4BA821F1AD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="" xmlns:a16="http://schemas.microsoft.com/office/drawing/2014/main" id="{79225993-3230-834A-BE41-35D797F8C53D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A405E499-B58B-AF9B-9C54-06F734679788}"/>
              </a:ext>
            </a:extLst>
          </p:cNvPr>
          <p:cNvGrpSpPr/>
          <p:nvPr/>
        </p:nvGrpSpPr>
        <p:grpSpPr>
          <a:xfrm>
            <a:off x="5181600" y="5067300"/>
            <a:ext cx="762000" cy="6096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91C031A7-99B4-8902-07D3-0835C28E9B97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="" xmlns:a16="http://schemas.microsoft.com/office/drawing/2014/main" id="{D45348FC-E946-1AFC-0D3E-CAEB7E4C56A1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178BD28B-FE4B-2766-3194-E4E244339BE2}"/>
              </a:ext>
            </a:extLst>
          </p:cNvPr>
          <p:cNvGrpSpPr/>
          <p:nvPr/>
        </p:nvGrpSpPr>
        <p:grpSpPr>
          <a:xfrm>
            <a:off x="16383000" y="4991100"/>
            <a:ext cx="838200" cy="6858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832D525A-E489-9650-1783-BDFEF4546B85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="" xmlns:a16="http://schemas.microsoft.com/office/drawing/2014/main" id="{CBBD71F6-9FCA-C7B1-4B00-1550BC9D332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AE275782-0615-1024-0EA7-53162CAF836C}"/>
              </a:ext>
            </a:extLst>
          </p:cNvPr>
          <p:cNvGrpSpPr/>
          <p:nvPr/>
        </p:nvGrpSpPr>
        <p:grpSpPr>
          <a:xfrm>
            <a:off x="4320542" y="8002815"/>
            <a:ext cx="838200" cy="6858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6C48DF16-2800-BEA0-6347-5925E6292B3D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="" xmlns:a16="http://schemas.microsoft.com/office/drawing/2014/main" id="{B61F306C-2BAE-8C21-5AF7-9FC5164F7FC8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9BD71C57-75E0-CEA1-E29F-A9D56BD3FE17}"/>
              </a:ext>
            </a:extLst>
          </p:cNvPr>
          <p:cNvGrpSpPr/>
          <p:nvPr/>
        </p:nvGrpSpPr>
        <p:grpSpPr>
          <a:xfrm>
            <a:off x="7329948" y="7228310"/>
            <a:ext cx="838200" cy="685800"/>
            <a:chOff x="10809358" y="1015880"/>
            <a:chExt cx="997131" cy="805401"/>
          </a:xfrm>
        </p:grpSpPr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417829C5-023D-E44A-C347-6D2728D3036A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8">
              <a:extLst>
                <a:ext uri="{FF2B5EF4-FFF2-40B4-BE49-F238E27FC236}">
                  <a16:creationId xmlns="" xmlns:a16="http://schemas.microsoft.com/office/drawing/2014/main" id="{F020B083-7648-E4B8-6A6C-6F0BA803273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A76B391C-6058-11DB-0A5D-17B5809C851D}"/>
              </a:ext>
            </a:extLst>
          </p:cNvPr>
          <p:cNvGrpSpPr/>
          <p:nvPr/>
        </p:nvGrpSpPr>
        <p:grpSpPr>
          <a:xfrm>
            <a:off x="7828035" y="2887293"/>
            <a:ext cx="838200" cy="6858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0D9A97A4-E914-98B2-6814-EDCBBBE117FC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="" xmlns:a16="http://schemas.microsoft.com/office/drawing/2014/main" id="{50AD8CA6-6179-5FFF-6BDB-0B0F33CA354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37" name="Straight Connector 36"/>
          <p:cNvCxnSpPr/>
          <p:nvPr/>
        </p:nvCxnSpPr>
        <p:spPr>
          <a:xfrm>
            <a:off x="3982397" y="1401008"/>
            <a:ext cx="1556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91500" y="2071025"/>
            <a:ext cx="468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="" xmlns:a16="http://schemas.microsoft.com/office/drawing/2014/main" id="{99CBD17D-D3DE-72C0-B07D-A58B2D648E9F}"/>
              </a:ext>
            </a:extLst>
          </p:cNvPr>
          <p:cNvSpPr/>
          <p:nvPr/>
        </p:nvSpPr>
        <p:spPr>
          <a:xfrm>
            <a:off x="3581400" y="175037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="" xmlns:a16="http://schemas.microsoft.com/office/drawing/2014/main" id="{6D32F207-51FE-8DCF-CA93-6E6F320FD28A}"/>
              </a:ext>
            </a:extLst>
          </p:cNvPr>
          <p:cNvSpPr/>
          <p:nvPr/>
        </p:nvSpPr>
        <p:spPr>
          <a:xfrm>
            <a:off x="11230398" y="266318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2">
            <a:extLst>
              <a:ext uri="{FF2B5EF4-FFF2-40B4-BE49-F238E27FC236}">
                <a16:creationId xmlns="" xmlns:a16="http://schemas.microsoft.com/office/drawing/2014/main" id="{4030C4B9-D79A-0268-D7D4-BD7BF923AE32}"/>
              </a:ext>
            </a:extLst>
          </p:cNvPr>
          <p:cNvSpPr/>
          <p:nvPr/>
        </p:nvSpPr>
        <p:spPr>
          <a:xfrm>
            <a:off x="15942856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3">
            <a:extLst>
              <a:ext uri="{FF2B5EF4-FFF2-40B4-BE49-F238E27FC236}">
                <a16:creationId xmlns="" xmlns:a16="http://schemas.microsoft.com/office/drawing/2014/main" id="{7B2268B1-DD6D-BBC5-B8D1-1260FEB2C245}"/>
              </a:ext>
            </a:extLst>
          </p:cNvPr>
          <p:cNvSpPr/>
          <p:nvPr/>
        </p:nvSpPr>
        <p:spPr>
          <a:xfrm>
            <a:off x="-365897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14">
            <a:extLst>
              <a:ext uri="{FF2B5EF4-FFF2-40B4-BE49-F238E27FC236}">
                <a16:creationId xmlns="" xmlns:a16="http://schemas.microsoft.com/office/drawing/2014/main" id="{0557191C-B85E-2D73-DA70-67C2525C42EB}"/>
              </a:ext>
            </a:extLst>
          </p:cNvPr>
          <p:cNvGrpSpPr/>
          <p:nvPr/>
        </p:nvGrpSpPr>
        <p:grpSpPr>
          <a:xfrm>
            <a:off x="366013" y="-22860"/>
            <a:ext cx="17015084" cy="5943600"/>
            <a:chOff x="0" y="0"/>
            <a:chExt cx="4481339" cy="1626079"/>
          </a:xfrm>
        </p:grpSpPr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82549A91-4429-2EE9-00C8-2C4849222449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46" name="TextBox 16">
              <a:extLst>
                <a:ext uri="{FF2B5EF4-FFF2-40B4-BE49-F238E27FC236}">
                  <a16:creationId xmlns="" xmlns:a16="http://schemas.microsoft.com/office/drawing/2014/main" id="{E2B64BE2-29E9-E5F6-5094-35AACB1F0181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TextBox 22">
            <a:extLst>
              <a:ext uri="{FF2B5EF4-FFF2-40B4-BE49-F238E27FC236}">
                <a16:creationId xmlns="" xmlns:a16="http://schemas.microsoft.com/office/drawing/2014/main" id="{80A5D46F-2AD7-4BFE-74F6-2F2FDA12494C}"/>
              </a:ext>
            </a:extLst>
          </p:cNvPr>
          <p:cNvSpPr txBox="1"/>
          <p:nvPr/>
        </p:nvSpPr>
        <p:spPr>
          <a:xfrm>
            <a:off x="594613" y="129540"/>
            <a:ext cx="16535400" cy="5206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Ngày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chưa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tắt hẳn, trăng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</a:t>
            </a:r>
            <a:r>
              <a:rPr lang="vi-VN" sz="4800" b="1" dirty="0" smtClean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 smtClean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Theo Thạch Lam)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đâu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đó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bao nhiêu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bấy nhiêu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C51A6A8-06C0-F627-0568-442F3798633C}"/>
              </a:ext>
            </a:extLst>
          </p:cNvPr>
          <p:cNvGrpSpPr/>
          <p:nvPr/>
        </p:nvGrpSpPr>
        <p:grpSpPr>
          <a:xfrm>
            <a:off x="2988469" y="34395"/>
            <a:ext cx="1524000" cy="853440"/>
            <a:chOff x="10809358" y="1015880"/>
            <a:chExt cx="997131" cy="805401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868BC421-CDC2-340C-7462-B45441991B0E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="" xmlns:a16="http://schemas.microsoft.com/office/drawing/2014/main" id="{58F6533B-127F-8953-E4A1-68EB76D90643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DF2E3243-7064-9CDB-AF48-624F32212730}"/>
              </a:ext>
            </a:extLst>
          </p:cNvPr>
          <p:cNvGrpSpPr/>
          <p:nvPr/>
        </p:nvGrpSpPr>
        <p:grpSpPr>
          <a:xfrm>
            <a:off x="4876800" y="1478039"/>
            <a:ext cx="1143000" cy="914400"/>
            <a:chOff x="10809358" y="1015880"/>
            <a:chExt cx="997131" cy="805401"/>
          </a:xfrm>
        </p:grpSpPr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BE5B8B99-C0DE-D030-48AB-876E9FBF057F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="" xmlns:a16="http://schemas.microsoft.com/office/drawing/2014/main" id="{21BB8419-816C-9A73-304E-63A31A4DAECB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6151E6B0-C531-B684-46F4-EA50EC8D07EF}"/>
              </a:ext>
            </a:extLst>
          </p:cNvPr>
          <p:cNvGrpSpPr/>
          <p:nvPr/>
        </p:nvGrpSpPr>
        <p:grpSpPr>
          <a:xfrm>
            <a:off x="15925800" y="1506988"/>
            <a:ext cx="990600" cy="838200"/>
            <a:chOff x="10809358" y="1015880"/>
            <a:chExt cx="997131" cy="805401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663AC75A-307D-EF5A-7AAC-4DD04BCCD183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="" xmlns:a16="http://schemas.microsoft.com/office/drawing/2014/main" id="{E33EF1DE-4C44-E063-13A2-6F4C4D32813A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C3E38E88-4187-3C53-3ABB-4002DB1A91F4}"/>
              </a:ext>
            </a:extLst>
          </p:cNvPr>
          <p:cNvGrpSpPr/>
          <p:nvPr/>
        </p:nvGrpSpPr>
        <p:grpSpPr>
          <a:xfrm>
            <a:off x="6629400" y="2948940"/>
            <a:ext cx="2971800" cy="990600"/>
            <a:chOff x="10809358" y="1015880"/>
            <a:chExt cx="997131" cy="805401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C1DD25A8-B23C-AAEB-8A7D-23011FCC5B14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="" xmlns:a16="http://schemas.microsoft.com/office/drawing/2014/main" id="{164BC1A0-145E-6589-9D0B-20C7D4FDF43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478D4A17-1320-9DF9-067C-14314FA39658}"/>
              </a:ext>
            </a:extLst>
          </p:cNvPr>
          <p:cNvGrpSpPr/>
          <p:nvPr/>
        </p:nvGrpSpPr>
        <p:grpSpPr>
          <a:xfrm>
            <a:off x="5050655" y="3848100"/>
            <a:ext cx="2971800" cy="838200"/>
            <a:chOff x="10809358" y="1015880"/>
            <a:chExt cx="997131" cy="805401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A116F9DB-4C8D-D713-40EB-9ABC0BAE8ED8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="" xmlns:a16="http://schemas.microsoft.com/office/drawing/2014/main" id="{7943D905-FE3F-1B1E-54F1-66501FD7B74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/>
          <p:cNvGrpSpPr/>
          <p:nvPr/>
        </p:nvGrpSpPr>
        <p:grpSpPr>
          <a:xfrm>
            <a:off x="6096000" y="5448300"/>
            <a:ext cx="6109669" cy="4814592"/>
            <a:chOff x="5621234" y="4715534"/>
            <a:chExt cx="6584435" cy="554735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21234" y="4715534"/>
              <a:ext cx="6584435" cy="2344372"/>
            </a:xfrm>
            <a:prstGeom prst="rect">
              <a:avLst/>
            </a:prstGeom>
          </p:spPr>
        </p:pic>
        <p:sp>
          <p:nvSpPr>
            <p:cNvPr id="65" name="Freeform 49"/>
            <p:cNvSpPr/>
            <p:nvPr/>
          </p:nvSpPr>
          <p:spPr>
            <a:xfrm>
              <a:off x="7328274" y="6764621"/>
              <a:ext cx="3585361" cy="3498271"/>
            </a:xfrm>
            <a:custGeom>
              <a:avLst/>
              <a:gdLst/>
              <a:ahLst/>
              <a:cxnLst/>
              <a:rect l="l" t="t" r="r" b="b"/>
              <a:pathLst>
                <a:path w="4232711" h="4420586">
                  <a:moveTo>
                    <a:pt x="0" y="0"/>
                  </a:moveTo>
                  <a:lnTo>
                    <a:pt x="4232711" y="0"/>
                  </a:lnTo>
                  <a:lnTo>
                    <a:pt x="4232711" y="4420586"/>
                  </a:lnTo>
                  <a:lnTo>
                    <a:pt x="0" y="4420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89916952-2C55-5692-13EF-30E6CF25E763}"/>
              </a:ext>
            </a:extLst>
          </p:cNvPr>
          <p:cNvGrpSpPr/>
          <p:nvPr/>
        </p:nvGrpSpPr>
        <p:grpSpPr>
          <a:xfrm>
            <a:off x="8296404" y="41251"/>
            <a:ext cx="990600" cy="876300"/>
            <a:chOff x="10809358" y="1015880"/>
            <a:chExt cx="997131" cy="805401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2CA459F8-E321-EB51-BC2D-B14C74DAD193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="" xmlns:a16="http://schemas.microsoft.com/office/drawing/2014/main" id="{852F8765-BFA1-9E64-E2E1-8660FFBCADB9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28600" y="2705101"/>
            <a:ext cx="17754600" cy="5181600"/>
            <a:chOff x="2153922" y="4175986"/>
            <a:chExt cx="13237349" cy="4416291"/>
          </a:xfrm>
        </p:grpSpPr>
        <p:grpSp>
          <p:nvGrpSpPr>
            <p:cNvPr id="42" name="Group 7"/>
            <p:cNvGrpSpPr/>
            <p:nvPr/>
          </p:nvGrpSpPr>
          <p:grpSpPr>
            <a:xfrm>
              <a:off x="2153922" y="4175986"/>
              <a:ext cx="13237349" cy="4416291"/>
              <a:chOff x="0" y="0"/>
              <a:chExt cx="2112964" cy="990306"/>
            </a:xfrm>
          </p:grpSpPr>
          <p:sp>
            <p:nvSpPr>
              <p:cNvPr id="43" name="Freeform 8"/>
              <p:cNvSpPr/>
              <p:nvPr/>
            </p:nvSpPr>
            <p:spPr>
              <a:xfrm>
                <a:off x="0" y="0"/>
                <a:ext cx="2112964" cy="990306"/>
              </a:xfrm>
              <a:custGeom>
                <a:avLst/>
                <a:gdLst/>
                <a:ahLst/>
                <a:cxnLst/>
                <a:rect l="l" t="t" r="r" b="b"/>
                <a:pathLst>
                  <a:path w="2112964" h="990306">
                    <a:moveTo>
                      <a:pt x="49215" y="0"/>
                    </a:moveTo>
                    <a:lnTo>
                      <a:pt x="2063748" y="0"/>
                    </a:lnTo>
                    <a:cubicBezTo>
                      <a:pt x="2090929" y="0"/>
                      <a:pt x="2112964" y="22034"/>
                      <a:pt x="2112964" y="49215"/>
                    </a:cubicBezTo>
                    <a:lnTo>
                      <a:pt x="2112964" y="941091"/>
                    </a:lnTo>
                    <a:cubicBezTo>
                      <a:pt x="2112964" y="968271"/>
                      <a:pt x="2090929" y="990306"/>
                      <a:pt x="2063748" y="990306"/>
                    </a:cubicBezTo>
                    <a:lnTo>
                      <a:pt x="49215" y="990306"/>
                    </a:lnTo>
                    <a:cubicBezTo>
                      <a:pt x="22034" y="990306"/>
                      <a:pt x="0" y="968271"/>
                      <a:pt x="0" y="941091"/>
                    </a:cubicBezTo>
                    <a:lnTo>
                      <a:pt x="0" y="49215"/>
                    </a:lnTo>
                    <a:cubicBezTo>
                      <a:pt x="0" y="22034"/>
                      <a:pt x="22034" y="0"/>
                      <a:pt x="492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60750"/>
                    </a:srgbClr>
                  </a:gs>
                  <a:gs pos="100000">
                    <a:srgbClr val="E8E3DC">
                      <a:alpha val="90000"/>
                    </a:srgbClr>
                  </a:gs>
                </a:gsLst>
                <a:lin ang="0"/>
              </a:gradFill>
              <a:ln w="19050" cap="rnd">
                <a:solidFill>
                  <a:srgbClr val="333333">
                    <a:alpha val="89804"/>
                  </a:srgbClr>
                </a:solidFill>
                <a:prstDash val="solid"/>
                <a:round/>
              </a:ln>
            </p:spPr>
          </p:sp>
          <p:sp>
            <p:nvSpPr>
              <p:cNvPr id="44" name="TextBox 9"/>
              <p:cNvSpPr txBox="1"/>
              <p:nvPr/>
            </p:nvSpPr>
            <p:spPr>
              <a:xfrm>
                <a:off x="0" y="-38100"/>
                <a:ext cx="2112964" cy="1028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200"/>
              </a:p>
            </p:txBody>
          </p:sp>
        </p:grpSp>
        <p:sp>
          <p:nvSpPr>
            <p:cNvPr id="45" name="TextBox 23"/>
            <p:cNvSpPr txBox="1"/>
            <p:nvPr/>
          </p:nvSpPr>
          <p:spPr>
            <a:xfrm>
              <a:off x="2334431" y="4452857"/>
              <a:ext cx="13000027" cy="39413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4800" b="1" i="0" u="none" strike="noStrike" dirty="0" smtClean="0">
                  <a:solidFill>
                    <a:srgbClr val="434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800" b="1" i="0" u="none" strike="noStrike" dirty="0" smtClean="0">
                  <a:solidFill>
                    <a:srgbClr val="434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lang="vi-VN" sz="4800" b="1" i="0" u="none" strike="noStrike" dirty="0">
                  <a:solidFill>
                    <a:srgbClr val="434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vế của câu ghép có thể nối với nhau bằng các cặp từ:</a:t>
              </a:r>
              <a:endParaRPr lang="vi-VN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4800" b="0" i="1" u="none" strike="noStrike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800" b="0" i="1" u="none" strike="noStrike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 kết từ: vì ... nên ..., bởi ... nên ..., nhờ ... nên (mà)..., nếu ... </a:t>
              </a:r>
              <a:r>
                <a:rPr lang="en-US" sz="4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…,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hễ...thì .....,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giá...thì ..., tuy ... nhưng ..., mặc dù ...nhưng..., dù ... nhưng ..., chẳng những ... mà ..., không chỉ ... </a:t>
              </a:r>
              <a:r>
                <a:rPr lang="en-US" sz="4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4800" b="0" i="1" u="none" strike="noStrike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800" b="0" i="1" u="none" strike="noStrike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 từ hô ứng: vừa ...đã ..., chưa...đã ..., càng ... càng .., đâu ... đó ..., bao nhiêu ... bấy nhiêu ...,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38300A3-0DB3-52BD-7FF4-C4AB7F87A2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3" y="273203"/>
            <a:ext cx="6014060" cy="20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79"/>
              </a:lnSpc>
            </a:pP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=""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85800" y="2476500"/>
            <a:ext cx="17015084" cy="6858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74B6E54-E9D6-9F98-C981-468DA62EF460}"/>
              </a:ext>
            </a:extLst>
          </p:cNvPr>
          <p:cNvSpPr txBox="1"/>
          <p:nvPr/>
        </p:nvSpPr>
        <p:spPr>
          <a:xfrm>
            <a:off x="1143000" y="3238500"/>
            <a:ext cx="1592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Vào dịp lễ Mừng xuân, chẳng những trẻ em được vui đùa thoả thích mà 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  <a:endParaRPr lang="vi-VN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thiên nhiên khắc nghiệt nhưng 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Nhờ bố kể những câu chuyện cổ tích mà </a:t>
            </a:r>
            <a:r>
              <a:rPr lang="en-US" sz="5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132ECA1-6817-5C67-A313-683BC710EFAA}"/>
              </a:ext>
            </a:extLst>
          </p:cNvPr>
          <p:cNvGrpSpPr/>
          <p:nvPr/>
        </p:nvGrpSpPr>
        <p:grpSpPr>
          <a:xfrm>
            <a:off x="13251978" y="4970554"/>
            <a:ext cx="990600" cy="914400"/>
            <a:chOff x="10809358" y="1015880"/>
            <a:chExt cx="997131" cy="805401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76FA943A-4BFA-E811-AD16-F9E26EDE2CEB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="" xmlns:a16="http://schemas.microsoft.com/office/drawing/2014/main" id="{023506C3-0FE5-B2B7-FB36-C7B0493640D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C450F37-EA21-D00E-9D79-24E586568DFA}"/>
              </a:ext>
            </a:extLst>
          </p:cNvPr>
          <p:cNvGrpSpPr/>
          <p:nvPr/>
        </p:nvGrpSpPr>
        <p:grpSpPr>
          <a:xfrm>
            <a:off x="7671175" y="4066477"/>
            <a:ext cx="990600" cy="914400"/>
            <a:chOff x="10809358" y="1015880"/>
            <a:chExt cx="997131" cy="805401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10D5906B-3CC1-96A5-67DA-1600B636CF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="" xmlns:a16="http://schemas.microsoft.com/office/drawing/2014/main" id="{20B3DA27-E2DE-26B0-13F4-03B9A5E2668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92D83E5-318F-92C5-6B4D-0FA94C75F872}"/>
              </a:ext>
            </a:extLst>
          </p:cNvPr>
          <p:cNvGrpSpPr/>
          <p:nvPr/>
        </p:nvGrpSpPr>
        <p:grpSpPr>
          <a:xfrm>
            <a:off x="13581531" y="5831118"/>
            <a:ext cx="990600" cy="914400"/>
            <a:chOff x="10809358" y="1015880"/>
            <a:chExt cx="997131" cy="805401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50CA7F9-BE01-F37A-EBCF-CFCF0AE061A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="" xmlns:a16="http://schemas.microsoft.com/office/drawing/2014/main" id="{0235C234-230D-9E1C-26EB-43CD922A07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23" name="Straight Connector 22"/>
          <p:cNvCxnSpPr/>
          <p:nvPr/>
        </p:nvCxnSpPr>
        <p:spPr>
          <a:xfrm>
            <a:off x="3505200" y="1332264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880815" y="1390225"/>
            <a:ext cx="38163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3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9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vế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=""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85800" y="2476500"/>
            <a:ext cx="17221200" cy="5715000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74B6E54-E9D6-9F98-C981-468DA62EF460}"/>
              </a:ext>
            </a:extLst>
          </p:cNvPr>
          <p:cNvSpPr txBox="1"/>
          <p:nvPr/>
        </p:nvSpPr>
        <p:spPr>
          <a:xfrm>
            <a:off x="1143000" y="3238500"/>
            <a:ext cx="1592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Vào dịp lễ Mừng xuân, chẳng những trẻ em được vui đùa thoả thích mà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thiên nhiên khắc nghiệt nhưng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Nhờ bố kể những câu chuyện cổ tích mà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132ECA1-6817-5C67-A313-683BC710EFAA}"/>
              </a:ext>
            </a:extLst>
          </p:cNvPr>
          <p:cNvGrpSpPr/>
          <p:nvPr/>
        </p:nvGrpSpPr>
        <p:grpSpPr>
          <a:xfrm>
            <a:off x="11887200" y="4457700"/>
            <a:ext cx="990600" cy="914400"/>
            <a:chOff x="10809358" y="1015880"/>
            <a:chExt cx="997131" cy="805401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76FA943A-4BFA-E811-AD16-F9E26EDE2CEB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="" xmlns:a16="http://schemas.microsoft.com/office/drawing/2014/main" id="{023506C3-0FE5-B2B7-FB36-C7B0493640D6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C450F37-EA21-D00E-9D79-24E586568DFA}"/>
              </a:ext>
            </a:extLst>
          </p:cNvPr>
          <p:cNvGrpSpPr/>
          <p:nvPr/>
        </p:nvGrpSpPr>
        <p:grpSpPr>
          <a:xfrm>
            <a:off x="4953000" y="3924300"/>
            <a:ext cx="990600" cy="914400"/>
            <a:chOff x="10809358" y="1015880"/>
            <a:chExt cx="997131" cy="805401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10D5906B-3CC1-96A5-67DA-1600B636CFE9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="" xmlns:a16="http://schemas.microsoft.com/office/drawing/2014/main" id="{20B3DA27-E2DE-26B0-13F4-03B9A5E2668C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92D83E5-318F-92C5-6B4D-0FA94C75F872}"/>
              </a:ext>
            </a:extLst>
          </p:cNvPr>
          <p:cNvGrpSpPr/>
          <p:nvPr/>
        </p:nvGrpSpPr>
        <p:grpSpPr>
          <a:xfrm>
            <a:off x="12115800" y="6057900"/>
            <a:ext cx="990600" cy="914400"/>
            <a:chOff x="10809358" y="1015880"/>
            <a:chExt cx="997131" cy="805401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50CA7F9-BE01-F37A-EBCF-CFCF0AE061A0}"/>
                </a:ext>
              </a:extLst>
            </p:cNvPr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="" xmlns:a16="http://schemas.microsoft.com/office/drawing/2014/main" id="{0235C234-230D-9E1C-26EB-43CD922A0784}"/>
                </a:ext>
              </a:extLst>
            </p:cNvPr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766476-1791-C796-C066-687EAAEBC9EE}"/>
              </a:ext>
            </a:extLst>
          </p:cNvPr>
          <p:cNvSpPr txBox="1"/>
          <p:nvPr/>
        </p:nvSpPr>
        <p:spPr>
          <a:xfrm>
            <a:off x="4953000" y="40005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húng</a:t>
            </a:r>
            <a:r>
              <a:rPr lang="en-US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tặng quà.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9E7BC8-F837-EDA3-2854-3A4666C21F13}"/>
              </a:ext>
            </a:extLst>
          </p:cNvPr>
          <p:cNvSpPr txBox="1"/>
          <p:nvPr/>
        </p:nvSpPr>
        <p:spPr>
          <a:xfrm>
            <a:off x="11734800" y="4686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người đã tìm được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99A29D-3E83-37E3-EBB1-7D2C22CE0C23}"/>
              </a:ext>
            </a:extLst>
          </p:cNvPr>
          <p:cNvSpPr txBox="1"/>
          <p:nvPr/>
        </p:nvSpPr>
        <p:spPr>
          <a:xfrm>
            <a:off x="1371600" y="5448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C8F01D-DAFA-C502-39A6-B344EBBAE6D6}"/>
              </a:ext>
            </a:extLst>
          </p:cNvPr>
          <p:cNvSpPr txBox="1"/>
          <p:nvPr/>
        </p:nvSpPr>
        <p:spPr>
          <a:xfrm>
            <a:off x="12039600" y="61341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thêm những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246D7F-81FC-CFB9-33D3-019A82BDC16E}"/>
              </a:ext>
            </a:extLst>
          </p:cNvPr>
          <p:cNvSpPr txBox="1"/>
          <p:nvPr/>
        </p:nvSpPr>
        <p:spPr>
          <a:xfrm>
            <a:off x="1219200" y="69723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biết về cuộc sống.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971799" y="448627"/>
            <a:ext cx="14171299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362199" y="620784"/>
            <a:ext cx="1439596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979"/>
              </a:lnSpc>
            </a:pP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="" xmlns:a16="http://schemas.microsoft.com/office/drawing/2014/main" id="{55BA2457-ECBD-9B12-6F09-785C5887878A}"/>
              </a:ext>
            </a:extLst>
          </p:cNvPr>
          <p:cNvGrpSpPr/>
          <p:nvPr/>
        </p:nvGrpSpPr>
        <p:grpSpPr>
          <a:xfrm>
            <a:off x="615820" y="2066598"/>
            <a:ext cx="17221200" cy="5869215"/>
            <a:chOff x="0" y="0"/>
            <a:chExt cx="4481339" cy="1626079"/>
          </a:xfrm>
        </p:grpSpPr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D0062AB2-20C7-F25B-0859-22F5F0270A48}"/>
                </a:ext>
              </a:extLst>
            </p:cNvPr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A8A6E03F-FFCF-5C0A-D145-1558905C3040}"/>
                </a:ext>
              </a:extLst>
            </p:cNvPr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26C7290-3DE2-38F6-EF1D-A37195670351}"/>
              </a:ext>
            </a:extLst>
          </p:cNvPr>
          <p:cNvSpPr txBox="1"/>
          <p:nvPr/>
        </p:nvSpPr>
        <p:spPr>
          <a:xfrm>
            <a:off x="960120" y="2393289"/>
            <a:ext cx="1630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21E10E-A3C6-1E2E-8F5E-EA6FA2B64410}"/>
              </a:ext>
            </a:extLst>
          </p:cNvPr>
          <p:cNvSpPr txBox="1"/>
          <p:nvPr/>
        </p:nvSpPr>
        <p:spPr>
          <a:xfrm>
            <a:off x="1370082" y="-205556"/>
            <a:ext cx="16763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40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19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EB87DD0-C18D-0B3E-4029-CDD9EC2A85C2}"/>
              </a:ext>
            </a:extLst>
          </p:cNvPr>
          <p:cNvGrpSpPr/>
          <p:nvPr/>
        </p:nvGrpSpPr>
        <p:grpSpPr>
          <a:xfrm>
            <a:off x="914400" y="800100"/>
            <a:ext cx="16528873" cy="2064340"/>
            <a:chOff x="1028678" y="5940041"/>
            <a:chExt cx="16528873" cy="1911940"/>
          </a:xfrm>
        </p:grpSpPr>
        <p:grpSp>
          <p:nvGrpSpPr>
            <p:cNvPr id="18" name="Group 16">
              <a:extLst>
                <a:ext uri="{FF2B5EF4-FFF2-40B4-BE49-F238E27FC236}">
                  <a16:creationId xmlns="" xmlns:a16="http://schemas.microsoft.com/office/drawing/2014/main" id="{269F745B-414F-AE0E-B176-66BE4874A6D0}"/>
                </a:ext>
              </a:extLst>
            </p:cNvPr>
            <p:cNvGrpSpPr/>
            <p:nvPr/>
          </p:nvGrpSpPr>
          <p:grpSpPr>
            <a:xfrm>
              <a:off x="1028678" y="5940041"/>
              <a:ext cx="16528873" cy="1911940"/>
              <a:chOff x="0" y="-38100"/>
              <a:chExt cx="3981628" cy="503556"/>
            </a:xfrm>
          </p:grpSpPr>
          <p:sp>
            <p:nvSpPr>
              <p:cNvPr id="21" name="Freeform 17">
                <a:extLst>
                  <a:ext uri="{FF2B5EF4-FFF2-40B4-BE49-F238E27FC236}">
                    <a16:creationId xmlns="" xmlns:a16="http://schemas.microsoft.com/office/drawing/2014/main" id="{71A95F81-C936-19D7-8F3A-C7019887934D}"/>
                  </a:ext>
                </a:extLst>
              </p:cNvPr>
              <p:cNvSpPr/>
              <p:nvPr/>
            </p:nvSpPr>
            <p:spPr>
              <a:xfrm>
                <a:off x="0" y="0"/>
                <a:ext cx="3981628" cy="383352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rgbClr val="0070C0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Box 18">
                <a:extLst>
                  <a:ext uri="{FF2B5EF4-FFF2-40B4-BE49-F238E27FC236}">
                    <a16:creationId xmlns="" xmlns:a16="http://schemas.microsoft.com/office/drawing/2014/main" id="{C2063271-49BD-B84B-299D-5CFB7FCFE5D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4000"/>
              </a:p>
            </p:txBody>
          </p:sp>
        </p:grpSp>
        <p:sp>
          <p:nvSpPr>
            <p:cNvPr id="20" name="TextBox 48">
              <a:extLst>
                <a:ext uri="{FF2B5EF4-FFF2-40B4-BE49-F238E27FC236}">
                  <a16:creationId xmlns="" xmlns:a16="http://schemas.microsoft.com/office/drawing/2014/main" id="{F55301DC-8A1C-9313-F426-479AD5B44813}"/>
                </a:ext>
              </a:extLst>
            </p:cNvPr>
            <p:cNvSpPr txBox="1"/>
            <p:nvPr/>
          </p:nvSpPr>
          <p:spPr>
            <a:xfrm>
              <a:off x="1333478" y="6151765"/>
              <a:ext cx="15882391" cy="12542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 quá bẩn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 tôi mang đi rửa.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Bởi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hôm qua em thức khuya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hôm nay </a:t>
              </a:r>
              <a:r>
                <a:rPr lang="en-US" sz="4400" b="0" i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hơi 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chóng mặt.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254D143-F9FF-E13D-31CD-EE06D93EEF48}"/>
              </a:ext>
            </a:extLst>
          </p:cNvPr>
          <p:cNvGrpSpPr/>
          <p:nvPr/>
        </p:nvGrpSpPr>
        <p:grpSpPr>
          <a:xfrm>
            <a:off x="914400" y="3314701"/>
            <a:ext cx="16528873" cy="2458826"/>
            <a:chOff x="1028678" y="5940041"/>
            <a:chExt cx="16528873" cy="2046661"/>
          </a:xfrm>
        </p:grpSpPr>
        <p:grpSp>
          <p:nvGrpSpPr>
            <p:cNvPr id="26" name="Group 16">
              <a:extLst>
                <a:ext uri="{FF2B5EF4-FFF2-40B4-BE49-F238E27FC236}">
                  <a16:creationId xmlns="" xmlns:a16="http://schemas.microsoft.com/office/drawing/2014/main" id="{59DBD12C-7ECC-469C-0AC6-D8DB3F684EA1}"/>
                </a:ext>
              </a:extLst>
            </p:cNvPr>
            <p:cNvGrpSpPr/>
            <p:nvPr/>
          </p:nvGrpSpPr>
          <p:grpSpPr>
            <a:xfrm>
              <a:off x="1028678" y="5940041"/>
              <a:ext cx="16528873" cy="2046661"/>
              <a:chOff x="0" y="-38100"/>
              <a:chExt cx="3981628" cy="539038"/>
            </a:xfrm>
          </p:grpSpPr>
          <p:sp>
            <p:nvSpPr>
              <p:cNvPr id="28" name="Freeform 17">
                <a:extLst>
                  <a:ext uri="{FF2B5EF4-FFF2-40B4-BE49-F238E27FC236}">
                    <a16:creationId xmlns="" xmlns:a16="http://schemas.microsoft.com/office/drawing/2014/main" id="{327AC2A6-2477-EBE4-3814-5FA221A5CDB2}"/>
                  </a:ext>
                </a:extLst>
              </p:cNvPr>
              <p:cNvSpPr/>
              <p:nvPr/>
            </p:nvSpPr>
            <p:spPr>
              <a:xfrm>
                <a:off x="0" y="0"/>
                <a:ext cx="3981628" cy="500938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95686"/>
                </a:scheme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Box 18">
                <a:extLst>
                  <a:ext uri="{FF2B5EF4-FFF2-40B4-BE49-F238E27FC236}">
                    <a16:creationId xmlns="" xmlns:a16="http://schemas.microsoft.com/office/drawing/2014/main" id="{BEEAC980-9FB6-69B5-1FB5-5F72143801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40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48">
              <a:extLst>
                <a:ext uri="{FF2B5EF4-FFF2-40B4-BE49-F238E27FC236}">
                  <a16:creationId xmlns="" xmlns:a16="http://schemas.microsoft.com/office/drawing/2014/main" id="{E087D7AA-316A-719F-4E3D-44FD9E695E0D}"/>
                </a:ext>
              </a:extLst>
            </p:cNvPr>
            <p:cNvSpPr txBox="1"/>
            <p:nvPr/>
          </p:nvSpPr>
          <p:spPr>
            <a:xfrm>
              <a:off x="1333478" y="6151765"/>
              <a:ext cx="15882391" cy="169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 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0" i="1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 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 tốt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sẽ có cơ hội đỗ vào lớp ôn thi học sinh giỏi của trường.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Hễ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mưa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lại trơn </a:t>
              </a:r>
              <a:r>
                <a:rPr lang="vi-VN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trượt.</a:t>
              </a:r>
              <a:endParaRPr lang="vi-VN" sz="4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BF49A30-8041-97FD-4D38-5AE4A2EB6646}"/>
              </a:ext>
            </a:extLst>
          </p:cNvPr>
          <p:cNvGrpSpPr/>
          <p:nvPr/>
        </p:nvGrpSpPr>
        <p:grpSpPr>
          <a:xfrm>
            <a:off x="838200" y="6438901"/>
            <a:ext cx="16528873" cy="2458826"/>
            <a:chOff x="1028678" y="5940041"/>
            <a:chExt cx="16528873" cy="2046661"/>
          </a:xfrm>
        </p:grpSpPr>
        <p:grpSp>
          <p:nvGrpSpPr>
            <p:cNvPr id="31" name="Group 16">
              <a:extLst>
                <a:ext uri="{FF2B5EF4-FFF2-40B4-BE49-F238E27FC236}">
                  <a16:creationId xmlns="" xmlns:a16="http://schemas.microsoft.com/office/drawing/2014/main" id="{F62CC218-E7BC-5F2A-121E-BC1A0E2AF11E}"/>
                </a:ext>
              </a:extLst>
            </p:cNvPr>
            <p:cNvGrpSpPr/>
            <p:nvPr/>
          </p:nvGrpSpPr>
          <p:grpSpPr>
            <a:xfrm>
              <a:off x="1028678" y="5940041"/>
              <a:ext cx="16528873" cy="2046661"/>
              <a:chOff x="0" y="-38100"/>
              <a:chExt cx="3981628" cy="539038"/>
            </a:xfrm>
          </p:grpSpPr>
          <p:sp>
            <p:nvSpPr>
              <p:cNvPr id="33" name="Freeform 17">
                <a:extLst>
                  <a:ext uri="{FF2B5EF4-FFF2-40B4-BE49-F238E27FC236}">
                    <a16:creationId xmlns="" xmlns:a16="http://schemas.microsoft.com/office/drawing/2014/main" id="{4795C462-C831-EB8B-2988-04F0EE35F893}"/>
                  </a:ext>
                </a:extLst>
              </p:cNvPr>
              <p:cNvSpPr/>
              <p:nvPr/>
            </p:nvSpPr>
            <p:spPr>
              <a:xfrm>
                <a:off x="0" y="0"/>
                <a:ext cx="3981628" cy="500938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95686"/>
                </a:scheme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Box 18">
                <a:extLst>
                  <a:ext uri="{FF2B5EF4-FFF2-40B4-BE49-F238E27FC236}">
                    <a16:creationId xmlns="" xmlns:a16="http://schemas.microsoft.com/office/drawing/2014/main" id="{1CE0E263-EBB6-97CA-6306-01C6E8C053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sz="40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48">
              <a:extLst>
                <a:ext uri="{FF2B5EF4-FFF2-40B4-BE49-F238E27FC236}">
                  <a16:creationId xmlns="" xmlns:a16="http://schemas.microsoft.com/office/drawing/2014/main" id="{BD88E6EA-FDFB-0584-503B-D0B58F74614C}"/>
                </a:ext>
              </a:extLst>
            </p:cNvPr>
            <p:cNvSpPr txBox="1"/>
            <p:nvPr/>
          </p:nvSpPr>
          <p:spPr>
            <a:xfrm>
              <a:off x="1333478" y="6151765"/>
              <a:ext cx="15882391" cy="169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 </a:t>
              </a:r>
              <a:r>
                <a:rPr lang="en-US" sz="4400" b="0" i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i="1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4400" b="0" i="1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i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4400" b="0" i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 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vào bếp chuẩn bị đồ ăn sáng cho cả gia đình.</a:t>
              </a:r>
            </a:p>
            <a:p>
              <a:pPr algn="just"/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i="1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rỡ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bướm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i="1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kéo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0" dirty="0" err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4400" b="0" dirty="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400" b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3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719E8FB-9367-4279-92C8-FE706CF69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1113566-C346-452A-A44D-D2EBABAAB678}"/>
              </a:ext>
            </a:extLst>
          </p:cNvPr>
          <p:cNvSpPr/>
          <p:nvPr/>
        </p:nvSpPr>
        <p:spPr>
          <a:xfrm>
            <a:off x="1076060" y="341468"/>
            <a:ext cx="3890798" cy="9604070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668200B7-964B-408F-9B4B-565636C3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8873" y="3493466"/>
            <a:ext cx="3525738" cy="35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04E1990A-5C30-4E48-9989-733B22083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81360" y="5389829"/>
            <a:ext cx="1971548" cy="23470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DF51E381-1350-4F3B-8FFA-DAAB1CFBEB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-1" b="24322"/>
          <a:stretch/>
        </p:blipFill>
        <p:spPr>
          <a:xfrm>
            <a:off x="10245782" y="1663414"/>
            <a:ext cx="3204132" cy="4118591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1816DEEA-BF19-4D1B-934C-C8D86909A8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393884" y="3541867"/>
            <a:ext cx="1458890" cy="22401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94403A8-4F3D-44AB-9B46-22A1238A221D}"/>
              </a:ext>
            </a:extLst>
          </p:cNvPr>
          <p:cNvGrpSpPr/>
          <p:nvPr/>
        </p:nvGrpSpPr>
        <p:grpSpPr>
          <a:xfrm rot="1022877">
            <a:off x="11507327" y="5089103"/>
            <a:ext cx="874194" cy="478854"/>
            <a:chOff x="6244435" y="-1545060"/>
            <a:chExt cx="346462" cy="189780"/>
          </a:xfrm>
          <a:solidFill>
            <a:srgbClr val="993300"/>
          </a:solidFill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532BB95-A279-401D-9508-9840552F6289}"/>
                </a:ext>
              </a:extLst>
            </p:cNvPr>
            <p:cNvSpPr/>
            <p:nvPr/>
          </p:nvSpPr>
          <p:spPr>
            <a:xfrm>
              <a:off x="6244435" y="-15350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2068FF9-9844-4657-ACF7-08887A53C56C}"/>
                </a:ext>
              </a:extLst>
            </p:cNvPr>
            <p:cNvSpPr/>
            <p:nvPr/>
          </p:nvSpPr>
          <p:spPr>
            <a:xfrm>
              <a:off x="6319941" y="-15450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1B121429-7466-4FB8-9247-24F41BB5CDD5}"/>
                </a:ext>
              </a:extLst>
            </p:cNvPr>
            <p:cNvSpPr/>
            <p:nvPr/>
          </p:nvSpPr>
          <p:spPr>
            <a:xfrm>
              <a:off x="6249077" y="-140099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DCE0D404-DDFC-48BC-9DE6-DDF783D595D2}"/>
                </a:ext>
              </a:extLst>
            </p:cNvPr>
            <p:cNvSpPr/>
            <p:nvPr/>
          </p:nvSpPr>
          <p:spPr>
            <a:xfrm>
              <a:off x="6294796" y="-146007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C37DD810-F28C-4BCF-B373-92EC3071AEC9}"/>
                </a:ext>
              </a:extLst>
            </p:cNvPr>
            <p:cNvSpPr/>
            <p:nvPr/>
          </p:nvSpPr>
          <p:spPr>
            <a:xfrm>
              <a:off x="6416774" y="-142385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FE6EBE89-ED22-424B-8FEB-9EB495F36F95}"/>
                </a:ext>
              </a:extLst>
            </p:cNvPr>
            <p:cNvSpPr/>
            <p:nvPr/>
          </p:nvSpPr>
          <p:spPr>
            <a:xfrm>
              <a:off x="6371055" y="-14799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94E9FC49-0B5D-46BD-A2D7-A2B837C8F874}"/>
                </a:ext>
              </a:extLst>
            </p:cNvPr>
            <p:cNvSpPr/>
            <p:nvPr/>
          </p:nvSpPr>
          <p:spPr>
            <a:xfrm>
              <a:off x="6441418" y="-15350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43D32DDD-D4F5-45CC-B0BF-501DEC9618B2}"/>
                </a:ext>
              </a:extLst>
            </p:cNvPr>
            <p:cNvSpPr/>
            <p:nvPr/>
          </p:nvSpPr>
          <p:spPr>
            <a:xfrm>
              <a:off x="6493033" y="-14501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32D35245-6A2B-4F90-AD0F-FF46A6D04F92}"/>
                </a:ext>
              </a:extLst>
            </p:cNvPr>
            <p:cNvSpPr/>
            <p:nvPr/>
          </p:nvSpPr>
          <p:spPr>
            <a:xfrm>
              <a:off x="6545178" y="-152658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A312F06-CE90-4900-BAA5-137269654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362" y="4731121"/>
            <a:ext cx="637313" cy="6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EC14DCC-FC93-4628-B67A-2388C9D0F554}"/>
              </a:ext>
            </a:extLst>
          </p:cNvPr>
          <p:cNvGrpSpPr/>
          <p:nvPr/>
        </p:nvGrpSpPr>
        <p:grpSpPr>
          <a:xfrm rot="1022877">
            <a:off x="11650988" y="5163563"/>
            <a:ext cx="874194" cy="478854"/>
            <a:chOff x="6244435" y="-1545060"/>
            <a:chExt cx="346462" cy="189780"/>
          </a:xfrm>
          <a:solidFill>
            <a:srgbClr val="993300"/>
          </a:solidFill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0A232A5-6364-4E70-A314-D4200F7BAEEF}"/>
                </a:ext>
              </a:extLst>
            </p:cNvPr>
            <p:cNvSpPr/>
            <p:nvPr/>
          </p:nvSpPr>
          <p:spPr>
            <a:xfrm>
              <a:off x="6244435" y="-15350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F8B14569-6633-446E-B1D4-3B0D1CBBECAA}"/>
                </a:ext>
              </a:extLst>
            </p:cNvPr>
            <p:cNvSpPr/>
            <p:nvPr/>
          </p:nvSpPr>
          <p:spPr>
            <a:xfrm>
              <a:off x="6319941" y="-15450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E50C0CD8-8E06-4825-96B9-7918BE16AE7E}"/>
                </a:ext>
              </a:extLst>
            </p:cNvPr>
            <p:cNvSpPr/>
            <p:nvPr/>
          </p:nvSpPr>
          <p:spPr>
            <a:xfrm>
              <a:off x="6249077" y="-140099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CBA453D9-C230-47B9-9370-0571E81FE59F}"/>
                </a:ext>
              </a:extLst>
            </p:cNvPr>
            <p:cNvSpPr/>
            <p:nvPr/>
          </p:nvSpPr>
          <p:spPr>
            <a:xfrm>
              <a:off x="6294796" y="-146007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0311701-27A3-4EF3-8BF6-338649AC361A}"/>
                </a:ext>
              </a:extLst>
            </p:cNvPr>
            <p:cNvSpPr/>
            <p:nvPr/>
          </p:nvSpPr>
          <p:spPr>
            <a:xfrm>
              <a:off x="6416774" y="-142385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D633C844-E46F-4B80-A66A-CAA0F1F246D5}"/>
                </a:ext>
              </a:extLst>
            </p:cNvPr>
            <p:cNvSpPr/>
            <p:nvPr/>
          </p:nvSpPr>
          <p:spPr>
            <a:xfrm>
              <a:off x="6371055" y="-14799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A646192F-2390-4C5E-8979-E474D06A9649}"/>
                </a:ext>
              </a:extLst>
            </p:cNvPr>
            <p:cNvSpPr/>
            <p:nvPr/>
          </p:nvSpPr>
          <p:spPr>
            <a:xfrm>
              <a:off x="6441418" y="-15350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70F5BE8E-D65D-4149-B0C4-633A00D00751}"/>
                </a:ext>
              </a:extLst>
            </p:cNvPr>
            <p:cNvSpPr/>
            <p:nvPr/>
          </p:nvSpPr>
          <p:spPr>
            <a:xfrm>
              <a:off x="6493033" y="-14501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41910E7-D293-4681-9A5F-4A8F1D6A4326}"/>
                </a:ext>
              </a:extLst>
            </p:cNvPr>
            <p:cNvSpPr/>
            <p:nvPr/>
          </p:nvSpPr>
          <p:spPr>
            <a:xfrm>
              <a:off x="6545178" y="-152658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Picture 9" descr="A picture containing text, sign&#10;&#10;Description automatically generated">
            <a:hlinkClick r:id="rId14" action="ppaction://hlinksldjump"/>
            <a:extLst>
              <a:ext uri="{FF2B5EF4-FFF2-40B4-BE49-F238E27FC236}">
                <a16:creationId xmlns="" xmlns:a16="http://schemas.microsoft.com/office/drawing/2014/main" id="{080E8D48-7333-458B-9004-90D91564F2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51" y="571708"/>
            <a:ext cx="2635160" cy="2680883"/>
          </a:xfrm>
          <a:prstGeom prst="rect">
            <a:avLst/>
          </a:prstGeom>
        </p:spPr>
      </p:pic>
      <p:pic>
        <p:nvPicPr>
          <p:cNvPr id="18" name="Picture 17" descr="A picture containing text, businesscard, vector graphics&#10;&#10;Description automatically generated">
            <a:hlinkClick r:id="rId16" action="ppaction://hlinksldjump"/>
            <a:extLst>
              <a:ext uri="{FF2B5EF4-FFF2-40B4-BE49-F238E27FC236}">
                <a16:creationId xmlns="" xmlns:a16="http://schemas.microsoft.com/office/drawing/2014/main" id="{3482858C-3442-4C8C-8396-49F9FDEA56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30" y="6706366"/>
            <a:ext cx="3258623" cy="3146399"/>
          </a:xfrm>
          <a:prstGeom prst="rect">
            <a:avLst/>
          </a:prstGeom>
        </p:spPr>
      </p:pic>
      <p:sp>
        <p:nvSpPr>
          <p:cNvPr id="41" name="Arrow: Right 40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75DBA90-A14F-4ADB-9B50-62DEAAC437CF}"/>
              </a:ext>
            </a:extLst>
          </p:cNvPr>
          <p:cNvSpPr/>
          <p:nvPr/>
        </p:nvSpPr>
        <p:spPr>
          <a:xfrm>
            <a:off x="13762370" y="193555"/>
            <a:ext cx="2915651" cy="1389185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r>
              <a:rPr lang="en-US" sz="4200" b="1" dirty="0">
                <a:solidFill>
                  <a:srgbClr val="002060"/>
                </a:solidFill>
                <a:latin typeface="Calibri" panose="020F0502020204030204"/>
              </a:rPr>
              <a:t>KẾT THÚC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20BD728-6A9D-4906-BF2F-6FFBE2BFA2D2}"/>
              </a:ext>
            </a:extLst>
          </p:cNvPr>
          <p:cNvSpPr txBox="1"/>
          <p:nvPr/>
        </p:nvSpPr>
        <p:spPr>
          <a:xfrm>
            <a:off x="3480312" y="190077"/>
            <a:ext cx="9372462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566">
              <a:lnSpc>
                <a:spcPct val="70000"/>
              </a:lnSpc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rruba KT" panose="02040603050506020204" pitchFamily="18" charset="0"/>
              </a:rPr>
              <a:t>TRỒNG CÂY</a:t>
            </a:r>
          </a:p>
          <a:p>
            <a:pPr algn="ctr" defTabSz="1371566">
              <a:lnSpc>
                <a:spcPct val="70000"/>
              </a:lnSpc>
              <a:defRPr/>
            </a:pPr>
            <a:r>
              <a:rPr lang="en-US" sz="9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iCiel Showcase Script" pitchFamily="2" charset="0"/>
              </a:rPr>
              <a:t>trang</a:t>
            </a: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iCiel Showcase Script" pitchFamily="2" charset="0"/>
              </a:rPr>
              <a:t> </a:t>
            </a:r>
            <a:r>
              <a:rPr lang="en-US" sz="9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iCiel Showcase Script" pitchFamily="2" charset="0"/>
              </a:rPr>
              <a:t>trí</a:t>
            </a: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iCiel Showcase Script" pitchFamily="2" charset="0"/>
              </a:rPr>
              <a:t> </a:t>
            </a:r>
            <a:r>
              <a:rPr lang="en-US" sz="9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iCiel Showcase Script" pitchFamily="2" charset="0"/>
              </a:rPr>
              <a:t>lớp</a:t>
            </a:r>
            <a:endParaRPr lang="en-US" sz="9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iCiel Showcase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19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-0.00116 C 0.00573 3.7037E-7 0.01237 -0.00232 0.01771 0.00116 C 0.02917 0.0081 0.03893 0.01944 0.04974 0.02755 C 0.06042 0.03657 0.07175 0.04468 0.08255 0.05255 C 0.10807 0.07292 0.15573 0.11412 0.17435 0.13495 C 0.18177 0.14398 0.18958 0.15185 0.19662 0.16088 C 0.22331 0.19514 0.22474 0.19884 0.24128 0.22731 C 0.24596 0.24421 0.25091 0.26505 0.25833 0.2794 C 0.26172 0.28634 0.26654 0.2919 0.27018 0.29907 C 0.27214 0.30208 0.27318 0.30694 0.27539 0.31065 C 0.27774 0.31389 0.28529 0.31968 0.28815 0.32083 C 0.29922 0.32893 0.30391 0.32986 0.31485 0.34259 C 0.33281 0.36296 0.32005 0.34931 0.33177 0.36065 C 0.33399 0.36204 0.33581 0.36551 0.33802 0.36643 C 0.34089 0.36782 0.34375 0.36875 0.34675 0.36968 C 0.3586 0.38009 0.34857 0.37199 0.38216 0.37338 L 0.38216 0.3745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23 L 2.29167E-6 3.7037E-7 C 0.00599 -0.00023 0.0125 -0.00023 0.0181 -0.00023 C 0.02956 3.7037E-7 0.03945 0.00046 0.05026 0.00069 C 0.0612 0.00093 0.07265 0.00139 0.08359 0.00162 C 0.10924 0.00231 0.15755 0.0037 0.1763 0.0044 C 0.18372 0.00486 0.19179 0.00486 0.19883 0.00532 C 0.22565 0.00648 0.22721 0.00671 0.24401 0.00764 C 0.2487 0.00833 0.25377 0.0088 0.2612 0.00949 C 0.26471 0.00972 0.2694 0.00995 0.27317 0.01018 C 0.27513 0.01018 0.27617 0.01042 0.27851 0.01065 C 0.28073 0.01065 0.28854 0.01088 0.2914 0.01088 C 0.30247 0.01111 0.30729 0.01111 0.31836 0.01157 C 0.33646 0.0125 0.3237 0.01204 0.33541 0.01227 C 0.33763 0.0125 0.33958 0.0125 0.34192 0.0125 C 0.34453 0.0125 0.34752 0.0125 0.35052 0.0125 C 0.36276 0.01296 0.35247 0.01273 0.38633 0.01273 L 0.38633 0.01296 " pathEditMode="relative" rAng="0" ptsTypes="AAAAAAAAAAAAA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69 L -3.75E-6 -0.00092 C 0.00573 -0.00139 0.01224 0.00023 0.01758 -0.00185 C 0.02891 -0.00648 0.03855 -0.01481 0.04909 -0.02083 C 0.05977 -0.02685 0.07097 -0.03264 0.08164 -0.03866 C 0.10677 -0.05278 0.15391 -0.08171 0.17227 -0.09676 C 0.17943 -0.10301 0.18737 -0.10833 0.19427 -0.11481 C 0.22058 -0.13958 0.22201 -0.14213 0.23842 -0.16227 C 0.24297 -0.1743 0.24792 -0.18866 0.25508 -0.1993 C 0.25847 -0.20393 0.26329 -0.2081 0.26693 -0.21296 C 0.26888 -0.21528 0.26993 -0.21875 0.27214 -0.22106 C 0.27435 -0.22384 0.2819 -0.22731 0.28464 -0.22847 C 0.29558 -0.2338 0.30026 -0.23472 0.31107 -0.24352 C 0.32878 -0.2581 0.31615 -0.24861 0.32774 -0.25602 C 0.32995 -0.25764 0.33177 -0.25949 0.33399 -0.26042 C 0.33672 -0.26157 0.33959 -0.2618 0.34258 -0.26273 C 0.3543 -0.27037 0.3444 -0.26481 0.37748 -0.26551 L 0.37748 -0.26597 " pathEditMode="relative" rAng="0" ptsTypes="AAAAAAAAAAAAAAAA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7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A47CDC-B642-C344-3BAB-D9E94B599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2579576"/>
            <a:ext cx="143268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3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group of kids sitting at a table&#10;&#10;Description automatically generated">
            <a:extLst>
              <a:ext uri="{FF2B5EF4-FFF2-40B4-BE49-F238E27FC236}">
                <a16:creationId xmlns="" xmlns:a16="http://schemas.microsoft.com/office/drawing/2014/main" id="{46D63F2E-F0B6-873A-E4C9-DE3D738F32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15000" y="5219700"/>
            <a:ext cx="7416444" cy="3846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EC6012A-3D01-D508-4FAC-79FCB0E5A7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800" y="723900"/>
            <a:ext cx="10210800" cy="48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3314701" y="1063757"/>
            <a:ext cx="1322069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bằng </a:t>
            </a:r>
            <a:r>
              <a:rPr lang="vi-VN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cặp kết từ </a:t>
            </a:r>
            <a:r>
              <a:rPr lang="vi-VN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là:</a:t>
            </a:r>
            <a:endParaRPr lang="en-US" sz="8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9461499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635000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=""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2717402" y="4774168"/>
            <a:ext cx="53597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Ngoài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sân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nam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cầu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nhảy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dây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2438400" y="7886700"/>
            <a:ext cx="63246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bồng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lên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rực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11430000" y="50673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vi-VN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 trời mưa nhưng em vẫn đi </a:t>
            </a:r>
            <a:r>
              <a:rPr lang="vi-VN" sz="4200" b="1" dirty="0" smtClean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 smtClean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  <a:endParaRPr lang="en-US" sz="4200" b="1" dirty="0">
              <a:solidFill>
                <a:srgbClr val="FCECD0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11506200" y="7658100"/>
            <a:ext cx="515574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Trong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vườn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lan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huệ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đua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nhau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khoe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sắc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thắm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145580" y="7290710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67E2AEE-CC44-C1D7-7584-D718D68CF806}"/>
              </a:ext>
            </a:extLst>
          </p:cNvPr>
          <p:cNvGrpSpPr>
            <a:grpSpLocks/>
          </p:cNvGrpSpPr>
          <p:nvPr/>
        </p:nvGrpSpPr>
        <p:grpSpPr>
          <a:xfrm>
            <a:off x="8915400" y="4457701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B385F33B-F39D-1819-5896-2833BE2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9616A420-59E2-90B6-F95D-910C21E910F3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8216F30-7AA8-BA7B-C8B3-F590BF1C2587}"/>
              </a:ext>
            </a:extLst>
          </p:cNvPr>
          <p:cNvGrpSpPr>
            <a:grpSpLocks/>
          </p:cNvGrpSpPr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8D73881E-E203-F872-2A20-D98637DA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73C030B-F533-528F-D8D3-CE1B5FE1E44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EE0BE10-29F0-E7A5-6653-D9390851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2640EFF-4446-3730-B155-47AA781C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4" y="7193713"/>
            <a:ext cx="1350000" cy="23765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07960BB-FCB1-51D6-2809-BF246AD9CB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4339377"/>
            <a:ext cx="1481682" cy="2376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7614A77-B9F5-C7E6-6656-779C27C11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=""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3314701" y="1063757"/>
            <a:ext cx="13830299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với nhau bằng 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cặp từ hô ứng </a:t>
            </a:r>
            <a:r>
              <a:rPr lang="vi-VN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là: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601704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9488945" y="4737383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=""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2717402" y="4774168"/>
            <a:ext cx="54359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Chẳng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Lan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giỏi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còn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hát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rất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hay.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11582400" y="49911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Sóng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chồm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dội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bọt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tung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xóa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2585940" y="7515028"/>
            <a:ext cx="549126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vừa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trở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lạnh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mẹ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đã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lo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áo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ấm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cho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hai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chị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tôi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11445735" y="7726594"/>
            <a:ext cx="56388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bị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ốm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nhưng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 smtClean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 smtClean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 smtClean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vẫn</a:t>
            </a:r>
            <a:r>
              <a:rPr lang="en-US" sz="4200" b="1" dirty="0" smtClean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cố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8999525" y="4513066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67E2AEE-CC44-C1D7-7584-D718D68CF8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5605" y="7229674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B385F33B-F39D-1819-5896-2833BE21F4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9616A420-59E2-90B6-F95D-910C21E910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8216F30-7AA8-BA7B-C8B3-F590BF1C25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="" xmlns:a16="http://schemas.microsoft.com/office/drawing/2014/main" id="{8D73881E-E203-F872-2A20-D98637DA3E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73C030B-F533-528F-D8D3-CE1B5FE1E4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EE0BE10-29F0-E7A5-6653-D9390851BB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2640EFF-4446-3730-B155-47AA781CF1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59" y="4416068"/>
            <a:ext cx="1350000" cy="2376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7614A77-B9F5-C7E6-6656-779C27C11A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07960BB-FCB1-51D6-2809-BF246AD9C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2" y="7111350"/>
            <a:ext cx="148168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5942" y="2399671"/>
            <a:ext cx="17340688" cy="39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1113566-C346-452A-A44D-D2EBABAAB678}"/>
              </a:ext>
            </a:extLst>
          </p:cNvPr>
          <p:cNvSpPr/>
          <p:nvPr/>
        </p:nvSpPr>
        <p:spPr>
          <a:xfrm>
            <a:off x="3815410" y="647701"/>
            <a:ext cx="11036087" cy="2078406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401" b="1">
                <a:solidFill>
                  <a:prstClr val="black"/>
                </a:solidFill>
                <a:latin typeface="Calibri Light" panose="020F0302020204030204"/>
              </a:rPr>
              <a:t>Các vế trong câu ghép có thể nối với nhau bằng những cách nào?</a:t>
            </a:r>
            <a:endParaRPr lang="en-US" sz="6401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1A435D3-D804-4585-BE14-D3EC36FAAE7B}"/>
              </a:ext>
            </a:extLst>
          </p:cNvPr>
          <p:cNvGrpSpPr/>
          <p:nvPr/>
        </p:nvGrpSpPr>
        <p:grpSpPr>
          <a:xfrm>
            <a:off x="1223122" y="583905"/>
            <a:ext cx="2052875" cy="2127934"/>
            <a:chOff x="367387" y="5286110"/>
            <a:chExt cx="1164198" cy="1206765"/>
          </a:xfrm>
        </p:grpSpPr>
        <p:pic>
          <p:nvPicPr>
            <p:cNvPr id="9" name="Picture 2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C3DA2B07-393F-451D-8D98-466263CB3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87" y="5286110"/>
              <a:ext cx="1164198" cy="120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221DF3E-259C-40C1-B589-5E5F70EA3FBD}"/>
                </a:ext>
              </a:extLst>
            </p:cNvPr>
            <p:cNvSpPr txBox="1"/>
            <p:nvPr/>
          </p:nvSpPr>
          <p:spPr>
            <a:xfrm>
              <a:off x="508976" y="6146480"/>
              <a:ext cx="998156" cy="248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566">
                <a:defRPr/>
              </a:pPr>
              <a:r>
                <a:rPr lang="en-US" sz="2250" b="1" dirty="0" err="1">
                  <a:solidFill>
                    <a:prstClr val="white"/>
                  </a:solidFill>
                  <a:latin typeface="Calibri" panose="020F0502020204030204"/>
                </a:rPr>
                <a:t>Hạt</a:t>
              </a:r>
              <a:r>
                <a:rPr lang="en-US" sz="2250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latin typeface="Calibri" panose="020F0502020204030204"/>
                </a:rPr>
                <a:t>giống</a:t>
              </a:r>
              <a:endParaRPr lang="en-US" sz="225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Rectangle: Diagonal Corners Rounded 9">
            <a:extLst>
              <a:ext uri="{FF2B5EF4-FFF2-40B4-BE49-F238E27FC236}">
                <a16:creationId xmlns="" xmlns:a16="http://schemas.microsoft.com/office/drawing/2014/main" id="{3D9CB6C6-B311-432E-99E2-B0B44815FE94}"/>
              </a:ext>
            </a:extLst>
          </p:cNvPr>
          <p:cNvSpPr/>
          <p:nvPr/>
        </p:nvSpPr>
        <p:spPr>
          <a:xfrm>
            <a:off x="738053" y="3461178"/>
            <a:ext cx="16559347" cy="518752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566"/>
            <a:r>
              <a:rPr lang="en-US" sz="6401" b="1" dirty="0">
                <a:solidFill>
                  <a:srgbClr val="0070C0"/>
                </a:solidFill>
                <a:cs typeface="Arial" panose="020B0604020202020204" pitchFamily="34" charset="0"/>
              </a:rPr>
              <a:t>   </a:t>
            </a:r>
            <a:r>
              <a:rPr lang="vi-VN" sz="6401" b="1" dirty="0">
                <a:solidFill>
                  <a:srgbClr val="0070C0"/>
                </a:solidFill>
                <a:cs typeface="Arial" panose="020B0604020202020204" pitchFamily="34" charset="0"/>
              </a:rPr>
              <a:t>Các vế trong câu ghép có thể nối với nhau bằng một kết từ ( và, rồi, hoặc, còn, hay, nhưng…) hoặc nối trực tiếp bằng dấu câu (dấu phẩy, dấu chấm phẩy,…)</a:t>
            </a:r>
            <a:endParaRPr lang="en-US" sz="6401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7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883AC5-166D-FDF5-3A82-2474D8507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3">
            <a:extLst>
              <a:ext uri="{FF2B5EF4-FFF2-40B4-BE49-F238E27FC236}">
                <a16:creationId xmlns="" xmlns:a16="http://schemas.microsoft.com/office/drawing/2014/main" id="{ECB71348-BF25-1565-D8B4-AE26A7CC5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6E64A3B6-1035-1B36-B13B-816430C3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587" y="2"/>
            <a:ext cx="2807898" cy="280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53907E0-69AF-36B0-BA30-2212ACBA00F5}"/>
              </a:ext>
            </a:extLst>
          </p:cNvPr>
          <p:cNvSpPr/>
          <p:nvPr/>
        </p:nvSpPr>
        <p:spPr>
          <a:xfrm>
            <a:off x="3004457" y="495300"/>
            <a:ext cx="14826343" cy="1895264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</a:p>
          <a:p>
            <a:pPr algn="ctr" defTabSz="1371566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Tấm chăm chỉ, hiền lành … Cám thì lười biếng, độc ác.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="" xmlns:a16="http://schemas.microsoft.com/office/drawing/2014/main" id="{DABACEAD-4347-2325-12B9-2BE0BDB9CA26}"/>
              </a:ext>
            </a:extLst>
          </p:cNvPr>
          <p:cNvSpPr/>
          <p:nvPr/>
        </p:nvSpPr>
        <p:spPr>
          <a:xfrm>
            <a:off x="1611538" y="5616491"/>
            <a:ext cx="14454620" cy="15245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6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="" xmlns:a16="http://schemas.microsoft.com/office/drawing/2014/main" id="{369BB79E-34C4-E2F3-8286-99D38C6E21BC}"/>
              </a:ext>
            </a:extLst>
          </p:cNvPr>
          <p:cNvSpPr/>
          <p:nvPr/>
        </p:nvSpPr>
        <p:spPr>
          <a:xfrm>
            <a:off x="1511153" y="7896443"/>
            <a:ext cx="14977664" cy="1524596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="" xmlns:a16="http://schemas.microsoft.com/office/drawing/2014/main" id="{E560179B-20DC-9F17-CF87-C2F8D2F9CB1C}"/>
              </a:ext>
            </a:extLst>
          </p:cNvPr>
          <p:cNvSpPr/>
          <p:nvPr/>
        </p:nvSpPr>
        <p:spPr>
          <a:xfrm>
            <a:off x="1513468" y="3314700"/>
            <a:ext cx="14454620" cy="15245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6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3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EDBC675-06AE-48BC-AB7F-4E0C7F00C9AF}"/>
              </a:ext>
            </a:extLst>
          </p:cNvPr>
          <p:cNvGrpSpPr/>
          <p:nvPr/>
        </p:nvGrpSpPr>
        <p:grpSpPr>
          <a:xfrm>
            <a:off x="231449" y="581075"/>
            <a:ext cx="2541564" cy="2213928"/>
            <a:chOff x="275946" y="681404"/>
            <a:chExt cx="1624516" cy="1415096"/>
          </a:xfrm>
        </p:grpSpPr>
        <p:pic>
          <p:nvPicPr>
            <p:cNvPr id="35" name="Picture 6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4675FC5D-A9B0-4312-BBB4-898377F9C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46" y="681404"/>
              <a:ext cx="1624516" cy="137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7003560-6DE9-4E75-8996-AA7716085DFD}"/>
                </a:ext>
              </a:extLst>
            </p:cNvPr>
            <p:cNvSpPr txBox="1"/>
            <p:nvPr/>
          </p:nvSpPr>
          <p:spPr>
            <a:xfrm>
              <a:off x="641885" y="1801413"/>
              <a:ext cx="990514" cy="29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/>
                </a:rPr>
                <a:t>Phân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/>
                </a:rPr>
                <a:t>bón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EFC1527E-D2CD-4910-830B-21CE711C85B4}"/>
              </a:ext>
            </a:extLst>
          </p:cNvPr>
          <p:cNvSpPr/>
          <p:nvPr/>
        </p:nvSpPr>
        <p:spPr>
          <a:xfrm>
            <a:off x="2773013" y="712735"/>
            <a:ext cx="15134844" cy="2150273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</a:p>
          <a:p>
            <a:pPr algn="ctr" defTabSz="1371566"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Tuấn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tuy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vóc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người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nhỏ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bé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…. </a:t>
            </a:r>
            <a:r>
              <a:rPr lang="en-US" sz="5400" b="1" smtClean="0">
                <a:solidFill>
                  <a:prstClr val="black"/>
                </a:solidFill>
                <a:latin typeface="Calibri Light" panose="020F0302020204030204"/>
              </a:rPr>
              <a:t>cậu</a:t>
            </a:r>
            <a:r>
              <a:rPr lang="en-US" sz="5400" b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Calibri Light" panose="020F0302020204030204"/>
              </a:rPr>
              <a:t>ấy</a:t>
            </a:r>
            <a:r>
              <a:rPr lang="en-US" sz="5400" b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Calibri Light" panose="020F0302020204030204"/>
              </a:rPr>
              <a:t>rất</a:t>
            </a:r>
            <a:r>
              <a:rPr lang="en-US" sz="5400" b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khoẻ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.</a:t>
            </a:r>
            <a:endParaRPr lang="vi-VN" sz="5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="" xmlns:a16="http://schemas.microsoft.com/office/drawing/2014/main" id="{40BA39C9-C37A-46F3-A93A-4F23C9F20F02}"/>
              </a:ext>
            </a:extLst>
          </p:cNvPr>
          <p:cNvSpPr/>
          <p:nvPr/>
        </p:nvSpPr>
        <p:spPr>
          <a:xfrm>
            <a:off x="828785" y="8281259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="" xmlns:a16="http://schemas.microsoft.com/office/drawing/2014/main" id="{0B18C344-45D2-41DC-90C8-A09CD6D78620}"/>
              </a:ext>
            </a:extLst>
          </p:cNvPr>
          <p:cNvSpPr/>
          <p:nvPr/>
        </p:nvSpPr>
        <p:spPr>
          <a:xfrm>
            <a:off x="803963" y="5776946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="" xmlns:a16="http://schemas.microsoft.com/office/drawing/2014/main" id="{D74E08AC-0892-49C2-8A7A-586FF9731341}"/>
              </a:ext>
            </a:extLst>
          </p:cNvPr>
          <p:cNvSpPr/>
          <p:nvPr/>
        </p:nvSpPr>
        <p:spPr>
          <a:xfrm>
            <a:off x="738053" y="3461177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566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80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144000" y="1854688"/>
            <a:ext cx="8022659" cy="5911997"/>
            <a:chOff x="0" y="0"/>
            <a:chExt cx="2112964" cy="15570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12964" cy="1557069"/>
            </a:xfrm>
            <a:custGeom>
              <a:avLst/>
              <a:gdLst/>
              <a:ahLst/>
              <a:cxnLst/>
              <a:rect l="l" t="t" r="r" b="b"/>
              <a:pathLst>
                <a:path w="2112964" h="1557069">
                  <a:moveTo>
                    <a:pt x="49215" y="0"/>
                  </a:moveTo>
                  <a:lnTo>
                    <a:pt x="2063748" y="0"/>
                  </a:lnTo>
                  <a:cubicBezTo>
                    <a:pt x="2090929" y="0"/>
                    <a:pt x="2112964" y="22034"/>
                    <a:pt x="2112964" y="49215"/>
                  </a:cubicBezTo>
                  <a:lnTo>
                    <a:pt x="2112964" y="1507854"/>
                  </a:lnTo>
                  <a:cubicBezTo>
                    <a:pt x="2112964" y="1535035"/>
                    <a:pt x="2090929" y="1557069"/>
                    <a:pt x="2063748" y="1557069"/>
                  </a:cubicBezTo>
                  <a:lnTo>
                    <a:pt x="49215" y="1557069"/>
                  </a:lnTo>
                  <a:cubicBezTo>
                    <a:pt x="22034" y="1557069"/>
                    <a:pt x="0" y="1535035"/>
                    <a:pt x="0" y="1507854"/>
                  </a:cubicBezTo>
                  <a:lnTo>
                    <a:pt x="0" y="49215"/>
                  </a:lnTo>
                  <a:cubicBezTo>
                    <a:pt x="0" y="22034"/>
                    <a:pt x="22034" y="0"/>
                    <a:pt x="492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12964" cy="1595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25207" y="2312137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12703" y="5337797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68702" y="2555748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47936" y="293498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4" y="1033994"/>
            <a:ext cx="2316681" cy="23166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9216" y="1688051"/>
            <a:ext cx="8783276" cy="1057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2E3052-167E-23C9-7273-AD5095AECD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" y="3238500"/>
            <a:ext cx="9041152" cy="4578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5EDD187-888E-2E87-CE7C-9DEE4713BF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9800" y="1638300"/>
            <a:ext cx="6980525" cy="5803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5778254-8158-D1C7-F7E9-08F51A2C4E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58600" y="6210300"/>
            <a:ext cx="3981033" cy="1457070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A68FF0A7-27F1-4397-D822-1C150F31D9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E6FACF-3D4D-98C6-7A34-58D5CE1E4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43100"/>
            <a:ext cx="13639800" cy="463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51825" y="585681"/>
            <a:ext cx="520809" cy="1548351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1995405" y="345023"/>
            <a:ext cx="15998198" cy="2090325"/>
            <a:chOff x="1144901" y="372426"/>
            <a:chExt cx="15998198" cy="2090325"/>
          </a:xfrm>
        </p:grpSpPr>
        <p:grpSp>
          <p:nvGrpSpPr>
            <p:cNvPr id="14" name="Group 14"/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79"/>
                </a:lnSpc>
              </a:pPr>
              <a:r>
                <a:rPr lang="vi-VN" sz="60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371D34D-5A42-3647-3E58-09515B132FF9}"/>
              </a:ext>
            </a:extLst>
          </p:cNvPr>
          <p:cNvSpPr txBox="1"/>
          <p:nvPr/>
        </p:nvSpPr>
        <p:spPr>
          <a:xfrm>
            <a:off x="1012229" y="2716161"/>
            <a:ext cx="162306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1317855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09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758</Words>
  <Application>Microsoft Office PowerPoint</Application>
  <PresentationFormat>Custom</PresentationFormat>
  <Paragraphs>105</Paragraphs>
  <Slides>24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về</dc:title>
  <dc:creator>thao</dc:creator>
  <cp:lastModifiedBy>Windows User</cp:lastModifiedBy>
  <cp:revision>99</cp:revision>
  <dcterms:created xsi:type="dcterms:W3CDTF">2006-08-16T00:00:00Z</dcterms:created>
  <dcterms:modified xsi:type="dcterms:W3CDTF">2025-02-10T05:26:05Z</dcterms:modified>
  <dc:identifier>DAGWylfYuak</dc:identifier>
</cp:coreProperties>
</file>