
<file path=[Content_Types].xml><?xml version="1.0" encoding="utf-8"?>
<Types xmlns="http://schemas.openxmlformats.org/package/2006/content-types">
  <Default Extension="png" ContentType="image/png"/>
  <Default Extension="mp3" ContentType="audio/mp3"/>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358" r:id="rId3"/>
    <p:sldId id="256" r:id="rId4"/>
    <p:sldId id="357" r:id="rId5"/>
    <p:sldId id="277" r:id="rId6"/>
    <p:sldId id="360" r:id="rId7"/>
    <p:sldId id="258" r:id="rId8"/>
    <p:sldId id="257" r:id="rId9"/>
    <p:sldId id="259" r:id="rId10"/>
    <p:sldId id="260" r:id="rId11"/>
    <p:sldId id="261" r:id="rId12"/>
    <p:sldId id="295" r:id="rId13"/>
    <p:sldId id="296" r:id="rId14"/>
    <p:sldId id="297" r:id="rId15"/>
    <p:sldId id="361" r:id="rId16"/>
    <p:sldId id="362" r:id="rId17"/>
    <p:sldId id="363" r:id="rId18"/>
    <p:sldId id="364" r:id="rId19"/>
    <p:sldId id="365" r:id="rId20"/>
    <p:sldId id="366" r:id="rId21"/>
    <p:sldId id="367" r:id="rId22"/>
    <p:sldId id="368"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B7"/>
    <a:srgbClr val="FFDE93"/>
    <a:srgbClr val="FFD271"/>
    <a:srgbClr val="FEFF86"/>
    <a:srgbClr val="FDFFAE"/>
    <a:srgbClr val="D1DA6F"/>
    <a:srgbClr val="BEAEE2"/>
    <a:srgbClr val="F7DBF0"/>
    <a:srgbClr val="FD9291"/>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7698" autoAdjust="0"/>
  </p:normalViewPr>
  <p:slideViewPr>
    <p:cSldViewPr snapToGrid="0">
      <p:cViewPr>
        <p:scale>
          <a:sx n="90" d="100"/>
          <a:sy n="90" d="100"/>
        </p:scale>
        <p:origin x="-25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F8D8-26FE-4933-BC23-27CBFB6953CE}"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1AF7-BCDA-4A84-A0B4-0369BE34CBE4}" type="slidenum">
              <a:rPr lang="en-US" smtClean="0"/>
              <a:t>‹#›</a:t>
            </a:fld>
            <a:endParaRPr lang="en-US"/>
          </a:p>
        </p:txBody>
      </p:sp>
    </p:spTree>
    <p:extLst>
      <p:ext uri="{BB962C8B-B14F-4D97-AF65-F5344CB8AC3E}">
        <p14:creationId xmlns:p14="http://schemas.microsoft.com/office/powerpoint/2010/main" val="297835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421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0360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704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9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94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92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47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93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92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80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7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05214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72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3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8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3164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1460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5088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045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209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9202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2/28/2025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1008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4F9BD023-92A2-3997-20BE-5F46B1D9F9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127044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065FD197-E003-6528-FDA1-A4FE8788B8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320454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jpe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3" Type="http://schemas.openxmlformats.org/officeDocument/2006/relationships/slideLayout" Target="../slideLayouts/slideLayout18.xml"/><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gif"/><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8.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5.png"/><Relationship Id="rId18" Type="http://schemas.openxmlformats.org/officeDocument/2006/relationships/slide" Target="slide10.xml"/><Relationship Id="rId3" Type="http://schemas.openxmlformats.org/officeDocument/2006/relationships/image" Target="../media/image11.jpeg"/><Relationship Id="rId21" Type="http://schemas.openxmlformats.org/officeDocument/2006/relationships/image" Target="../media/image24.gif"/><Relationship Id="rId7" Type="http://schemas.microsoft.com/office/2007/relationships/hdphoto" Target="../media/hdphoto3.wdp"/><Relationship Id="rId12" Type="http://schemas.openxmlformats.org/officeDocument/2006/relationships/slide" Target="slide8.xml"/><Relationship Id="rId17" Type="http://schemas.openxmlformats.org/officeDocument/2006/relationships/image" Target="../media/image20.svg"/><Relationship Id="rId2" Type="http://schemas.openxmlformats.org/officeDocument/2006/relationships/audio" Target="../media/audio1.wav"/><Relationship Id="rId16" Type="http://schemas.openxmlformats.org/officeDocument/2006/relationships/image" Target="../media/image16.png"/><Relationship Id="rId20" Type="http://schemas.microsoft.com/office/2007/relationships/hdphoto" Target="../media/hdphoto4.wdp"/><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14.png"/><Relationship Id="rId5" Type="http://schemas.openxmlformats.org/officeDocument/2006/relationships/image" Target="../media/image20.png"/><Relationship Id="rId15" Type="http://schemas.openxmlformats.org/officeDocument/2006/relationships/slide" Target="slide7.xml"/><Relationship Id="rId10" Type="http://schemas.openxmlformats.org/officeDocument/2006/relationships/slide" Target="slide9.xml"/><Relationship Id="rId19" Type="http://schemas.openxmlformats.org/officeDocument/2006/relationships/image" Target="../media/image23.png"/><Relationship Id="rId4" Type="http://schemas.openxmlformats.org/officeDocument/2006/relationships/image" Target="../media/image12.gif"/><Relationship Id="rId9" Type="http://schemas.openxmlformats.org/officeDocument/2006/relationships/image" Target="../media/image13.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jpe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jpe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5.jpe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xmlns=""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close up of a text&#10;&#10;Description automatically generated">
            <a:extLst>
              <a:ext uri="{FF2B5EF4-FFF2-40B4-BE49-F238E27FC236}">
                <a16:creationId xmlns:a16="http://schemas.microsoft.com/office/drawing/2014/main" xmlns="" id="{77CFF26D-6C76-DE3F-DF47-E73829AD8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051" y="1468225"/>
            <a:ext cx="9839797" cy="3426249"/>
          </a:xfrm>
          <a:prstGeom prst="rect">
            <a:avLst/>
          </a:prstGeom>
        </p:spPr>
      </p:pic>
    </p:spTree>
    <p:extLst>
      <p:ext uri="{BB962C8B-B14F-4D97-AF65-F5344CB8AC3E}">
        <p14:creationId xmlns:p14="http://schemas.microsoft.com/office/powerpoint/2010/main" val="95848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xmlns="" id="{99211768-AD3D-3ADF-37A0-3533C5AD7488}"/>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9225DACA-D7D1-EE06-977C-D541E5457D07}"/>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xmlns="" id="{8EDDAC31-E7CC-1D82-3B0E-404C8151398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7BD84D4-C9AF-09A9-E371-C89E998BFB9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xmlns="" id="{FB5EBB2C-6FCE-BB5B-5E68-EF228205230B}"/>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xmlns="" id="{37BF4577-AFC0-D690-BAD9-709BB9A015DA}"/>
              </a:ext>
            </a:extLst>
          </p:cNvPr>
          <p:cNvSpPr/>
          <p:nvPr/>
        </p:nvSpPr>
        <p:spPr>
          <a:xfrm>
            <a:off x="2686050" y="3327400"/>
            <a:ext cx="8496300" cy="3168650"/>
          </a:xfrm>
          <a:custGeom>
            <a:avLst/>
            <a:gdLst>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300" h="3168650" fill="none" extrusionOk="0">
                <a:moveTo>
                  <a:pt x="0" y="1548169"/>
                </a:moveTo>
                <a:cubicBezTo>
                  <a:pt x="9423" y="993337"/>
                  <a:pt x="685370" y="315617"/>
                  <a:pt x="1183457" y="0"/>
                </a:cubicBezTo>
                <a:cubicBezTo>
                  <a:pt x="2238510" y="199205"/>
                  <a:pt x="4659020" y="586972"/>
                  <a:pt x="7312841" y="0"/>
                </a:cubicBezTo>
                <a:cubicBezTo>
                  <a:pt x="7945206" y="-178046"/>
                  <a:pt x="8310571" y="625802"/>
                  <a:pt x="8496300" y="1548169"/>
                </a:cubicBezTo>
                <a:cubicBezTo>
                  <a:pt x="8497892" y="1562364"/>
                  <a:pt x="8490315" y="1604286"/>
                  <a:pt x="8496300" y="1620479"/>
                </a:cubicBezTo>
                <a:cubicBezTo>
                  <a:pt x="8546048" y="2184786"/>
                  <a:pt x="7905990" y="3090201"/>
                  <a:pt x="7312841" y="3168649"/>
                </a:cubicBezTo>
                <a:cubicBezTo>
                  <a:pt x="4446015" y="3293946"/>
                  <a:pt x="1829013" y="3246367"/>
                  <a:pt x="1183457" y="3168649"/>
                </a:cubicBezTo>
                <a:cubicBezTo>
                  <a:pt x="835807" y="3128355"/>
                  <a:pt x="-150780" y="2509576"/>
                  <a:pt x="0" y="1620479"/>
                </a:cubicBezTo>
                <a:cubicBezTo>
                  <a:pt x="-1484" y="1597875"/>
                  <a:pt x="-4172" y="1555871"/>
                  <a:pt x="0" y="1548169"/>
                </a:cubicBezTo>
                <a:close/>
              </a:path>
              <a:path w="8496300" h="3168650" stroke="0" extrusionOk="0">
                <a:moveTo>
                  <a:pt x="0" y="1548169"/>
                </a:moveTo>
                <a:cubicBezTo>
                  <a:pt x="-73572" y="913461"/>
                  <a:pt x="571133" y="-15937"/>
                  <a:pt x="1183457" y="0"/>
                </a:cubicBezTo>
                <a:cubicBezTo>
                  <a:pt x="2150441" y="-58203"/>
                  <a:pt x="6416338" y="-164776"/>
                  <a:pt x="7312841" y="0"/>
                </a:cubicBezTo>
                <a:cubicBezTo>
                  <a:pt x="7796525" y="-18528"/>
                  <a:pt x="8747058" y="600943"/>
                  <a:pt x="8496300" y="1548169"/>
                </a:cubicBezTo>
                <a:cubicBezTo>
                  <a:pt x="8499494" y="1581393"/>
                  <a:pt x="8496695" y="1607000"/>
                  <a:pt x="8496300" y="1620479"/>
                </a:cubicBezTo>
                <a:cubicBezTo>
                  <a:pt x="8493906" y="2380591"/>
                  <a:pt x="7712856" y="3048360"/>
                  <a:pt x="7312841" y="3168649"/>
                </a:cubicBezTo>
                <a:cubicBezTo>
                  <a:pt x="6435472" y="2521274"/>
                  <a:pt x="2501656" y="3554619"/>
                  <a:pt x="1183457" y="3168649"/>
                </a:cubicBezTo>
                <a:cubicBezTo>
                  <a:pt x="558173" y="3342887"/>
                  <a:pt x="-61214" y="2318773"/>
                  <a:pt x="0" y="1620479"/>
                </a:cubicBezTo>
                <a:cubicBezTo>
                  <a:pt x="-4444" y="1594823"/>
                  <a:pt x="-4548" y="1556906"/>
                  <a:pt x="0" y="1548169"/>
                </a:cubicBezTo>
                <a:close/>
              </a:path>
              <a:path w="8496300" h="3168650" fill="none" stroke="0" extrusionOk="0">
                <a:moveTo>
                  <a:pt x="0" y="1548169"/>
                </a:moveTo>
                <a:cubicBezTo>
                  <a:pt x="171355" y="736002"/>
                  <a:pt x="664409" y="221923"/>
                  <a:pt x="1183457" y="0"/>
                </a:cubicBezTo>
                <a:cubicBezTo>
                  <a:pt x="2954064" y="450508"/>
                  <a:pt x="4185718" y="502799"/>
                  <a:pt x="7312841" y="0"/>
                </a:cubicBezTo>
                <a:cubicBezTo>
                  <a:pt x="7873675" y="-326925"/>
                  <a:pt x="8459430" y="494262"/>
                  <a:pt x="8496300" y="1548169"/>
                </a:cubicBezTo>
                <a:cubicBezTo>
                  <a:pt x="8491396" y="1563387"/>
                  <a:pt x="8497627" y="1596976"/>
                  <a:pt x="8496300" y="1620479"/>
                </a:cubicBezTo>
                <a:cubicBezTo>
                  <a:pt x="8448774" y="2421987"/>
                  <a:pt x="7826804" y="3072913"/>
                  <a:pt x="7312841" y="3168649"/>
                </a:cubicBezTo>
                <a:cubicBezTo>
                  <a:pt x="4374038" y="3148437"/>
                  <a:pt x="1660645" y="2956555"/>
                  <a:pt x="1183457" y="3168649"/>
                </a:cubicBezTo>
                <a:cubicBezTo>
                  <a:pt x="531956" y="3130348"/>
                  <a:pt x="-85447" y="2346814"/>
                  <a:pt x="0" y="1620479"/>
                </a:cubicBezTo>
                <a:cubicBezTo>
                  <a:pt x="-4455" y="1600836"/>
                  <a:pt x="-3835" y="1557734"/>
                  <a:pt x="0" y="1548169"/>
                </a:cubicBezTo>
                <a:close/>
              </a:path>
              <a:path w="8496300" h="3168650" fill="none" stroke="0" extrusionOk="0">
                <a:moveTo>
                  <a:pt x="0" y="1548169"/>
                </a:moveTo>
                <a:cubicBezTo>
                  <a:pt x="43196" y="911623"/>
                  <a:pt x="674777" y="310326"/>
                  <a:pt x="1183457" y="0"/>
                </a:cubicBezTo>
                <a:cubicBezTo>
                  <a:pt x="2463987" y="287064"/>
                  <a:pt x="4343939" y="579589"/>
                  <a:pt x="7312841" y="0"/>
                </a:cubicBezTo>
                <a:cubicBezTo>
                  <a:pt x="7834228" y="-227467"/>
                  <a:pt x="8427439" y="525575"/>
                  <a:pt x="8496300" y="1548169"/>
                </a:cubicBezTo>
                <a:cubicBezTo>
                  <a:pt x="8498199" y="1559388"/>
                  <a:pt x="8493430" y="1599757"/>
                  <a:pt x="8496300" y="1620479"/>
                </a:cubicBezTo>
                <a:cubicBezTo>
                  <a:pt x="8437716" y="2334397"/>
                  <a:pt x="7902342" y="3114129"/>
                  <a:pt x="7312841" y="3168649"/>
                </a:cubicBezTo>
                <a:cubicBezTo>
                  <a:pt x="4403103" y="3172232"/>
                  <a:pt x="1782478" y="3153237"/>
                  <a:pt x="1183457" y="3168649"/>
                </a:cubicBezTo>
                <a:cubicBezTo>
                  <a:pt x="569636" y="3114640"/>
                  <a:pt x="-120667" y="2473486"/>
                  <a:pt x="0" y="1620479"/>
                </a:cubicBezTo>
                <a:cubicBezTo>
                  <a:pt x="-2286" y="1599492"/>
                  <a:pt x="-4526" y="1558011"/>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Khí hậu thuận lợi có cây trồng phát triển quanh năm cho năng suất cao, có sản phẩm nông nghiệp đa dạng. Nước ta cũng chịu ảnh hưởng của nhiều thiên tai như bão, lũ lụt, hạn hán,… gây khó khăn cho đời sống và hoạt động sản xuất .</a:t>
            </a:r>
          </a:p>
        </p:txBody>
      </p:sp>
      <p:sp>
        <p:nvSpPr>
          <p:cNvPr id="17" name="TextBox 16">
            <a:extLst>
              <a:ext uri="{FF2B5EF4-FFF2-40B4-BE49-F238E27FC236}">
                <a16:creationId xmlns:a16="http://schemas.microsoft.com/office/drawing/2014/main" xmlns="" id="{21A653EF-3066-858A-D34E-30CAE6372625}"/>
              </a:ext>
            </a:extLst>
          </p:cNvPr>
          <p:cNvSpPr txBox="1"/>
          <p:nvPr/>
        </p:nvSpPr>
        <p:spPr>
          <a:xfrm>
            <a:off x="2524125" y="863601"/>
            <a:ext cx="779145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4: Nêu những thuận lợi và khó khăn của khí hậu nước ta đối với đời sống và hoạt động sản xuất của người dân .</a:t>
            </a:r>
          </a:p>
        </p:txBody>
      </p:sp>
      <p:sp>
        <p:nvSpPr>
          <p:cNvPr id="18" name="Freeform 2">
            <a:hlinkClick r:id="rId7" action="ppaction://hlinksldjump"/>
            <a:extLst>
              <a:ext uri="{FF2B5EF4-FFF2-40B4-BE49-F238E27FC236}">
                <a16:creationId xmlns:a16="http://schemas.microsoft.com/office/drawing/2014/main" xmlns="" id="{CCC1BA51-4626-3228-02B7-31A0EC4E28F0}"/>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xmlns="" id="{6A52F049-DD24-9405-09B8-CEB6FE732B73}"/>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xmlns=""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5: Nêu một số hậu quả do gia tăng dân số nhanh ở Việt Nam</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0" name="b">
            <a:extLst>
              <a:ext uri="{FF2B5EF4-FFF2-40B4-BE49-F238E27FC236}">
                <a16:creationId xmlns:a16="http://schemas.microsoft.com/office/drawing/2014/main" xmlns="" id="{2CDC7541-6EC5-8751-9A30-4112EE927534}"/>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Dân số đông và tăng lên hằng năm tạo cho nước ta nguồn lao động dồi dào, thị trường tiêu thụ rộng lớn. Tuy nhiên, dân số đông cũng gây ra một số khó khăn trong giải quyết việc làm, nhà ở, y tế, giáo dục,…; đồng thời dẫn đến nguy cơ suy thoái tài nguyên thiên nhiên và ô nhiễm môi trường .</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xmlns="" id="{9F579895-DBB7-D7A0-3C83-548E3D6DA7BC}"/>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6: Hãy kể tên những quốc gia đầu tiên trên lãnh thổ Việt Nam</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xmlns="" id="{B115B92C-6500-AF1D-658B-2FA243714F85}"/>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rPr>
              <a:t>Nhà nước Văn Lang, Nhà nước Âu Lạc; Vương quốc Phù Nam; Vương quốc Chăm-pa.</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xmlns=""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7: Nhà nước Âu Lạc rơi vào ách đô hộ nào?</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xmlns=""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Nhà nước Âu Lạc cũng phải tiến hành cuộc kháng chiến chống quân Triệu nhưng bị thất bại (phản ánh trong Sự tích nỏ thần) . Từ đây, đất nước rơi vào ách đô hộ của các triều đại phong kiến phương Bắc trong hơn một nghìn năm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xmlns=""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8: Kể tên những hiện vật của cư dân Phù Nam được các nhà khảo cổ đã phát hiện.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xmlns=""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Nhiều dấu tích, hiện vật khác nhau của Vương quốc Phù Nam được tìm thấy, như: nền móng kiến trúc, bếp đun, đồ gốm, tiền kim loại, đồ trang sức, tượng thần, tượng Phật, . .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7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xmlns=""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Plaque 14">
            <a:extLst>
              <a:ext uri="{FF2B5EF4-FFF2-40B4-BE49-F238E27FC236}">
                <a16:creationId xmlns:a16="http://schemas.microsoft.com/office/drawing/2014/main" xmlns="" id="{183C1570-E344-246A-7661-47156C48056E}"/>
              </a:ext>
            </a:extLst>
          </p:cNvPr>
          <p:cNvSpPr/>
          <p:nvPr/>
        </p:nvSpPr>
        <p:spPr>
          <a:xfrm>
            <a:off x="510073" y="539637"/>
            <a:ext cx="11171853" cy="73671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a:ea typeface="+mn-ea"/>
                <a:cs typeface="+mn-cs"/>
              </a:rPr>
              <a:t>Câu 9: Nối thời gian điễn ra tương ứng với tên các cuộc đấu tranh:</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xmlns="" id="{2642769C-554F-49E6-1CA0-88ED73216E57}"/>
              </a:ext>
            </a:extLst>
          </p:cNvPr>
          <p:cNvGraphicFramePr>
            <a:graphicFrameLocks noGrp="1"/>
          </p:cNvGraphicFramePr>
          <p:nvPr>
            <p:extLst>
              <p:ext uri="{D42A27DB-BD31-4B8C-83A1-F6EECF244321}">
                <p14:modId xmlns:p14="http://schemas.microsoft.com/office/powerpoint/2010/main" val="1036545369"/>
              </p:ext>
            </p:extLst>
          </p:nvPr>
        </p:nvGraphicFramePr>
        <p:xfrm>
          <a:off x="812799" y="1517552"/>
          <a:ext cx="2968626" cy="4502248"/>
        </p:xfrm>
        <a:graphic>
          <a:graphicData uri="http://schemas.openxmlformats.org/drawingml/2006/table">
            <a:tbl>
              <a:tblPr firstRow="1" firstCol="1" bandRow="1">
                <a:tableStyleId>{5C22544A-7EE6-4342-B048-85BDC9FD1C3A}</a:tableStyleId>
              </a:tblPr>
              <a:tblGrid>
                <a:gridCol w="2968626">
                  <a:extLst>
                    <a:ext uri="{9D8B030D-6E8A-4147-A177-3AD203B41FA5}">
                      <a16:colId xmlns:a16="http://schemas.microsoft.com/office/drawing/2014/main" xmlns="" val="731976720"/>
                    </a:ext>
                  </a:extLst>
                </a:gridCol>
              </a:tblGrid>
              <a:tr h="562781">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gian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3307792388"/>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40 – 43</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768932955"/>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248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244018171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542 – 602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202107987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713 – 722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3260751942"/>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766 – 779</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3275268939"/>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905</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2798225476"/>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938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2975945174"/>
                  </a:ext>
                </a:extLst>
              </a:tr>
            </a:tbl>
          </a:graphicData>
        </a:graphic>
      </p:graphicFrame>
      <p:graphicFrame>
        <p:nvGraphicFramePr>
          <p:cNvPr id="7" name="Table 6">
            <a:extLst>
              <a:ext uri="{FF2B5EF4-FFF2-40B4-BE49-F238E27FC236}">
                <a16:creationId xmlns:a16="http://schemas.microsoft.com/office/drawing/2014/main" xmlns="" id="{703BC622-CD2F-8ABD-AFA2-3219D8BE99C0}"/>
              </a:ext>
            </a:extLst>
          </p:cNvPr>
          <p:cNvGraphicFramePr>
            <a:graphicFrameLocks noGrp="1"/>
          </p:cNvGraphicFramePr>
          <p:nvPr>
            <p:extLst>
              <p:ext uri="{D42A27DB-BD31-4B8C-83A1-F6EECF244321}">
                <p14:modId xmlns:p14="http://schemas.microsoft.com/office/powerpoint/2010/main" val="3719105376"/>
              </p:ext>
            </p:extLst>
          </p:nvPr>
        </p:nvGraphicFramePr>
        <p:xfrm>
          <a:off x="6051549" y="1500789"/>
          <a:ext cx="5035551" cy="4671411"/>
        </p:xfrm>
        <a:graphic>
          <a:graphicData uri="http://schemas.openxmlformats.org/drawingml/2006/table">
            <a:tbl>
              <a:tblPr firstRow="1" firstCol="1" bandRow="1">
                <a:tableStyleId>{93296810-A885-4BE3-A3E7-6D5BEEA58F35}</a:tableStyleId>
              </a:tblPr>
              <a:tblGrid>
                <a:gridCol w="5035551">
                  <a:extLst>
                    <a:ext uri="{9D8B030D-6E8A-4147-A177-3AD203B41FA5}">
                      <a16:colId xmlns:a16="http://schemas.microsoft.com/office/drawing/2014/main" xmlns="" val="3588330629"/>
                    </a:ext>
                  </a:extLst>
                </a:gridCol>
              </a:tblGrid>
              <a:tr h="445918">
                <a:tc>
                  <a:txBody>
                    <a:bodyPr/>
                    <a:lstStyle/>
                    <a:p>
                      <a:pPr marL="0" marR="0" algn="ctr">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Tên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cuộc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tranh</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xmlns="" val="3778306744"/>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Bà Triệu</a:t>
                      </a:r>
                    </a:p>
                  </a:txBody>
                  <a:tcPr marL="50800" marR="73025" marT="22860" marB="0"/>
                </a:tc>
                <a:extLst>
                  <a:ext uri="{0D108BD9-81ED-4DB2-BD59-A6C34878D82A}">
                    <a16:rowId xmlns:a16="http://schemas.microsoft.com/office/drawing/2014/main" xmlns="" val="2648177786"/>
                  </a:ext>
                </a:extLst>
              </a:tr>
              <a:tr h="6740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Lý </a:t>
                      </a:r>
                      <a:r>
                        <a:rPr lang="en-US" sz="2000" dirty="0" err="1">
                          <a:effectLst/>
                          <a:latin typeface="Cambria" panose="02040503050406030204" pitchFamily="18" charset="0"/>
                          <a:ea typeface="Cambria" panose="02040503050406030204" pitchFamily="18" charset="0"/>
                        </a:rPr>
                        <a:t>Bí</a:t>
                      </a:r>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Triệu</a:t>
                      </a:r>
                      <a:r>
                        <a:rPr lang="en-US" sz="2000" dirty="0">
                          <a:effectLst/>
                          <a:latin typeface="Cambria" panose="02040503050406030204" pitchFamily="18" charset="0"/>
                          <a:ea typeface="Cambria" panose="02040503050406030204" pitchFamily="18" charset="0"/>
                        </a:rPr>
                        <a:t> Quang </a:t>
                      </a:r>
                      <a:r>
                        <a:rPr lang="en-US" sz="2000" dirty="0" err="1">
                          <a:effectLst/>
                          <a:latin typeface="Cambria" panose="02040503050406030204" pitchFamily="18" charset="0"/>
                          <a:ea typeface="Cambria" panose="02040503050406030204" pitchFamily="18" charset="0"/>
                        </a:rPr>
                        <a:t>Phục</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xmlns="" val="2690165856"/>
                  </a:ext>
                </a:extLst>
              </a:tr>
              <a:tr h="445918">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Phùng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Hưng</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xmlns="" val="925254361"/>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Hai Bà Trưng</a:t>
                      </a:r>
                    </a:p>
                  </a:txBody>
                  <a:tcPr marL="50800" marR="73025" marT="22860" marB="0"/>
                </a:tc>
                <a:extLst>
                  <a:ext uri="{0D108BD9-81ED-4DB2-BD59-A6C34878D82A}">
                    <a16:rowId xmlns:a16="http://schemas.microsoft.com/office/drawing/2014/main" xmlns="" val="951743061"/>
                  </a:ext>
                </a:extLst>
              </a:tr>
              <a:tr h="883907">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Khúc Thừa Dụ</a:t>
                      </a:r>
                    </a:p>
                  </a:txBody>
                  <a:tcPr marL="50800" marR="73025" marT="22860" marB="0"/>
                </a:tc>
                <a:extLst>
                  <a:ext uri="{0D108BD9-81ED-4DB2-BD59-A6C34878D82A}">
                    <a16:rowId xmlns:a16="http://schemas.microsoft.com/office/drawing/2014/main" xmlns="" val="1909747823"/>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Ngô Quyền</a:t>
                      </a:r>
                    </a:p>
                  </a:txBody>
                  <a:tcPr marL="50800" marR="73025" marT="22860" marB="0"/>
                </a:tc>
                <a:extLst>
                  <a:ext uri="{0D108BD9-81ED-4DB2-BD59-A6C34878D82A}">
                    <a16:rowId xmlns:a16="http://schemas.microsoft.com/office/drawing/2014/main" xmlns="" val="3890320711"/>
                  </a:ext>
                </a:extLst>
              </a:tr>
              <a:tr h="8839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Mai </a:t>
                      </a:r>
                      <a:r>
                        <a:rPr lang="en-US" sz="2000" dirty="0" err="1">
                          <a:effectLst/>
                          <a:latin typeface="Cambria" panose="02040503050406030204" pitchFamily="18" charset="0"/>
                          <a:ea typeface="Cambria" panose="02040503050406030204" pitchFamily="18" charset="0"/>
                        </a:rPr>
                        <a:t>Thúc</a:t>
                      </a:r>
                      <a:r>
                        <a:rPr lang="en-US" sz="2000" dirty="0">
                          <a:effectLst/>
                          <a:latin typeface="Cambria" panose="02040503050406030204" pitchFamily="18" charset="0"/>
                          <a:ea typeface="Cambria" panose="02040503050406030204" pitchFamily="18" charset="0"/>
                        </a:rPr>
                        <a:t> Loan</a:t>
                      </a:r>
                    </a:p>
                  </a:txBody>
                  <a:tcPr marL="50800" marR="73025" marT="22860" marB="0"/>
                </a:tc>
                <a:extLst>
                  <a:ext uri="{0D108BD9-81ED-4DB2-BD59-A6C34878D82A}">
                    <a16:rowId xmlns:a16="http://schemas.microsoft.com/office/drawing/2014/main" xmlns="" val="3322669650"/>
                  </a:ext>
                </a:extLst>
              </a:tr>
            </a:tbl>
          </a:graphicData>
        </a:graphic>
      </p:graphicFrame>
      <p:cxnSp>
        <p:nvCxnSpPr>
          <p:cNvPr id="9" name="Straight Connector 8">
            <a:extLst>
              <a:ext uri="{FF2B5EF4-FFF2-40B4-BE49-F238E27FC236}">
                <a16:creationId xmlns:a16="http://schemas.microsoft.com/office/drawing/2014/main" xmlns="" id="{C6A910BB-7278-64B1-B4D3-9AE7D286FE7E}"/>
              </a:ext>
            </a:extLst>
          </p:cNvPr>
          <p:cNvCxnSpPr/>
          <p:nvPr/>
        </p:nvCxnSpPr>
        <p:spPr>
          <a:xfrm>
            <a:off x="3781425" y="2362200"/>
            <a:ext cx="2247900" cy="1343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346966B-5B41-EDB7-469B-BAE55D2E6D96}"/>
              </a:ext>
            </a:extLst>
          </p:cNvPr>
          <p:cNvCxnSpPr>
            <a:cxnSpLocks/>
          </p:cNvCxnSpPr>
          <p:nvPr/>
        </p:nvCxnSpPr>
        <p:spPr>
          <a:xfrm flipV="1">
            <a:off x="3790950" y="2114550"/>
            <a:ext cx="224790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E94596E-11CE-6673-3701-25EC5BD60B42}"/>
              </a:ext>
            </a:extLst>
          </p:cNvPr>
          <p:cNvCxnSpPr>
            <a:cxnSpLocks/>
          </p:cNvCxnSpPr>
          <p:nvPr/>
        </p:nvCxnSpPr>
        <p:spPr>
          <a:xfrm flipV="1">
            <a:off x="3752850" y="2743200"/>
            <a:ext cx="231457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F4BAFDC-1694-DFD6-FBCC-C38319917B33}"/>
              </a:ext>
            </a:extLst>
          </p:cNvPr>
          <p:cNvCxnSpPr>
            <a:cxnSpLocks/>
          </p:cNvCxnSpPr>
          <p:nvPr/>
        </p:nvCxnSpPr>
        <p:spPr>
          <a:xfrm>
            <a:off x="3771900" y="4095750"/>
            <a:ext cx="2286000" cy="1495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3860FB3-40D6-4940-7B56-F8B7042AEFF3}"/>
              </a:ext>
            </a:extLst>
          </p:cNvPr>
          <p:cNvCxnSpPr>
            <a:cxnSpLocks/>
          </p:cNvCxnSpPr>
          <p:nvPr/>
        </p:nvCxnSpPr>
        <p:spPr>
          <a:xfrm flipV="1">
            <a:off x="3762375" y="4343400"/>
            <a:ext cx="2286000" cy="876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8BED36F-018D-E421-4A5E-7157D0BF5F4D}"/>
              </a:ext>
            </a:extLst>
          </p:cNvPr>
          <p:cNvCxnSpPr>
            <a:cxnSpLocks/>
          </p:cNvCxnSpPr>
          <p:nvPr/>
        </p:nvCxnSpPr>
        <p:spPr>
          <a:xfrm flipV="1">
            <a:off x="3771900" y="5076825"/>
            <a:ext cx="2286000"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037A2CF-2693-9CCC-1A5D-EF294A8EAAD5}"/>
              </a:ext>
            </a:extLst>
          </p:cNvPr>
          <p:cNvCxnSpPr>
            <a:cxnSpLocks/>
          </p:cNvCxnSpPr>
          <p:nvPr/>
        </p:nvCxnSpPr>
        <p:spPr>
          <a:xfrm flipV="1">
            <a:off x="3790950" y="3400425"/>
            <a:ext cx="2238375" cy="1181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98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xmlns=""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10: Hãy nêu lý do Triều Lý dời đô từ Hoa Lư ra Đại La?</a:t>
            </a:r>
          </a:p>
        </p:txBody>
      </p:sp>
      <p:sp>
        <p:nvSpPr>
          <p:cNvPr id="20" name="b">
            <a:extLst>
              <a:ext uri="{FF2B5EF4-FFF2-40B4-BE49-F238E27FC236}">
                <a16:creationId xmlns:a16="http://schemas.microsoft.com/office/drawing/2014/main" xmlns=""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Về lí do dời đô: </a:t>
            </a:r>
            <a:r>
              <a:rPr kumimoji="0" lang="vi-VN" sz="3200" i="0" u="none" strike="noStrike" kern="1200" cap="none" spc="0" normalizeH="0" baseline="0" noProof="0" dirty="0">
                <a:ln>
                  <a:noFill/>
                </a:ln>
                <a:solidFill>
                  <a:srgbClr val="FF0000"/>
                </a:solidFill>
                <a:effectLst/>
                <a:uLnTx/>
                <a:uFillTx/>
                <a:latin typeface="Calibri" panose="020F0502020204030204"/>
                <a:ea typeface="+mn-ea"/>
                <a:cs typeface="+mn-cs"/>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8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xmlns=""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11: Nêu ý nghĩa của chiến thắng</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 Bạch Đằng?</a:t>
            </a:r>
          </a:p>
        </p:txBody>
      </p:sp>
      <p:sp>
        <p:nvSpPr>
          <p:cNvPr id="20" name="b">
            <a:extLst>
              <a:ext uri="{FF2B5EF4-FFF2-40B4-BE49-F238E27FC236}">
                <a16:creationId xmlns:a16="http://schemas.microsoft.com/office/drawing/2014/main" xmlns=""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Ý nghĩa lịch sử to lớn của chiến thắng Bạch Đằng (1288) đã kết thúc hoàn toàn cuộc kháng chiến chống quân Mông – Nguyên của quân dân Đại Việt. Sự kiện này cũng chứng tỏ tài năng quân sự xuất sắc của Trần Quốc Tuấn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05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xmlns=""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a:ea typeface="+mn-ea"/>
                <a:cs typeface="+mn-cs"/>
              </a:rPr>
              <a:t>Câu 12: Kể một số sự kiện chính và một số nhân vật tiêu biểu trong cuộc khởi nghĩa Lam Sơn.</a:t>
            </a:r>
          </a:p>
        </p:txBody>
      </p:sp>
      <p:sp>
        <p:nvSpPr>
          <p:cNvPr id="20" name="b">
            <a:extLst>
              <a:ext uri="{FF2B5EF4-FFF2-40B4-BE49-F238E27FC236}">
                <a16:creationId xmlns:a16="http://schemas.microsoft.com/office/drawing/2014/main" xmlns=""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43C7AF5-FFA6-370D-95FC-5B93B93E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819" y="3338830"/>
            <a:ext cx="8593455" cy="2552060"/>
          </a:xfrm>
          <a:prstGeom prst="rect">
            <a:avLst/>
          </a:prstGeom>
          <a:noFill/>
          <a:ln>
            <a:noFill/>
          </a:ln>
        </p:spPr>
      </p:pic>
    </p:spTree>
    <p:extLst>
      <p:ext uri="{BB962C8B-B14F-4D97-AF65-F5344CB8AC3E}">
        <p14:creationId xmlns:p14="http://schemas.microsoft.com/office/powerpoint/2010/main" val="63371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xmlns=""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xmlns="" id="{15AFF5D1-366C-4B99-C707-70E2B555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438275"/>
            <a:ext cx="9753600" cy="3238500"/>
          </a:xfrm>
          <a:prstGeom prst="rect">
            <a:avLst/>
          </a:prstGeom>
        </p:spPr>
      </p:pic>
    </p:spTree>
    <p:extLst>
      <p:ext uri="{BB962C8B-B14F-4D97-AF65-F5344CB8AC3E}">
        <p14:creationId xmlns:p14="http://schemas.microsoft.com/office/powerpoint/2010/main" val="32567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462" y1="77060" x2="58078" y2="76616"/>
                        <a14:foregroundMark x1="40428" y1="54685" x2="57593" y2="57391"/>
                        <a14:foregroundMark x1="66438" y1="46082" x2="61228" y2="49960"/>
                        <a14:foregroundMark x1="54685" y1="76817" x2="57391" y2="76373"/>
                        <a14:foregroundMark x1="59208" y1="56502" x2="56018" y2="60097"/>
                      </a14:backgroundRemoval>
                    </a14:imgEffect>
                  </a14:imgLayer>
                </a14:imgProps>
              </a:ext>
              <a:ext uri="{28A0092B-C50C-407E-A947-70E740481C1C}">
                <a14:useLocalDpi xmlns:a14="http://schemas.microsoft.com/office/drawing/2010/main" val="0"/>
              </a:ext>
            </a:extLst>
          </a:blip>
          <a:stretch>
            <a:fillRect/>
          </a:stretch>
        </p:blipFill>
        <p:spPr>
          <a:xfrm>
            <a:off x="8114340" y="2647589"/>
            <a:ext cx="4835471" cy="4835471"/>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9984" b="100000" l="9994" r="89974">
                        <a14:foregroundMark x1="42335" y1="23808" x2="34929" y2="41431"/>
                      </a14:backgroundRemoval>
                    </a14:imgEffect>
                  </a14:imgLayer>
                </a14:imgProps>
              </a:ext>
              <a:ext uri="{28A0092B-C50C-407E-A947-70E740481C1C}">
                <a14:useLocalDpi xmlns:a14="http://schemas.microsoft.com/office/drawing/2010/main" val="0"/>
              </a:ext>
            </a:extLst>
          </a:blip>
          <a:stretch>
            <a:fillRect/>
          </a:stretch>
        </p:blipFill>
        <p:spPr>
          <a:xfrm>
            <a:off x="-350812" y="3015990"/>
            <a:ext cx="4830076" cy="3864061"/>
          </a:xfrm>
          <a:prstGeom prst="rect">
            <a:avLst/>
          </a:prstGeom>
        </p:spPr>
      </p:pic>
      <p:pic>
        <p:nvPicPr>
          <p:cNvPr id="2" name="Picture 1">
            <a:extLst>
              <a:ext uri="{FF2B5EF4-FFF2-40B4-BE49-F238E27FC236}">
                <a16:creationId xmlns:a16="http://schemas.microsoft.com/office/drawing/2014/main" xmlns="" id="{8E976342-63D5-66B3-4185-0580382304B0}"/>
              </a:ext>
            </a:extLst>
          </p:cNvPr>
          <p:cNvPicPr>
            <a:picLocks noChangeAspect="1"/>
          </p:cNvPicPr>
          <p:nvPr/>
        </p:nvPicPr>
        <p:blipFill>
          <a:blip r:embed="rId7"/>
          <a:stretch>
            <a:fillRect/>
          </a:stretch>
        </p:blipFill>
        <p:spPr>
          <a:xfrm>
            <a:off x="2534460" y="1883589"/>
            <a:ext cx="7675529" cy="1719221"/>
          </a:xfrm>
          <a:prstGeom prst="rect">
            <a:avLst/>
          </a:prstGeom>
        </p:spPr>
      </p:pic>
    </p:spTree>
    <p:extLst>
      <p:ext uri="{BB962C8B-B14F-4D97-AF65-F5344CB8AC3E}">
        <p14:creationId xmlns:p14="http://schemas.microsoft.com/office/powerpoint/2010/main" val="34561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21"/>
                                        </p:tgtEl>
                                        <p:attrNameLst>
                                          <p:attrName>r</p:attrName>
                                        </p:attrNameLst>
                                      </p:cBhvr>
                                    </p:animRot>
                                    <p:animRot by="-240000">
                                      <p:cBhvr>
                                        <p:cTn id="22" dur="200" fill="hold">
                                          <p:stCondLst>
                                            <p:cond delay="200"/>
                                          </p:stCondLst>
                                        </p:cTn>
                                        <p:tgtEl>
                                          <p:spTgt spid="21"/>
                                        </p:tgtEl>
                                        <p:attrNameLst>
                                          <p:attrName>r</p:attrName>
                                        </p:attrNameLst>
                                      </p:cBhvr>
                                    </p:animRot>
                                    <p:animRot by="240000">
                                      <p:cBhvr>
                                        <p:cTn id="23" dur="200" fill="hold">
                                          <p:stCondLst>
                                            <p:cond delay="400"/>
                                          </p:stCondLst>
                                        </p:cTn>
                                        <p:tgtEl>
                                          <p:spTgt spid="21"/>
                                        </p:tgtEl>
                                        <p:attrNameLst>
                                          <p:attrName>r</p:attrName>
                                        </p:attrNameLst>
                                      </p:cBhvr>
                                    </p:animRot>
                                    <p:animRot by="-240000">
                                      <p:cBhvr>
                                        <p:cTn id="24" dur="200" fill="hold">
                                          <p:stCondLst>
                                            <p:cond delay="600"/>
                                          </p:stCondLst>
                                        </p:cTn>
                                        <p:tgtEl>
                                          <p:spTgt spid="21"/>
                                        </p:tgtEl>
                                        <p:attrNameLst>
                                          <p:attrName>r</p:attrName>
                                        </p:attrNameLst>
                                      </p:cBhvr>
                                    </p:animRot>
                                    <p:animRot by="120000">
                                      <p:cBhvr>
                                        <p:cTn id="2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79DB23-E3B0-971F-BD01-38E3F74DA18E}"/>
            </a:ext>
          </a:extLst>
        </p:cNvPr>
        <p:cNvGrpSpPr/>
        <p:nvPr/>
      </p:nvGrpSpPr>
      <p:grpSpPr>
        <a:xfrm>
          <a:off x="0" y="0"/>
          <a:ext cx="0" cy="0"/>
          <a:chOff x="0" y="0"/>
          <a:chExt cx="0" cy="0"/>
        </a:xfrm>
      </p:grpSpPr>
      <p:sp>
        <p:nvSpPr>
          <p:cNvPr id="4" name="Plaque 3">
            <a:extLst>
              <a:ext uri="{FF2B5EF4-FFF2-40B4-BE49-F238E27FC236}">
                <a16:creationId xmlns:a16="http://schemas.microsoft.com/office/drawing/2014/main" xmlns="" id="{BF0D37C3-EDF2-5A27-FC07-45843DE06DB6}"/>
              </a:ext>
            </a:extLst>
          </p:cNvPr>
          <p:cNvSpPr/>
          <p:nvPr/>
        </p:nvSpPr>
        <p:spPr>
          <a:xfrm>
            <a:off x="423320" y="473940"/>
            <a:ext cx="1107866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Hãy chọn và kể  lại câu chuyện về nhân vật lịch sử trong khởi nghĩa Lam Sơn.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27">
            <a:extLst>
              <a:ext uri="{FF2B5EF4-FFF2-40B4-BE49-F238E27FC236}">
                <a16:creationId xmlns:a16="http://schemas.microsoft.com/office/drawing/2014/main" xmlns="" id="{20BF6D0B-F723-1694-C921-0C6103EDDCE4}"/>
              </a:ext>
            </a:extLst>
          </p:cNvPr>
          <p:cNvPicPr>
            <a:picLocks noChangeAspect="1"/>
          </p:cNvPicPr>
          <p:nvPr/>
        </p:nvPicPr>
        <p:blipFill>
          <a:blip r:embed="rId3"/>
          <a:srcRect/>
          <a:stretch>
            <a:fillRect/>
          </a:stretch>
        </p:blipFill>
        <p:spPr>
          <a:xfrm>
            <a:off x="8543925" y="2213647"/>
            <a:ext cx="3850160" cy="4167968"/>
          </a:xfrm>
          <a:prstGeom prst="rect">
            <a:avLst/>
          </a:prstGeom>
        </p:spPr>
      </p:pic>
    </p:spTree>
    <p:extLst>
      <p:ext uri="{BB962C8B-B14F-4D97-AF65-F5344CB8AC3E}">
        <p14:creationId xmlns:p14="http://schemas.microsoft.com/office/powerpoint/2010/main" val="34362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xmlns=""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B2A7A9B8-2DA9-81A2-EAA1-BEC47C1373D2}"/>
              </a:ext>
            </a:extLst>
          </p:cNvPr>
          <p:cNvSpPr txBox="1"/>
          <p:nvPr/>
        </p:nvSpPr>
        <p:spPr>
          <a:xfrm>
            <a:off x="590550" y="800100"/>
            <a:ext cx="10706100" cy="5322996"/>
          </a:xfrm>
          <a:prstGeom prst="rect">
            <a:avLst/>
          </a:prstGeom>
          <a:noFill/>
        </p:spPr>
        <p:txBody>
          <a:bodyPr wrap="square" rtlCol="0">
            <a:spAutoFit/>
          </a:bodyPr>
          <a:lstStyle/>
          <a:p>
            <a:pPr marL="0" marR="0" algn="just">
              <a:lnSpc>
                <a:spcPct val="120000"/>
              </a:lnSpc>
              <a:spcBef>
                <a:spcPts val="0"/>
              </a:spcBef>
              <a:spcAft>
                <a:spcPts val="0"/>
              </a:spcAft>
            </a:pPr>
            <a:r>
              <a:rPr lang="nl-NL" sz="1900" kern="100" dirty="0">
                <a:solidFill>
                  <a:srgbClr val="181717"/>
                </a:solidFill>
                <a:effectLst/>
                <a:latin typeface="Cambria" panose="02040503050406030204" pitchFamily="18" charset="0"/>
                <a:ea typeface="Cambria" panose="02040503050406030204" pitchFamily="18" charset="0"/>
              </a:rPr>
              <a:t>    Nguyễn Trãi quê ở Chí Linh (Hải Dương) . Sau khi đất nước bị nhà Minh đô hộ, Nguyễn Trãi tham gia khởi nghĩa Lam Sơn . Ông đã dâng lên Lê Lợi cuốn </a:t>
            </a:r>
            <a:r>
              <a:rPr lang="nl-NL" sz="1900" i="1" kern="100" dirty="0">
                <a:solidFill>
                  <a:srgbClr val="181717"/>
                </a:solidFill>
                <a:effectLst/>
                <a:latin typeface="Cambria" panose="02040503050406030204" pitchFamily="18" charset="0"/>
                <a:ea typeface="Cambria" panose="02040503050406030204" pitchFamily="18" charset="0"/>
              </a:rPr>
              <a:t>Bình Ngô sách</a:t>
            </a:r>
            <a:r>
              <a:rPr lang="nl-NL" sz="1900" kern="100" dirty="0">
                <a:solidFill>
                  <a:srgbClr val="181717"/>
                </a:solidFill>
                <a:effectLst/>
                <a:latin typeface="Cambria" panose="02040503050406030204" pitchFamily="18" charset="0"/>
                <a:ea typeface="Cambria" panose="02040503050406030204" pitchFamily="18" charset="0"/>
              </a:rPr>
              <a:t> đề ra kế sách đánh giặc Minh, chú trọng “đánh vào lòng người” để giành chiến thắng. Trong suốt thời gian khởi nghĩa, ông đã viết hàng chục bức thư gửi đi các thành để dụ hàng tướng lĩnh nhà Minh . Kết quả, tại nhiều thành, nghĩa quân không đánh mà địch tự đầu hàng như: Nghệ An, Tân Bình, Thuận Hoá, Tam Giang, Thị Cầu,… </a:t>
            </a:r>
            <a:r>
              <a:rPr lang="en-US" sz="1900" kern="100" dirty="0" err="1">
                <a:solidFill>
                  <a:srgbClr val="181717"/>
                </a:solidFill>
                <a:effectLst/>
                <a:latin typeface="Cambria" panose="02040503050406030204" pitchFamily="18" charset="0"/>
                <a:ea typeface="Cambria" panose="02040503050406030204" pitchFamily="18" charset="0"/>
              </a:rPr>
              <a:t>Tại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Đông</a:t>
            </a:r>
            <a:r>
              <a:rPr lang="en-US" sz="1900" kern="100" dirty="0">
                <a:solidFill>
                  <a:srgbClr val="181717"/>
                </a:solidFill>
                <a:effectLst/>
                <a:latin typeface="Cambria" panose="02040503050406030204" pitchFamily="18" charset="0"/>
                <a:ea typeface="Cambria" panose="02040503050406030204" pitchFamily="18" charset="0"/>
              </a:rPr>
              <a:t> Quan, </a:t>
            </a:r>
            <a:r>
              <a:rPr lang="en-US" sz="1900" kern="100" dirty="0" err="1">
                <a:solidFill>
                  <a:srgbClr val="181717"/>
                </a:solidFill>
                <a:effectLst/>
                <a:latin typeface="Cambria" panose="02040503050406030204" pitchFamily="18" charset="0"/>
                <a:ea typeface="Cambria" panose="02040503050406030204" pitchFamily="18" charset="0"/>
              </a:rPr>
              <a:t>với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chủ</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quyết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nghị</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quan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bức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gửi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thậm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sẵn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trao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đổi</a:t>
            </a:r>
            <a:r>
              <a:rPr lang="en-US" sz="1900" kern="100" dirty="0">
                <a:solidFill>
                  <a:srgbClr val="181717"/>
                </a:solidFill>
                <a:effectLst/>
                <a:latin typeface="Cambria" panose="02040503050406030204" pitchFamily="18" charset="0"/>
                <a:ea typeface="Cambria" panose="02040503050406030204" pitchFamily="18" charset="0"/>
              </a:rPr>
              <a:t> “con tin” . </a:t>
            </a:r>
            <a:r>
              <a:rPr lang="en-US" sz="1900" kern="100" dirty="0" err="1">
                <a:solidFill>
                  <a:srgbClr val="181717"/>
                </a:solidFill>
                <a:effectLst/>
                <a:latin typeface="Cambria" panose="02040503050406030204" pitchFamily="18" charset="0"/>
                <a:ea typeface="Cambria" panose="02040503050406030204" pitchFamily="18" charset="0"/>
              </a:rPr>
              <a:t>Cuối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cùng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phải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đầu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rút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Sau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bố</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cuộc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khởi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nghĩa</a:t>
            </a:r>
            <a:r>
              <a:rPr lang="en-US" sz="1900" kern="100" dirty="0">
                <a:solidFill>
                  <a:srgbClr val="181717"/>
                </a:solidFill>
                <a:effectLst/>
                <a:latin typeface="Cambria" panose="02040503050406030204" pitchFamily="18" charset="0"/>
                <a:ea typeface="Cambria" panose="02040503050406030204" pitchFamily="18" charset="0"/>
              </a:rPr>
              <a:t> Lam </a:t>
            </a:r>
            <a:r>
              <a:rPr lang="en-US" sz="1900" kern="100" dirty="0" err="1">
                <a:solidFill>
                  <a:srgbClr val="181717"/>
                </a:solidFill>
                <a:effectLst/>
                <a:latin typeface="Cambria" panose="02040503050406030204" pitchFamily="18" charset="0"/>
                <a:ea typeface="Cambria" panose="02040503050406030204" pitchFamily="18" charset="0"/>
              </a:rPr>
              <a:t>Sơn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được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xem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ngôn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lập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thứ</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tộc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còn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một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kiệt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xuất</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rất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tác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bằng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phong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phú</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loại</a:t>
            </a:r>
            <a:r>
              <a:rPr lang="en-US" sz="1900" kern="100" dirty="0">
                <a:solidFill>
                  <a:srgbClr val="181717"/>
                </a:solidFill>
                <a:effectLst/>
                <a:latin typeface="Cambria" panose="02040503050406030204" pitchFamily="18" charset="0"/>
                <a:ea typeface="Cambria" panose="02040503050406030204" pitchFamily="18" charset="0"/>
              </a:rPr>
              <a:t>, bao </a:t>
            </a:r>
            <a:r>
              <a:rPr lang="en-US" sz="1900" kern="100" dirty="0" err="1">
                <a:solidFill>
                  <a:srgbClr val="181717"/>
                </a:solidFill>
                <a:effectLst/>
                <a:latin typeface="Cambria" panose="02040503050406030204" pitchFamily="18" charset="0"/>
                <a:ea typeface="Cambria" panose="02040503050406030204" pitchFamily="18" charset="0"/>
              </a:rPr>
              <a:t>gồm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lĩnh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vực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lịch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địa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luật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pháp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lễ</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nghi</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cũng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người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đặt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nền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móng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Việt</a:t>
            </a:r>
            <a:r>
              <a:rPr lang="en-US" sz="1900" kern="100" dirty="0">
                <a:solidFill>
                  <a:srgbClr val="181717"/>
                </a:solidFill>
                <a:effectLst/>
                <a:latin typeface="Cambria" panose="02040503050406030204" pitchFamily="18" charset="0"/>
                <a:ea typeface="Cambria" panose="02040503050406030204" pitchFamily="18" charset="0"/>
              </a:rPr>
              <a:t> Nam …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1980,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niệm</a:t>
            </a:r>
            <a:r>
              <a:rPr lang="en-US" sz="1900" kern="100" dirty="0">
                <a:solidFill>
                  <a:srgbClr val="181717"/>
                </a:solidFill>
                <a:effectLst/>
                <a:latin typeface="Cambria" panose="02040503050406030204" pitchFamily="18" charset="0"/>
                <a:ea typeface="Cambria" panose="02040503050406030204" pitchFamily="18" charset="0"/>
              </a:rPr>
              <a:t> 600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ngày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tổ</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chức</a:t>
            </a:r>
            <a:r>
              <a:rPr lang="en-US" sz="1900" kern="100" dirty="0">
                <a:solidFill>
                  <a:srgbClr val="181717"/>
                </a:solidFill>
                <a:effectLst/>
                <a:latin typeface="Cambria" panose="02040503050406030204" pitchFamily="18" charset="0"/>
                <a:ea typeface="Cambria" panose="02040503050406030204" pitchFamily="18" charset="0"/>
              </a:rPr>
              <a:t> UNESCO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danh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Danh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thế</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giới</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6803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4A28BC-C50B-CB17-9C40-E6F100D3695B}"/>
              </a:ext>
            </a:extLst>
          </p:cNvPr>
          <p:cNvPicPr>
            <a:picLocks noChangeAspect="1"/>
          </p:cNvPicPr>
          <p:nvPr/>
        </p:nvPicPr>
        <p:blipFill>
          <a:blip r:embed="rId3"/>
          <a:stretch>
            <a:fillRect/>
          </a:stretch>
        </p:blipFill>
        <p:spPr>
          <a:xfrm>
            <a:off x="1542653" y="1398495"/>
            <a:ext cx="9144793" cy="3584759"/>
          </a:xfrm>
          <a:prstGeom prst="rect">
            <a:avLst/>
          </a:prstGeom>
        </p:spPr>
      </p:pic>
    </p:spTree>
    <p:extLst>
      <p:ext uri="{BB962C8B-B14F-4D97-AF65-F5344CB8AC3E}">
        <p14:creationId xmlns:p14="http://schemas.microsoft.com/office/powerpoint/2010/main" val="32553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xmlns=""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xmlns=""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DC70C85C-9581-6032-D610-79A139276EF6}"/>
              </a:ext>
            </a:extLst>
          </p:cNvPr>
          <p:cNvPicPr>
            <a:picLocks noChangeAspect="1"/>
          </p:cNvPicPr>
          <p:nvPr/>
        </p:nvPicPr>
        <p:blipFill>
          <a:blip r:embed="rId3"/>
          <a:stretch>
            <a:fillRect/>
          </a:stretch>
        </p:blipFill>
        <p:spPr>
          <a:xfrm>
            <a:off x="1776572" y="523875"/>
            <a:ext cx="8535140" cy="1383912"/>
          </a:xfrm>
          <a:prstGeom prst="rect">
            <a:avLst/>
          </a:prstGeom>
        </p:spPr>
      </p:pic>
      <p:sp>
        <p:nvSpPr>
          <p:cNvPr id="4" name="圆角矩形 17">
            <a:extLst>
              <a:ext uri="{FF2B5EF4-FFF2-40B4-BE49-F238E27FC236}">
                <a16:creationId xmlns:a16="http://schemas.microsoft.com/office/drawing/2014/main" xmlns="" id="{2B1F37D2-C02A-A1F8-04FD-A14ECB03BC90}"/>
              </a:ext>
            </a:extLst>
          </p:cNvPr>
          <p:cNvSpPr/>
          <p:nvPr/>
        </p:nvSpPr>
        <p:spPr>
          <a:xfrm>
            <a:off x="1466850" y="2006928"/>
            <a:ext cx="9368367" cy="2469822"/>
          </a:xfrm>
          <a:prstGeom prst="roundRect">
            <a:avLst/>
          </a:prstGeom>
          <a:solidFill>
            <a:schemeClr val="accent5">
              <a:lumMod val="20000"/>
              <a:lumOff val="80000"/>
            </a:schemeClr>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Củng cố được kiến thức về: Đất nước và con người Việt Nam; Những quốc gia đầu tiên trên lãnh thổ Việt Nam; Xây dựng và bảo vệ đất nước Việt nam.</a:t>
            </a:r>
          </a:p>
        </p:txBody>
      </p:sp>
    </p:spTree>
    <p:extLst>
      <p:ext uri="{BB962C8B-B14F-4D97-AF65-F5344CB8AC3E}">
        <p14:creationId xmlns:p14="http://schemas.microsoft.com/office/powerpoint/2010/main" val="2471821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xmlns=""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xmlns="" id="{E2E9E315-98C8-CF20-E3B9-0892DCB7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03" y="1889305"/>
            <a:ext cx="7772126" cy="2044519"/>
          </a:xfrm>
          <a:prstGeom prst="rect">
            <a:avLst/>
          </a:prstGeom>
        </p:spPr>
      </p:pic>
    </p:spTree>
    <p:extLst>
      <p:ext uri="{BB962C8B-B14F-4D97-AF65-F5344CB8AC3E}">
        <p14:creationId xmlns:p14="http://schemas.microsoft.com/office/powerpoint/2010/main" val="90137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xmlns=""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xmlns=""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xmlns=""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xmlns=""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xmlns=""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xmlns=""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xmlns=""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xmlns=""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xmlns=""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xmlns=""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xmlns=""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xmlns=""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xmlns=""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xmlns=""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xmlns=""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xmlns=""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xmlns=""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xmlns=""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xmlns=""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xmlns=""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xmlns=""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xmlns=""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xmlns=""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xmlns=""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EC4D44D5-410E-7387-5D16-1155CE987A93}"/>
              </a:ext>
            </a:extLst>
          </p:cNvPr>
          <p:cNvGrpSpPr/>
          <p:nvPr/>
        </p:nvGrpSpPr>
        <p:grpSpPr>
          <a:xfrm>
            <a:off x="1676400" y="-177800"/>
            <a:ext cx="9194800" cy="2854325"/>
            <a:chOff x="2286000" y="1028700"/>
            <a:chExt cx="13792200" cy="3670069"/>
          </a:xfrm>
        </p:grpSpPr>
        <p:cxnSp>
          <p:nvCxnSpPr>
            <p:cNvPr id="7" name="Straight Connector 6">
              <a:extLst>
                <a:ext uri="{FF2B5EF4-FFF2-40B4-BE49-F238E27FC236}">
                  <a16:creationId xmlns:a16="http://schemas.microsoft.com/office/drawing/2014/main" xmlns=""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xmlns=""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xmlns="" id="{3155BE83-C49A-4C84-F302-F45BB9436973}"/>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2BB64819-CF16-0F16-D5DF-4FE031A268A8}"/>
              </a:ext>
            </a:extLst>
          </p:cNvPr>
          <p:cNvSpPr txBox="1"/>
          <p:nvPr/>
        </p:nvSpPr>
        <p:spPr>
          <a:xfrm>
            <a:off x="2743200" y="787401"/>
            <a:ext cx="726440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1: Việt Nam hiện nay có bao nhiêu đơn vị hành chính cấp tỉnh, thành phố trực thuộc trung ương?</a:t>
            </a:r>
            <a:endParaRPr lang="en-US" sz="3200" dirty="0">
              <a:solidFill>
                <a:prstClr val="black"/>
              </a:solidFill>
              <a:latin typeface="Cambria" panose="02040503050406030204" pitchFamily="18" charset="0"/>
              <a:ea typeface="Cambria" panose="02040503050406030204" pitchFamily="18" charset="0"/>
            </a:endParaRPr>
          </a:p>
        </p:txBody>
      </p:sp>
      <p:sp>
        <p:nvSpPr>
          <p:cNvPr id="13" name="Freeform 2">
            <a:hlinkClick r:id="rId7" action="ppaction://hlinksldjump"/>
            <a:extLst>
              <a:ext uri="{FF2B5EF4-FFF2-40B4-BE49-F238E27FC236}">
                <a16:creationId xmlns:a16="http://schemas.microsoft.com/office/drawing/2014/main" xmlns=""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xmlns=""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xmlns="" id="{2E6D242D-B5D2-1924-6856-174C369031DF}"/>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F31F34C3-B2EB-2534-8841-E847BCFB05B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xmlns="" id="{FF35273A-B2DB-17C8-3723-3570CEB7984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FE123E7-C9BD-37A9-783C-53E7AEA0B634}"/>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xmlns="" id="{31120E88-8937-9F92-CF77-F8158FD7D52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xmlns="" id="{1370A8D2-3EC1-58E0-3802-8763D8B6EBAE}"/>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B9BC94F1-833A-B79B-1EF0-C10EF9069963}"/>
              </a:ext>
            </a:extLst>
          </p:cNvPr>
          <p:cNvSpPr txBox="1"/>
          <p:nvPr/>
        </p:nvSpPr>
        <p:spPr>
          <a:xfrm>
            <a:off x="2724150" y="1101726"/>
            <a:ext cx="7264400" cy="769441"/>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2: Ý nghĩa của Quốc ca</a:t>
            </a:r>
            <a:endParaRPr lang="en-US" sz="4400" dirty="0">
              <a:solidFill>
                <a:prstClr val="black"/>
              </a:solidFill>
              <a:latin typeface="Cambria" panose="02040503050406030204" pitchFamily="18" charset="0"/>
              <a:ea typeface="Cambria" panose="02040503050406030204" pitchFamily="18" charset="0"/>
            </a:endParaRPr>
          </a:p>
        </p:txBody>
      </p:sp>
      <p:sp>
        <p:nvSpPr>
          <p:cNvPr id="18" name="Freeform 2">
            <a:hlinkClick r:id="rId7" action="ppaction://hlinksldjump"/>
            <a:extLst>
              <a:ext uri="{FF2B5EF4-FFF2-40B4-BE49-F238E27FC236}">
                <a16:creationId xmlns:a16="http://schemas.microsoft.com/office/drawing/2014/main" xmlns="" id="{44803E7D-7509-1940-3358-5696269558C4}"/>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xmlns="" id="{D517A678-3F7A-480E-C00E-8F54EA78472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xmlns="" id="{3EBC868A-84AE-62EE-D57B-B1D6E4EE6A8E}"/>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7A02E470-8F1A-1C71-2993-E3A84EBD5E9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xmlns="" id="{1B116258-BA05-8A3C-706C-80C3E7D43786}"/>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0708C48-8CCD-3146-6F2D-2B7FB7478A52}"/>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xmlns="" id="{7767DCC9-BDFE-AA8C-FC83-9E036757D41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xmlns="" id="{3EE205E5-A0DA-4760-4548-563CA546DDE1}"/>
              </a:ext>
            </a:extLst>
          </p:cNvPr>
          <p:cNvSpPr/>
          <p:nvPr/>
        </p:nvSpPr>
        <p:spPr>
          <a:xfrm>
            <a:off x="2686050" y="3327400"/>
            <a:ext cx="8753474" cy="3168650"/>
          </a:xfrm>
          <a:custGeom>
            <a:avLst/>
            <a:gdLst>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3474" h="3168650" fill="none" extrusionOk="0">
                <a:moveTo>
                  <a:pt x="0" y="1548169"/>
                </a:moveTo>
                <a:cubicBezTo>
                  <a:pt x="10657" y="1021785"/>
                  <a:pt x="715237" y="333029"/>
                  <a:pt x="1219279" y="0"/>
                </a:cubicBezTo>
                <a:cubicBezTo>
                  <a:pt x="2115358" y="210692"/>
                  <a:pt x="4752708" y="488975"/>
                  <a:pt x="7534193" y="0"/>
                </a:cubicBezTo>
                <a:cubicBezTo>
                  <a:pt x="8175228" y="-251323"/>
                  <a:pt x="8482731" y="601253"/>
                  <a:pt x="8753474" y="1548169"/>
                </a:cubicBezTo>
                <a:cubicBezTo>
                  <a:pt x="8754686" y="1562114"/>
                  <a:pt x="8747696" y="1603629"/>
                  <a:pt x="8753474" y="1620479"/>
                </a:cubicBezTo>
                <a:cubicBezTo>
                  <a:pt x="8789899" y="2256447"/>
                  <a:pt x="8165770" y="3112284"/>
                  <a:pt x="7534193" y="3168649"/>
                </a:cubicBezTo>
                <a:cubicBezTo>
                  <a:pt x="4658864" y="3322029"/>
                  <a:pt x="1882689" y="3228540"/>
                  <a:pt x="1219279" y="3168649"/>
                </a:cubicBezTo>
                <a:cubicBezTo>
                  <a:pt x="778936" y="3137209"/>
                  <a:pt x="-138259" y="2506655"/>
                  <a:pt x="0" y="1620479"/>
                </a:cubicBezTo>
                <a:cubicBezTo>
                  <a:pt x="-1963" y="1598641"/>
                  <a:pt x="-4021" y="1556531"/>
                  <a:pt x="0" y="1548169"/>
                </a:cubicBezTo>
                <a:close/>
              </a:path>
              <a:path w="8753474" h="3168650" stroke="0" extrusionOk="0">
                <a:moveTo>
                  <a:pt x="0" y="1548169"/>
                </a:moveTo>
                <a:cubicBezTo>
                  <a:pt x="-75680" y="916549"/>
                  <a:pt x="591070" y="9117"/>
                  <a:pt x="1219279" y="0"/>
                </a:cubicBezTo>
                <a:cubicBezTo>
                  <a:pt x="2211347" y="-17220"/>
                  <a:pt x="6682244" y="-65765"/>
                  <a:pt x="7534193" y="0"/>
                </a:cubicBezTo>
                <a:cubicBezTo>
                  <a:pt x="8107563" y="-25738"/>
                  <a:pt x="9019148" y="603363"/>
                  <a:pt x="8753474" y="1548169"/>
                </a:cubicBezTo>
                <a:cubicBezTo>
                  <a:pt x="8756383" y="1581431"/>
                  <a:pt x="8753532" y="1606940"/>
                  <a:pt x="8753474" y="1620479"/>
                </a:cubicBezTo>
                <a:cubicBezTo>
                  <a:pt x="8774590" y="2296681"/>
                  <a:pt x="7930472" y="3038642"/>
                  <a:pt x="7534193" y="3168649"/>
                </a:cubicBezTo>
                <a:cubicBezTo>
                  <a:pt x="6638045" y="2438934"/>
                  <a:pt x="2608773" y="3345810"/>
                  <a:pt x="1219279" y="3168649"/>
                </a:cubicBezTo>
                <a:cubicBezTo>
                  <a:pt x="577925" y="3352785"/>
                  <a:pt x="-55982" y="2350789"/>
                  <a:pt x="0" y="1620479"/>
                </a:cubicBezTo>
                <a:cubicBezTo>
                  <a:pt x="-4583" y="1594841"/>
                  <a:pt x="-4787" y="1558456"/>
                  <a:pt x="0" y="1548169"/>
                </a:cubicBezTo>
                <a:close/>
              </a:path>
              <a:path w="8753474" h="3168650" fill="none" stroke="0" extrusionOk="0">
                <a:moveTo>
                  <a:pt x="0" y="1548169"/>
                </a:moveTo>
                <a:cubicBezTo>
                  <a:pt x="88275" y="780905"/>
                  <a:pt x="682447" y="222902"/>
                  <a:pt x="1219279" y="0"/>
                </a:cubicBezTo>
                <a:cubicBezTo>
                  <a:pt x="3161799" y="597226"/>
                  <a:pt x="4232830" y="559539"/>
                  <a:pt x="7534193" y="0"/>
                </a:cubicBezTo>
                <a:cubicBezTo>
                  <a:pt x="8093086" y="-259798"/>
                  <a:pt x="8716509" y="485048"/>
                  <a:pt x="8753474" y="1548169"/>
                </a:cubicBezTo>
                <a:cubicBezTo>
                  <a:pt x="8749771" y="1561820"/>
                  <a:pt x="8755652" y="1597578"/>
                  <a:pt x="8753474" y="1620479"/>
                </a:cubicBezTo>
                <a:cubicBezTo>
                  <a:pt x="8698497" y="2421087"/>
                  <a:pt x="8093155" y="3109235"/>
                  <a:pt x="7534193" y="3168649"/>
                </a:cubicBezTo>
                <a:cubicBezTo>
                  <a:pt x="4516982" y="3138032"/>
                  <a:pt x="1758956" y="2980164"/>
                  <a:pt x="1219279" y="3168649"/>
                </a:cubicBezTo>
                <a:cubicBezTo>
                  <a:pt x="510243" y="3100922"/>
                  <a:pt x="-92333" y="2323703"/>
                  <a:pt x="0" y="1620479"/>
                </a:cubicBezTo>
                <a:cubicBezTo>
                  <a:pt x="-3620" y="1600488"/>
                  <a:pt x="-3970" y="1557636"/>
                  <a:pt x="0" y="1548169"/>
                </a:cubicBezTo>
                <a:close/>
              </a:path>
              <a:path w="8753474" h="3168650" fill="none" stroke="0" extrusionOk="0">
                <a:moveTo>
                  <a:pt x="0" y="1548169"/>
                </a:moveTo>
                <a:cubicBezTo>
                  <a:pt x="95655" y="925872"/>
                  <a:pt x="675480" y="271181"/>
                  <a:pt x="1219279" y="0"/>
                </a:cubicBezTo>
                <a:cubicBezTo>
                  <a:pt x="2718704" y="410879"/>
                  <a:pt x="4472659" y="590108"/>
                  <a:pt x="7534193" y="0"/>
                </a:cubicBezTo>
                <a:cubicBezTo>
                  <a:pt x="8094392" y="-212608"/>
                  <a:pt x="8642335" y="603041"/>
                  <a:pt x="8753474" y="1548169"/>
                </a:cubicBezTo>
                <a:cubicBezTo>
                  <a:pt x="8754846" y="1559831"/>
                  <a:pt x="8750110" y="1600022"/>
                  <a:pt x="8753474" y="1620479"/>
                </a:cubicBezTo>
                <a:cubicBezTo>
                  <a:pt x="8732804" y="2320950"/>
                  <a:pt x="8047798" y="3098643"/>
                  <a:pt x="7534193" y="3168649"/>
                </a:cubicBezTo>
                <a:cubicBezTo>
                  <a:pt x="4537014" y="3171273"/>
                  <a:pt x="1829910" y="3157209"/>
                  <a:pt x="1219279" y="3168649"/>
                </a:cubicBezTo>
                <a:cubicBezTo>
                  <a:pt x="576058" y="3111604"/>
                  <a:pt x="-197217" y="2439827"/>
                  <a:pt x="0" y="1620479"/>
                </a:cubicBezTo>
                <a:cubicBezTo>
                  <a:pt x="-2337" y="1599435"/>
                  <a:pt x="-5187" y="1558217"/>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 Thuận lợi phát triển khai thác khoáng sản, thuỷ điện, chăn nuôi gia súc lớn (trâu, bò), trồng cây công nghiệp,…</a:t>
            </a:r>
          </a:p>
          <a:p>
            <a:pPr algn="just" defTabSz="609630"/>
            <a:r>
              <a:rPr lang="vi-VN" sz="2800" dirty="0">
                <a:solidFill>
                  <a:srgbClr val="FF0000"/>
                </a:solidFill>
                <a:latin typeface="Cambria" panose="02040503050406030204" pitchFamily="18" charset="0"/>
                <a:ea typeface="Cambria" panose="02040503050406030204" pitchFamily="18" charset="0"/>
              </a:rPr>
              <a:t>+ Địa hình hiểm trở nên giao thông khó khăn, dân cư thưa thớt</a:t>
            </a:r>
          </a:p>
        </p:txBody>
      </p:sp>
      <p:sp>
        <p:nvSpPr>
          <p:cNvPr id="17" name="TextBox 16">
            <a:extLst>
              <a:ext uri="{FF2B5EF4-FFF2-40B4-BE49-F238E27FC236}">
                <a16:creationId xmlns:a16="http://schemas.microsoft.com/office/drawing/2014/main" xmlns="" id="{774F329A-2516-A1D7-CC4B-2AD12AF48723}"/>
              </a:ext>
            </a:extLst>
          </p:cNvPr>
          <p:cNvSpPr txBox="1"/>
          <p:nvPr/>
        </p:nvSpPr>
        <p:spPr>
          <a:xfrm>
            <a:off x="2524125" y="863601"/>
            <a:ext cx="7791450" cy="1446550"/>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3: Hãy nêu thuận lợi và khó khăn của địa hình đồi núi?</a:t>
            </a:r>
          </a:p>
        </p:txBody>
      </p:sp>
      <p:sp>
        <p:nvSpPr>
          <p:cNvPr id="18" name="Freeform 2">
            <a:hlinkClick r:id="rId7" action="ppaction://hlinksldjump"/>
            <a:extLst>
              <a:ext uri="{FF2B5EF4-FFF2-40B4-BE49-F238E27FC236}">
                <a16:creationId xmlns:a16="http://schemas.microsoft.com/office/drawing/2014/main" xmlns="" id="{3BFEB9D3-AB11-321D-C462-A5AD35A2BF45}"/>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xmlns="" id="{2648A234-33EA-C097-A1D8-F453E4456A56}"/>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905</TotalTime>
  <Words>1216</Words>
  <Application>Microsoft Office PowerPoint</Application>
  <PresentationFormat>Custom</PresentationFormat>
  <Paragraphs>57</Paragraphs>
  <Slides>22</Slides>
  <Notes>4</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18</cp:revision>
  <dcterms:created xsi:type="dcterms:W3CDTF">2023-11-22T13:50:43Z</dcterms:created>
  <dcterms:modified xsi:type="dcterms:W3CDTF">2025-02-28T06:38:32Z</dcterms:modified>
  <cp:category>9Slide.vn</cp:category>
</cp:coreProperties>
</file>