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9" r:id="rId2"/>
    <p:sldId id="418" r:id="rId3"/>
    <p:sldId id="257" r:id="rId4"/>
    <p:sldId id="415" r:id="rId5"/>
    <p:sldId id="370" r:id="rId6"/>
    <p:sldId id="419" r:id="rId7"/>
    <p:sldId id="423" r:id="rId8"/>
    <p:sldId id="404" r:id="rId9"/>
    <p:sldId id="392" r:id="rId10"/>
    <p:sldId id="322" r:id="rId11"/>
    <p:sldId id="421" r:id="rId12"/>
    <p:sldId id="402" r:id="rId13"/>
    <p:sldId id="400" r:id="rId14"/>
    <p:sldId id="405" r:id="rId15"/>
    <p:sldId id="410" r:id="rId16"/>
    <p:sldId id="412" r:id="rId17"/>
    <p:sldId id="422" r:id="rId18"/>
    <p:sldId id="411" r:id="rId19"/>
    <p:sldId id="408" r:id="rId20"/>
    <p:sldId id="424" r:id="rId21"/>
    <p:sldId id="398" r:id="rId22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521"/>
    <a:srgbClr val="ED4200"/>
    <a:srgbClr val="2C6B7C"/>
    <a:srgbClr val="F37B3D"/>
    <a:srgbClr val="332215"/>
    <a:srgbClr val="0B5A8E"/>
    <a:srgbClr val="54534D"/>
    <a:srgbClr val="84AA8E"/>
    <a:srgbClr val="696356"/>
    <a:srgbClr val="A4C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3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402" y="102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2024/1/16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2024/1/16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5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4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37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2D394-C924-49A4-88E8-F6DE818993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45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75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2024/1/16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2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microsoft.com/office/2007/relationships/hdphoto" Target="../media/hdphoto3.wdp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4.png"/><Relationship Id="rId5" Type="http://schemas.microsoft.com/office/2007/relationships/hdphoto" Target="../media/hdphoto5.wdp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6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912"/>
            <a:ext cx="9324528" cy="50393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449796" y="2139702"/>
            <a:ext cx="8424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0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với 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56"/>
            <a:ext cx="9218807" cy="518097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2773">
            <a:off x="-247103" y="-87629"/>
            <a:ext cx="2306410" cy="2306410"/>
          </a:xfrm>
          <a:prstGeom prst="rect">
            <a:avLst/>
          </a:prstGeom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05428F68-A8AC-448B-85C5-5206BE33FE93}"/>
              </a:ext>
            </a:extLst>
          </p:cNvPr>
          <p:cNvGrpSpPr/>
          <p:nvPr/>
        </p:nvGrpSpPr>
        <p:grpSpPr>
          <a:xfrm>
            <a:off x="3783391" y="554830"/>
            <a:ext cx="5407102" cy="937598"/>
            <a:chOff x="3583560" y="795110"/>
            <a:chExt cx="9667259" cy="1450234"/>
          </a:xfrm>
        </p:grpSpPr>
        <p:grpSp>
          <p:nvGrpSpPr>
            <p:cNvPr id="13" name="组合 6">
              <a:extLst>
                <a:ext uri="{FF2B5EF4-FFF2-40B4-BE49-F238E27FC236}">
                  <a16:creationId xmlns:a16="http://schemas.microsoft.com/office/drawing/2014/main" id="{25892C5E-8395-417E-BA26-BE6E30AB9AE6}"/>
                </a:ext>
              </a:extLst>
            </p:cNvPr>
            <p:cNvGrpSpPr/>
            <p:nvPr/>
          </p:nvGrpSpPr>
          <p:grpSpPr>
            <a:xfrm>
              <a:off x="3703438" y="795110"/>
              <a:ext cx="9547381" cy="1387398"/>
              <a:chOff x="4870293" y="946648"/>
              <a:chExt cx="9547381" cy="1387398"/>
            </a:xfrm>
          </p:grpSpPr>
          <p:sp>
            <p:nvSpPr>
              <p:cNvPr id="17" name="矩形 7">
                <a:extLst>
                  <a:ext uri="{FF2B5EF4-FFF2-40B4-BE49-F238E27FC236}">
                    <a16:creationId xmlns:a16="http://schemas.microsoft.com/office/drawing/2014/main" id="{CCC82C1A-63A1-4C6E-88F2-9EE6CE17B356}"/>
                  </a:ext>
                </a:extLst>
              </p:cNvPr>
              <p:cNvSpPr/>
              <p:nvPr/>
            </p:nvSpPr>
            <p:spPr>
              <a:xfrm>
                <a:off x="4870293" y="975346"/>
                <a:ext cx="8506939" cy="1358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4800" dirty="0">
                    <a:ln w="1524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Ambrose" panose="02040603050506020204" pitchFamily="18" charset="0"/>
                    <a:ea typeface="字魂27号-布丁体" panose="00000505000000000000" pitchFamily="2" charset="-122"/>
                  </a:rPr>
                  <a:t>LUYỆN ĐỌC </a:t>
                </a:r>
                <a:r>
                  <a:rPr lang="en-US" altLang="zh-CN" sz="4800" dirty="0" err="1">
                    <a:ln w="1524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Ambrose" panose="02040603050506020204" pitchFamily="18" charset="0"/>
                    <a:ea typeface="字魂27号-布丁体" panose="00000505000000000000" pitchFamily="2" charset="-122"/>
                  </a:rPr>
                  <a:t>nhóm</a:t>
                </a:r>
                <a:endParaRPr lang="en-US" altLang="zh-CN" sz="48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mbros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18" name="矩形 8">
                <a:extLst>
                  <a:ext uri="{FF2B5EF4-FFF2-40B4-BE49-F238E27FC236}">
                    <a16:creationId xmlns:a16="http://schemas.microsoft.com/office/drawing/2014/main" id="{B43B19DB-36F0-4113-A862-CDDE0B9CFE87}"/>
                  </a:ext>
                </a:extLst>
              </p:cNvPr>
              <p:cNvSpPr/>
              <p:nvPr/>
            </p:nvSpPr>
            <p:spPr>
              <a:xfrm>
                <a:off x="4870524" y="946648"/>
                <a:ext cx="9547150" cy="1094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4000">
                    <a:gradFill flip="none" rotWithShape="1">
                      <a:gsLst>
                        <a:gs pos="38000">
                          <a:srgbClr val="FF6D6D"/>
                        </a:gs>
                        <a:gs pos="63000">
                          <a:srgbClr val="C00000"/>
                        </a:gs>
                        <a:gs pos="87000">
                          <a:schemeClr val="accent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LUYỆN ĐỌC</a:t>
                </a:r>
                <a:r>
                  <a:rPr lang="vi-VN" altLang="zh-CN" sz="4000">
                    <a:gradFill flip="none" rotWithShape="1">
                      <a:gsLst>
                        <a:gs pos="38000">
                          <a:srgbClr val="FF6D6D"/>
                        </a:gs>
                        <a:gs pos="63000">
                          <a:srgbClr val="C00000"/>
                        </a:gs>
                        <a:gs pos="87000">
                          <a:schemeClr val="accent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>
                    <a:gradFill flip="none" rotWithShape="1">
                      <a:gsLst>
                        <a:gs pos="38000">
                          <a:srgbClr val="FF6D6D"/>
                        </a:gs>
                        <a:gs pos="63000">
                          <a:srgbClr val="C00000"/>
                        </a:gs>
                        <a:gs pos="87000">
                          <a:schemeClr val="accent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NHÓM 2 </a:t>
                </a:r>
                <a:endParaRPr lang="zh-CN" altLang="en-US" sz="4800" dirty="0">
                  <a:gradFill flip="none" rotWithShape="1">
                    <a:gsLst>
                      <a:gs pos="38000">
                        <a:srgbClr val="FF6D6D"/>
                      </a:gs>
                      <a:gs pos="63000">
                        <a:srgbClr val="C00000"/>
                      </a:gs>
                      <a:gs pos="87000">
                        <a:schemeClr val="accent2">
                          <a:lumMod val="50000"/>
                        </a:schemeClr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组合 9">
              <a:extLst>
                <a:ext uri="{FF2B5EF4-FFF2-40B4-BE49-F238E27FC236}">
                  <a16:creationId xmlns:a16="http://schemas.microsoft.com/office/drawing/2014/main" id="{94D97F2C-0925-4F2B-A79E-F8316B1B8A3B}"/>
                </a:ext>
              </a:extLst>
            </p:cNvPr>
            <p:cNvGrpSpPr/>
            <p:nvPr/>
          </p:nvGrpSpPr>
          <p:grpSpPr>
            <a:xfrm>
              <a:off x="3583560" y="873043"/>
              <a:ext cx="303659" cy="1372301"/>
              <a:chOff x="3771007" y="1083236"/>
              <a:chExt cx="303659" cy="1372301"/>
            </a:xfrm>
          </p:grpSpPr>
          <p:sp>
            <p:nvSpPr>
              <p:cNvPr id="15" name="矩形 10">
                <a:extLst>
                  <a:ext uri="{FF2B5EF4-FFF2-40B4-BE49-F238E27FC236}">
                    <a16:creationId xmlns:a16="http://schemas.microsoft.com/office/drawing/2014/main" id="{69309D4B-3BB6-4F79-AE14-5639957767D3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303659" cy="1358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48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mbros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16" name="矩形 11">
                <a:extLst>
                  <a:ext uri="{FF2B5EF4-FFF2-40B4-BE49-F238E27FC236}">
                    <a16:creationId xmlns:a16="http://schemas.microsoft.com/office/drawing/2014/main" id="{904092DA-7F98-4963-BAE9-ABC9AFBEC2CB}"/>
                  </a:ext>
                </a:extLst>
              </p:cNvPr>
              <p:cNvSpPr/>
              <p:nvPr/>
            </p:nvSpPr>
            <p:spPr>
              <a:xfrm>
                <a:off x="3771007" y="1096836"/>
                <a:ext cx="303659" cy="1358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48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latin typeface="UTM Ambros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</p:grpSp>
      <p:pic>
        <p:nvPicPr>
          <p:cNvPr id="19" name="PA_图片 4">
            <a:extLst>
              <a:ext uri="{FF2B5EF4-FFF2-40B4-BE49-F238E27FC236}">
                <a16:creationId xmlns:a16="http://schemas.microsoft.com/office/drawing/2014/main" id="{1F560DCC-D2A1-48A5-91B7-B83E0DA474F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3" y="1023629"/>
            <a:ext cx="5125570" cy="40620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E19A5B-DEA7-4D7C-9761-D53DC3316582}"/>
              </a:ext>
            </a:extLst>
          </p:cNvPr>
          <p:cNvSpPr txBox="1"/>
          <p:nvPr/>
        </p:nvSpPr>
        <p:spPr>
          <a:xfrm>
            <a:off x="906102" y="2227463"/>
            <a:ext cx="490004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altLang="zh-CN" sz="44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Yêu</a:t>
            </a:r>
            <a:r>
              <a:rPr lang="zh-CN" altLang="en-US" sz="44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44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cầu</a:t>
            </a:r>
            <a:endParaRPr lang="zh-CN" altLang="en-US" sz="4400" b="1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0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Phân</a:t>
            </a:r>
            <a:r>
              <a:rPr lang="zh-CN" altLang="en-US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công</a:t>
            </a:r>
            <a:r>
              <a:rPr lang="zh-CN" altLang="en-US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r>
              <a:rPr lang="zh-CN" altLang="en-US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theo</a:t>
            </a:r>
            <a:r>
              <a:rPr lang="zh-CN" altLang="en-US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đoạn</a:t>
            </a:r>
            <a:endParaRPr lang="zh-CN" altLang="en-US" sz="20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Tất</a:t>
            </a:r>
            <a:r>
              <a:rPr lang="zh-CN" altLang="en-US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cả</a:t>
            </a:r>
            <a:r>
              <a:rPr lang="zh-CN" altLang="en-US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thành</a:t>
            </a:r>
            <a:r>
              <a:rPr lang="zh-CN" altLang="en-US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viên</a:t>
            </a:r>
            <a:r>
              <a:rPr lang="zh-CN" altLang="en-US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đều</a:t>
            </a:r>
            <a:r>
              <a:rPr lang="zh-CN" altLang="en-US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endParaRPr lang="zh-CN" altLang="en-US" sz="20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0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Sửa lỗi cho bạn nếu bạn đọc chưa đúng.</a:t>
            </a:r>
            <a:endParaRPr lang="zh-CN" altLang="en-US" sz="20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91C598-C1D5-49F0-8AD4-7E645D27B1D3}"/>
              </a:ext>
            </a:extLst>
          </p:cNvPr>
          <p:cNvSpPr/>
          <p:nvPr/>
        </p:nvSpPr>
        <p:spPr>
          <a:xfrm>
            <a:off x="1223916" y="-20538"/>
            <a:ext cx="798557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chưa có tên gọ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tí xíu, chú có ích gì để ta đặt tên nào? – Trời hỏi.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nhỏ liền thưa: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làm chả cá, chả mực mà thiếu con là mất cả ngon ạ.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liền bảo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để ta nghĩ cho một cái tên. Tên chú thì…..là…..thì…..là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còn đang suy nghĩ, cây nhỏ đã chạy đi xa rồi. Nó mừng rỡ khoe với bạn bè: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đặt tên cho tôi là cây “thì là” đấy!</a:t>
            </a:r>
          </a:p>
          <a:p>
            <a:pPr lvl="0" algn="r">
              <a:defRPr/>
            </a:pPr>
            <a:r>
              <a:rPr lang="vi-VN" sz="1600" i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(Sự tích cây thì là – Trịnh Mạnh kể)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86124-10BD-46F0-933D-87C8A40EBDEE}"/>
              </a:ext>
            </a:extLst>
          </p:cNvPr>
          <p:cNvSpPr txBox="1"/>
          <p:nvPr/>
        </p:nvSpPr>
        <p:spPr>
          <a:xfrm>
            <a:off x="188510" y="1419622"/>
            <a:ext cx="912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1331640" y="-164554"/>
            <a:ext cx="491962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inpin heiti" charset="-122"/>
                <a:ea typeface="inpin heiti" charset="-122"/>
              </a:rPr>
              <a:t>01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292034" y="2040835"/>
            <a:ext cx="491962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inpin heiti" charset="-122"/>
                <a:ea typeface="inpin heiti" charset="-122"/>
              </a:rPr>
              <a:t>02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7397389" y="568148"/>
            <a:ext cx="1917476" cy="6468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toàn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51" y="1025379"/>
            <a:ext cx="2487649" cy="3508375"/>
          </a:xfrm>
          <a:prstGeom prst="rect">
            <a:avLst/>
          </a:prstGeom>
        </p:spPr>
      </p:pic>
      <p:pic>
        <p:nvPicPr>
          <p:cNvPr id="2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45" y="604939"/>
            <a:ext cx="6031227" cy="3983035"/>
          </a:xfrm>
          <a:prstGeom prst="rect">
            <a:avLst/>
          </a:prstGeom>
        </p:spPr>
      </p:pic>
      <p:pic>
        <p:nvPicPr>
          <p:cNvPr id="31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" y="604939"/>
            <a:ext cx="3070225" cy="222504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23520" y="2451707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Trả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lời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hỏi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2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4.5679E-6 L 3.05556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9CCCB4B-84D8-4156-BC01-5EA2C6A227BD}"/>
              </a:ext>
            </a:extLst>
          </p:cNvPr>
          <p:cNvSpPr txBox="1"/>
          <p:nvPr/>
        </p:nvSpPr>
        <p:spPr>
          <a:xfrm>
            <a:off x="730042" y="633650"/>
            <a:ext cx="794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Đóng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5E9332-9A69-4C92-8C05-DF6713971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756" y="2787774"/>
            <a:ext cx="1577666" cy="23486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7C937C-BF06-44F3-80E8-B6DB364F7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280" y="2803939"/>
            <a:ext cx="1946222" cy="2248010"/>
          </a:xfrm>
          <a:prstGeom prst="rect">
            <a:avLst/>
          </a:prstGeom>
        </p:spPr>
      </p:pic>
      <p:sp>
        <p:nvSpPr>
          <p:cNvPr id="24" name="Thought Bubble: Cloud 6">
            <a:extLst>
              <a:ext uri="{FF2B5EF4-FFF2-40B4-BE49-F238E27FC236}">
                <a16:creationId xmlns:a16="http://schemas.microsoft.com/office/drawing/2014/main" id="{2A8BB079-6A84-48A6-8AA2-2F250E01D2FD}"/>
              </a:ext>
            </a:extLst>
          </p:cNvPr>
          <p:cNvSpPr/>
          <p:nvPr/>
        </p:nvSpPr>
        <p:spPr>
          <a:xfrm>
            <a:off x="804470" y="1672791"/>
            <a:ext cx="3683890" cy="1841560"/>
          </a:xfrm>
          <a:prstGeom prst="cloudCallout">
            <a:avLst>
              <a:gd name="adj1" fmla="val -60393"/>
              <a:gd name="adj2" fmla="val 56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5" name="Thought Bubble: Cloud 7">
            <a:extLst>
              <a:ext uri="{FF2B5EF4-FFF2-40B4-BE49-F238E27FC236}">
                <a16:creationId xmlns:a16="http://schemas.microsoft.com/office/drawing/2014/main" id="{4C03ECD6-C4C9-4410-9DBF-FB09652DF9F7}"/>
              </a:ext>
            </a:extLst>
          </p:cNvPr>
          <p:cNvSpPr/>
          <p:nvPr/>
        </p:nvSpPr>
        <p:spPr>
          <a:xfrm>
            <a:off x="4717252" y="1629696"/>
            <a:ext cx="4304545" cy="1464597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cảm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 ạ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1F051F-1FED-4668-9AB9-D4F61A3E8C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1229" y="2861785"/>
            <a:ext cx="1549685" cy="2132318"/>
          </a:xfrm>
          <a:prstGeom prst="rect">
            <a:avLst/>
          </a:prstGeom>
        </p:spPr>
      </p:pic>
      <p:sp>
        <p:nvSpPr>
          <p:cNvPr id="27" name="Thought Bubble: Cloud 11">
            <a:extLst>
              <a:ext uri="{FF2B5EF4-FFF2-40B4-BE49-F238E27FC236}">
                <a16:creationId xmlns:a16="http://schemas.microsoft.com/office/drawing/2014/main" id="{694B144F-4949-4F97-9B12-0074B217988A}"/>
              </a:ext>
            </a:extLst>
          </p:cNvPr>
          <p:cNvSpPr/>
          <p:nvPr/>
        </p:nvSpPr>
        <p:spPr>
          <a:xfrm>
            <a:off x="817632" y="1692942"/>
            <a:ext cx="3683890" cy="1841560"/>
          </a:xfrm>
          <a:prstGeom prst="cloudCallout">
            <a:avLst>
              <a:gd name="adj1" fmla="val -60393"/>
              <a:gd name="adj2" fmla="val 56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ta thì đặt tên cho là cây cải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hought Bubble: Cloud 12">
            <a:extLst>
              <a:ext uri="{FF2B5EF4-FFF2-40B4-BE49-F238E27FC236}">
                <a16:creationId xmlns:a16="http://schemas.microsoft.com/office/drawing/2014/main" id="{A3A2656E-6CFA-477A-8048-31B1D4984FA1}"/>
              </a:ext>
            </a:extLst>
          </p:cNvPr>
          <p:cNvSpPr/>
          <p:nvPr/>
        </p:nvSpPr>
        <p:spPr>
          <a:xfrm>
            <a:off x="4760473" y="1645603"/>
            <a:ext cx="4059999" cy="1464597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cảm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 ạ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9127B1D5-CC47-44CF-BA2F-7B5F0C3CCB01}"/>
              </a:ext>
            </a:extLst>
          </p:cNvPr>
          <p:cNvSpPr txBox="1"/>
          <p:nvPr/>
        </p:nvSpPr>
        <p:spPr>
          <a:xfrm>
            <a:off x="27203" y="699542"/>
            <a:ext cx="8721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được trời đặt tên, cái cây mảnh khảnh, lá nhỏ xíu đã giới thiệu về mình như thế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1239699-7513-4C27-B51D-6AC855677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5" b="100000" l="0" r="39897">
                        <a14:foregroundMark x1="14384" y1="61372" x2="22603" y2="71119"/>
                        <a14:foregroundMark x1="23116" y1="76895" x2="24315" y2="90975"/>
                        <a14:backgroundMark x1="8390" y1="32130" x2="10274" y2="88087"/>
                        <a14:backgroundMark x1="17466" y1="33213" x2="32363" y2="70036"/>
                        <a14:backgroundMark x1="36644" y1="40072" x2="26712" y2="68592"/>
                        <a14:backgroundMark x1="4452" y1="72202" x2="20719" y2="747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5911" y="1530962"/>
            <a:ext cx="6809292" cy="3507242"/>
          </a:xfrm>
          <a:prstGeom prst="rect">
            <a:avLst/>
          </a:prstGeom>
        </p:spPr>
      </p:pic>
      <p:sp>
        <p:nvSpPr>
          <p:cNvPr id="62" name="Thought Bubble: Cloud 4">
            <a:extLst>
              <a:ext uri="{FF2B5EF4-FFF2-40B4-BE49-F238E27FC236}">
                <a16:creationId xmlns:a16="http://schemas.microsoft.com/office/drawing/2014/main" id="{0BE6FEE0-7611-4C12-AED4-29CB2B28A7C5}"/>
              </a:ext>
            </a:extLst>
          </p:cNvPr>
          <p:cNvSpPr/>
          <p:nvPr/>
        </p:nvSpPr>
        <p:spPr>
          <a:xfrm>
            <a:off x="606253" y="1749271"/>
            <a:ext cx="3752709" cy="2506698"/>
          </a:xfrm>
          <a:prstGeom prst="cloudCallout">
            <a:avLst>
              <a:gd name="adj1" fmla="val 56071"/>
              <a:gd name="adj2" fmla="val 4637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chả cá, chả mực mà không có con thì mất cả ngon ạ..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1239699-7513-4C27-B51D-6AC855677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4" b="100000" l="4845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5470" y="1595589"/>
            <a:ext cx="6223625" cy="35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A683DF5-D8C5-436F-93A7-AA4C19D34716}"/>
              </a:ext>
            </a:extLst>
          </p:cNvPr>
          <p:cNvSpPr txBox="1"/>
          <p:nvPr/>
        </p:nvSpPr>
        <p:spPr>
          <a:xfrm>
            <a:off x="947453" y="721245"/>
            <a:ext cx="840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”?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A8D6C141-A281-4934-A988-7120A2721606}"/>
              </a:ext>
            </a:extLst>
          </p:cNvPr>
          <p:cNvSpPr/>
          <p:nvPr/>
        </p:nvSpPr>
        <p:spPr>
          <a:xfrm>
            <a:off x="1443209" y="1636258"/>
            <a:ext cx="7700791" cy="309573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"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...."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"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".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1239699-7513-4C27-B51D-6AC855677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5" b="100000" l="0" r="39897">
                        <a14:foregroundMark x1="14384" y1="61372" x2="22603" y2="71119"/>
                        <a14:foregroundMark x1="23116" y1="76895" x2="24315" y2="90975"/>
                        <a14:backgroundMark x1="8390" y1="32130" x2="10274" y2="88087"/>
                        <a14:backgroundMark x1="17466" y1="33213" x2="32363" y2="70036"/>
                        <a14:backgroundMark x1="36644" y1="40072" x2="26712" y2="68592"/>
                        <a14:backgroundMark x1="4452" y1="72202" x2="20719" y2="747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4544" y="1636258"/>
            <a:ext cx="6809292" cy="35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12617"/>
            <a:ext cx="2892069" cy="39479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683DF5-D8C5-436F-93A7-AA4C19D34716}"/>
              </a:ext>
            </a:extLst>
          </p:cNvPr>
          <p:cNvSpPr txBox="1"/>
          <p:nvPr/>
        </p:nvSpPr>
        <p:spPr>
          <a:xfrm>
            <a:off x="467544" y="658510"/>
            <a:ext cx="7996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Theo em, bạn bè của cây nhỏ sẽ nói gì khi cây nhỏ khoe tên mình là cây thì là?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239699-7513-4C27-B51D-6AC855677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5" b="100000" l="0" r="39897">
                        <a14:foregroundMark x1="14384" y1="61372" x2="22603" y2="71119"/>
                        <a14:foregroundMark x1="23116" y1="76895" x2="24315" y2="90975"/>
                        <a14:backgroundMark x1="8390" y1="32130" x2="10274" y2="88087"/>
                        <a14:backgroundMark x1="17466" y1="33213" x2="32363" y2="70036"/>
                        <a14:backgroundMark x1="36644" y1="40072" x2="26712" y2="68592"/>
                        <a14:backgroundMark x1="4452" y1="72202" x2="20719" y2="747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43" y="915566"/>
            <a:ext cx="6809292" cy="35072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7C937C-BF06-44F3-80E8-B6DB364F7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8687" y="2425561"/>
            <a:ext cx="1946222" cy="22480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1F051F-1FED-4668-9AB9-D4F61A3E8C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3178" y="2541253"/>
            <a:ext cx="1549685" cy="213231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585680" y="1750678"/>
            <a:ext cx="1640715" cy="86409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862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" descr="583bf2c0947695c562ac5d99856941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45" y="604939"/>
            <a:ext cx="6031227" cy="3983035"/>
          </a:xfrm>
          <a:prstGeom prst="rect">
            <a:avLst/>
          </a:prstGeom>
        </p:spPr>
      </p:pic>
      <p:pic>
        <p:nvPicPr>
          <p:cNvPr id="31" name="图片 17" descr="69a8f3e94da59fb9c00491d0266be90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604939"/>
            <a:ext cx="3070225" cy="2225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752" y="2228455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Luyện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组合 1"/>
          <p:cNvGrpSpPr/>
          <p:nvPr/>
        </p:nvGrpSpPr>
        <p:grpSpPr>
          <a:xfrm>
            <a:off x="7007742" y="2567701"/>
            <a:ext cx="2523525" cy="2520280"/>
            <a:chOff x="586160" y="1171713"/>
            <a:chExt cx="2847053" cy="3145477"/>
          </a:xfrm>
        </p:grpSpPr>
        <p:sp>
          <p:nvSpPr>
            <p:cNvPr id="8" name="Trapezoid 1"/>
            <p:cNvSpPr/>
            <p:nvPr/>
          </p:nvSpPr>
          <p:spPr>
            <a:xfrm>
              <a:off x="1470653" y="3669747"/>
              <a:ext cx="1147541" cy="472296"/>
            </a:xfrm>
            <a:prstGeom prst="trapezoid">
              <a:avLst>
                <a:gd name="adj" fmla="val 39642"/>
              </a:avLst>
            </a:prstGeom>
            <a:solidFill>
              <a:schemeClr val="tx2"/>
            </a:solidFill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9" name="Oval 3"/>
            <p:cNvSpPr/>
            <p:nvPr/>
          </p:nvSpPr>
          <p:spPr>
            <a:xfrm>
              <a:off x="655635" y="1171713"/>
              <a:ext cx="2777578" cy="2777579"/>
            </a:xfrm>
            <a:prstGeom prst="ellipse">
              <a:avLst/>
            </a:prstGeom>
            <a:solidFill>
              <a:schemeClr val="accent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0" name="Oval 4"/>
            <p:cNvSpPr/>
            <p:nvPr/>
          </p:nvSpPr>
          <p:spPr>
            <a:xfrm>
              <a:off x="1002832" y="1518911"/>
              <a:ext cx="2083184" cy="2083184"/>
            </a:xfrm>
            <a:prstGeom prst="ellipse">
              <a:avLst/>
            </a:prstGeom>
            <a:solidFill>
              <a:schemeClr val="accent2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1" name="Oval 5"/>
            <p:cNvSpPr/>
            <p:nvPr/>
          </p:nvSpPr>
          <p:spPr>
            <a:xfrm>
              <a:off x="1350030" y="1866108"/>
              <a:ext cx="1388789" cy="1388789"/>
            </a:xfrm>
            <a:prstGeom prst="ellipse">
              <a:avLst/>
            </a:prstGeom>
            <a:solidFill>
              <a:schemeClr val="accent3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2" name="Oval 6"/>
            <p:cNvSpPr/>
            <p:nvPr/>
          </p:nvSpPr>
          <p:spPr>
            <a:xfrm>
              <a:off x="1697226" y="2213305"/>
              <a:ext cx="694395" cy="694395"/>
            </a:xfrm>
            <a:prstGeom prst="ellipse">
              <a:avLst/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3" name="TextBox 7"/>
            <p:cNvSpPr txBox="1">
              <a:spLocks/>
            </p:cNvSpPr>
            <p:nvPr/>
          </p:nvSpPr>
          <p:spPr bwMode="auto">
            <a:xfrm>
              <a:off x="1918026" y="2950560"/>
              <a:ext cx="257282" cy="2492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01</a:t>
              </a:r>
            </a:p>
          </p:txBody>
        </p:sp>
        <p:sp>
          <p:nvSpPr>
            <p:cNvPr id="14" name="TextBox 21"/>
            <p:cNvSpPr txBox="1">
              <a:spLocks/>
            </p:cNvSpPr>
            <p:nvPr/>
          </p:nvSpPr>
          <p:spPr bwMode="auto">
            <a:xfrm>
              <a:off x="1918026" y="3302033"/>
              <a:ext cx="257282" cy="2492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02</a:t>
              </a:r>
            </a:p>
          </p:txBody>
        </p:sp>
        <p:sp>
          <p:nvSpPr>
            <p:cNvPr id="15" name="TextBox 22"/>
            <p:cNvSpPr txBox="1">
              <a:spLocks/>
            </p:cNvSpPr>
            <p:nvPr/>
          </p:nvSpPr>
          <p:spPr bwMode="auto">
            <a:xfrm>
              <a:off x="1918026" y="3653505"/>
              <a:ext cx="257282" cy="2492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03</a:t>
              </a:r>
            </a:p>
          </p:txBody>
        </p:sp>
        <p:grpSp>
          <p:nvGrpSpPr>
            <p:cNvPr id="16" name="Group 2"/>
            <p:cNvGrpSpPr/>
            <p:nvPr/>
          </p:nvGrpSpPr>
          <p:grpSpPr>
            <a:xfrm>
              <a:off x="586160" y="4148393"/>
              <a:ext cx="2802876" cy="168797"/>
              <a:chOff x="1826903" y="5345679"/>
              <a:chExt cx="3737168" cy="225062"/>
            </a:xfrm>
          </p:grpSpPr>
          <p:cxnSp>
            <p:nvCxnSpPr>
              <p:cNvPr id="17" name="Straight Connector 37"/>
              <p:cNvCxnSpPr/>
              <p:nvPr/>
            </p:nvCxnSpPr>
            <p:spPr>
              <a:xfrm>
                <a:off x="2149474" y="5345679"/>
                <a:ext cx="271846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38"/>
              <p:cNvCxnSpPr/>
              <p:nvPr/>
            </p:nvCxnSpPr>
            <p:spPr>
              <a:xfrm>
                <a:off x="2296877" y="5426808"/>
                <a:ext cx="250903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39"/>
              <p:cNvCxnSpPr/>
              <p:nvPr/>
            </p:nvCxnSpPr>
            <p:spPr>
              <a:xfrm>
                <a:off x="4768087" y="5426808"/>
                <a:ext cx="59161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0"/>
              <p:cNvCxnSpPr/>
              <p:nvPr/>
            </p:nvCxnSpPr>
            <p:spPr>
              <a:xfrm>
                <a:off x="4639474" y="5570741"/>
                <a:ext cx="444490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1"/>
              <p:cNvCxnSpPr/>
              <p:nvPr/>
            </p:nvCxnSpPr>
            <p:spPr>
              <a:xfrm>
                <a:off x="1826903" y="5553236"/>
                <a:ext cx="95280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42"/>
              <p:cNvCxnSpPr/>
              <p:nvPr/>
            </p:nvCxnSpPr>
            <p:spPr>
              <a:xfrm>
                <a:off x="5335976" y="5570741"/>
                <a:ext cx="22809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8"/>
          <p:cNvGrpSpPr/>
          <p:nvPr/>
        </p:nvGrpSpPr>
        <p:grpSpPr>
          <a:xfrm>
            <a:off x="8443679" y="3214806"/>
            <a:ext cx="1935532" cy="309834"/>
            <a:chOff x="3607509" y="3510754"/>
            <a:chExt cx="2911570" cy="51559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5" name="Freeform: Shape 9"/>
            <p:cNvSpPr/>
            <p:nvPr/>
          </p:nvSpPr>
          <p:spPr>
            <a:xfrm>
              <a:off x="3607509" y="3700767"/>
              <a:ext cx="2731312" cy="135579"/>
            </a:xfrm>
            <a:custGeom>
              <a:avLst/>
              <a:gdLst/>
              <a:ahLst/>
              <a:cxnLst/>
              <a:rect l="l" t="t" r="r" b="b"/>
              <a:pathLst>
                <a:path w="3916090" h="166202">
                  <a:moveTo>
                    <a:pt x="83101" y="0"/>
                  </a:moveTo>
                  <a:lnTo>
                    <a:pt x="3916090" y="0"/>
                  </a:lnTo>
                  <a:lnTo>
                    <a:pt x="3916090" y="166201"/>
                  </a:lnTo>
                  <a:lnTo>
                    <a:pt x="83106" y="166201"/>
                  </a:lnTo>
                  <a:cubicBezTo>
                    <a:pt x="83104" y="166202"/>
                    <a:pt x="83103" y="166202"/>
                    <a:pt x="83101" y="166202"/>
                  </a:cubicBezTo>
                  <a:cubicBezTo>
                    <a:pt x="37206" y="166202"/>
                    <a:pt x="0" y="128996"/>
                    <a:pt x="0" y="83101"/>
                  </a:cubicBezTo>
                  <a:cubicBezTo>
                    <a:pt x="0" y="37206"/>
                    <a:pt x="37206" y="0"/>
                    <a:pt x="83101" y="0"/>
                  </a:cubicBezTo>
                  <a:close/>
                </a:path>
              </a:pathLst>
            </a:custGeom>
            <a:grpFill/>
            <a:ln w="127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inpin heiti" charset="-122"/>
              </a:endParaRPr>
            </a:p>
          </p:txBody>
        </p:sp>
        <p:sp>
          <p:nvSpPr>
            <p:cNvPr id="26" name="Oval 10"/>
            <p:cNvSpPr/>
            <p:nvPr/>
          </p:nvSpPr>
          <p:spPr>
            <a:xfrm>
              <a:off x="6275343" y="3700767"/>
              <a:ext cx="115918" cy="135579"/>
            </a:xfrm>
            <a:prstGeom prst="ellipse">
              <a:avLst/>
            </a:prstGeom>
            <a:grpFill/>
            <a:ln w="127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inpin heiti" charset="-122"/>
              </a:endParaRPr>
            </a:p>
          </p:txBody>
        </p:sp>
        <p:grpSp>
          <p:nvGrpSpPr>
            <p:cNvPr id="27" name="Group 11"/>
            <p:cNvGrpSpPr/>
            <p:nvPr/>
          </p:nvGrpSpPr>
          <p:grpSpPr>
            <a:xfrm>
              <a:off x="5831398" y="3510754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35" name="Parallelogram 17"/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36" name="Parallelogram 18"/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37" name="Parallelogram 19"/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38" name="Parallelogram 20"/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</p:grpSp>
        <p:grpSp>
          <p:nvGrpSpPr>
            <p:cNvPr id="28" name="Group 12"/>
            <p:cNvGrpSpPr/>
            <p:nvPr/>
          </p:nvGrpSpPr>
          <p:grpSpPr>
            <a:xfrm flipV="1">
              <a:off x="5831398" y="3836336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29" name="Parallelogram 13"/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30" name="Parallelogram 14"/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33" name="Parallelogram 15"/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34" name="Parallelogram 16"/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</p:grpSp>
      </p:grpSp>
      <p:grpSp>
        <p:nvGrpSpPr>
          <p:cNvPr id="39" name="Group 23"/>
          <p:cNvGrpSpPr/>
          <p:nvPr/>
        </p:nvGrpSpPr>
        <p:grpSpPr>
          <a:xfrm>
            <a:off x="8776614" y="2650382"/>
            <a:ext cx="1634872" cy="347452"/>
            <a:chOff x="5082982" y="2727431"/>
            <a:chExt cx="2459294" cy="578190"/>
          </a:xfrm>
          <a:solidFill>
            <a:schemeClr val="bg1">
              <a:lumMod val="75000"/>
            </a:schemeClr>
          </a:solidFill>
        </p:grpSpPr>
        <p:sp>
          <p:nvSpPr>
            <p:cNvPr id="40" name="Freeform: Shape 24"/>
            <p:cNvSpPr/>
            <p:nvPr/>
          </p:nvSpPr>
          <p:spPr>
            <a:xfrm>
              <a:off x="5082982" y="2727431"/>
              <a:ext cx="2273518" cy="578190"/>
            </a:xfrm>
            <a:custGeom>
              <a:avLst/>
              <a:gdLst/>
              <a:ahLst/>
              <a:cxnLst/>
              <a:rect l="l" t="t" r="r" b="b"/>
              <a:pathLst>
                <a:path w="2693980" h="578190">
                  <a:moveTo>
                    <a:pt x="635968" y="0"/>
                  </a:moveTo>
                  <a:lnTo>
                    <a:pt x="552495" y="221306"/>
                  </a:lnTo>
                  <a:lnTo>
                    <a:pt x="2693980" y="221306"/>
                  </a:lnTo>
                  <a:lnTo>
                    <a:pt x="2693980" y="356884"/>
                  </a:lnTo>
                  <a:lnTo>
                    <a:pt x="552497" y="356884"/>
                  </a:lnTo>
                  <a:lnTo>
                    <a:pt x="635970" y="578190"/>
                  </a:lnTo>
                  <a:lnTo>
                    <a:pt x="2" y="289095"/>
                  </a:lnTo>
                  <a:lnTo>
                    <a:pt x="0" y="289095"/>
                  </a:ln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inpin heiti" charset="-122"/>
              </a:endParaRPr>
            </a:p>
          </p:txBody>
        </p:sp>
        <p:sp>
          <p:nvSpPr>
            <p:cNvPr id="41" name="Oval 25"/>
            <p:cNvSpPr/>
            <p:nvPr/>
          </p:nvSpPr>
          <p:spPr>
            <a:xfrm>
              <a:off x="7298540" y="2948738"/>
              <a:ext cx="115918" cy="135579"/>
            </a:xfrm>
            <a:prstGeom prst="ellipse">
              <a:avLst/>
            </a:prstGeom>
            <a:grpFill/>
            <a:ln w="1905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inpin heiti" charset="-122"/>
              </a:endParaRPr>
            </a:p>
          </p:txBody>
        </p:sp>
        <p:grpSp>
          <p:nvGrpSpPr>
            <p:cNvPr id="42" name="Group 26"/>
            <p:cNvGrpSpPr/>
            <p:nvPr/>
          </p:nvGrpSpPr>
          <p:grpSpPr>
            <a:xfrm>
              <a:off x="6854595" y="2758725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48" name="Parallelogram 32"/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49" name="Parallelogram 33"/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50" name="Parallelogram 34"/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51" name="Parallelogram 35"/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</p:grpSp>
        <p:grpSp>
          <p:nvGrpSpPr>
            <p:cNvPr id="43" name="Group 27"/>
            <p:cNvGrpSpPr/>
            <p:nvPr/>
          </p:nvGrpSpPr>
          <p:grpSpPr>
            <a:xfrm flipV="1">
              <a:off x="6854595" y="3084309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44" name="Parallelogram 28"/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45" name="Parallelogram 29"/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46" name="Parallelogram 30"/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  <p:sp>
            <p:nvSpPr>
              <p:cNvPr id="47" name="Parallelogram 31"/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inpin heiti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035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33333E-6 L -4.1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8" y="650013"/>
            <a:ext cx="4613466" cy="4310463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92" y="657805"/>
            <a:ext cx="3143953" cy="29374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34C7FD-00B3-40B2-A884-82AC6719C208}"/>
              </a:ext>
            </a:extLst>
          </p:cNvPr>
          <p:cNvSpPr txBox="1"/>
          <p:nvPr/>
        </p:nvSpPr>
        <p:spPr>
          <a:xfrm>
            <a:off x="0" y="650013"/>
            <a:ext cx="1039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78251" y="2108158"/>
            <a:ext cx="3006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rất có nhiều lợi ích như dùng để nấu canh cá, chả cá… Xin trời cho con một cái tên ạ!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81128" y="2041713"/>
            <a:ext cx="3006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239699-7513-4C27-B51D-6AC855677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5" b="100000" l="0" r="39897">
                        <a14:foregroundMark x1="14384" y1="61372" x2="22603" y2="71119"/>
                        <a14:foregroundMark x1="23116" y1="76895" x2="24315" y2="90975"/>
                        <a14:backgroundMark x1="8390" y1="32130" x2="10274" y2="88087"/>
                        <a14:backgroundMark x1="17466" y1="33213" x2="32363" y2="70036"/>
                        <a14:backgroundMark x1="36644" y1="40072" x2="26712" y2="68592"/>
                        <a14:backgroundMark x1="4452" y1="72202" x2="20719" y2="747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1610379"/>
            <a:ext cx="6809292" cy="350724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6E38E7-8A92-4A4B-9580-56B7949016FD}"/>
              </a:ext>
            </a:extLst>
          </p:cNvPr>
          <p:cNvCxnSpPr>
            <a:cxnSpLocks/>
          </p:cNvCxnSpPr>
          <p:nvPr/>
        </p:nvCxnSpPr>
        <p:spPr>
          <a:xfrm>
            <a:off x="683568" y="1131590"/>
            <a:ext cx="3300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5989A9-2668-4BE9-9130-D6C3FB4CEC9F}"/>
              </a:ext>
            </a:extLst>
          </p:cNvPr>
          <p:cNvCxnSpPr>
            <a:cxnSpLocks/>
          </p:cNvCxnSpPr>
          <p:nvPr/>
        </p:nvCxnSpPr>
        <p:spPr>
          <a:xfrm>
            <a:off x="4286445" y="1072555"/>
            <a:ext cx="4462019" cy="59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7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4152"/>
            <a:ext cx="8640960" cy="436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4542420" y="606810"/>
            <a:ext cx="4573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bạn nói và đáp lời đề nghị chơi một trò chơi.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5368218" y="2912692"/>
            <a:ext cx="4000124" cy="2220007"/>
          </a:xfrm>
          <a:prstGeom prst="cloudCallout">
            <a:avLst>
              <a:gd name="adj1" fmla="val -41080"/>
              <a:gd name="adj2" fmla="val -49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 có thể chơi nhảy dây cùng tớ không?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1475656" y="2668994"/>
            <a:ext cx="3288278" cy="1366429"/>
          </a:xfrm>
          <a:prstGeom prst="cloudCallout">
            <a:avLst>
              <a:gd name="adj1" fmla="val -34731"/>
              <a:gd name="adj2" fmla="val 6404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 chứ, mình cùng chơi nào.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AC9299-3E4F-4B52-AC06-AF6F67A211D6}"/>
              </a:ext>
            </a:extLst>
          </p:cNvPr>
          <p:cNvCxnSpPr>
            <a:cxnSpLocks/>
          </p:cNvCxnSpPr>
          <p:nvPr/>
        </p:nvCxnSpPr>
        <p:spPr>
          <a:xfrm>
            <a:off x="5076056" y="1059582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27E991-CB5B-4C8E-BF89-493A9CE50CB0}"/>
              </a:ext>
            </a:extLst>
          </p:cNvPr>
          <p:cNvCxnSpPr>
            <a:cxnSpLocks/>
          </p:cNvCxnSpPr>
          <p:nvPr/>
        </p:nvCxnSpPr>
        <p:spPr>
          <a:xfrm>
            <a:off x="4644008" y="1491630"/>
            <a:ext cx="3888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954" y="843558"/>
            <a:ext cx="869614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</a:t>
            </a: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</a:t>
            </a:r>
            <a:r>
              <a:rPr kumimoji="0" lang="en-US" altLang="zh-CN" sz="6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cây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5"/>
            <a:ext cx="9144479" cy="51391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42" y="478484"/>
            <a:ext cx="540000" cy="357872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5958" y="478484"/>
            <a:ext cx="540000" cy="357872"/>
          </a:xfrm>
          <a:prstGeom prst="rect">
            <a:avLst/>
          </a:prstGeom>
        </p:spPr>
      </p:pic>
      <p:grpSp>
        <p:nvGrpSpPr>
          <p:cNvPr id="23" name="组合 25"/>
          <p:cNvGrpSpPr/>
          <p:nvPr/>
        </p:nvGrpSpPr>
        <p:grpSpPr>
          <a:xfrm>
            <a:off x="441436" y="1747304"/>
            <a:ext cx="4033031" cy="1103083"/>
            <a:chOff x="1116724" y="2759942"/>
            <a:chExt cx="5184704" cy="1470777"/>
          </a:xfrm>
        </p:grpSpPr>
        <p:pic>
          <p:nvPicPr>
            <p:cNvPr id="2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4" y="2759942"/>
              <a:ext cx="1560230" cy="1470777"/>
            </a:xfrm>
            <a:prstGeom prst="rect">
              <a:avLst/>
            </a:prstGeom>
          </p:spPr>
        </p:pic>
        <p:sp>
          <p:nvSpPr>
            <p:cNvPr id="25" name="TextBox 1"/>
            <p:cNvSpPr txBox="1"/>
            <p:nvPr/>
          </p:nvSpPr>
          <p:spPr>
            <a:xfrm>
              <a:off x="2613560" y="2828269"/>
              <a:ext cx="368786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 đúng, rõ ràng bài, biết ngắt đúng, nhấn giọng phù hợp</a:t>
              </a:r>
              <a:endParaRPr kumimoji="0" lang="zh-CN" altLang="en-US" sz="2400" b="1" i="0" u="none" strike="noStrike" kern="1200" cap="none" spc="2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+mn-cs"/>
              </a:endParaRPr>
            </a:p>
          </p:txBody>
        </p:sp>
      </p:grpSp>
      <p:grpSp>
        <p:nvGrpSpPr>
          <p:cNvPr id="26" name="组合 26"/>
          <p:cNvGrpSpPr/>
          <p:nvPr/>
        </p:nvGrpSpPr>
        <p:grpSpPr>
          <a:xfrm>
            <a:off x="5248984" y="2158643"/>
            <a:ext cx="3302521" cy="1072359"/>
            <a:chOff x="6308181" y="2741721"/>
            <a:chExt cx="4403361" cy="1429812"/>
          </a:xfrm>
        </p:grpSpPr>
        <p:pic>
          <p:nvPicPr>
            <p:cNvPr id="27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181" y="2741721"/>
              <a:ext cx="1516774" cy="1429812"/>
            </a:xfrm>
            <a:prstGeom prst="rect">
              <a:avLst/>
            </a:prstGeom>
          </p:spPr>
        </p:pic>
        <p:sp>
          <p:nvSpPr>
            <p:cNvPr id="28" name="TextBox 1"/>
            <p:cNvSpPr txBox="1"/>
            <p:nvPr/>
          </p:nvSpPr>
          <p:spPr>
            <a:xfrm>
              <a:off x="7842164" y="2856464"/>
              <a:ext cx="286937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Arial"/>
                  <a:sym typeface="Arial"/>
                </a:rPr>
                <a:t>Trả lời được các câu hỏi có liên quan đến bài đọc.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" name="组合 27"/>
          <p:cNvGrpSpPr/>
          <p:nvPr/>
        </p:nvGrpSpPr>
        <p:grpSpPr>
          <a:xfrm>
            <a:off x="1645248" y="3482370"/>
            <a:ext cx="5041302" cy="1107632"/>
            <a:chOff x="1499100" y="4608070"/>
            <a:chExt cx="5744515" cy="1169918"/>
          </a:xfrm>
        </p:grpSpPr>
        <p:pic>
          <p:nvPicPr>
            <p:cNvPr id="30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100" y="4608070"/>
              <a:ext cx="1283860" cy="1169918"/>
            </a:xfrm>
            <a:prstGeom prst="rect">
              <a:avLst/>
            </a:prstGeom>
          </p:spPr>
        </p:pic>
        <p:sp>
          <p:nvSpPr>
            <p:cNvPr id="31" name="TextBox 1"/>
            <p:cNvSpPr txBox="1"/>
            <p:nvPr/>
          </p:nvSpPr>
          <p:spPr>
            <a:xfrm>
              <a:off x="2898161" y="4784620"/>
              <a:ext cx="4345454" cy="975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 chia sẻ những trải nghiệm, suy nghĩ, cảm xúc có liên quan đến bài đọc.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隶书" panose="02010509060101010101" pitchFamily="49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357051"/>
            <a:ext cx="68332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0" b="1" i="0" u="none" strike="noStrike" kern="1200" cap="none" spc="225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2" charset="0"/>
                <a:ea typeface="汉仪小麦体简" panose="00020600040101010101" pitchFamily="18" charset="-122"/>
                <a:cs typeface="+mn-cs"/>
              </a:rPr>
              <a:t>YÊU CẦU CẦN ĐẠT</a:t>
            </a:r>
            <a:endParaRPr kumimoji="0" lang="zh-CN" altLang="en-US" sz="4500" b="1" i="0" u="none" strike="noStrike" kern="1200" cap="none" spc="225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2" charset="0"/>
              <a:ea typeface="汉仪小麦体简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118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9502"/>
            <a:ext cx="6408712" cy="376976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6" y="2516341"/>
            <a:ext cx="2523535" cy="2627159"/>
          </a:xfrm>
          <a:prstGeom prst="rect">
            <a:avLst/>
          </a:prstGeom>
        </p:spPr>
      </p:pic>
      <p:sp>
        <p:nvSpPr>
          <p:cNvPr id="39" name="TextBox 68"/>
          <p:cNvSpPr txBox="1">
            <a:spLocks/>
          </p:cNvSpPr>
          <p:nvPr/>
        </p:nvSpPr>
        <p:spPr>
          <a:xfrm>
            <a:off x="3779912" y="1814710"/>
            <a:ext cx="4077684" cy="1403261"/>
          </a:xfrm>
          <a:prstGeom prst="rect">
            <a:avLst/>
          </a:prstGeom>
        </p:spPr>
        <p:txBody>
          <a:bodyPr vert="horz" wrap="square" lIns="0" tIns="72000" rIns="0" bIns="0" anchor="t" anchorCtr="1">
            <a:noAutofit/>
          </a:bodyPr>
          <a:lstStyle/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inpin heiti" charset="-122"/>
              </a:rPr>
              <a:t>Đóng vai các nhân vật, đọc bài nhiều lần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inpin heiti" charset="-122"/>
              </a:rPr>
              <a:t>Chuẩn bị bài sau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2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5"/>
            <a:ext cx="9144479" cy="51391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42" y="478484"/>
            <a:ext cx="540000" cy="357872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5958" y="478484"/>
            <a:ext cx="540000" cy="357872"/>
          </a:xfrm>
          <a:prstGeom prst="rect">
            <a:avLst/>
          </a:prstGeom>
        </p:spPr>
      </p:pic>
      <p:grpSp>
        <p:nvGrpSpPr>
          <p:cNvPr id="23" name="组合 25"/>
          <p:cNvGrpSpPr/>
          <p:nvPr/>
        </p:nvGrpSpPr>
        <p:grpSpPr>
          <a:xfrm>
            <a:off x="441436" y="1747304"/>
            <a:ext cx="4033031" cy="1103083"/>
            <a:chOff x="1116724" y="2759942"/>
            <a:chExt cx="5184704" cy="1470777"/>
          </a:xfrm>
        </p:grpSpPr>
        <p:pic>
          <p:nvPicPr>
            <p:cNvPr id="2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4" y="2759942"/>
              <a:ext cx="1560230" cy="1470777"/>
            </a:xfrm>
            <a:prstGeom prst="rect">
              <a:avLst/>
            </a:prstGeom>
          </p:spPr>
        </p:pic>
        <p:sp>
          <p:nvSpPr>
            <p:cNvPr id="25" name="TextBox 1"/>
            <p:cNvSpPr txBox="1"/>
            <p:nvPr/>
          </p:nvSpPr>
          <p:spPr>
            <a:xfrm>
              <a:off x="2613560" y="2828269"/>
              <a:ext cx="368786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Đọc đúng, rõ ràng bài, biết ngắt đúng, nhấn giọng phù hợp</a:t>
              </a:r>
              <a:endParaRPr lang="zh-CN" altLang="en-US" sz="2400" b="1" spc="225" dirty="0">
                <a:latin typeface="Arial" panose="020B0604020202020204" pitchFamily="34" charset="0"/>
                <a:ea typeface="汉仪小麦体简" panose="00020600040101010101" pitchFamily="18" charset="-122"/>
              </a:endParaRPr>
            </a:p>
          </p:txBody>
        </p:sp>
      </p:grpSp>
      <p:grpSp>
        <p:nvGrpSpPr>
          <p:cNvPr id="26" name="组合 26"/>
          <p:cNvGrpSpPr/>
          <p:nvPr/>
        </p:nvGrpSpPr>
        <p:grpSpPr>
          <a:xfrm>
            <a:off x="5248984" y="2158643"/>
            <a:ext cx="3302521" cy="1072359"/>
            <a:chOff x="6308181" y="2741721"/>
            <a:chExt cx="4403361" cy="1429812"/>
          </a:xfrm>
        </p:grpSpPr>
        <p:pic>
          <p:nvPicPr>
            <p:cNvPr id="27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181" y="2741721"/>
              <a:ext cx="1516774" cy="1429812"/>
            </a:xfrm>
            <a:prstGeom prst="rect">
              <a:avLst/>
            </a:prstGeom>
          </p:spPr>
        </p:pic>
        <p:sp>
          <p:nvSpPr>
            <p:cNvPr id="28" name="TextBox 1"/>
            <p:cNvSpPr txBox="1"/>
            <p:nvPr/>
          </p:nvSpPr>
          <p:spPr>
            <a:xfrm>
              <a:off x="7842164" y="2856464"/>
              <a:ext cx="286937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en-US" kern="0">
                  <a:solidFill>
                    <a:srgbClr val="000000"/>
                  </a:solidFill>
                  <a:ea typeface="Calibri" panose="020F0502020204030204" pitchFamily="34" charset="0"/>
                  <a:cs typeface="Arial"/>
                  <a:sym typeface="Arial"/>
                </a:rPr>
                <a:t>Trả lời được các câu hỏi có liên quan đến bài đọc.</a:t>
              </a:r>
              <a:endParaRPr lang="en-US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组合 27"/>
          <p:cNvGrpSpPr/>
          <p:nvPr/>
        </p:nvGrpSpPr>
        <p:grpSpPr>
          <a:xfrm>
            <a:off x="1645248" y="3482370"/>
            <a:ext cx="5041302" cy="1107632"/>
            <a:chOff x="1499100" y="4608070"/>
            <a:chExt cx="5744515" cy="1169918"/>
          </a:xfrm>
        </p:grpSpPr>
        <p:pic>
          <p:nvPicPr>
            <p:cNvPr id="30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100" y="4608070"/>
              <a:ext cx="1283860" cy="1169918"/>
            </a:xfrm>
            <a:prstGeom prst="rect">
              <a:avLst/>
            </a:prstGeom>
          </p:spPr>
        </p:pic>
        <p:sp>
          <p:nvSpPr>
            <p:cNvPr id="31" name="TextBox 1"/>
            <p:cNvSpPr txBox="1"/>
            <p:nvPr/>
          </p:nvSpPr>
          <p:spPr>
            <a:xfrm>
              <a:off x="2898161" y="4784620"/>
              <a:ext cx="4345454" cy="975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Biết chia sẻ những trải nghiệm, suy nghĩ, cảm xúc có liên quan đến bài đọc.</a:t>
              </a:r>
              <a:endParaRPr lang="zh-CN" altLang="en-US">
                <a:solidFill>
                  <a:srgbClr val="000000"/>
                </a:solidFill>
                <a:ea typeface="隶书" panose="02010509060101010101" pitchFamily="49" charset="-122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357051"/>
            <a:ext cx="68332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altLang="zh-CN" sz="4500" b="1" spc="225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  <a:ea typeface="汉仪小麦体简" panose="00020600040101010101" pitchFamily="18" charset="-122"/>
              </a:rPr>
              <a:t>YÊU CẦU CẦN ĐẠT</a:t>
            </a:r>
            <a:endParaRPr lang="zh-CN" altLang="en-US" sz="4500" b="1" spc="225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iCiel Cadena" panose="02000503000000020004" pitchFamily="2" charset="0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216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91C598-C1D5-49F0-8AD4-7E645D27B1D3}"/>
              </a:ext>
            </a:extLst>
          </p:cNvPr>
          <p:cNvSpPr/>
          <p:nvPr/>
        </p:nvSpPr>
        <p:spPr>
          <a:xfrm>
            <a:off x="1223916" y="-20538"/>
            <a:ext cx="798557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chưa có tên gọ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tí xíu, chú có ích gì để ta đặt tên nào? – Trời hỏi.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nhỏ liền thưa: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làm chả cá, chả mực mà thiếu con là mất cả ngon ạ.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liền bảo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để ta nghĩ cho một cái tên. Tên chú thì…..là…..thì…..là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còn đang suy nghĩ, cây nhỏ đã chạy đi xa rồi. Nó mừng rỡ khoe với bạn bè:</a:t>
            </a:r>
          </a:p>
          <a:p>
            <a:pPr lvl="0" algn="just"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 </a:t>
            </a:r>
            <a:r>
              <a:rPr lang="vi-VN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đặt tên cho tôi là cây “thì là” đấy!</a:t>
            </a:r>
          </a:p>
          <a:p>
            <a:pPr lvl="0" algn="r">
              <a:defRPr/>
            </a:pPr>
            <a:r>
              <a:rPr lang="vi-VN" sz="1600" i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(Sự tích cây thì là – Trịnh Mạnh kể)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86124-10BD-46F0-933D-87C8A40EBDEE}"/>
              </a:ext>
            </a:extLst>
          </p:cNvPr>
          <p:cNvSpPr txBox="1"/>
          <p:nvPr/>
        </p:nvSpPr>
        <p:spPr>
          <a:xfrm>
            <a:off x="188510" y="1419622"/>
            <a:ext cx="912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7388117" y="555526"/>
            <a:ext cx="1917476" cy="6468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331640" y="-164554"/>
            <a:ext cx="491962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inpin heiti" charset="-122"/>
                <a:ea typeface="inpin heiti" charset="-122"/>
              </a:rPr>
              <a:t>01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292034" y="2040835"/>
            <a:ext cx="491962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inpin heiti" charset="-122"/>
                <a:ea typeface="inpin heiti" charset="-122"/>
              </a:rPr>
              <a:t>02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7410421" y="555526"/>
            <a:ext cx="1917476" cy="6468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nối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7412221" y="546370"/>
            <a:ext cx="1917476" cy="6468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11760" y="483518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516216" y="2427734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28120"/>
            <a:ext cx="5266792" cy="1452629"/>
          </a:xfrm>
          <a:prstGeom prst="rect">
            <a:avLst/>
          </a:prstGeom>
        </p:spPr>
      </p:pic>
      <p:sp>
        <p:nvSpPr>
          <p:cNvPr id="24" name="TextBox 6"/>
          <p:cNvSpPr txBox="1"/>
          <p:nvPr/>
        </p:nvSpPr>
        <p:spPr>
          <a:xfrm>
            <a:off x="3370998" y="1876570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dirty="0">
                <a:solidFill>
                  <a:srgbClr val="F6D521"/>
                </a:solidFill>
                <a:latin typeface="inpin heiti" charset="-122"/>
                <a:ea typeface="inpin heiti" charset="-122"/>
              </a:rPr>
              <a:t>01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90843"/>
            <a:ext cx="5266792" cy="1452629"/>
          </a:xfrm>
          <a:prstGeom prst="rect">
            <a:avLst/>
          </a:prstGeom>
        </p:spPr>
      </p:pic>
      <p:sp>
        <p:nvSpPr>
          <p:cNvPr id="36" name="TextBox 6"/>
          <p:cNvSpPr txBox="1"/>
          <p:nvPr/>
        </p:nvSpPr>
        <p:spPr>
          <a:xfrm>
            <a:off x="3370998" y="2739293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dirty="0">
                <a:solidFill>
                  <a:srgbClr val="F6D521"/>
                </a:solidFill>
                <a:latin typeface="inpin heiti" charset="-122"/>
                <a:ea typeface="inpin heiti" charset="-122"/>
              </a:rPr>
              <a:t>02</a:t>
            </a:r>
          </a:p>
        </p:txBody>
      </p:sp>
      <p:sp>
        <p:nvSpPr>
          <p:cNvPr id="5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321" y="80232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AutoShape 14"/>
          <p:cNvSpPr/>
          <p:nvPr>
            <p:custDataLst>
              <p:tags r:id="rId3"/>
            </p:custDataLst>
          </p:nvPr>
        </p:nvSpPr>
        <p:spPr>
          <a:xfrm>
            <a:off x="3476016" y="1909057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76016" y="2765493"/>
            <a:ext cx="3886404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5" grpId="1" animBg="1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91C598-C1D5-49F0-8AD4-7E645D27B1D3}"/>
              </a:ext>
            </a:extLst>
          </p:cNvPr>
          <p:cNvSpPr/>
          <p:nvPr/>
        </p:nvSpPr>
        <p:spPr>
          <a:xfrm>
            <a:off x="1223916" y="-20538"/>
            <a:ext cx="798557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 chưa có tên gọ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86124-10BD-46F0-933D-87C8A40EBDEE}"/>
              </a:ext>
            </a:extLst>
          </p:cNvPr>
          <p:cNvSpPr txBox="1"/>
          <p:nvPr/>
        </p:nvSpPr>
        <p:spPr>
          <a:xfrm>
            <a:off x="188510" y="1419622"/>
            <a:ext cx="912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1292034" y="1230422"/>
            <a:ext cx="491962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inpin heiti" charset="-122"/>
                <a:ea typeface="inpin heiti" charset="-122"/>
              </a:rPr>
              <a:t>01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292034" y="2040835"/>
            <a:ext cx="491962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endParaRPr lang="en-US" altLang="zh-CN" sz="2400" dirty="0">
              <a:solidFill>
                <a:srgbClr val="FF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5436096" y="267494"/>
            <a:ext cx="1917476" cy="6468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đọc đoạn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91C598-C1D5-49F0-8AD4-7E645D27B1D3}"/>
              </a:ext>
            </a:extLst>
          </p:cNvPr>
          <p:cNvSpPr/>
          <p:nvPr/>
        </p:nvSpPr>
        <p:spPr>
          <a:xfrm>
            <a:off x="1223916" y="-20538"/>
            <a:ext cx="798557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Khi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 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tí xíu, chú có ích gì để ta đặt tên nào? – Trời hỏi.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nhỏ liền thưa: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làm chả cá, chả mực mà thiếu con là mất cả ngon ạ.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liền bảo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 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để ta nghĩ cho một cái tên. Tên chú thì…..là…..thì…..là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còn đang suy nghĩ, cây nhỏ đã chạy đi xa rồi. Nó mừng rỡ khoe với bạn bè: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-    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đặt tên cho tôi là cây “thì là” đấy!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(Sự tích cây thì là – Trịnh Mạnh kể)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86124-10BD-46F0-933D-87C8A40EBDEE}"/>
              </a:ext>
            </a:extLst>
          </p:cNvPr>
          <p:cNvSpPr txBox="1"/>
          <p:nvPr/>
        </p:nvSpPr>
        <p:spPr>
          <a:xfrm>
            <a:off x="188510" y="1419622"/>
            <a:ext cx="912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1331640" y="-164554"/>
            <a:ext cx="491962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289213" y="987574"/>
            <a:ext cx="491962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rPr>
              <a:t>02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5232281" y="195486"/>
            <a:ext cx="1917476" cy="6468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nối tiếp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948264" y="971009"/>
            <a:ext cx="1224136" cy="53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8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40" y="415009"/>
            <a:ext cx="5865376" cy="5143500"/>
          </a:xfrm>
          <a:prstGeom prst="rect">
            <a:avLst/>
          </a:prstGeom>
        </p:spPr>
      </p:pic>
      <p:sp>
        <p:nvSpPr>
          <p:cNvPr id="33" name="TextBox 7"/>
          <p:cNvSpPr txBox="1"/>
          <p:nvPr/>
        </p:nvSpPr>
        <p:spPr>
          <a:xfrm>
            <a:off x="5007355" y="1227965"/>
            <a:ext cx="2513665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inpin heiti" charset="-122"/>
                <a:ea typeface="inpin heiti" charset="-122"/>
              </a:rPr>
              <a:t>Mảnh khảnh</a:t>
            </a:r>
            <a:endParaRPr lang="zh-CN" altLang="en-US" sz="2000" dirty="0">
              <a:solidFill>
                <a:srgbClr val="FF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4" name="TextBox 68"/>
          <p:cNvSpPr txBox="1">
            <a:spLocks/>
          </p:cNvSpPr>
          <p:nvPr/>
        </p:nvSpPr>
        <p:spPr>
          <a:xfrm>
            <a:off x="4644008" y="2118552"/>
            <a:ext cx="3240360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Cao gầy, nhỏ, trông có vẻ yếu ớt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3" y="3088883"/>
            <a:ext cx="1520533" cy="2067694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-90707" y="0"/>
            <a:ext cx="3218636" cy="887729"/>
            <a:chOff x="2699792" y="1191260"/>
            <a:chExt cx="3218636" cy="8877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1191260"/>
              <a:ext cx="3218636" cy="887729"/>
            </a:xfrm>
            <a:prstGeom prst="rect">
              <a:avLst/>
            </a:prstGeom>
          </p:spPr>
        </p:pic>
        <p:sp>
          <p:nvSpPr>
            <p:cNvPr id="39" name="TextBox 6"/>
            <p:cNvSpPr txBox="1"/>
            <p:nvPr/>
          </p:nvSpPr>
          <p:spPr>
            <a:xfrm>
              <a:off x="3143167" y="1493125"/>
              <a:ext cx="491962" cy="53091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r>
                <a:rPr lang="en-US" altLang="zh-CN" sz="2800">
                  <a:solidFill>
                    <a:srgbClr val="F6D521"/>
                  </a:solidFill>
                  <a:latin typeface="inpin heiti" charset="-122"/>
                  <a:ea typeface="inpin heiti" charset="-122"/>
                </a:rPr>
                <a:t>Giải nghĩa từ</a:t>
              </a:r>
              <a:endParaRPr lang="en-US" altLang="zh-CN" sz="2800" dirty="0">
                <a:solidFill>
                  <a:srgbClr val="F6D521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026" name="Picture 2" descr="Tiêu lão sư có đôi chân mảnh khảnh a~ | Bạn trai, Lao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100000" l="10000" r="90000">
                        <a14:foregroundMark x1="49074" y1="7593" x2="49815" y2="27778"/>
                        <a14:foregroundMark x1="57222" y1="15370" x2="53333" y2="17963"/>
                        <a14:foregroundMark x1="51667" y1="67963" x2="45185" y2="99815"/>
                        <a14:foregroundMark x1="61481" y1="70556" x2="63333" y2="99815"/>
                        <a14:backgroundMark x1="78519" y1="28704" x2="74259" y2="82222"/>
                        <a14:backgroundMark x1="26667" y1="50741" x2="37593" y2="42222"/>
                        <a14:backgroundMark x1="66111" y1="45741" x2="66852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54" y="1693451"/>
            <a:ext cx="3450048" cy="34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34309"/>
            <a:ext cx="1728192" cy="2087189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-84396" y="1662"/>
            <a:ext cx="3288244" cy="887729"/>
            <a:chOff x="2699792" y="1191260"/>
            <a:chExt cx="3218636" cy="887729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1191260"/>
              <a:ext cx="3218636" cy="887729"/>
            </a:xfrm>
            <a:prstGeom prst="rect">
              <a:avLst/>
            </a:prstGeom>
          </p:spPr>
        </p:pic>
        <p:sp>
          <p:nvSpPr>
            <p:cNvPr id="38" name="TextBox 6"/>
            <p:cNvSpPr txBox="1"/>
            <p:nvPr/>
          </p:nvSpPr>
          <p:spPr>
            <a:xfrm>
              <a:off x="3143167" y="1493125"/>
              <a:ext cx="491962" cy="530915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F6D521"/>
                  </a:solidFill>
                  <a:latin typeface="inpin heiti" charset="-122"/>
                  <a:ea typeface="inpin heiti" charset="-122"/>
                </a:rPr>
                <a:t>Câu dài</a:t>
              </a:r>
              <a:endParaRPr lang="en-US" altLang="zh-CN" sz="4000" dirty="0">
                <a:solidFill>
                  <a:srgbClr val="F6D521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72846CF-AF4C-4A97-935C-73AD6AB1037C}"/>
              </a:ext>
            </a:extLst>
          </p:cNvPr>
          <p:cNvSpPr txBox="1"/>
          <p:nvPr/>
        </p:nvSpPr>
        <p:spPr>
          <a:xfrm>
            <a:off x="22096" y="1851670"/>
            <a:ext cx="9284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59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1319</Words>
  <Application>Microsoft Office PowerPoint</Application>
  <PresentationFormat>On-screen Show (16:9)</PresentationFormat>
  <Paragraphs>126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Arial-Rounded</vt:lpstr>
      <vt:lpstr>Calibri</vt:lpstr>
      <vt:lpstr>iCiel Cadena</vt:lpstr>
      <vt:lpstr>inpin heiti</vt:lpstr>
      <vt:lpstr>隶书</vt:lpstr>
      <vt:lpstr>Montserrat Medium</vt:lpstr>
      <vt:lpstr>Times New Roman</vt:lpstr>
      <vt:lpstr>UTM Ambrose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Vip855</cp:lastModifiedBy>
  <cp:revision>274</cp:revision>
  <dcterms:created xsi:type="dcterms:W3CDTF">2015-12-11T17:46:17Z</dcterms:created>
  <dcterms:modified xsi:type="dcterms:W3CDTF">2024-01-16T05:20:37Z</dcterms:modified>
</cp:coreProperties>
</file>