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  <p:sldMasterId id="2147483687" r:id="rId3"/>
    <p:sldMasterId id="2147483699" r:id="rId4"/>
    <p:sldMasterId id="2147483715" r:id="rId5"/>
    <p:sldMasterId id="2147483729" r:id="rId6"/>
  </p:sldMasterIdLst>
  <p:notesMasterIdLst>
    <p:notesMasterId r:id="rId43"/>
  </p:notesMasterIdLst>
  <p:sldIdLst>
    <p:sldId id="394" r:id="rId7"/>
    <p:sldId id="259" r:id="rId8"/>
    <p:sldId id="261" r:id="rId9"/>
    <p:sldId id="270" r:id="rId10"/>
    <p:sldId id="264" r:id="rId11"/>
    <p:sldId id="268" r:id="rId12"/>
    <p:sldId id="267" r:id="rId13"/>
    <p:sldId id="256" r:id="rId14"/>
    <p:sldId id="396" r:id="rId15"/>
    <p:sldId id="390" r:id="rId16"/>
    <p:sldId id="257" r:id="rId17"/>
    <p:sldId id="410" r:id="rId18"/>
    <p:sldId id="397" r:id="rId19"/>
    <p:sldId id="398" r:id="rId20"/>
    <p:sldId id="402" r:id="rId21"/>
    <p:sldId id="401" r:id="rId22"/>
    <p:sldId id="403" r:id="rId23"/>
    <p:sldId id="404" r:id="rId24"/>
    <p:sldId id="400" r:id="rId25"/>
    <p:sldId id="406" r:id="rId26"/>
    <p:sldId id="407" r:id="rId27"/>
    <p:sldId id="405" r:id="rId28"/>
    <p:sldId id="371" r:id="rId29"/>
    <p:sldId id="408" r:id="rId30"/>
    <p:sldId id="377" r:id="rId31"/>
    <p:sldId id="379" r:id="rId32"/>
    <p:sldId id="378" r:id="rId33"/>
    <p:sldId id="409" r:id="rId34"/>
    <p:sldId id="310" r:id="rId35"/>
    <p:sldId id="411" r:id="rId36"/>
    <p:sldId id="413" r:id="rId37"/>
    <p:sldId id="382" r:id="rId38"/>
    <p:sldId id="381" r:id="rId39"/>
    <p:sldId id="387" r:id="rId40"/>
    <p:sldId id="388" r:id="rId41"/>
    <p:sldId id="389" r:id="rId42"/>
  </p:sldIdLst>
  <p:sldSz cx="12161838" cy="6858000"/>
  <p:notesSz cx="6858000" cy="9144000"/>
  <p:embeddedFontLst>
    <p:embeddedFont>
      <p:font typeface="等线" panose="02010600030101010101" pitchFamily="2" charset="-122"/>
      <p:regular r:id="rId44"/>
    </p:embeddedFont>
    <p:embeddedFont>
      <p:font typeface="等线 Light" panose="02010600030101010101" pitchFamily="2" charset="-122"/>
      <p:regular r:id="rId45"/>
    </p:embeddedFont>
    <p:embeddedFont>
      <p:font typeface="Arial Rounded MT Bold" panose="020F0704030504030204" pitchFamily="34" charset="0"/>
      <p:regular r:id="rId46"/>
    </p:embeddedFont>
    <p:embeddedFont>
      <p:font typeface="Arial-Rounded" panose="020B0500000000000000" charset="0"/>
      <p:regular r:id="rId47"/>
    </p:embeddedFont>
    <p:embeddedFont>
      <p:font typeface="iCiel Cadena" panose="020B0604020202020204" charset="0"/>
      <p:bold r:id="rId48"/>
    </p:embeddedFont>
    <p:embeddedFont>
      <p:font typeface="Patrick Hand" panose="00000500000000000000" pitchFamily="2" charset="0"/>
      <p:regular r:id="rId49"/>
    </p:embeddedFont>
    <p:embeddedFont>
      <p:font typeface="Scope One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DDB7B"/>
    <a:srgbClr val="DFF1CB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F696E-B5ED-4320-AEE1-8833A9A7E3BA}">
  <a:tblStyle styleId="{17CF696E-B5ED-4320-AEE1-8833A9A7E3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72" d="100"/>
          <a:sy n="72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HS bài trước học là gì đã nhé</a:t>
            </a:r>
          </a:p>
        </p:txBody>
      </p:sp>
    </p:spTree>
    <p:extLst>
      <p:ext uri="{BB962C8B-B14F-4D97-AF65-F5344CB8AC3E}">
        <p14:creationId xmlns:p14="http://schemas.microsoft.com/office/powerpoint/2010/main" val="73005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967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327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15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03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63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 ảnh chỉ mang tính chất trang trí chứ k minh hoạ cho văn bản nhé</a:t>
            </a:r>
          </a:p>
        </p:txBody>
      </p:sp>
    </p:spTree>
    <p:extLst>
      <p:ext uri="{BB962C8B-B14F-4D97-AF65-F5344CB8AC3E}">
        <p14:creationId xmlns:p14="http://schemas.microsoft.com/office/powerpoint/2010/main" val="2653009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4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cho hs thấy ddc các tiếng cùng vần sẽ làm cho bài thơ nhịp nhàng và hay hơn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1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63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nêu câu trước rồi gv chiếu câu minh hoạ sau</a:t>
            </a:r>
          </a:p>
        </p:txBody>
      </p:sp>
    </p:spTree>
    <p:extLst>
      <p:ext uri="{BB962C8B-B14F-4D97-AF65-F5344CB8AC3E}">
        <p14:creationId xmlns:p14="http://schemas.microsoft.com/office/powerpoint/2010/main" val="75078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cho HS tưởng tưởng và đóng vai thoải mái, đừng áp đặt gì nhé</a:t>
            </a:r>
          </a:p>
        </p:txBody>
      </p:sp>
    </p:spTree>
    <p:extLst>
      <p:ext uri="{BB962C8B-B14F-4D97-AF65-F5344CB8AC3E}">
        <p14:creationId xmlns:p14="http://schemas.microsoft.com/office/powerpoint/2010/main" val="332512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2D394-C924-49A4-88E8-F6DE818993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4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84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580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612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69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929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33291" y="-951076"/>
            <a:ext cx="6295257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7122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75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37555" y="-457199"/>
            <a:ext cx="7207395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71017" y="-337514"/>
            <a:ext cx="7207395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713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1217" y="494092"/>
            <a:ext cx="7139405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1509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5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721" y="3556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0721" y="19558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12161839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57800"/>
            <a:ext cx="1216183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7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1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33291" y="-951076"/>
            <a:ext cx="6295257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9436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67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8601"/>
            <a:ext cx="121618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1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121618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33291" y="-951076"/>
            <a:ext cx="6295257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930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70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37555" y="-457199"/>
            <a:ext cx="7207395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71017" y="-337514"/>
            <a:ext cx="7207395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3116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1217" y="494092"/>
            <a:ext cx="7139405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8321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83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721" y="3556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0721" y="19558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12161839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57800"/>
            <a:ext cx="1216183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4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51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33291" y="-951076"/>
            <a:ext cx="6295257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795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9903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5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1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61838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buClrTx/>
            </a:pPr>
            <a:fld id="{530820CF-B880-4189-942D-D702A7CBA730}" type="datetimeFigureOut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2024/1/16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buClrTx/>
            </a:pPr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buClrTx/>
            </a:pPr>
            <a:fld id="{0C913308-F349-4B6D-A68A-DD1791B4A57B}" type="slidenum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‹#›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buClrTx/>
            </a:pPr>
            <a:fld id="{530820CF-B880-4189-942D-D702A7CBA730}" type="datetimeFigureOut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2024/1/16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buClrTx/>
            </a:pPr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buClrTx/>
            </a:pPr>
            <a:fld id="{0C913308-F349-4B6D-A68A-DD1791B4A57B}" type="slidenum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‹#›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4" y="-1"/>
            <a:ext cx="12150472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7"/>
            <a:ext cx="12161838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" y="4"/>
            <a:ext cx="744282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2" y="5171551"/>
            <a:ext cx="3040326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6152">
              <a:buClrTx/>
            </a:pPr>
            <a:fld id="{0516EE7D-276B-4CA8-9C22-89EEC56C6BE5}" type="datetimeFigureOut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2024/1/16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6152">
              <a:buClrTx/>
            </a:pPr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6152">
              <a:buClrTx/>
            </a:pPr>
            <a:fld id="{06CC75A5-5D54-41D7-824F-98141794C689}" type="slidenum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‹#›</a:t>
            </a:fld>
            <a:endParaRPr lang="zh-CN" altLang="en-US" kern="120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4250" y="6279688"/>
            <a:ext cx="1361478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49" y="6052082"/>
            <a:ext cx="2041167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53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188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435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73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424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129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36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71664" y="6440855"/>
            <a:ext cx="2846388" cy="41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4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064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64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064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8751561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18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16/1/2024</a:t>
            </a:fld>
            <a:endParaRPr kumimoji="0" lang="en-US" sz="18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18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95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4" y="-1"/>
            <a:ext cx="12150471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6"/>
            <a:ext cx="12161838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3"/>
            <a:ext cx="7442826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5171551"/>
            <a:ext cx="304032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4"/>
            <a:ext cx="273641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516EE7D-276B-4CA8-9C22-89EEC56C6BE5}" type="datetimeFigureOut">
              <a:rPr kumimoji="0" lang="zh-CN" alt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2024/1/16</a:t>
            </a:fld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4"/>
            <a:ext cx="410462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4"/>
            <a:ext cx="2736414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6CC75A5-5D54-41D7-824F-98141794C689}" type="slidenum">
              <a:rPr kumimoji="0" lang="zh-CN" alt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4249" y="6279688"/>
            <a:ext cx="1361478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49" y="6052081"/>
            <a:ext cx="2041167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9950290" y="651567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11280491" y="2828551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-311261" y="3428985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821968" y="5751185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3197936" y="123451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62871" y="6444018"/>
            <a:ext cx="1171262" cy="881300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801477" y="3562000"/>
            <a:ext cx="5727795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9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hasCustomPrompt="1"/>
          </p:nvPr>
        </p:nvSpPr>
        <p:spPr>
          <a:xfrm>
            <a:off x="1650757" y="2114800"/>
            <a:ext cx="2538105" cy="2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768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grpSp>
        <p:nvGrpSpPr>
          <p:cNvPr id="53" name="Google Shape;53;p3"/>
          <p:cNvGrpSpPr/>
          <p:nvPr/>
        </p:nvGrpSpPr>
        <p:grpSpPr>
          <a:xfrm>
            <a:off x="6847447" y="-629053"/>
            <a:ext cx="1635491" cy="1997644"/>
            <a:chOff x="5148322" y="-471790"/>
            <a:chExt cx="1229660" cy="1498233"/>
          </a:xfrm>
        </p:grpSpPr>
        <p:sp>
          <p:nvSpPr>
            <p:cNvPr id="54" name="Google Shape;54;p3"/>
            <p:cNvSpPr/>
            <p:nvPr/>
          </p:nvSpPr>
          <p:spPr>
            <a:xfrm rot="1053773">
              <a:off x="5322845" y="-369057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1053773">
              <a:off x="5643194" y="-259847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1053773">
              <a:off x="5368010" y="11589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1053773">
              <a:off x="5390292" y="27041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1053773">
              <a:off x="5404072" y="-288946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4801292" y="2246400"/>
            <a:ext cx="5727795" cy="1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84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>
            <a:off x="10010358" y="5189686"/>
            <a:ext cx="2151475" cy="2004273"/>
            <a:chOff x="7526388" y="3892264"/>
            <a:chExt cx="1617608" cy="1503205"/>
          </a:xfrm>
        </p:grpSpPr>
        <p:sp>
          <p:nvSpPr>
            <p:cNvPr id="61" name="Google Shape;61;p3"/>
            <p:cNvSpPr/>
            <p:nvPr/>
          </p:nvSpPr>
          <p:spPr>
            <a:xfrm>
              <a:off x="7526388" y="3892264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7783341" y="4134055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617540" y="4000101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033547" y="4391081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599803" y="3968000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7769884" y="4119220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-663972" y="-236433"/>
            <a:ext cx="2743178" cy="2657305"/>
            <a:chOff x="-499214" y="-177325"/>
            <a:chExt cx="2062486" cy="1992979"/>
          </a:xfrm>
        </p:grpSpPr>
        <p:sp>
          <p:nvSpPr>
            <p:cNvPr id="68" name="Google Shape;68;p3"/>
            <p:cNvSpPr/>
            <p:nvPr/>
          </p:nvSpPr>
          <p:spPr>
            <a:xfrm rot="-2500558">
              <a:off x="-398002" y="312956"/>
              <a:ext cx="1860062" cy="1012418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2500558">
              <a:off x="-308018" y="409522"/>
              <a:ext cx="1677769" cy="820559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2500558">
              <a:off x="294489" y="462680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2500558">
              <a:off x="582492" y="111705"/>
              <a:ext cx="552166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2500558">
              <a:off x="-73434" y="1071506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2500558">
              <a:off x="303634" y="950960"/>
              <a:ext cx="407171" cy="338065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2500558">
              <a:off x="225227" y="525158"/>
              <a:ext cx="567828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 rot="-2500558">
              <a:off x="224979" y="764223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 rot="-2500558">
              <a:off x="179335" y="618405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3"/>
          <p:cNvGrpSpPr/>
          <p:nvPr/>
        </p:nvGrpSpPr>
        <p:grpSpPr>
          <a:xfrm>
            <a:off x="3071461" y="5444847"/>
            <a:ext cx="2388355" cy="1849591"/>
            <a:chOff x="2309308" y="4083635"/>
            <a:chExt cx="1795709" cy="1387193"/>
          </a:xfrm>
        </p:grpSpPr>
        <p:sp>
          <p:nvSpPr>
            <p:cNvPr id="78" name="Google Shape;78;p3"/>
            <p:cNvSpPr/>
            <p:nvPr/>
          </p:nvSpPr>
          <p:spPr>
            <a:xfrm rot="-965529">
              <a:off x="2415021" y="4283872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965529">
              <a:off x="2508119" y="4377649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 rot="-965529">
              <a:off x="2488411" y="4358207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rot="-965529">
              <a:off x="3231286" y="4397321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 rot="-965529">
              <a:off x="3033935" y="4441118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925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81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00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29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20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24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690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941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9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218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578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747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34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82939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7" y="2867349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3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3"/>
          </a:p>
        </p:txBody>
      </p:sp>
      <p:sp>
        <p:nvSpPr>
          <p:cNvPr id="304" name="Google Shape;304;p10"/>
          <p:cNvSpPr/>
          <p:nvPr/>
        </p:nvSpPr>
        <p:spPr>
          <a:xfrm>
            <a:off x="788712" y="5845149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297" tIns="121297" rIns="121297" bIns="1212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3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5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4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3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81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25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038601"/>
            <a:ext cx="121618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1216183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60" r:id="rId4"/>
    <p:sldLayoutId id="2147483672" r:id="rId5"/>
    <p:sldLayoutId id="2147483713" r:id="rId6"/>
    <p:sldLayoutId id="214748371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D999F752-EA8A-4F37-89D0-E695FE7BBE17}" type="datetimeFigureOut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16/1/2024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</a:pPr>
            <a:fld id="{EA8890D1-AA1C-44F9-B253-C62F6BDCA7D3}" type="slidenum">
              <a:rPr lang="en-US" kern="1200" smtClean="0">
                <a:solidFill>
                  <a:srgbClr val="767171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</a:pPr>
              <a:t>‹#›</a:t>
            </a:fld>
            <a:endParaRPr lang="en-US" kern="1200">
              <a:solidFill>
                <a:srgbClr val="767171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6152">
              <a:buClrTx/>
            </a:pPr>
            <a:fld id="{530820CF-B880-4189-942D-D702A7CBA730}" type="datetimeFigureOut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2024/1/16</a:t>
            </a:fld>
            <a:endParaRPr lang="zh-CN" altLang="en-US" kern="1200" dirty="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6152">
              <a:buClrTx/>
            </a:pPr>
            <a:endParaRPr lang="zh-CN" altLang="en-US" kern="1200" dirty="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6152">
              <a:buClrTx/>
            </a:pPr>
            <a:fld id="{0C913308-F349-4B6D-A68A-DD1791B4A57B}" type="slidenum">
              <a:rPr lang="zh-CN" altLang="en-US" kern="1200" smtClean="0">
                <a:solidFill>
                  <a:srgbClr val="000000">
                    <a:tint val="75000"/>
                  </a:srgbClr>
                </a:solidFill>
                <a:cs typeface="+mn-cs"/>
              </a:rPr>
              <a:pPr defTabSz="1216152">
                <a:buClrTx/>
              </a:pPr>
              <a:t>‹#›</a:t>
            </a:fld>
            <a:endParaRPr lang="zh-CN" altLang="en-US" kern="1200" dirty="0">
              <a:solidFill>
                <a:srgbClr val="000000">
                  <a:tint val="75000"/>
                </a:srgbClr>
              </a:solidFill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45904" y="4543119"/>
            <a:ext cx="4815935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2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5422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90290-1FE7-485B-B357-F896F2CB6B6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08BF-4008-499F-9B86-73678DF23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5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9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08203" y="3805467"/>
            <a:ext cx="4273952" cy="363292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th-TH" sz="1795" kern="1200">
              <a:solidFill>
                <a:srgbClr val="AFE2DB"/>
              </a:solidFill>
              <a:latin typeface="Calibri" panose="020F0502020204030204"/>
              <a:cs typeface="Cordia New" panose="020B030402020202020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18" y="917810"/>
            <a:ext cx="2266325" cy="106184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34" y="117579"/>
            <a:ext cx="1528732" cy="131034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19689" y="3270941"/>
            <a:ext cx="1871361" cy="3655122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34211" y="3188422"/>
            <a:ext cx="1066264" cy="127808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44582" y="3475536"/>
            <a:ext cx="1729894" cy="1377106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5627737" y="687183"/>
            <a:ext cx="3317055" cy="1523098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08448" y="4530149"/>
            <a:ext cx="405420" cy="410034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516" y="2607865"/>
            <a:ext cx="1429782" cy="959221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2843" y="5358729"/>
            <a:ext cx="1066264" cy="127808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3619">
            <a:off x="-196966" y="4419678"/>
            <a:ext cx="1373187" cy="2407536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2882" y="560195"/>
            <a:ext cx="3525311" cy="6214811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 dirty="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2114">
                  <a:buClrTx/>
                </a:pPr>
                <a:endParaRPr lang="th-TH" sz="1795" kern="1200">
                  <a:solidFill>
                    <a:srgbClr val="767171"/>
                  </a:solidFill>
                  <a:latin typeface="Calibri" panose="020F0502020204030204"/>
                  <a:ea typeface="+mn-ea"/>
                  <a:cs typeface="Cordia New" panose="020B030402020202020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994" y="603744"/>
            <a:ext cx="2263230" cy="106039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026" y="2144755"/>
            <a:ext cx="301214" cy="301214"/>
          </a:xfrm>
          <a:prstGeom prst="rect">
            <a:avLst/>
          </a:prstGeom>
        </p:spPr>
      </p:pic>
      <p:sp>
        <p:nvSpPr>
          <p:cNvPr id="218" name="Rectangle 217">
            <a:extLst>
              <a:ext uri="{FF2B5EF4-FFF2-40B4-BE49-F238E27FC236}">
                <a16:creationId xmlns:a16="http://schemas.microsoft.com/office/drawing/2014/main" id="{F7A90489-2F07-47BA-8268-058A255123CA}"/>
              </a:ext>
            </a:extLst>
          </p:cNvPr>
          <p:cNvSpPr/>
          <p:nvPr/>
        </p:nvSpPr>
        <p:spPr>
          <a:xfrm>
            <a:off x="2785941" y="2538900"/>
            <a:ext cx="8011511" cy="161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990" b="1" kern="1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990" b="1" kern="1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b="1" kern="1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990" b="1" kern="1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b="1" kern="1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990" b="1" kern="1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b="1" kern="1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990" b="1" kern="1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b="1" kern="1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th-TH" sz="3990" b="1" kern="1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Cordia New" panose="020B0304020202020204"/>
            </a:endParaRPr>
          </a:p>
        </p:txBody>
      </p:sp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0463" y="4556171"/>
            <a:ext cx="1480342" cy="1426077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60972" y="5670422"/>
            <a:ext cx="1626690" cy="1252065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2114">
                <a:buClrTx/>
              </a:pPr>
              <a:endParaRPr lang="th-TH" sz="1795" kern="1200">
                <a:solidFill>
                  <a:srgbClr val="767171"/>
                </a:solidFill>
                <a:latin typeface="Calibri" panose="020F0502020204030204"/>
                <a:ea typeface="+mn-ea"/>
                <a:cs typeface="Cordia New" panose="020B0304020202020204"/>
              </a:endParaRPr>
            </a:p>
          </p:txBody>
        </p:sp>
      </p:grpSp>
      <p:pic>
        <p:nvPicPr>
          <p:cNvPr id="242" name="Graphic 241">
            <a:extLst>
              <a:ext uri="{FF2B5EF4-FFF2-40B4-BE49-F238E27FC236}">
                <a16:creationId xmlns:a16="http://schemas.microsoft.com/office/drawing/2014/main" id="{48C96094-C717-4F84-B75E-F036B8791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19322" y="3683647"/>
            <a:ext cx="2485145" cy="3435347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86934F8B-0BB4-45CE-B476-118886A05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1670" y="3642996"/>
            <a:ext cx="2050976" cy="3053677"/>
          </a:xfrm>
          <a:prstGeom prst="rect">
            <a:avLst/>
          </a:prstGeom>
        </p:spPr>
      </p:pic>
      <p:sp>
        <p:nvSpPr>
          <p:cNvPr id="219" name="Rectangle 218">
            <a:extLst>
              <a:ext uri="{FF2B5EF4-FFF2-40B4-BE49-F238E27FC236}">
                <a16:creationId xmlns:a16="http://schemas.microsoft.com/office/drawing/2014/main" id="{F9A29A04-B2AE-4FE5-8511-F47218CB5231}"/>
              </a:ext>
            </a:extLst>
          </p:cNvPr>
          <p:cNvSpPr/>
          <p:nvPr/>
        </p:nvSpPr>
        <p:spPr>
          <a:xfrm>
            <a:off x="1855850" y="4422600"/>
            <a:ext cx="9289633" cy="64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591" b="1" kern="1200" dirty="0" err="1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591" b="1" kern="1200" dirty="0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kern="1200" dirty="0" err="1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591" b="1" kern="1200" dirty="0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kern="1200" dirty="0" err="1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591" b="1" kern="1200" dirty="0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kern="1200" dirty="0" err="1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91" b="1" kern="1200" dirty="0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kern="1200" dirty="0" err="1">
                <a:solidFill>
                  <a:srgbClr val="76717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3591" b="1" kern="1200" dirty="0">
              <a:solidFill>
                <a:srgbClr val="76717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9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EBF15C-C95C-41E3-BC06-6E62B7B35804}"/>
              </a:ext>
            </a:extLst>
          </p:cNvPr>
          <p:cNvSpPr txBox="1"/>
          <p:nvPr/>
        </p:nvSpPr>
        <p:spPr>
          <a:xfrm>
            <a:off x="1837011" y="680038"/>
            <a:ext cx="1032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và nhận xét về cảnh vật được vẽ trong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7" y="636073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7A1D3-808A-4283-8C4B-61D912A4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854" y="1264813"/>
            <a:ext cx="7474973" cy="52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1325159" y="892249"/>
            <a:ext cx="4741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6967835" y="2494001"/>
            <a:ext cx="4235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“Ồ,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253817" y="3996576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ĐÓN KHÁCH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1420301" y="3562057"/>
            <a:ext cx="1026613" cy="78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AE5CF4EF-07C3-4141-AA01-4F3BDF81668F}"/>
              </a:ext>
            </a:extLst>
          </p:cNvPr>
          <p:cNvCxnSpPr>
            <a:cxnSpLocks/>
          </p:cNvCxnSpPr>
          <p:nvPr/>
        </p:nvCxnSpPr>
        <p:spPr>
          <a:xfrm>
            <a:off x="2711684" y="2612428"/>
            <a:ext cx="1500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55BB2AF2-0FFD-46B4-B657-A6408A599DF4}"/>
              </a:ext>
            </a:extLst>
          </p:cNvPr>
          <p:cNvCxnSpPr>
            <a:cxnSpLocks/>
          </p:cNvCxnSpPr>
          <p:nvPr/>
        </p:nvCxnSpPr>
        <p:spPr>
          <a:xfrm>
            <a:off x="2926374" y="5339988"/>
            <a:ext cx="17653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85C7F712-DC02-499F-8A6F-3BF5BAFA3B79}"/>
              </a:ext>
            </a:extLst>
          </p:cNvPr>
          <p:cNvCxnSpPr>
            <a:cxnSpLocks/>
          </p:cNvCxnSpPr>
          <p:nvPr/>
        </p:nvCxnSpPr>
        <p:spPr>
          <a:xfrm>
            <a:off x="7078611" y="5546720"/>
            <a:ext cx="654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9FA8D4-CA47-4B7C-BE8C-17099471736F}"/>
              </a:ext>
            </a:extLst>
          </p:cNvPr>
          <p:cNvSpPr txBox="1"/>
          <p:nvPr/>
        </p:nvSpPr>
        <p:spPr>
          <a:xfrm>
            <a:off x="6967835" y="4597554"/>
            <a:ext cx="48842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6967835" y="263024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0256" y="5303843"/>
            <a:ext cx="12166905" cy="1721027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3805" y="420212"/>
            <a:ext cx="6279815" cy="6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4086" eaLnBrk="1" hangingPunct="1">
              <a:buClrTx/>
              <a:defRPr/>
            </a:pPr>
            <a:r>
              <a:rPr lang="en-US" altLang="zh-CN" sz="4788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788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788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788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788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788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788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zh-CN" altLang="en-US" sz="4788" b="1" kern="1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22261" y="1879211"/>
            <a:ext cx="707330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4086">
              <a:buClrTx/>
              <a:defRPr/>
            </a:pPr>
            <a:endParaRPr lang="zh-CN" altLang="en-US" sz="359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29590" y="1661733"/>
            <a:ext cx="3458523" cy="44762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2114">
              <a:buClrTx/>
              <a:defRPr/>
            </a:pPr>
            <a:r>
              <a:rPr lang="en-US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altLang="zh-CN" sz="359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zh-CN" altLang="en-US" sz="359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55867" y="2926480"/>
            <a:ext cx="707330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4086">
              <a:buClrTx/>
              <a:defRPr/>
            </a:pPr>
            <a:endParaRPr lang="zh-CN" altLang="en-US" sz="359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489474" y="3975861"/>
            <a:ext cx="707330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4086">
              <a:buClrTx/>
              <a:defRPr/>
            </a:pPr>
            <a:endParaRPr lang="zh-CN" altLang="en-US" sz="359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43139" y="2588440"/>
            <a:ext cx="3458523" cy="44762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086" eaLnBrk="1" hangingPunct="1">
              <a:buClrTx/>
              <a:defRPr/>
            </a:pPr>
            <a:r>
              <a:rPr lang="vi-VN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</a:t>
            </a:r>
            <a:endParaRPr lang="zh-CN" altLang="en-US" sz="359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820968" y="5023129"/>
            <a:ext cx="707330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4086">
              <a:buClrTx/>
              <a:defRPr/>
            </a:pPr>
            <a:endParaRPr lang="zh-CN" altLang="en-US" sz="359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28298" y="4787931"/>
            <a:ext cx="3458523" cy="445512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086" eaLnBrk="1" hangingPunct="1">
              <a:buClrTx/>
              <a:defRPr/>
            </a:pPr>
            <a:r>
              <a:rPr lang="en-US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zh-CN" sz="359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lang="zh-CN" altLang="en-US" sz="359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698" y="2876650"/>
            <a:ext cx="3159544" cy="3735964"/>
          </a:xfrm>
          <a:prstGeom prst="rect">
            <a:avLst/>
          </a:prstGeom>
        </p:spPr>
      </p:pic>
      <p:sp>
        <p:nvSpPr>
          <p:cNvPr id="41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96804" y="3753105"/>
            <a:ext cx="3458523" cy="445512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4086" eaLnBrk="1" hangingPunct="1">
              <a:buClrTx/>
              <a:defRPr/>
            </a:pPr>
            <a:r>
              <a:rPr lang="en-US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altLang="zh-CN" sz="359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lang="en-US" altLang="zh-CN" sz="359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zh-CN" altLang="en-US" sz="359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40" grpId="0" animBg="1"/>
      <p:bldP spid="40" grpId="1" animBg="1"/>
      <p:bldP spid="44" grpId="0" animBg="1"/>
      <p:bldP spid="44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1325159" y="892249"/>
            <a:ext cx="4741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ĐÓN KHÁCH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C46FE-DAF1-4DAB-A3B7-7E871C3A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" y="978965"/>
            <a:ext cx="406360" cy="384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791901" y="2231077"/>
            <a:ext cx="1026613" cy="78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9571B9-8A86-4C7E-AAA0-B4D2A1DBD6AD}"/>
              </a:ext>
            </a:extLst>
          </p:cNvPr>
          <p:cNvSpPr txBox="1"/>
          <p:nvPr/>
        </p:nvSpPr>
        <p:spPr>
          <a:xfrm>
            <a:off x="6066760" y="550094"/>
            <a:ext cx="6312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2D5168-F513-460E-B343-788806B1B72F}"/>
              </a:ext>
            </a:extLst>
          </p:cNvPr>
          <p:cNvSpPr txBox="1"/>
          <p:nvPr/>
        </p:nvSpPr>
        <p:spPr>
          <a:xfrm>
            <a:off x="6106362" y="1307003"/>
            <a:ext cx="4907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101096">
              <a:buClrTx/>
              <a:defRPr/>
            </a:pP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4" descr="Pacific Reef-egret - Manu SOP">
            <a:extLst>
              <a:ext uri="{FF2B5EF4-FFF2-40B4-BE49-F238E27FC236}">
                <a16:creationId xmlns:a16="http://schemas.microsoft.com/office/drawing/2014/main" id="{56C68A89-9D43-4A33-B8C1-DFE2DEB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r="12460"/>
          <a:stretch/>
        </p:blipFill>
        <p:spPr bwMode="auto">
          <a:xfrm>
            <a:off x="119149" y="3664531"/>
            <a:ext cx="5514735" cy="31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ộ Ảnh Đẹp - Những cuộc phiêu lưu của loài chim - Kho Stock Việt Nam">
            <a:extLst>
              <a:ext uri="{FF2B5EF4-FFF2-40B4-BE49-F238E27FC236}">
                <a16:creationId xmlns:a16="http://schemas.microsoft.com/office/drawing/2014/main" id="{F59FD3D4-1443-4621-81E8-E5AAC50D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97" y="3664531"/>
            <a:ext cx="5709628" cy="31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3818514" y="830026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88305" y="1230864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974134" y="176387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84835" y="2192945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255596" y="2628081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167475" y="3098762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323095" y="3146306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460295" y="796177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lặng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ABB8A3-D0DA-4DE5-B3F3-94D5300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4" y="915716"/>
            <a:ext cx="475722" cy="43934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688662" y="1704118"/>
            <a:ext cx="1213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8779D3-25DA-4AFC-9C65-2A69BD4D7E5C}"/>
              </a:ext>
            </a:extLst>
          </p:cNvPr>
          <p:cNvSpPr txBox="1"/>
          <p:nvPr/>
        </p:nvSpPr>
        <p:spPr>
          <a:xfrm>
            <a:off x="5844817" y="272957"/>
            <a:ext cx="339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61F32-D93A-4362-B1F4-F6652013FA80}"/>
              </a:ext>
            </a:extLst>
          </p:cNvPr>
          <p:cNvSpPr txBox="1"/>
          <p:nvPr/>
        </p:nvSpPr>
        <p:spPr>
          <a:xfrm>
            <a:off x="5844817" y="915716"/>
            <a:ext cx="8448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8F4F1DE-AA29-4FF6-A436-0CA5642D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" y="3520000"/>
            <a:ext cx="4865193" cy="32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33539FFE-B47F-4B75-8854-CD5DA901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81" y="3622646"/>
            <a:ext cx="4313805" cy="323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4039740" y="83694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25102" y="1305634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019704" y="1705434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067918" y="2096297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200914" y="213706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3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776402" y="655961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4BD12E-A450-4DAB-AAAB-577D7AF77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5" y="803266"/>
            <a:ext cx="384000" cy="384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3072121" y="1150416"/>
            <a:ext cx="998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6DAEF7-20B8-4A57-9586-3EE1F751FCDF}"/>
              </a:ext>
            </a:extLst>
          </p:cNvPr>
          <p:cNvSpPr txBox="1"/>
          <p:nvPr/>
        </p:nvSpPr>
        <p:spPr>
          <a:xfrm>
            <a:off x="5833594" y="132741"/>
            <a:ext cx="339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2AF08-EDE9-456B-B4D5-1909037F9C29}"/>
              </a:ext>
            </a:extLst>
          </p:cNvPr>
          <p:cNvSpPr txBox="1"/>
          <p:nvPr/>
        </p:nvSpPr>
        <p:spPr>
          <a:xfrm>
            <a:off x="5754269" y="803266"/>
            <a:ext cx="5680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vi-VN" sz="28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Họ chim bói cá ở Việt Nam: đời sống, tập tính của bói cá">
            <a:extLst>
              <a:ext uri="{FF2B5EF4-FFF2-40B4-BE49-F238E27FC236}">
                <a16:creationId xmlns:a16="http://schemas.microsoft.com/office/drawing/2014/main" id="{E4BC2200-9CB6-423F-85A6-53785C18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" y="2610140"/>
            <a:ext cx="3581970" cy="23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 flipV="1">
            <a:off x="4070555" y="746228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003782" y="1150416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61925" y="1507336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24081" y="1960551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443038" y="2014533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422" y="2732878"/>
            <a:ext cx="7660012" cy="40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51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1171719" y="591488"/>
            <a:ext cx="4235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“Ồ,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39565C-7F7B-4CD6-9D1B-AF6AF43E7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0" t="28446" r="16812" b="22809"/>
          <a:stretch/>
        </p:blipFill>
        <p:spPr>
          <a:xfrm>
            <a:off x="211421" y="591488"/>
            <a:ext cx="535968" cy="5027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570676" y="1504377"/>
            <a:ext cx="998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9571B9-8A86-4C7E-AAA0-B4D2A1DBD6AD}"/>
              </a:ext>
            </a:extLst>
          </p:cNvPr>
          <p:cNvSpPr txBox="1"/>
          <p:nvPr/>
        </p:nvSpPr>
        <p:spPr>
          <a:xfrm>
            <a:off x="5407270" y="228258"/>
            <a:ext cx="6312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D5168-F513-460E-B343-788806B1B72F}"/>
              </a:ext>
            </a:extLst>
          </p:cNvPr>
          <p:cNvSpPr txBox="1"/>
          <p:nvPr/>
        </p:nvSpPr>
        <p:spPr>
          <a:xfrm>
            <a:off x="5407270" y="797511"/>
            <a:ext cx="5009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101096">
              <a:buClrTx/>
              <a:defRPr/>
            </a:pP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Cu Cườm là gì? Giá bao nhiêu tiền? Mua ở đâu? Cách nuôi ra sao?">
            <a:extLst>
              <a:ext uri="{FF2B5EF4-FFF2-40B4-BE49-F238E27FC236}">
                <a16:creationId xmlns:a16="http://schemas.microsoft.com/office/drawing/2014/main" id="{A83C281B-4B1D-45CC-A2F4-B5E6D6809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94" y="3320259"/>
            <a:ext cx="5331140" cy="33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V="1">
            <a:off x="3936502" y="614502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674264" y="1024527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339835" y="1457147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674263" y="187997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20067" y="188783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FA8D4-CA47-4B7C-BE8C-17099471736F}"/>
              </a:ext>
            </a:extLst>
          </p:cNvPr>
          <p:cNvSpPr txBox="1"/>
          <p:nvPr/>
        </p:nvSpPr>
        <p:spPr>
          <a:xfrm>
            <a:off x="1309998" y="591488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Ì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ộp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434045" y="591488"/>
            <a:ext cx="591870" cy="48397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60967" y="614502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500844" y="1075464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34221" y="1427570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817533" y="1927643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970696" y="1927643"/>
            <a:ext cx="229275" cy="50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7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051" y="-44394"/>
            <a:ext cx="12205232" cy="689087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2773">
            <a:off x="-328655" y="-108066"/>
            <a:ext cx="3067605" cy="3067605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05428F68-A8AC-448B-85C5-5206BE33FE93}"/>
              </a:ext>
            </a:extLst>
          </p:cNvPr>
          <p:cNvGrpSpPr/>
          <p:nvPr/>
        </p:nvGrpSpPr>
        <p:grpSpPr>
          <a:xfrm>
            <a:off x="5360078" y="886601"/>
            <a:ext cx="6953560" cy="1153490"/>
            <a:chOff x="3583560" y="795110"/>
            <a:chExt cx="9347231" cy="1341444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25892C5E-8395-417E-BA26-BE6E30AB9AE6}"/>
                </a:ext>
              </a:extLst>
            </p:cNvPr>
            <p:cNvGrpSpPr/>
            <p:nvPr/>
          </p:nvGrpSpPr>
          <p:grpSpPr>
            <a:xfrm>
              <a:off x="3703438" y="795110"/>
              <a:ext cx="9227353" cy="1278608"/>
              <a:chOff x="4870293" y="946648"/>
              <a:chExt cx="9227353" cy="1278608"/>
            </a:xfrm>
          </p:grpSpPr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C82C1A-63A1-4C6E-88F2-9EE6CE17B356}"/>
                  </a:ext>
                </a:extLst>
              </p:cNvPr>
              <p:cNvSpPr/>
              <p:nvPr/>
            </p:nvSpPr>
            <p:spPr>
              <a:xfrm>
                <a:off x="4870293" y="975346"/>
                <a:ext cx="9227353" cy="1249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6152">
                  <a:buClrTx/>
                </a:pPr>
                <a:r>
                  <a:rPr lang="en-US" altLang="zh-CN" sz="6384" kern="1200" dirty="0">
                    <a:ln w="15240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Ambrose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LUYỆN ĐỌC </a:t>
                </a:r>
                <a:r>
                  <a:rPr lang="en-US" altLang="zh-CN" sz="6384" kern="1200" dirty="0" err="1">
                    <a:ln w="15240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Ambrose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nhóm</a:t>
                </a:r>
                <a:endParaRPr lang="en-US" altLang="zh-CN" sz="6384" kern="1200" dirty="0">
                  <a:ln w="1524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mbrose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B43B19DB-36F0-4113-A862-CDDE0B9CFE87}"/>
                  </a:ext>
                </a:extLst>
              </p:cNvPr>
              <p:cNvSpPr/>
              <p:nvPr/>
            </p:nvSpPr>
            <p:spPr>
              <a:xfrm>
                <a:off x="4870524" y="946648"/>
                <a:ext cx="7895675" cy="1059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6152">
                  <a:buClrTx/>
                </a:pPr>
                <a:r>
                  <a:rPr lang="en-US" altLang="zh-CN" sz="5320" kern="1200" dirty="0">
                    <a:gradFill flip="none" rotWithShape="1">
                      <a:gsLst>
                        <a:gs pos="38000">
                          <a:srgbClr val="FF6D6D"/>
                        </a:gs>
                        <a:gs pos="63000">
                          <a:srgbClr val="C00000"/>
                        </a:gs>
                        <a:gs pos="87000">
                          <a:srgbClr val="F6D421">
                            <a:lumMod val="50000"/>
                          </a:srgbClr>
                        </a:gs>
                      </a:gsLst>
                      <a:lin ang="5400000" scaled="1"/>
                      <a:tileRect/>
                    </a:gra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LUYỆN ĐỌC</a:t>
                </a:r>
                <a:r>
                  <a:rPr lang="vi-VN" altLang="zh-CN" sz="5320" kern="1200" dirty="0">
                    <a:gradFill flip="none" rotWithShape="1">
                      <a:gsLst>
                        <a:gs pos="38000">
                          <a:srgbClr val="FF6D6D"/>
                        </a:gs>
                        <a:gs pos="63000">
                          <a:srgbClr val="C00000"/>
                        </a:gs>
                        <a:gs pos="87000">
                          <a:srgbClr val="F6D421">
                            <a:lumMod val="50000"/>
                          </a:srgbClr>
                        </a:gs>
                      </a:gsLst>
                      <a:lin ang="5400000" scaled="1"/>
                      <a:tileRect/>
                    </a:gra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5320" kern="1200" dirty="0">
                    <a:gradFill flip="none" rotWithShape="1">
                      <a:gsLst>
                        <a:gs pos="38000">
                          <a:srgbClr val="FF6D6D"/>
                        </a:gs>
                        <a:gs pos="63000">
                          <a:srgbClr val="C00000"/>
                        </a:gs>
                        <a:gs pos="87000">
                          <a:srgbClr val="F6D421">
                            <a:lumMod val="50000"/>
                          </a:srgbClr>
                        </a:gs>
                      </a:gsLst>
                      <a:lin ang="5400000" scaled="1"/>
                      <a:tileRect/>
                    </a:gra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  </a:t>
                </a:r>
                <a:endParaRPr lang="zh-CN" altLang="en-US" sz="6384" kern="1200" dirty="0">
                  <a:gradFill flip="none" rotWithShape="1">
                    <a:gsLst>
                      <a:gs pos="38000">
                        <a:srgbClr val="FF6D6D"/>
                      </a:gs>
                      <a:gs pos="63000">
                        <a:srgbClr val="C00000"/>
                      </a:gs>
                      <a:gs pos="87000">
                        <a:srgbClr val="F6D421">
                          <a:lumMod val="50000"/>
                        </a:srgbClr>
                      </a:gs>
                    </a:gsLst>
                    <a:lin ang="5400000" scaled="1"/>
                    <a:tileRect/>
                  </a:gra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94D97F2C-0925-4F2B-A79E-F8316B1B8A3B}"/>
                </a:ext>
              </a:extLst>
            </p:cNvPr>
            <p:cNvGrpSpPr/>
            <p:nvPr/>
          </p:nvGrpSpPr>
          <p:grpSpPr>
            <a:xfrm>
              <a:off x="3583560" y="873043"/>
              <a:ext cx="248322" cy="1263511"/>
              <a:chOff x="3771007" y="1083236"/>
              <a:chExt cx="248322" cy="1263511"/>
            </a:xfrm>
          </p:grpSpPr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69309D4B-3BB6-4F79-AE14-5639957767D3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248322" cy="1249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6152">
                  <a:buClrTx/>
                </a:pPr>
                <a:endParaRPr lang="zh-CN" altLang="en-US" sz="6384" kern="1200" dirty="0">
                  <a:ln w="1524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mbrose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904092DA-7F98-4963-BAE9-ABC9AFBEC2CB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248322" cy="1249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6152">
                  <a:buClrTx/>
                </a:pPr>
                <a:endParaRPr lang="zh-CN" altLang="en-US" sz="6384" kern="12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Ambrose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9" name="PA_图片 4">
            <a:extLst>
              <a:ext uri="{FF2B5EF4-FFF2-40B4-BE49-F238E27FC236}">
                <a16:creationId xmlns:a16="http://schemas.microsoft.com/office/drawing/2014/main" id="{1F560DCC-D2A1-48A5-91B7-B83E0DA474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9" y="1369946"/>
            <a:ext cx="6817186" cy="54026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E19A5B-DEA7-4D7C-9761-D53DC3316582}"/>
              </a:ext>
            </a:extLst>
          </p:cNvPr>
          <p:cNvSpPr txBox="1"/>
          <p:nvPr/>
        </p:nvSpPr>
        <p:spPr>
          <a:xfrm>
            <a:off x="1205147" y="2971086"/>
            <a:ext cx="6517226" cy="222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0808">
              <a:defRPr/>
            </a:pPr>
            <a:r>
              <a:rPr lang="en-US" altLang="zh-CN" sz="5852" b="1" kern="12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5852" b="1" kern="12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852" b="1" kern="12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5852" b="1" kern="12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810808">
              <a:buSzPts val="2800"/>
              <a:defRPr/>
            </a:pPr>
            <a:r>
              <a:rPr lang="en-US" altLang="zh-CN" sz="266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vi-VN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khổ</a:t>
            </a:r>
            <a:endParaRPr lang="zh-CN" altLang="en-US" sz="2660" kern="12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810808">
              <a:buSzPts val="2800"/>
              <a:defRPr/>
            </a:pP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660" kern="12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810808">
              <a:buSzPts val="2800"/>
              <a:defRPr/>
            </a:pP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Sửa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60" kern="12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660" kern="12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660" kern="12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1325159" y="892249"/>
            <a:ext cx="4741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6967835" y="2494001"/>
            <a:ext cx="4235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“Ồ,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253817" y="3996576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lặng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FA8D4-CA47-4B7C-BE8C-17099471736F}"/>
              </a:ext>
            </a:extLst>
          </p:cNvPr>
          <p:cNvSpPr txBox="1"/>
          <p:nvPr/>
        </p:nvSpPr>
        <p:spPr>
          <a:xfrm>
            <a:off x="7061869" y="4597554"/>
            <a:ext cx="48842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Ì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ộp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             (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Võ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6967835" y="263024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C46FE-DAF1-4DAB-A3B7-7E871C3A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" y="978965"/>
            <a:ext cx="40636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ABB8A3-D0DA-4DE5-B3F3-94D5300C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3" y="4090210"/>
            <a:ext cx="475722" cy="439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BD12E-A450-4DAB-AAAB-577D7AF7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86" y="329944"/>
            <a:ext cx="384000" cy="38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39565C-7F7B-4CD6-9D1B-AF6AF43E7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0" t="28446" r="16812" b="22809"/>
          <a:stretch/>
        </p:blipFill>
        <p:spPr>
          <a:xfrm>
            <a:off x="6332002" y="2521521"/>
            <a:ext cx="535968" cy="50276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04051" y="4597554"/>
            <a:ext cx="591870" cy="48397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6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3254521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489002" y="1272399"/>
            <a:ext cx="2415750" cy="4138223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5504149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5" y="5482985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60" y="1574304"/>
            <a:ext cx="2490102" cy="2981669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71" y="280325"/>
            <a:ext cx="6842495" cy="1251721"/>
          </a:xfrm>
          <a:prstGeom prst="rect">
            <a:avLst/>
          </a:prstGeom>
        </p:spPr>
      </p:pic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66" y="5767022"/>
            <a:ext cx="2101145" cy="1048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8B58DC-D4F0-47F4-B94E-9F5A97549CF8}"/>
              </a:ext>
            </a:extLst>
          </p:cNvPr>
          <p:cNvSpPr txBox="1">
            <a:spLocks/>
          </p:cNvSpPr>
          <p:nvPr/>
        </p:nvSpPr>
        <p:spPr>
          <a:xfrm>
            <a:off x="187977" y="198953"/>
            <a:ext cx="2386359" cy="51986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250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-1.48148E-6 L 0.57147 0.082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73" y="41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6528" y="844611"/>
            <a:ext cx="6689011" cy="3955094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4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8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438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39" y="2882967"/>
            <a:ext cx="3446153" cy="36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7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1325159" y="892249"/>
            <a:ext cx="4741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6967835" y="2494001"/>
            <a:ext cx="4235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“Ồ,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253817" y="3996576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lặng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FA8D4-CA47-4B7C-BE8C-17099471736F}"/>
              </a:ext>
            </a:extLst>
          </p:cNvPr>
          <p:cNvSpPr txBox="1"/>
          <p:nvPr/>
        </p:nvSpPr>
        <p:spPr>
          <a:xfrm>
            <a:off x="7061869" y="4597554"/>
            <a:ext cx="48842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Ì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ộp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             (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Võ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6967835" y="263024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C46FE-DAF1-4DAB-A3B7-7E871C3A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" y="978965"/>
            <a:ext cx="40636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ABB8A3-D0DA-4DE5-B3F3-94D5300C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3" y="4090210"/>
            <a:ext cx="475722" cy="439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BD12E-A450-4DAB-AAAB-577D7AF7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86" y="329944"/>
            <a:ext cx="384000" cy="38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39565C-7F7B-4CD6-9D1B-AF6AF43E7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0" t="28446" r="16812" b="22809"/>
          <a:stretch/>
        </p:blipFill>
        <p:spPr>
          <a:xfrm>
            <a:off x="6332002" y="2521521"/>
            <a:ext cx="535968" cy="50276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04051" y="4597554"/>
            <a:ext cx="591870" cy="48397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79" y="1372273"/>
            <a:ext cx="3308660" cy="4666261"/>
          </a:xfrm>
          <a:prstGeom prst="rect">
            <a:avLst/>
          </a:prstGeom>
        </p:spPr>
      </p:pic>
      <p:pic>
        <p:nvPicPr>
          <p:cNvPr id="2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20" y="813073"/>
            <a:ext cx="8021741" cy="5297575"/>
          </a:xfrm>
          <a:prstGeom prst="rect">
            <a:avLst/>
          </a:prstGeom>
        </p:spPr>
      </p:pic>
      <p:pic>
        <p:nvPicPr>
          <p:cNvPr id="31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90" y="813073"/>
            <a:ext cx="4083506" cy="2959380"/>
          </a:xfrm>
          <a:prstGeom prst="rect">
            <a:avLst/>
          </a:prstGeom>
        </p:spPr>
      </p:pic>
      <p:sp>
        <p:nvSpPr>
          <p:cNvPr id="6" name="Google Shape;2222;p31"/>
          <p:cNvSpPr txBox="1">
            <a:spLocks/>
          </p:cNvSpPr>
          <p:nvPr/>
        </p:nvSpPr>
        <p:spPr>
          <a:xfrm>
            <a:off x="1840010" y="2596510"/>
            <a:ext cx="7290719" cy="242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lvl1pPr algn="ctr" defTabSz="1216152" rtl="0" eaLnBrk="1" latinLnBrk="0" hangingPunct="1">
              <a:spcBef>
                <a:spcPct val="0"/>
              </a:spcBef>
              <a:buNone/>
              <a:defRPr sz="5852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HIỂU BÀI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6272B-5147-4D3D-BCE0-6471775C5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15357-F6B3-4906-9041-9FBF4B1EF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318408" y="194990"/>
            <a:ext cx="11525021" cy="729710"/>
            <a:chOff x="294783" y="915918"/>
            <a:chExt cx="11553604" cy="7315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 những con vật nào đến thăm bờ tre?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C0788D-46CD-410C-8D28-D4DD6F710C7C}"/>
              </a:ext>
            </a:extLst>
          </p:cNvPr>
          <p:cNvSpPr txBox="1"/>
          <p:nvPr/>
        </p:nvSpPr>
        <p:spPr>
          <a:xfrm>
            <a:off x="1069504" y="5626531"/>
            <a:ext cx="10670640" cy="95410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con vật nào đến thăm bờ tre là:</a:t>
            </a:r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cò bạch, bồ nông, chim bói cá, chim cu, ếch</a:t>
            </a: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3CCA0F-FCF5-4E8F-A708-EFE2186D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58" y="924078"/>
            <a:ext cx="6915734" cy="45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35841" y="5209218"/>
            <a:ext cx="1770434" cy="6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192" b="1" kern="1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endParaRPr lang="en-US" sz="3192" b="1" kern="12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39954" y="5184867"/>
            <a:ext cx="1770434" cy="6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192" b="1" kern="1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endParaRPr lang="en-US" sz="3192" b="1" kern="12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74619" y="5209218"/>
            <a:ext cx="1770434" cy="6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Bói</a:t>
            </a:r>
            <a:r>
              <a:rPr lang="en-US" sz="3192" b="1" kern="1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3192" b="1" kern="12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22636" y="5184867"/>
            <a:ext cx="1770434" cy="6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192" b="1" kern="1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287693" y="5184867"/>
            <a:ext cx="1270652" cy="6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b="1" kern="1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lang="en-US" sz="3192" b="1" kern="12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5840" y="1326866"/>
            <a:ext cx="1770434" cy="37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07357" y="1990412"/>
            <a:ext cx="2572634" cy="30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74619" y="1708888"/>
            <a:ext cx="2385341" cy="33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54588" y="2522400"/>
            <a:ext cx="1983371" cy="257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64330" y="2144663"/>
            <a:ext cx="1866618" cy="29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1082903" y="524774"/>
            <a:ext cx="11525021" cy="729710"/>
            <a:chOff x="294783" y="915918"/>
            <a:chExt cx="11553604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 hợp từ ngữ ở cột A với từ ngữ ở cột B.</a:t>
              </a: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826F0F4-5B0B-431B-9FDC-39E4B9411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520116"/>
              </p:ext>
            </p:extLst>
          </p:nvPr>
        </p:nvGraphicFramePr>
        <p:xfrm>
          <a:off x="2190828" y="1658756"/>
          <a:ext cx="2619978" cy="3901500"/>
        </p:xfrm>
        <a:graphic>
          <a:graphicData uri="http://schemas.openxmlformats.org/drawingml/2006/table">
            <a:tbl>
              <a:tblPr firstRow="1" bandRow="1">
                <a:tableStyleId>{17CF696E-B5ED-4320-AEE1-8833A9A7E3BA}</a:tableStyleId>
              </a:tblPr>
              <a:tblGrid>
                <a:gridCol w="2619978">
                  <a:extLst>
                    <a:ext uri="{9D8B030D-6E8A-4147-A177-3AD203B41FA5}">
                      <a16:colId xmlns:a16="http://schemas.microsoft.com/office/drawing/2014/main" val="1314372902"/>
                    </a:ext>
                  </a:extLst>
                </a:gridCol>
              </a:tblGrid>
              <a:tr h="65025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7300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cò bạch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77187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bói cá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14897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chim cu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377990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ếch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74643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bồ nông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67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763227C-2F6D-401C-9D81-5BF383179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884251"/>
              </p:ext>
            </p:extLst>
          </p:nvPr>
        </p:nvGraphicFramePr>
        <p:xfrm>
          <a:off x="7050139" y="1658756"/>
          <a:ext cx="2619978" cy="3901500"/>
        </p:xfrm>
        <a:graphic>
          <a:graphicData uri="http://schemas.openxmlformats.org/drawingml/2006/table">
            <a:tbl>
              <a:tblPr firstRow="1" bandRow="1">
                <a:tableStyleId>{17CF696E-B5ED-4320-AEE1-8833A9A7E3BA}</a:tableStyleId>
              </a:tblPr>
              <a:tblGrid>
                <a:gridCol w="2619978">
                  <a:extLst>
                    <a:ext uri="{9D8B030D-6E8A-4147-A177-3AD203B41FA5}">
                      <a16:colId xmlns:a16="http://schemas.microsoft.com/office/drawing/2014/main" val="1314372902"/>
                    </a:ext>
                  </a:extLst>
                </a:gridCol>
              </a:tblGrid>
              <a:tr h="65025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7300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ca hát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77187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hạ cánh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14897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đứng nhìn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377990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bay lên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474643"/>
                  </a:ext>
                </a:extLst>
              </a:tr>
              <a:tr h="65025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  ì ộp</a:t>
                      </a: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6700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79FDA-DA26-4DD4-9701-B0D9E05040CE}"/>
              </a:ext>
            </a:extLst>
          </p:cNvPr>
          <p:cNvCxnSpPr>
            <a:cxnSpLocks/>
          </p:cNvCxnSpPr>
          <p:nvPr/>
        </p:nvCxnSpPr>
        <p:spPr>
          <a:xfrm>
            <a:off x="4766336" y="2623279"/>
            <a:ext cx="2298793" cy="6633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AA1714-889F-4520-85D0-9B35AAC8A43F}"/>
              </a:ext>
            </a:extLst>
          </p:cNvPr>
          <p:cNvCxnSpPr>
            <a:cxnSpLocks/>
          </p:cNvCxnSpPr>
          <p:nvPr/>
        </p:nvCxnSpPr>
        <p:spPr>
          <a:xfrm>
            <a:off x="4766336" y="3277850"/>
            <a:ext cx="2283803" cy="12341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DD07C1-9375-44E0-A322-059B8C29ECDC}"/>
              </a:ext>
            </a:extLst>
          </p:cNvPr>
          <p:cNvCxnSpPr>
            <a:cxnSpLocks/>
          </p:cNvCxnSpPr>
          <p:nvPr/>
        </p:nvCxnSpPr>
        <p:spPr>
          <a:xfrm flipV="1">
            <a:off x="4792910" y="2623279"/>
            <a:ext cx="2257229" cy="13178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7DB082-B58F-4933-AF20-748255572B00}"/>
              </a:ext>
            </a:extLst>
          </p:cNvPr>
          <p:cNvCxnSpPr>
            <a:cxnSpLocks/>
          </p:cNvCxnSpPr>
          <p:nvPr/>
        </p:nvCxnSpPr>
        <p:spPr>
          <a:xfrm>
            <a:off x="4759254" y="4595732"/>
            <a:ext cx="2317459" cy="591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5864F5-BEA7-45A7-AC31-66E2D00877FF}"/>
              </a:ext>
            </a:extLst>
          </p:cNvPr>
          <p:cNvCxnSpPr>
            <a:cxnSpLocks/>
          </p:cNvCxnSpPr>
          <p:nvPr/>
        </p:nvCxnSpPr>
        <p:spPr>
          <a:xfrm flipV="1">
            <a:off x="4747670" y="3894944"/>
            <a:ext cx="2302469" cy="13352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3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DABFDF2-293C-458F-A871-6D94451A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04" y="859458"/>
            <a:ext cx="6915734" cy="45473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174211" y="130755"/>
            <a:ext cx="13037828" cy="729710"/>
            <a:chOff x="294783" y="915918"/>
            <a:chExt cx="13070163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2317204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 thơ nào thể hiện niềm vui của bờ tre khi đón khách?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9AC9E-624B-42EC-BD6E-41C9F68632DB}"/>
              </a:ext>
            </a:extLst>
          </p:cNvPr>
          <p:cNvCxnSpPr>
            <a:cxnSpLocks/>
          </p:cNvCxnSpPr>
          <p:nvPr/>
        </p:nvCxnSpPr>
        <p:spPr>
          <a:xfrm>
            <a:off x="3627619" y="2654623"/>
            <a:ext cx="18288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7E8A1AB-CDB0-45C3-A54B-7F54A9B71CF8}"/>
              </a:ext>
            </a:extLst>
          </p:cNvPr>
          <p:cNvSpPr txBox="1"/>
          <p:nvPr/>
        </p:nvSpPr>
        <p:spPr>
          <a:xfrm>
            <a:off x="1069504" y="5626531"/>
            <a:ext cx="10670640" cy="95410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thể hiện niềm vui của bờ tre khi đón khách là:</a:t>
            </a:r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3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318408" y="349410"/>
            <a:ext cx="11525021" cy="1282700"/>
            <a:chOff x="294783" y="915918"/>
            <a:chExt cx="11553604" cy="12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tiếng cùng vần ở cuối các dòng thơ trong đoạn thơ thứ nhất.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5D2EB7-86A8-4504-B9AD-FFDB21A3B274}"/>
              </a:ext>
            </a:extLst>
          </p:cNvPr>
          <p:cNvSpPr txBox="1"/>
          <p:nvPr/>
        </p:nvSpPr>
        <p:spPr>
          <a:xfrm>
            <a:off x="4085665" y="2075974"/>
            <a:ext cx="474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khách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bạch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mừng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bừng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FFA20-CF20-4C7C-A7C0-6C5EC010DF7F}"/>
              </a:ext>
            </a:extLst>
          </p:cNvPr>
          <p:cNvSpPr txBox="1"/>
          <p:nvPr/>
        </p:nvSpPr>
        <p:spPr>
          <a:xfrm>
            <a:off x="4085665" y="2075974"/>
            <a:ext cx="474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 tre quanh hồ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ngày đón </a:t>
            </a:r>
            <a:r>
              <a:rPr lang="en-US" sz="32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đàn cò </a:t>
            </a:r>
            <a:r>
              <a:rPr lang="en-US" sz="32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 cánh reo </a:t>
            </a:r>
            <a:r>
              <a:rPr lang="en-US" sz="320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chợt tưng </a:t>
            </a:r>
            <a:r>
              <a:rPr lang="en-US" sz="320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đầy hoa trắng.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22;p31"/>
          <p:cNvSpPr txBox="1">
            <a:spLocks/>
          </p:cNvSpPr>
          <p:nvPr/>
        </p:nvSpPr>
        <p:spPr>
          <a:xfrm>
            <a:off x="2339043" y="459111"/>
            <a:ext cx="7290719" cy="242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lvl1pPr algn="ctr" defTabSz="1216152" rtl="0" eaLnBrk="1" latinLnBrk="0" hangingPunct="1">
              <a:spcBef>
                <a:spcPct val="0"/>
              </a:spcBef>
              <a:buNone/>
              <a:defRPr sz="5852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j-cs"/>
              </a:defRPr>
            </a:lvl1pPr>
          </a:lstStyle>
          <a:p>
            <a:pPr marL="0" marR="0" lvl="0" indent="0" algn="ctr" defTabSz="12161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Nội dung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5432" y="2695254"/>
            <a:ext cx="70497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đónkhách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99FB755-3CC7-43B7-98FD-40696B9D0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36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" y="8839"/>
            <a:ext cx="12162475" cy="6840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18089" y="8838"/>
            <a:ext cx="11865474" cy="66913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2594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9" y="4617852"/>
            <a:ext cx="5849117" cy="206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5"/>
          <p:cNvSpPr txBox="1"/>
          <p:nvPr/>
        </p:nvSpPr>
        <p:spPr>
          <a:xfrm>
            <a:off x="731568" y="795384"/>
            <a:ext cx="3546612" cy="328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quanh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Suốt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khách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bạch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reo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mừng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bừng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Nở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defTabSz="912114">
              <a:buClrTx/>
              <a:defRPr/>
            </a:pP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4580670" y="678837"/>
            <a:ext cx="3705873" cy="328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Đến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chơi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im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lặng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Có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bác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bồ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nông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Đứng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nhìn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mênh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mông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Im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như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tượng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đá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Một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chú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bói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cá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Đỗ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xuống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cành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mềm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Chú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vụt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bay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lên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Đậu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vào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chỗ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cũ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4278180" y="158158"/>
            <a:ext cx="386961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594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 TRE ĐÓN KHÁCH</a:t>
            </a:r>
          </a:p>
        </p:txBody>
      </p:sp>
      <p:sp>
        <p:nvSpPr>
          <p:cNvPr id="8" name="Cloud 7"/>
          <p:cNvSpPr/>
          <p:nvPr/>
        </p:nvSpPr>
        <p:spPr>
          <a:xfrm>
            <a:off x="7849315" y="345675"/>
            <a:ext cx="4323762" cy="95979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594" b="1" kern="12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 thuộc 1-2 khổ em thích</a:t>
            </a:r>
            <a:endParaRPr lang="en-US" sz="2594" b="1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720599" y="1816784"/>
            <a:ext cx="5176108" cy="168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cu</a:t>
            </a:r>
          </a:p>
          <a:p>
            <a:pPr defTabSz="912114">
              <a:buClrTx/>
              <a:defRPr/>
            </a:pP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gù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12114">
              <a:buClrTx/>
              <a:defRPr/>
            </a:pP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 Ồ,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mát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589033" y="4016682"/>
            <a:ext cx="3791416" cy="248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ếch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ộp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vang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lừng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912114">
              <a:buClrTx/>
              <a:defRPr/>
            </a:pP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1368171" lvl="3" defTabSz="912114">
              <a:buClrTx/>
              <a:defRPr/>
            </a:pP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Võ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94" kern="1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Quảng</a:t>
            </a:r>
            <a:r>
              <a:rPr lang="en-US" sz="2594" kern="1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defTabSz="912114">
              <a:buClrTx/>
              <a:defRPr/>
            </a:pPr>
            <a:endParaRPr lang="en-US" sz="2594" kern="1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220" y="795384"/>
            <a:ext cx="517023" cy="455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594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87573" y="678837"/>
            <a:ext cx="517023" cy="455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594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257128" y="1740460"/>
            <a:ext cx="517023" cy="455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594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044920" y="4016681"/>
            <a:ext cx="517023" cy="4556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594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4" descr="Pacific Reef-egret - Manu SOP">
            <a:extLst>
              <a:ext uri="{FF2B5EF4-FFF2-40B4-BE49-F238E27FC236}">
                <a16:creationId xmlns:a16="http://schemas.microsoft.com/office/drawing/2014/main" id="{56C68A89-9D43-4A33-B8C1-DFE2DEB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r="12460"/>
          <a:stretch/>
        </p:blipFill>
        <p:spPr bwMode="auto">
          <a:xfrm>
            <a:off x="2095452" y="1544552"/>
            <a:ext cx="1269597" cy="5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24" r="100000">
                        <a14:backgroundMark x1="68830" y1="25647" x2="65013" y2="44471"/>
                        <a14:backgroundMark x1="71120" y1="51529" x2="74682" y2="47294"/>
                        <a14:backgroundMark x1="80025" y1="53882" x2="80280" y2="60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13" r="8937"/>
          <a:stretch/>
        </p:blipFill>
        <p:spPr>
          <a:xfrm flipH="1">
            <a:off x="857722" y="2372052"/>
            <a:ext cx="732357" cy="474276"/>
          </a:xfrm>
          <a:prstGeom prst="rect">
            <a:avLst/>
          </a:prstGeom>
        </p:spPr>
      </p:pic>
      <p:pic>
        <p:nvPicPr>
          <p:cNvPr id="19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5812173" y="1126059"/>
            <a:ext cx="1238406" cy="4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ÀI THUỐC ĐẶC BIỆT CHỮA BỆNH TRĨ HIỆU QUẢ TỪ CHIM BÓI CÁ">
            <a:extLst>
              <a:ext uri="{FF2B5EF4-FFF2-40B4-BE49-F238E27FC236}">
                <a16:creationId xmlns:a16="http://schemas.microsoft.com/office/drawing/2014/main" id="{D9778E96-9C1A-46A9-9A03-34B0A9CF7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13" y="2196142"/>
            <a:ext cx="1260293" cy="5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10021190" y="2196142"/>
            <a:ext cx="1318901" cy="5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10341670" y="3819989"/>
            <a:ext cx="1146336" cy="65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47578" y="3092482"/>
            <a:ext cx="796744" cy="33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2622534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298562" y="836711"/>
            <a:ext cx="2509211" cy="4298323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7" y="492215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494522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3861440" y="5661738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222061" y="5661738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 là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94" y="4945227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1" y="1213516"/>
            <a:ext cx="2490102" cy="2981669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342823" y="5651394"/>
            <a:ext cx="1596954" cy="1149278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solidFill>
                  <a:schemeClr val="tx1"/>
                </a:solidFill>
              </a:rPr>
              <a:t>NEXT</a:t>
            </a:r>
            <a:endParaRPr lang="es-ES" sz="2394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486483" y="4195185"/>
            <a:ext cx="1309635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9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2/12</a:t>
            </a:r>
            <a:endParaRPr lang="es-ES" sz="31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33 Rectángulo">
            <a:extLst>
              <a:ext uri="{FF2B5EF4-FFF2-40B4-BE49-F238E27FC236}">
                <a16:creationId xmlns:a16="http://schemas.microsoft.com/office/drawing/2014/main" id="{1501F78D-7BE3-43E7-817A-6BB5FCA4DEC2}"/>
              </a:ext>
            </a:extLst>
          </p:cNvPr>
          <p:cNvSpPr/>
          <p:nvPr/>
        </p:nvSpPr>
        <p:spPr>
          <a:xfrm>
            <a:off x="3764311" y="143951"/>
            <a:ext cx="8274914" cy="123854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2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cây nhỏ, mảnh khảnh trong câu chuyện đã được trời đặt tên là gì?</a:t>
            </a:r>
            <a:endParaRPr lang="es-ES" sz="372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1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0 L 0.57617 0.144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8" y="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237"/>
            <a:ext cx="2626046" cy="3512280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32" y="5120145"/>
            <a:ext cx="1854192" cy="1854192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9" y="-958197"/>
            <a:ext cx="10476682" cy="65241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12685" y="1362289"/>
            <a:ext cx="2102989" cy="5308084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25932" y="2440751"/>
            <a:ext cx="7166802" cy="7675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38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Arial"/>
                <a:sym typeface="Arial"/>
              </a:rPr>
              <a:t>Luyện</a:t>
            </a:r>
            <a:r>
              <a:rPr kumimoji="0" lang="en-US" altLang="zh-CN" sz="438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438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Arial"/>
                <a:sym typeface="Arial"/>
              </a:rPr>
              <a:t>đọc</a:t>
            </a:r>
            <a:r>
              <a:rPr kumimoji="0" lang="en-US" altLang="zh-CN" sz="438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438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Arial"/>
                <a:sym typeface="Arial"/>
              </a:rPr>
              <a:t>lại</a:t>
            </a:r>
            <a:endParaRPr kumimoji="0" lang="zh-CN" altLang="en-US" sz="438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203" y="278879"/>
            <a:ext cx="1099038" cy="10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1325159" y="892249"/>
            <a:ext cx="4741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6967835" y="2494001"/>
            <a:ext cx="4235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“Ồ,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1253817" y="3996576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lặng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1025915" y="68401"/>
            <a:ext cx="38009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C8569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 TRE ĐÓN KHÁCH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C8569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FA8D4-CA47-4B7C-BE8C-17099471736F}"/>
              </a:ext>
            </a:extLst>
          </p:cNvPr>
          <p:cNvSpPr txBox="1"/>
          <p:nvPr/>
        </p:nvSpPr>
        <p:spPr>
          <a:xfrm>
            <a:off x="7061869" y="4597554"/>
            <a:ext cx="48842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Ì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ộp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             (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Võ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6967835" y="263024"/>
            <a:ext cx="4884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C46FE-DAF1-4DAB-A3B7-7E871C3A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" y="978965"/>
            <a:ext cx="40636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ABB8A3-D0DA-4DE5-B3F3-94D5300C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3" y="4090210"/>
            <a:ext cx="475722" cy="439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BD12E-A450-4DAB-AAAB-577D7AF7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86" y="329944"/>
            <a:ext cx="384000" cy="38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39565C-7F7B-4CD6-9D1B-AF6AF43E7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0" t="28446" r="16812" b="22809"/>
          <a:stretch/>
        </p:blipFill>
        <p:spPr>
          <a:xfrm>
            <a:off x="6332002" y="2521521"/>
            <a:ext cx="535968" cy="50276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304051" y="4597554"/>
            <a:ext cx="591870" cy="48397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40" tIns="45721" rIns="91440" bIns="4572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 flipV="1">
            <a:off x="2718160" y="2654710"/>
            <a:ext cx="1455634" cy="89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 flipV="1">
            <a:off x="2718160" y="3024284"/>
            <a:ext cx="1337646" cy="8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718160" y="4522861"/>
            <a:ext cx="1213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960018" y="5332221"/>
            <a:ext cx="1670976" cy="6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7747358" y="1586131"/>
            <a:ext cx="437996" cy="6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7966356" y="3827885"/>
            <a:ext cx="1213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 flipV="1">
            <a:off x="7140470" y="5530645"/>
            <a:ext cx="1945140" cy="22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8478722" y="5879505"/>
            <a:ext cx="1213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112538" y="160880"/>
            <a:ext cx="10115783" cy="1265694"/>
            <a:chOff x="292250" y="915918"/>
            <a:chExt cx="10140870" cy="1268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120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9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ngữ trong bài cho biết cuộc gặp gỡ giữa các con vật diễn ra rất vui.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91133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8C97E37-2722-4F01-9A7F-732079B91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627" y="1494761"/>
            <a:ext cx="7566141" cy="49749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45A250-367A-4412-B3A9-824BCE9EA60F}"/>
              </a:ext>
            </a:extLst>
          </p:cNvPr>
          <p:cNvCxnSpPr>
            <a:cxnSpLocks/>
          </p:cNvCxnSpPr>
          <p:nvPr/>
        </p:nvCxnSpPr>
        <p:spPr>
          <a:xfrm>
            <a:off x="3786023" y="3164288"/>
            <a:ext cx="1032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6425A1-4280-4D80-86C4-97BB62725A75}"/>
              </a:ext>
            </a:extLst>
          </p:cNvPr>
          <p:cNvCxnSpPr>
            <a:cxnSpLocks/>
          </p:cNvCxnSpPr>
          <p:nvPr/>
        </p:nvCxnSpPr>
        <p:spPr>
          <a:xfrm>
            <a:off x="6606671" y="2833255"/>
            <a:ext cx="1368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2BEE4E-8C26-4825-993A-A44260806D4C}"/>
              </a:ext>
            </a:extLst>
          </p:cNvPr>
          <p:cNvCxnSpPr>
            <a:cxnSpLocks/>
          </p:cNvCxnSpPr>
          <p:nvPr/>
        </p:nvCxnSpPr>
        <p:spPr>
          <a:xfrm>
            <a:off x="6553256" y="4016229"/>
            <a:ext cx="1504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8982-F9D4-4A55-AA4C-1D2EA248479F}"/>
              </a:ext>
            </a:extLst>
          </p:cNvPr>
          <p:cNvCxnSpPr>
            <a:cxnSpLocks/>
          </p:cNvCxnSpPr>
          <p:nvPr/>
        </p:nvCxnSpPr>
        <p:spPr>
          <a:xfrm>
            <a:off x="2720471" y="802845"/>
            <a:ext cx="1368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351A69-946D-4055-87EB-437E6298649F}"/>
              </a:ext>
            </a:extLst>
          </p:cNvPr>
          <p:cNvCxnSpPr>
            <a:cxnSpLocks/>
          </p:cNvCxnSpPr>
          <p:nvPr/>
        </p:nvCxnSpPr>
        <p:spPr>
          <a:xfrm>
            <a:off x="8058162" y="802845"/>
            <a:ext cx="19266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F50798-F6E6-4FDA-A120-1B515D7206A6}"/>
              </a:ext>
            </a:extLst>
          </p:cNvPr>
          <p:cNvCxnSpPr>
            <a:cxnSpLocks/>
          </p:cNvCxnSpPr>
          <p:nvPr/>
        </p:nvCxnSpPr>
        <p:spPr>
          <a:xfrm>
            <a:off x="1938698" y="1321955"/>
            <a:ext cx="4792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397352" y="1516793"/>
            <a:ext cx="10115783" cy="729710"/>
            <a:chOff x="292250" y="915918"/>
            <a:chExt cx="10140870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64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9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 một câu với từ ngữ vừa tìm được.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1251504" y="307664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90C17F-2B78-428F-A0FC-634F940491A2}"/>
              </a:ext>
            </a:extLst>
          </p:cNvPr>
          <p:cNvSpPr txBox="1"/>
          <p:nvPr/>
        </p:nvSpPr>
        <p:spPr>
          <a:xfrm>
            <a:off x="2124538" y="2798545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Bé reo mừng đón mẹ về.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297783-3D64-4A06-B346-D17471BCCC8F}"/>
              </a:ext>
            </a:extLst>
          </p:cNvPr>
          <p:cNvCxnSpPr>
            <a:cxnSpLocks/>
          </p:cNvCxnSpPr>
          <p:nvPr/>
        </p:nvCxnSpPr>
        <p:spPr>
          <a:xfrm>
            <a:off x="2272909" y="2118107"/>
            <a:ext cx="2126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7854B0-28E5-4E61-AB34-2430BD91DDFF}"/>
              </a:ext>
            </a:extLst>
          </p:cNvPr>
          <p:cNvCxnSpPr>
            <a:cxnSpLocks/>
          </p:cNvCxnSpPr>
          <p:nvPr/>
        </p:nvCxnSpPr>
        <p:spPr>
          <a:xfrm>
            <a:off x="5254949" y="2118107"/>
            <a:ext cx="3703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2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0420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EC88-47FF-45C7-8CCA-9C1F570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25" y="2814575"/>
            <a:ext cx="10246588" cy="763600"/>
          </a:xfrm>
        </p:spPr>
        <p:txBody>
          <a:bodyPr/>
          <a:lstStyle/>
          <a:p>
            <a:r>
              <a:rPr lang="en-US" sz="5400"/>
              <a:t>Hãy tưởng tượng mình là các loài vật trong bài thơ, gặp gỡ nhau ở hồ </a:t>
            </a:r>
            <a:br>
              <a:rPr lang="en-US" sz="5400"/>
            </a:br>
            <a:r>
              <a:rPr lang="en-US" sz="5400"/>
              <a:t>và cùng nói chuyện với nhau. </a:t>
            </a:r>
          </a:p>
        </p:txBody>
      </p:sp>
    </p:spTree>
    <p:extLst>
      <p:ext uri="{BB962C8B-B14F-4D97-AF65-F5344CB8AC3E}">
        <p14:creationId xmlns:p14="http://schemas.microsoft.com/office/powerpoint/2010/main" val="3958435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515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847578" y="3092482"/>
            <a:ext cx="796744" cy="33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130" name="129 Rectángulo redondeado"/>
          <p:cNvSpPr/>
          <p:nvPr/>
        </p:nvSpPr>
        <p:spPr>
          <a:xfrm>
            <a:off x="122613" y="5610373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 mạp</a:t>
            </a:r>
            <a:endParaRPr lang="es-E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3761992" y="5610373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khảnh</a:t>
            </a:r>
            <a:endParaRPr lang="es-E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2622534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298562" y="476671"/>
            <a:ext cx="2719389" cy="4658363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7" y="492215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494522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94" y="4945227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99" y="2242460"/>
            <a:ext cx="2490102" cy="2981669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3764311" y="143951"/>
            <a:ext cx="8274914" cy="665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2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là đặc điểm của cây thì là?</a:t>
            </a:r>
            <a:endParaRPr lang="es-ES" sz="372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442271" y="5583971"/>
            <a:ext cx="1596954" cy="1149278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solidFill>
                  <a:schemeClr val="tx1"/>
                </a:solidFill>
              </a:rPr>
              <a:t>NEXT</a:t>
            </a:r>
            <a:endParaRPr lang="es-ES" sz="2394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486483" y="4195185"/>
            <a:ext cx="1309635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9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1/12</a:t>
            </a:r>
            <a:endParaRPr lang="es-ES" sz="31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5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0 L 0.57016 0.1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8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47578" y="3092482"/>
            <a:ext cx="796744" cy="33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2622534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298563" y="1274789"/>
            <a:ext cx="2253476" cy="3860245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7" y="492215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494522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3981634" y="5747602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342255" y="5747602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94" y="4945227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16" y="1299380"/>
            <a:ext cx="2490102" cy="2981669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199164" y="6589513"/>
            <a:ext cx="1596954" cy="1149278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solidFill>
                  <a:schemeClr val="tx1"/>
                </a:solidFill>
              </a:rPr>
              <a:t>NEXT</a:t>
            </a:r>
            <a:endParaRPr lang="es-ES" sz="2394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486483" y="4195185"/>
            <a:ext cx="1309635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9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3/12</a:t>
            </a:r>
            <a:endParaRPr lang="es-ES" sz="31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33 Rectángulo">
            <a:extLst>
              <a:ext uri="{FF2B5EF4-FFF2-40B4-BE49-F238E27FC236}">
                <a16:creationId xmlns:a16="http://schemas.microsoft.com/office/drawing/2014/main" id="{C6CE747E-EB5B-410D-8E35-5410ACF7B02B}"/>
              </a:ext>
            </a:extLst>
          </p:cNvPr>
          <p:cNvSpPr/>
          <p:nvPr/>
        </p:nvSpPr>
        <p:spPr>
          <a:xfrm>
            <a:off x="3764311" y="143951"/>
            <a:ext cx="8274914" cy="123854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2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cố tình đặt tên cho cây nhỏ ấy là “thì là”, đúng hay sai?</a:t>
            </a:r>
            <a:endParaRPr lang="es-ES" sz="372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0 L 0.57016 0.130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8" y="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847578" y="3092482"/>
            <a:ext cx="796744" cy="33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130" name="129 Rectángulo redondeado"/>
          <p:cNvSpPr/>
          <p:nvPr/>
        </p:nvSpPr>
        <p:spPr>
          <a:xfrm>
            <a:off x="396696" y="5757039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 bò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036075" y="5757039"/>
            <a:ext cx="4472782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 cá, chả mực, cháo hải sản…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2622534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298562" y="980727"/>
            <a:ext cx="2425139" cy="41543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7" y="492215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494522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94" y="4945227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5" y="1232122"/>
            <a:ext cx="2490102" cy="2981669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342823" y="5481626"/>
            <a:ext cx="1596954" cy="1149278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solidFill>
                  <a:schemeClr val="tx1"/>
                </a:solidFill>
              </a:rPr>
              <a:t>NEXT</a:t>
            </a:r>
            <a:endParaRPr lang="es-ES" sz="2394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486483" y="4195185"/>
            <a:ext cx="1309635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9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4/12</a:t>
            </a:r>
            <a:endParaRPr lang="es-ES" sz="31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33 Rectángulo">
            <a:extLst>
              <a:ext uri="{FF2B5EF4-FFF2-40B4-BE49-F238E27FC236}">
                <a16:creationId xmlns:a16="http://schemas.microsoft.com/office/drawing/2014/main" id="{8101A7E2-E5A0-43FD-AB2D-2AF8CCEA8A6E}"/>
              </a:ext>
            </a:extLst>
          </p:cNvPr>
          <p:cNvSpPr/>
          <p:nvPr/>
        </p:nvSpPr>
        <p:spPr>
          <a:xfrm>
            <a:off x="3764311" y="143951"/>
            <a:ext cx="8274914" cy="665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2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 thì là phù hợp khi nấu món ăn nào?</a:t>
            </a:r>
            <a:endParaRPr lang="es-ES" sz="372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0 L 0.57343 0.1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65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animBg="1"/>
      <p:bldP spid="130" grpId="0" animBg="1"/>
      <p:bldP spid="130" grpId="1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47578" y="3092482"/>
            <a:ext cx="796744" cy="33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1710237" y="2622534"/>
            <a:ext cx="1176650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2298563" y="869445"/>
            <a:ext cx="2490102" cy="4265589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7" y="492215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88" y="4945228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3992687" y="5730218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353308" y="5730218"/>
            <a:ext cx="3256287" cy="957731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3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endParaRPr lang="es-ES" sz="532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94" y="4945227"/>
            <a:ext cx="568075" cy="5680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39" y="1387025"/>
            <a:ext cx="2490102" cy="2981669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10431350" y="5513302"/>
            <a:ext cx="1596954" cy="1149278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solidFill>
                  <a:schemeClr val="tx1"/>
                </a:solidFill>
              </a:rPr>
              <a:t>NEXT</a:t>
            </a:r>
            <a:endParaRPr lang="es-ES" sz="2394" b="1" dirty="0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486483" y="4195185"/>
            <a:ext cx="1309635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9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5/12</a:t>
            </a:r>
            <a:endParaRPr lang="es-ES" sz="31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33 Rectángulo">
            <a:extLst>
              <a:ext uri="{FF2B5EF4-FFF2-40B4-BE49-F238E27FC236}">
                <a16:creationId xmlns:a16="http://schemas.microsoft.com/office/drawing/2014/main" id="{E46A2B0A-97E7-4E5D-AE2F-8245CC8AE0A0}"/>
              </a:ext>
            </a:extLst>
          </p:cNvPr>
          <p:cNvSpPr/>
          <p:nvPr/>
        </p:nvSpPr>
        <p:spPr>
          <a:xfrm>
            <a:off x="3764311" y="143951"/>
            <a:ext cx="8274914" cy="123854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72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tế, tên các loài cây là do trời đặt, đúng hay sai?</a:t>
            </a:r>
            <a:endParaRPr lang="es-ES" sz="372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178E-6 0 L 0.57747 0.1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74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animBg="1"/>
      <p:bldP spid="130" grpId="0" animBg="1"/>
      <p:bldP spid="130" grpId="1" animBg="1"/>
      <p:bldP spid="1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4078F6-D8C8-493C-8E83-3C4EB1902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59"/>
          <a:stretch/>
        </p:blipFill>
        <p:spPr>
          <a:xfrm>
            <a:off x="0" y="0"/>
            <a:ext cx="6843529" cy="6817501"/>
          </a:xfrm>
          <a:prstGeom prst="rect">
            <a:avLst/>
          </a:prstGeom>
        </p:spPr>
      </p:pic>
      <p:sp>
        <p:nvSpPr>
          <p:cNvPr id="951" name="Google Shape;951;p29"/>
          <p:cNvSpPr/>
          <p:nvPr/>
        </p:nvSpPr>
        <p:spPr>
          <a:xfrm>
            <a:off x="2659207" y="1498551"/>
            <a:ext cx="8201659" cy="1678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6742" y="1861459"/>
            <a:ext cx="10246588" cy="763600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r>
              <a:rPr lang="en" sz="4400">
                <a:solidFill>
                  <a:schemeClr val="bg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12: BỜ TRE ĐÓN KHÁCH</a:t>
            </a:r>
            <a:endParaRPr sz="4400">
              <a:solidFill>
                <a:schemeClr val="bg2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34" name="Subtitle 1">
            <a:extLst>
              <a:ext uri="{FF2B5EF4-FFF2-40B4-BE49-F238E27FC236}">
                <a16:creationId xmlns:a16="http://schemas.microsoft.com/office/drawing/2014/main" id="{03BB6DAE-E90A-4D3E-A3D9-7848AFC896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78765" y="3367239"/>
            <a:ext cx="1747838" cy="5746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3591">
                <a:solidFill>
                  <a:schemeClr val="tx1"/>
                </a:solidFill>
              </a:rPr>
              <a:t>S/49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94CF7-B8A7-4BEE-8711-F4AF820AF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1" r="10191" b="15082"/>
          <a:stretch/>
        </p:blipFill>
        <p:spPr>
          <a:xfrm>
            <a:off x="3062281" y="3614030"/>
            <a:ext cx="2852903" cy="2392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4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27" y="11523"/>
            <a:ext cx="12106823" cy="683531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96" y="644884"/>
            <a:ext cx="718219" cy="475982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494" y="644884"/>
            <a:ext cx="718219" cy="475982"/>
          </a:xfrm>
          <a:prstGeom prst="rect">
            <a:avLst/>
          </a:prstGeom>
        </p:spPr>
      </p:pic>
      <p:grpSp>
        <p:nvGrpSpPr>
          <p:cNvPr id="23" name="组合 25"/>
          <p:cNvGrpSpPr/>
          <p:nvPr/>
        </p:nvGrpSpPr>
        <p:grpSpPr>
          <a:xfrm>
            <a:off x="587126" y="2332460"/>
            <a:ext cx="5364071" cy="1467139"/>
            <a:chOff x="1116724" y="2759942"/>
            <a:chExt cx="5184704" cy="1470777"/>
          </a:xfrm>
        </p:grpSpPr>
        <p:pic>
          <p:nvPicPr>
            <p:cNvPr id="2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24" y="2759942"/>
              <a:ext cx="1560230" cy="1470777"/>
            </a:xfrm>
            <a:prstGeom prst="rect">
              <a:avLst/>
            </a:prstGeom>
          </p:spPr>
        </p:pic>
        <p:sp>
          <p:nvSpPr>
            <p:cNvPr id="25" name="TextBox 1"/>
            <p:cNvSpPr txBox="1"/>
            <p:nvPr/>
          </p:nvSpPr>
          <p:spPr>
            <a:xfrm>
              <a:off x="2613560" y="2828269"/>
              <a:ext cx="3687868" cy="12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152">
                <a:buClrTx/>
                <a:defRPr/>
              </a:pPr>
              <a:r>
                <a:rPr lang="en-US" sz="2394" kern="1200">
                  <a:latin typeface="Calibri"/>
                  <a:ea typeface="+mn-ea"/>
                  <a:cs typeface="+mn-cs"/>
                </a:rPr>
                <a:t>Đọc đúng, rõ ràng bài, biết ngắt đúng, nhấn giọng phù hợp</a:t>
              </a:r>
              <a:endParaRPr lang="zh-CN" altLang="en-US" sz="3192" b="1" kern="1200" spc="299" dirty="0">
                <a:latin typeface="Arial" panose="020B0604020202020204" pitchFamily="34" charset="0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26" name="组合 26"/>
          <p:cNvGrpSpPr/>
          <p:nvPr/>
        </p:nvGrpSpPr>
        <p:grpSpPr>
          <a:xfrm>
            <a:off x="6981332" y="2879555"/>
            <a:ext cx="4392468" cy="1426275"/>
            <a:chOff x="6308181" y="2741721"/>
            <a:chExt cx="4403361" cy="1429812"/>
          </a:xfrm>
        </p:grpSpPr>
        <p:pic>
          <p:nvPicPr>
            <p:cNvPr id="27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181" y="2741721"/>
              <a:ext cx="1516774" cy="1429812"/>
            </a:xfrm>
            <a:prstGeom prst="rect">
              <a:avLst/>
            </a:prstGeom>
          </p:spPr>
        </p:pic>
        <p:sp>
          <p:nvSpPr>
            <p:cNvPr id="28" name="TextBox 1"/>
            <p:cNvSpPr txBox="1"/>
            <p:nvPr/>
          </p:nvSpPr>
          <p:spPr>
            <a:xfrm>
              <a:off x="7842164" y="2856464"/>
              <a:ext cx="2869378" cy="120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152">
                <a:defRPr/>
              </a:pPr>
              <a:r>
                <a:rPr lang="en-US" sz="2394">
                  <a:latin typeface="Calibri"/>
                  <a:ea typeface="Calibri" panose="020F0502020204030204" pitchFamily="34" charset="0"/>
                </a:rPr>
                <a:t>Trả lời được các câu hỏi có liên quan đến bài đọc.</a:t>
              </a:r>
              <a:endParaRPr lang="en-US" sz="2394">
                <a:latin typeface="Calibri"/>
                <a:ea typeface="+mn-ea"/>
              </a:endParaRPr>
            </a:p>
          </p:txBody>
        </p:sp>
      </p:grpSp>
      <p:grpSp>
        <p:nvGrpSpPr>
          <p:cNvPr id="29" name="组合 27"/>
          <p:cNvGrpSpPr/>
          <p:nvPr/>
        </p:nvGrpSpPr>
        <p:grpSpPr>
          <a:xfrm>
            <a:off x="2188237" y="4640156"/>
            <a:ext cx="6705107" cy="1473189"/>
            <a:chOff x="1499100" y="4608070"/>
            <a:chExt cx="5744515" cy="1169918"/>
          </a:xfrm>
        </p:grpSpPr>
        <p:pic>
          <p:nvPicPr>
            <p:cNvPr id="30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00" y="4608070"/>
              <a:ext cx="1283860" cy="1169918"/>
            </a:xfrm>
            <a:prstGeom prst="rect">
              <a:avLst/>
            </a:prstGeom>
          </p:spPr>
        </p:pic>
        <p:sp>
          <p:nvSpPr>
            <p:cNvPr id="31" name="TextBox 1"/>
            <p:cNvSpPr txBox="1"/>
            <p:nvPr/>
          </p:nvSpPr>
          <p:spPr>
            <a:xfrm>
              <a:off x="2898161" y="4784620"/>
              <a:ext cx="4345454" cy="6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152">
                <a:buClrTx/>
                <a:defRPr/>
              </a:pPr>
              <a:r>
                <a:rPr lang="en-US" sz="2394" kern="1200">
                  <a:latin typeface="Calibri"/>
                  <a:ea typeface="+mn-ea"/>
                  <a:cs typeface="+mn-cs"/>
                </a:rPr>
                <a:t>Biết chia sẻ những trải nghiệm, suy nghĩ, cảm xúc có liên quan đến bài đọc.</a:t>
              </a:r>
              <a:endParaRPr lang="zh-CN" altLang="en-US" sz="2394" kern="1200">
                <a:latin typeface="Calibri"/>
                <a:ea typeface="隶书" panose="02010509060101010101" pitchFamily="49" charset="-122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483373"/>
            <a:ext cx="9088428" cy="101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1216152">
              <a:buClrTx/>
              <a:defRPr/>
            </a:pPr>
            <a:r>
              <a:rPr lang="en-US" altLang="zh-CN" sz="5985" b="1" kern="1200" spc="299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汉仪小麦体简" panose="00020600040101010101" pitchFamily="18" charset="-122"/>
                <a:cs typeface="+mn-cs"/>
              </a:rPr>
              <a:t>YÊU CẦU CẦN ĐẠT</a:t>
            </a:r>
            <a:endParaRPr lang="zh-CN" altLang="en-US" sz="5985" b="1" kern="1200" spc="299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  <a:ea typeface="汉仪小麦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0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1316</Words>
  <Application>Microsoft Office PowerPoint</Application>
  <PresentationFormat>Custom</PresentationFormat>
  <Paragraphs>271</Paragraphs>
  <Slides>36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Arial Rounded MT Bold</vt:lpstr>
      <vt:lpstr>Arial-Rounded</vt:lpstr>
      <vt:lpstr>inpin heiti</vt:lpstr>
      <vt:lpstr>iCiel Cadena</vt:lpstr>
      <vt:lpstr>等线 Light</vt:lpstr>
      <vt:lpstr>Arial</vt:lpstr>
      <vt:lpstr>Calibri</vt:lpstr>
      <vt:lpstr>UTM Ambrose</vt:lpstr>
      <vt:lpstr>Scope One</vt:lpstr>
      <vt:lpstr>SVN-Gretoon</vt:lpstr>
      <vt:lpstr>Calibri Light</vt:lpstr>
      <vt:lpstr>Patrick Hand</vt:lpstr>
      <vt:lpstr>等线</vt:lpstr>
      <vt:lpstr>Kawaii Doodles Newsletter by Slidesgo</vt:lpstr>
      <vt:lpstr>Office Theme</vt:lpstr>
      <vt:lpstr>1_Office Theme</vt:lpstr>
      <vt:lpstr>第一PPT，www.1ppt.com</vt:lpstr>
      <vt:lpstr>1_Kawaii Doodles Newsletter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BỜ TRE ĐÓN KHÁCH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Hãy tưởng tượng mình là các loài vật trong bài thơ, gặp gỡ nhau ở hồ  và cùng nói chuyện với nhau. 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Doodles Newsletter</dc:title>
  <dc:creator>PC</dc:creator>
  <cp:lastModifiedBy>Vip855</cp:lastModifiedBy>
  <cp:revision>74</cp:revision>
  <dcterms:modified xsi:type="dcterms:W3CDTF">2024-01-16T05:29:20Z</dcterms:modified>
</cp:coreProperties>
</file>