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0"/>
  </p:notesMasterIdLst>
  <p:sldIdLst>
    <p:sldId id="290" r:id="rId3"/>
    <p:sldId id="292" r:id="rId4"/>
    <p:sldId id="257" r:id="rId5"/>
    <p:sldId id="317" r:id="rId6"/>
    <p:sldId id="293" r:id="rId7"/>
    <p:sldId id="270" r:id="rId8"/>
    <p:sldId id="319" r:id="rId9"/>
    <p:sldId id="271" r:id="rId10"/>
    <p:sldId id="272" r:id="rId11"/>
    <p:sldId id="320" r:id="rId12"/>
    <p:sldId id="321" r:id="rId13"/>
    <p:sldId id="322" r:id="rId14"/>
    <p:sldId id="295" r:id="rId15"/>
    <p:sldId id="323" r:id="rId16"/>
    <p:sldId id="258" r:id="rId17"/>
    <p:sldId id="318" r:id="rId18"/>
    <p:sldId id="29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CB7"/>
    <a:srgbClr val="74BED6"/>
    <a:srgbClr val="4E1671"/>
    <a:srgbClr val="38B25D"/>
    <a:srgbClr val="A5D581"/>
    <a:srgbClr val="6DB929"/>
    <a:srgbClr val="F4E34C"/>
    <a:srgbClr val="A9DAFF"/>
    <a:srgbClr val="0078D2"/>
    <a:srgbClr val="A6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3447" autoAdjust="0"/>
  </p:normalViewPr>
  <p:slideViewPr>
    <p:cSldViewPr snapToGrid="0" showGuides="1">
      <p:cViewPr varScale="1">
        <p:scale>
          <a:sx n="78" d="100"/>
          <a:sy n="78" d="100"/>
        </p:scale>
        <p:origin x="67" y="278"/>
      </p:cViewPr>
      <p:guideLst>
        <p:guide orient="horz" pos="2160"/>
        <p:guide pos="3840"/>
        <p:guide orient="horz" pos="2115"/>
      </p:guideLst>
    </p:cSldViewPr>
  </p:slideViewPr>
  <p:notesTextViewPr>
    <p:cViewPr>
      <p:scale>
        <a:sx n="1" d="1"/>
        <a:sy n="1" d="1"/>
      </p:scale>
      <p:origin x="0" y="0"/>
    </p:cViewPr>
  </p:notesTextViewPr>
  <p:sorterViewPr>
    <p:cViewPr>
      <p:scale>
        <a:sx n="125" d="100"/>
        <a:sy n="125" d="100"/>
      </p:scale>
      <p:origin x="0" y="-1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B3EC-FC46-AC4F-B4B0-9CFFC7A35B40}" type="datetimeFigureOut">
              <a:rPr kumimoji="1" lang="zh-CN" altLang="en-US" smtClean="0"/>
              <a:t>2024/1/15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C63B5-896D-F940-9BEB-F22A2BAE3703}" type="slidenum">
              <a:rPr kumimoji="1" lang="zh-CN" altLang="en-US" smtClean="0"/>
              <a:t>‹#›</a:t>
            </a:fld>
            <a:endParaRPr kumimoji="1" lang="zh-CN" altLang="en-US"/>
          </a:p>
        </p:txBody>
      </p:sp>
    </p:spTree>
    <p:extLst>
      <p:ext uri="{BB962C8B-B14F-4D97-AF65-F5344CB8AC3E}">
        <p14:creationId xmlns:p14="http://schemas.microsoft.com/office/powerpoint/2010/main" val="5875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24C63B5-896D-F940-9BEB-F22A2BAE3703}" type="slidenum">
              <a:rPr kumimoji="1" lang="zh-CN" altLang="en-US" smtClean="0"/>
              <a:t>3</a:t>
            </a:fld>
            <a:endParaRPr kumimoji="1" lang="zh-CN" altLang="en-US"/>
          </a:p>
        </p:txBody>
      </p:sp>
    </p:spTree>
    <p:extLst>
      <p:ext uri="{BB962C8B-B14F-4D97-AF65-F5344CB8AC3E}">
        <p14:creationId xmlns:p14="http://schemas.microsoft.com/office/powerpoint/2010/main" val="2945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4710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281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defTabSz="1662562"/>
            <a:fld id="{1D8BD707-D9CF-40AE-B4C6-C98DA3205C09}" type="datetimeFigureOut">
              <a:rPr lang="en-US" sz="3273" smtClean="0">
                <a:solidFill>
                  <a:prstClr val="black"/>
                </a:solidFill>
              </a:rPr>
              <a:pPr defTabSz="1662562"/>
              <a:t>1/15/2024</a:t>
            </a:fld>
            <a:endParaRPr lang="en-US" sz="3273">
              <a:solidFill>
                <a:prstClr val="black"/>
              </a:solidFill>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defTabSz="1662562"/>
            <a:endParaRPr lang="en-US" sz="3273">
              <a:solidFill>
                <a:prstClr val="black"/>
              </a:solidFill>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defTabSz="1662562"/>
            <a:fld id="{B6F15528-21DE-4FAA-801E-634DDDAF4B2B}" type="slidenum">
              <a:rPr lang="en-US" sz="3273" smtClean="0">
                <a:solidFill>
                  <a:prstClr val="black"/>
                </a:solidFill>
              </a:rPr>
              <a:pPr defTabSz="1662562"/>
              <a:t>‹#›</a:t>
            </a:fld>
            <a:endParaRPr lang="en-US" sz="3273">
              <a:solidFill>
                <a:prstClr val="black"/>
              </a:solidFill>
            </a:endParaRPr>
          </a:p>
        </p:txBody>
      </p:sp>
    </p:spTree>
    <p:extLst>
      <p:ext uri="{BB962C8B-B14F-4D97-AF65-F5344CB8AC3E}">
        <p14:creationId xmlns:p14="http://schemas.microsoft.com/office/powerpoint/2010/main" val="1219234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27949"/>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 name="Picture 1"/>
          <p:cNvPicPr>
            <a:picLocks noChangeAspect="1"/>
          </p:cNvPicPr>
          <p:nvPr userDrawn="1"/>
        </p:nvPicPr>
        <p:blipFill>
          <a:blip r:embed="rId7"/>
          <a:stretch>
            <a:fillRect/>
          </a:stretch>
        </p:blipFill>
        <p:spPr>
          <a:xfrm>
            <a:off x="-214874" y="-764913"/>
            <a:ext cx="12753937" cy="8157155"/>
          </a:xfrm>
          <a:prstGeom prst="rect">
            <a:avLst/>
          </a:prstGeom>
        </p:spPr>
      </p:pic>
    </p:spTree>
    <p:extLst>
      <p:ext uri="{BB962C8B-B14F-4D97-AF65-F5344CB8AC3E}">
        <p14:creationId xmlns:p14="http://schemas.microsoft.com/office/powerpoint/2010/main" val="2376994930"/>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3" descr="E:\PPT\PPT\千\9月4号黄色绿色卡通风安全主题班会PPT模板\组 16.png组 16">
            <a:extLst>
              <a:ext uri="{FF2B5EF4-FFF2-40B4-BE49-F238E27FC236}">
                <a16:creationId xmlns:a16="http://schemas.microsoft.com/office/drawing/2014/main" id="{3D8C547A-44D3-DB38-6C1D-5389FCA80F94}"/>
              </a:ext>
            </a:extLst>
          </p:cNvPr>
          <p:cNvPicPr>
            <a:picLocks noChangeAspect="1"/>
          </p:cNvPicPr>
          <p:nvPr/>
        </p:nvPicPr>
        <p:blipFill>
          <a:blip r:embed="rId3"/>
          <a:srcRect/>
          <a:stretch>
            <a:fillRect/>
          </a:stretch>
        </p:blipFill>
        <p:spPr>
          <a:xfrm>
            <a:off x="2358769" y="85891"/>
            <a:ext cx="7966075" cy="6832600"/>
          </a:xfrm>
          <a:prstGeom prst="rect">
            <a:avLst/>
          </a:prstGeom>
        </p:spPr>
      </p:pic>
      <p:pic>
        <p:nvPicPr>
          <p:cNvPr id="6" name="图片 5">
            <a:extLst>
              <a:ext uri="{FF2B5EF4-FFF2-40B4-BE49-F238E27FC236}">
                <a16:creationId xmlns:a16="http://schemas.microsoft.com/office/drawing/2014/main" id="{EF4C34C5-7170-DD43-A553-4B5F7BDBF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9014" y="3450276"/>
            <a:ext cx="3918717" cy="3918717"/>
          </a:xfrm>
          <a:prstGeom prst="rect">
            <a:avLst/>
          </a:prstGeom>
        </p:spPr>
      </p:pic>
      <p:pic>
        <p:nvPicPr>
          <p:cNvPr id="2" name="图片 1">
            <a:extLst>
              <a:ext uri="{FF2B5EF4-FFF2-40B4-BE49-F238E27FC236}">
                <a16:creationId xmlns:a16="http://schemas.microsoft.com/office/drawing/2014/main" id="{C46CAAE6-D510-104A-A6BC-11EA390AB7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7" y="2399733"/>
            <a:ext cx="5176685" cy="4458267"/>
          </a:xfrm>
          <a:prstGeom prst="rect">
            <a:avLst/>
          </a:prstGeom>
        </p:spPr>
      </p:pic>
      <p:pic>
        <p:nvPicPr>
          <p:cNvPr id="11" name="图片 10">
            <a:extLst>
              <a:ext uri="{FF2B5EF4-FFF2-40B4-BE49-F238E27FC236}">
                <a16:creationId xmlns:a16="http://schemas.microsoft.com/office/drawing/2014/main" id="{33FFB559-9989-0446-9D52-01CBD51AB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4774">
            <a:off x="9354049" y="88804"/>
            <a:ext cx="2007125" cy="2630170"/>
          </a:xfrm>
          <a:prstGeom prst="rect">
            <a:avLst/>
          </a:prstGeom>
        </p:spPr>
      </p:pic>
      <p:pic>
        <p:nvPicPr>
          <p:cNvPr id="3" name="Picture 2">
            <a:extLst>
              <a:ext uri="{FF2B5EF4-FFF2-40B4-BE49-F238E27FC236}">
                <a16:creationId xmlns:a16="http://schemas.microsoft.com/office/drawing/2014/main" id="{5871BBA0-C358-FC36-B481-BE834085F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85" y="-207484"/>
            <a:ext cx="1656600" cy="1656600"/>
          </a:xfrm>
          <a:prstGeom prst="rect">
            <a:avLst/>
          </a:prstGeom>
        </p:spPr>
      </p:pic>
      <p:pic>
        <p:nvPicPr>
          <p:cNvPr id="5" name="Picture 4">
            <a:extLst>
              <a:ext uri="{FF2B5EF4-FFF2-40B4-BE49-F238E27FC236}">
                <a16:creationId xmlns:a16="http://schemas.microsoft.com/office/drawing/2014/main" id="{460D824F-BD96-DD53-AEE4-EDAFFC7EEDF5}"/>
              </a:ext>
            </a:extLst>
          </p:cNvPr>
          <p:cNvPicPr>
            <a:picLocks noChangeAspect="1"/>
          </p:cNvPicPr>
          <p:nvPr/>
        </p:nvPicPr>
        <p:blipFill>
          <a:blip r:embed="rId8"/>
          <a:stretch>
            <a:fillRect/>
          </a:stretch>
        </p:blipFill>
        <p:spPr>
          <a:xfrm>
            <a:off x="2730562" y="698143"/>
            <a:ext cx="7200000" cy="2139881"/>
          </a:xfrm>
          <a:prstGeom prst="rect">
            <a:avLst/>
          </a:prstGeom>
        </p:spPr>
      </p:pic>
      <p:sp>
        <p:nvSpPr>
          <p:cNvPr id="8" name="TextBox 7">
            <a:extLst>
              <a:ext uri="{FF2B5EF4-FFF2-40B4-BE49-F238E27FC236}">
                <a16:creationId xmlns:a16="http://schemas.microsoft.com/office/drawing/2014/main" id="{C27727C1-ACF4-D3DA-D1F5-E14BF0FD72FD}"/>
              </a:ext>
            </a:extLst>
          </p:cNvPr>
          <p:cNvSpPr txBox="1"/>
          <p:nvPr/>
        </p:nvSpPr>
        <p:spPr>
          <a:xfrm>
            <a:off x="2886705" y="2270791"/>
            <a:ext cx="6967253" cy="1785104"/>
          </a:xfrm>
          <a:prstGeom prst="rect">
            <a:avLst/>
          </a:prstGeom>
          <a:noFill/>
        </p:spPr>
        <p:txBody>
          <a:bodyPr wrap="square" rtlCol="0">
            <a:spAutoFit/>
          </a:bodyPr>
          <a:lstStyle/>
          <a:p>
            <a:pPr algn="ctr"/>
            <a:r>
              <a:rPr lang="vi-VN" sz="5500" b="1" dirty="0">
                <a:solidFill>
                  <a:srgbClr val="FFFF00"/>
                </a:solidFill>
                <a:latin typeface="#9Slide03 IcielSmoothy Sans" panose="00000500000000000000" pitchFamily="2" charset="0"/>
              </a:rPr>
              <a:t>DUY TRÌ QUAN HỆ BẠN BÈ</a:t>
            </a:r>
            <a:endParaRPr lang="en-SG" sz="5500" b="1" dirty="0">
              <a:solidFill>
                <a:srgbClr val="FFFF00"/>
              </a:solidFill>
              <a:latin typeface="#9Slide03 IcielSmoothy Sans" panose="00000500000000000000" pitchFamily="2" charset="0"/>
            </a:endParaRPr>
          </a:p>
        </p:txBody>
      </p:sp>
    </p:spTree>
    <p:extLst>
      <p:ext uri="{BB962C8B-B14F-4D97-AF65-F5344CB8AC3E}">
        <p14:creationId xmlns:p14="http://schemas.microsoft.com/office/powerpoint/2010/main" val="20123713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70083" y="195436"/>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SG" sz="4500" b="1" dirty="0">
                <a:solidFill>
                  <a:srgbClr val="C00000"/>
                </a:solidFill>
                <a:latin typeface="Cambria" panose="02040503050406030204" pitchFamily="18" charset="0"/>
                <a:ea typeface="Cambria" panose="02040503050406030204" pitchFamily="18" charset="0"/>
              </a:rPr>
              <a:t>Theo </a:t>
            </a:r>
            <a:r>
              <a:rPr lang="en-SG" sz="4500" b="1" dirty="0" err="1">
                <a:solidFill>
                  <a:srgbClr val="C00000"/>
                </a:solidFill>
                <a:latin typeface="Cambria" panose="02040503050406030204" pitchFamily="18" charset="0"/>
                <a:ea typeface="Cambria" panose="02040503050406030204" pitchFamily="18" charset="0"/>
              </a:rPr>
              <a:t>em</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vì</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sao</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chúng</a:t>
            </a:r>
            <a:r>
              <a:rPr lang="en-SG" sz="4500" b="1" dirty="0">
                <a:solidFill>
                  <a:srgbClr val="C00000"/>
                </a:solidFill>
                <a:latin typeface="Cambria" panose="02040503050406030204" pitchFamily="18" charset="0"/>
                <a:ea typeface="Cambria" panose="02040503050406030204" pitchFamily="18" charset="0"/>
              </a:rPr>
              <a:t> ta </a:t>
            </a:r>
            <a:r>
              <a:rPr lang="en-SG" sz="4500" b="1" dirty="0" err="1">
                <a:solidFill>
                  <a:srgbClr val="C00000"/>
                </a:solidFill>
                <a:latin typeface="Cambria" panose="02040503050406030204" pitchFamily="18" charset="0"/>
                <a:ea typeface="Cambria" panose="02040503050406030204" pitchFamily="18" charset="0"/>
              </a:rPr>
              <a:t>cần</a:t>
            </a:r>
            <a:r>
              <a:rPr lang="en-SG" sz="4500" b="1" dirty="0">
                <a:solidFill>
                  <a:srgbClr val="C00000"/>
                </a:solidFill>
                <a:latin typeface="Cambria" panose="02040503050406030204" pitchFamily="18" charset="0"/>
                <a:ea typeface="Cambria" panose="02040503050406030204" pitchFamily="18" charset="0"/>
              </a:rPr>
              <a:t> </a:t>
            </a:r>
            <a:endParaRPr lang="vi-VN" sz="4500" b="1" dirty="0">
              <a:solidFill>
                <a:srgbClr val="C00000"/>
              </a:solidFill>
              <a:latin typeface="Cambria" panose="02040503050406030204" pitchFamily="18" charset="0"/>
              <a:ea typeface="Cambria" panose="02040503050406030204" pitchFamily="18" charset="0"/>
            </a:endParaRPr>
          </a:p>
          <a:p>
            <a:pPr lvl="0" algn="ctr"/>
            <a:r>
              <a:rPr lang="en-SG" sz="4500" b="1" dirty="0" err="1">
                <a:solidFill>
                  <a:srgbClr val="C00000"/>
                </a:solidFill>
                <a:latin typeface="Cambria" panose="02040503050406030204" pitchFamily="18" charset="0"/>
                <a:ea typeface="Cambria" panose="02040503050406030204" pitchFamily="18" charset="0"/>
              </a:rPr>
              <a:t>giữ</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gìn</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tình</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bạn</a:t>
            </a:r>
            <a:r>
              <a:rPr lang="en-SG" sz="4500" b="1" dirty="0">
                <a:solidFill>
                  <a:srgbClr val="C00000"/>
                </a:solidFill>
                <a:latin typeface="Cambria" panose="02040503050406030204" pitchFamily="18" charset="0"/>
                <a:ea typeface="Cambria" panose="02040503050406030204" pitchFamily="18" charset="0"/>
              </a:rPr>
              <a:t>?</a:t>
            </a:r>
            <a:endPar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0" y="1726659"/>
            <a:ext cx="9283195" cy="6352714"/>
            <a:chOff x="-6787" y="571502"/>
            <a:chExt cx="12616720" cy="4742835"/>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7220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Chúng ta cần giữ gìn tình bạn vì bạn bè là những người luôn quan tâm, chia sẻ và giúp đỡ chúng ta trong cuộc sống. Nếu không có bạn bè thì cuộc sống sẽ trở nên rất tẻ nhạt.</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r>
                <a:rPr kumimoji="0" lang="vi-VN" sz="4500" b="0" i="0" u="none" strike="noStrike" kern="1200" cap="none" spc="0" normalizeH="0" baseline="0" noProof="0" dirty="0">
                  <a:ln>
                    <a:noFill/>
                  </a:ln>
                  <a:solidFill>
                    <a:srgbClr val="000000"/>
                  </a:solidFill>
                  <a:effectLst/>
                  <a:uLnTx/>
                  <a:uFillTx/>
                  <a:latin typeface="OpenSans"/>
                  <a:cs typeface="+mn-cs"/>
                </a:rPr>
                <a:t/>
              </a:r>
              <a:br>
                <a:rPr kumimoji="0" lang="vi-VN" sz="4500" b="0" i="0" u="none" strike="noStrike" kern="1200" cap="none" spc="0" normalizeH="0" baseline="0" noProof="0" dirty="0">
                  <a:ln>
                    <a:noFill/>
                  </a:ln>
                  <a:solidFill>
                    <a:srgbClr val="000000"/>
                  </a:solidFill>
                  <a:effectLst/>
                  <a:uLnTx/>
                  <a:uFillTx/>
                  <a:latin typeface="OpenSans"/>
                  <a:cs typeface="+mn-cs"/>
                </a:rPr>
              </a:b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3983613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078079"/>
            <a:ext cx="9391857" cy="4039054"/>
            <a:chOff x="5669000" y="913428"/>
            <a:chExt cx="9391857" cy="4039054"/>
          </a:xfrm>
        </p:grpSpPr>
        <p:sp>
          <p:nvSpPr>
            <p:cNvPr id="11" name="TextBox 10">
              <a:extLst>
                <a:ext uri="{FF2B5EF4-FFF2-40B4-BE49-F238E27FC236}">
                  <a16:creationId xmlns:a16="http://schemas.microsoft.com/office/drawing/2014/main" id="{C639912A-F409-CB7E-B9B9-01C54258EC67}"/>
                </a:ext>
              </a:extLst>
            </p:cNvPr>
            <p:cNvSpPr txBox="1"/>
            <p:nvPr/>
          </p:nvSpPr>
          <p:spPr>
            <a:xfrm>
              <a:off x="5995596" y="913428"/>
              <a:ext cx="9065261" cy="4039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2:</a:t>
              </a:r>
            </a:p>
            <a:p>
              <a:pPr marL="0" marR="0" lvl="0" indent="0" algn="ctr" defTabSz="914400" rtl="0" eaLnBrk="1" fontAlgn="auto" latinLnBrk="0" hangingPunct="1">
                <a:lnSpc>
                  <a:spcPct val="15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TÌM HIỂU CÁCH DUY TRÌ QUAN HỆ BẠN BÈ </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41" y="3097606"/>
            <a:ext cx="3999614" cy="3999614"/>
          </a:xfrm>
          <a:prstGeom prst="rect">
            <a:avLst/>
          </a:prstGeom>
        </p:spPr>
      </p:pic>
    </p:spTree>
    <p:extLst>
      <p:ext uri="{BB962C8B-B14F-4D97-AF65-F5344CB8AC3E}">
        <p14:creationId xmlns:p14="http://schemas.microsoft.com/office/powerpoint/2010/main" val="18688161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716907" y="84725"/>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C00000"/>
                </a:solidFill>
                <a:latin typeface="Cambria" panose="02040503050406030204" pitchFamily="18" charset="0"/>
                <a:ea typeface="Cambria" panose="02040503050406030204" pitchFamily="18" charset="0"/>
              </a:rPr>
              <a:t>Đọc các cách để duy trì quan hệ </a:t>
            </a:r>
          </a:p>
          <a:p>
            <a:pPr lvl="0" algn="ctr"/>
            <a:r>
              <a:rPr lang="vi-VN" sz="4000" b="1" dirty="0">
                <a:solidFill>
                  <a:srgbClr val="C00000"/>
                </a:solidFill>
                <a:latin typeface="Cambria" panose="02040503050406030204" pitchFamily="18" charset="0"/>
                <a:ea typeface="Cambria" panose="02040503050406030204" pitchFamily="18" charset="0"/>
              </a:rPr>
              <a:t>bạn bè dưới đây và trả lời câu hỏi:</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195167" y="1474735"/>
            <a:ext cx="9283195" cy="1486782"/>
            <a:chOff x="-6787" y="571502"/>
            <a:chExt cx="12616720" cy="3276479"/>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1" y="592336"/>
              <a:ext cx="12111872" cy="3255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Tôn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trọng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cả</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những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điều</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khác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biệt</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với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mình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7E4A252A-45E1-2640-F589-8DD47A781032}"/>
              </a:ext>
            </a:extLst>
          </p:cNvPr>
          <p:cNvSpPr txBox="1"/>
          <p:nvPr/>
        </p:nvSpPr>
        <p:spPr>
          <a:xfrm>
            <a:off x="449616" y="3180924"/>
            <a:ext cx="7979433" cy="1061829"/>
          </a:xfrm>
          <a:prstGeom prst="rect">
            <a:avLst/>
          </a:prstGeom>
          <a:noFill/>
        </p:spPr>
        <p:txBody>
          <a:bodyPr wrap="square" rtlCol="0">
            <a:spAutoFit/>
          </a:bodyPr>
          <a:lstStyle/>
          <a:p>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t>
            </a:r>
          </a:p>
          <a:p>
            <a:endParaRPr lang="en-SG" dirty="0"/>
          </a:p>
        </p:txBody>
      </p:sp>
      <p:sp>
        <p:nvSpPr>
          <p:cNvPr id="8" name="Rectangle: Rounded Corners 7">
            <a:extLst>
              <a:ext uri="{FF2B5EF4-FFF2-40B4-BE49-F238E27FC236}">
                <a16:creationId xmlns:a16="http://schemas.microsoft.com/office/drawing/2014/main" id="{6BAFDC35-0B68-CEFA-BE03-476EA289A36D}"/>
              </a:ext>
            </a:extLst>
          </p:cNvPr>
          <p:cNvSpPr/>
          <p:nvPr/>
        </p:nvSpPr>
        <p:spPr>
          <a:xfrm>
            <a:off x="347568" y="4210703"/>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Giúp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đỡ</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gặp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khăn.</a:t>
            </a:r>
          </a:p>
        </p:txBody>
      </p:sp>
      <p:sp>
        <p:nvSpPr>
          <p:cNvPr id="9" name="Rectangle: Rounded Corners 8">
            <a:extLst>
              <a:ext uri="{FF2B5EF4-FFF2-40B4-BE49-F238E27FC236}">
                <a16:creationId xmlns:a16="http://schemas.microsoft.com/office/drawing/2014/main" id="{2F21FDA1-2379-1A27-1C42-AFADB99FB59F}"/>
              </a:ext>
            </a:extLst>
          </p:cNvPr>
          <p:cNvSpPr/>
          <p:nvPr/>
        </p:nvSpPr>
        <p:spPr>
          <a:xfrm>
            <a:off x="248332" y="5398444"/>
            <a:ext cx="9176863" cy="142173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d)</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Độn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viên,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khích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lệ</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không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ngừng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cố</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gắng.</a:t>
            </a: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5595DDA-8DA8-F004-9179-68AE437CF5A5}"/>
              </a:ext>
            </a:extLst>
          </p:cNvPr>
          <p:cNvSpPr/>
          <p:nvPr/>
        </p:nvSpPr>
        <p:spPr>
          <a:xfrm>
            <a:off x="248332" y="3080330"/>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dirty="0">
                <a:solidFill>
                  <a:prstClr val="black"/>
                </a:solidFill>
                <a:latin typeface="Cambria" panose="02040503050406030204" pitchFamily="18" charset="0"/>
                <a:cs typeface="Calibri" panose="020F0502020204030204" pitchFamily="34" charset="0"/>
              </a:rPr>
              <a:t>b) </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Chia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sẻ</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vui</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buồn</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cùng</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bạn.</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3501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5275" y="4595352"/>
            <a:ext cx="2039211" cy="2039211"/>
          </a:xfrm>
          <a:prstGeom prst="rect">
            <a:avLst/>
          </a:prstGeom>
        </p:spPr>
      </p:pic>
      <p:sp>
        <p:nvSpPr>
          <p:cNvPr id="4" name="TextBox 3">
            <a:extLst>
              <a:ext uri="{FF2B5EF4-FFF2-40B4-BE49-F238E27FC236}">
                <a16:creationId xmlns:a16="http://schemas.microsoft.com/office/drawing/2014/main" id="{B828B11B-630E-BAE7-C016-2B305B819B58}"/>
              </a:ext>
            </a:extLst>
          </p:cNvPr>
          <p:cNvSpPr txBox="1"/>
          <p:nvPr/>
        </p:nvSpPr>
        <p:spPr>
          <a:xfrm>
            <a:off x="816428" y="970898"/>
            <a:ext cx="7064829" cy="4524315"/>
          </a:xfrm>
          <a:prstGeom prst="rect">
            <a:avLst/>
          </a:prstGeom>
          <a:noFill/>
        </p:spPr>
        <p:txBody>
          <a:bodyPr wrap="square">
            <a:spAutoFit/>
          </a:bodyPr>
          <a:lstStyle/>
          <a:p>
            <a:pPr algn="just"/>
            <a:r>
              <a:rPr lang="vi-VN"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Em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sẽ</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chọn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từ</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khóa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tạo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thành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bông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hoa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tình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a:p>
            <a:pPr algn="just"/>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-Theo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em</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còn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những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cách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khác</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duy</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trì</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quan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hệ</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bè</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p:txBody>
      </p:sp>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061362" y="874722"/>
            <a:ext cx="3978237" cy="3283973"/>
          </a:xfrm>
          <a:prstGeom prst="rect">
            <a:avLst/>
          </a:prstGeom>
        </p:spPr>
      </p:pic>
    </p:spTree>
    <p:extLst>
      <p:ext uri="{BB962C8B-B14F-4D97-AF65-F5344CB8AC3E}">
        <p14:creationId xmlns:p14="http://schemas.microsoft.com/office/powerpoint/2010/main" val="35649459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9333" y="3213867"/>
            <a:ext cx="3608334" cy="3608334"/>
          </a:xfrm>
          <a:prstGeom prst="rect">
            <a:avLst/>
          </a:prstGeom>
        </p:spPr>
      </p:pic>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9601" t="4693" r="15604"/>
          <a:stretch/>
        </p:blipFill>
        <p:spPr>
          <a:xfrm>
            <a:off x="1723540" y="108856"/>
            <a:ext cx="5903764" cy="6210022"/>
          </a:xfrm>
          <a:prstGeom prst="rect">
            <a:avLst/>
          </a:prstGeom>
        </p:spPr>
      </p:pic>
      <p:sp>
        <p:nvSpPr>
          <p:cNvPr id="3" name="Rectangle 2">
            <a:extLst>
              <a:ext uri="{FF2B5EF4-FFF2-40B4-BE49-F238E27FC236}">
                <a16:creationId xmlns:a16="http://schemas.microsoft.com/office/drawing/2014/main" id="{75037FE8-1F46-95B4-A9E5-3653A750BF6D}"/>
              </a:ext>
            </a:extLst>
          </p:cNvPr>
          <p:cNvSpPr/>
          <p:nvPr/>
        </p:nvSpPr>
        <p:spPr>
          <a:xfrm>
            <a:off x="5604352" y="4079280"/>
            <a:ext cx="1393372" cy="522515"/>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Cambria" panose="02040503050406030204" pitchFamily="18" charset="0"/>
                <a:ea typeface="Cambria" panose="02040503050406030204" pitchFamily="18" charset="0"/>
              </a:rPr>
              <a:t>Chia sẻ</a:t>
            </a:r>
            <a:endParaRPr lang="en-SG" sz="2800" b="1"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57253CE-239F-4367-22CD-1356A8CAC3A3}"/>
              </a:ext>
            </a:extLst>
          </p:cNvPr>
          <p:cNvSpPr/>
          <p:nvPr/>
        </p:nvSpPr>
        <p:spPr>
          <a:xfrm>
            <a:off x="1883229" y="3046569"/>
            <a:ext cx="1767068" cy="61246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Động viên</a:t>
            </a:r>
            <a:endParaRPr lang="en-SG" sz="2600" b="1"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C50B74D-74BA-5733-2199-70AA4C7AEF92}"/>
              </a:ext>
            </a:extLst>
          </p:cNvPr>
          <p:cNvSpPr/>
          <p:nvPr/>
        </p:nvSpPr>
        <p:spPr>
          <a:xfrm>
            <a:off x="3080656" y="859971"/>
            <a:ext cx="2188029" cy="71774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Khuyến khích</a:t>
            </a:r>
            <a:endParaRPr lang="en-SG" sz="26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CF6AA4F7-FB0F-7790-0CF5-54A6E8A690E6}"/>
              </a:ext>
            </a:extLst>
          </p:cNvPr>
          <p:cNvSpPr/>
          <p:nvPr/>
        </p:nvSpPr>
        <p:spPr>
          <a:xfrm>
            <a:off x="3465309" y="5211395"/>
            <a:ext cx="1672748" cy="492719"/>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latin typeface="Cambria" panose="02040503050406030204" pitchFamily="18" charset="0"/>
                <a:ea typeface="Cambria" panose="02040503050406030204" pitchFamily="18" charset="0"/>
              </a:rPr>
              <a:t>Giúp đỡ</a:t>
            </a:r>
            <a:endParaRPr lang="en-SG"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7603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15A9D86-70C3-994D-BFA4-9FA2272D8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93" y="2265325"/>
            <a:ext cx="3999614" cy="3999614"/>
          </a:xfrm>
          <a:prstGeom prst="rect">
            <a:avLst/>
          </a:prstGeom>
        </p:spPr>
      </p:pic>
      <p:sp>
        <p:nvSpPr>
          <p:cNvPr id="4" name="TextBox 3">
            <a:extLst>
              <a:ext uri="{FF2B5EF4-FFF2-40B4-BE49-F238E27FC236}">
                <a16:creationId xmlns:a16="http://schemas.microsoft.com/office/drawing/2014/main" id="{37F41507-C8EA-84F8-92E5-DB4ED143A166}"/>
              </a:ext>
            </a:extLst>
          </p:cNvPr>
          <p:cNvSpPr txBox="1"/>
          <p:nvPr/>
        </p:nvSpPr>
        <p:spPr>
          <a:xfrm>
            <a:off x="3596821" y="2020708"/>
            <a:ext cx="7347857" cy="3416320"/>
          </a:xfrm>
          <a:prstGeom prst="rect">
            <a:avLst/>
          </a:prstGeom>
          <a:noFill/>
        </p:spPr>
        <p:txBody>
          <a:bodyPr wrap="square">
            <a:spAutoFit/>
          </a:bodyPr>
          <a:lstStyle/>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Cùng bạn tham gia các hoạt động.</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Thường xuyên trò chuyện với bạn.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An ủi bạn mỗi khi bạn gặp chuyện buồn.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Bảo vệ bạn khi bạn bị bắt nạt</a:t>
            </a:r>
          </a:p>
        </p:txBody>
      </p:sp>
      <p:pic>
        <p:nvPicPr>
          <p:cNvPr id="5" name="图片 2">
            <a:extLst>
              <a:ext uri="{FF2B5EF4-FFF2-40B4-BE49-F238E27FC236}">
                <a16:creationId xmlns:a16="http://schemas.microsoft.com/office/drawing/2014/main" id="{917B790D-D046-B149-07D9-4904A3C7B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8827" y="4549790"/>
            <a:ext cx="3074679" cy="2263710"/>
          </a:xfrm>
          <a:prstGeom prst="rect">
            <a:avLst/>
          </a:prstGeom>
        </p:spPr>
      </p:pic>
      <p:sp>
        <p:nvSpPr>
          <p:cNvPr id="7" name="TextBox 6">
            <a:extLst>
              <a:ext uri="{FF2B5EF4-FFF2-40B4-BE49-F238E27FC236}">
                <a16:creationId xmlns:a16="http://schemas.microsoft.com/office/drawing/2014/main" id="{7F786DF0-7474-9CE1-E6A9-C4289D9888D0}"/>
              </a:ext>
            </a:extLst>
          </p:cNvPr>
          <p:cNvSpPr txBox="1"/>
          <p:nvPr/>
        </p:nvSpPr>
        <p:spPr>
          <a:xfrm>
            <a:off x="696684" y="612845"/>
            <a:ext cx="6096000" cy="1384995"/>
          </a:xfrm>
          <a:prstGeom prst="rect">
            <a:avLst/>
          </a:prstGeom>
          <a:noFill/>
        </p:spPr>
        <p:txBody>
          <a:bodyPr wrap="square">
            <a:spAutoFit/>
          </a:bodyPr>
          <a:lstStyle/>
          <a:p>
            <a:pPr algn="ctr"/>
            <a:r>
              <a:rPr lang="vi-VN" sz="4200" b="1" i="0" dirty="0">
                <a:solidFill>
                  <a:srgbClr val="C00000"/>
                </a:solidFill>
                <a:effectLst/>
                <a:latin typeface="Cambria" panose="02040503050406030204" pitchFamily="18" charset="0"/>
                <a:ea typeface="Cambria" panose="02040503050406030204" pitchFamily="18" charset="0"/>
              </a:rPr>
              <a:t>Những cách khác để </a:t>
            </a:r>
          </a:p>
          <a:p>
            <a:pPr algn="ctr"/>
            <a:r>
              <a:rPr lang="vi-VN" sz="4200" b="1" i="0" dirty="0">
                <a:solidFill>
                  <a:srgbClr val="C00000"/>
                </a:solidFill>
                <a:effectLst/>
                <a:latin typeface="Cambria" panose="02040503050406030204" pitchFamily="18" charset="0"/>
                <a:ea typeface="Cambria" panose="02040503050406030204" pitchFamily="18" charset="0"/>
              </a:rPr>
              <a:t>duy trì tình bạn:</a:t>
            </a:r>
          </a:p>
        </p:txBody>
      </p:sp>
    </p:spTree>
    <p:extLst>
      <p:ext uri="{BB962C8B-B14F-4D97-AF65-F5344CB8AC3E}">
        <p14:creationId xmlns:p14="http://schemas.microsoft.com/office/powerpoint/2010/main" val="34656813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4" name="Picture 3">
            <a:extLst>
              <a:ext uri="{FF2B5EF4-FFF2-40B4-BE49-F238E27FC236}">
                <a16:creationId xmlns:a16="http://schemas.microsoft.com/office/drawing/2014/main" id="{5DB7D63F-7625-20B5-12AF-9404679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495" y="2296169"/>
            <a:ext cx="9065009" cy="3256599"/>
          </a:xfrm>
          <a:prstGeom prst="rect">
            <a:avLst/>
          </a:prstGeom>
        </p:spPr>
      </p:pic>
      <p:pic>
        <p:nvPicPr>
          <p:cNvPr id="3" name="图片 2">
            <a:extLst>
              <a:ext uri="{FF2B5EF4-FFF2-40B4-BE49-F238E27FC236}">
                <a16:creationId xmlns:a16="http://schemas.microsoft.com/office/drawing/2014/main" id="{22C3D104-0EA5-D4BB-8EC1-2271DBB44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7027" y="4784990"/>
            <a:ext cx="2233153" cy="2233153"/>
          </a:xfrm>
          <a:prstGeom prst="rect">
            <a:avLst/>
          </a:prstGeom>
        </p:spPr>
      </p:pic>
    </p:spTree>
    <p:extLst>
      <p:ext uri="{BB962C8B-B14F-4D97-AF65-F5344CB8AC3E}">
        <p14:creationId xmlns:p14="http://schemas.microsoft.com/office/powerpoint/2010/main" val="998223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896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7" name="Picture 6">
            <a:extLst>
              <a:ext uri="{FF2B5EF4-FFF2-40B4-BE49-F238E27FC236}">
                <a16:creationId xmlns:a16="http://schemas.microsoft.com/office/drawing/2014/main" id="{F9B6E591-2A11-4F3A-39EF-919EB48A5457}"/>
              </a:ext>
            </a:extLst>
          </p:cNvPr>
          <p:cNvPicPr>
            <a:picLocks noChangeAspect="1"/>
          </p:cNvPicPr>
          <p:nvPr/>
        </p:nvPicPr>
        <p:blipFill>
          <a:blip r:embed="rId4"/>
          <a:stretch>
            <a:fillRect/>
          </a:stretch>
        </p:blipFill>
        <p:spPr>
          <a:xfrm>
            <a:off x="2583399" y="2594824"/>
            <a:ext cx="7969706" cy="2304493"/>
          </a:xfrm>
          <a:prstGeom prst="rect">
            <a:avLst/>
          </a:prstGeom>
        </p:spPr>
      </p:pic>
    </p:spTree>
    <p:extLst>
      <p:ext uri="{BB962C8B-B14F-4D97-AF65-F5344CB8AC3E}">
        <p14:creationId xmlns:p14="http://schemas.microsoft.com/office/powerpoint/2010/main" val="41695190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8059D32E-BF2E-7553-627B-BDF9502FEEC6}"/>
              </a:ext>
            </a:extLst>
          </p:cNvPr>
          <p:cNvPicPr>
            <a:picLocks noChangeAspect="1"/>
          </p:cNvPicPr>
          <p:nvPr/>
        </p:nvPicPr>
        <p:blipFill rotWithShape="1">
          <a:blip r:embed="rId3"/>
          <a:srcRect l="3125" t="9355" r="3020" b="4895"/>
          <a:stretch/>
        </p:blipFill>
        <p:spPr>
          <a:xfrm>
            <a:off x="772886" y="289308"/>
            <a:ext cx="10099300" cy="6826108"/>
          </a:xfrm>
          <a:prstGeom prst="rect">
            <a:avLst/>
          </a:prstGeom>
        </p:spPr>
      </p:pic>
      <p:pic>
        <p:nvPicPr>
          <p:cNvPr id="18" name="图片 17">
            <a:extLst>
              <a:ext uri="{FF2B5EF4-FFF2-40B4-BE49-F238E27FC236}">
                <a16:creationId xmlns:a16="http://schemas.microsoft.com/office/drawing/2014/main" id="{096546BB-4C61-794E-8F27-29CC389A7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46224"/>
            <a:ext cx="552655" cy="552655"/>
          </a:xfrm>
          <a:prstGeom prst="rect">
            <a:avLst/>
          </a:prstGeom>
        </p:spPr>
      </p:pic>
      <p:pic>
        <p:nvPicPr>
          <p:cNvPr id="19" name="图片 18">
            <a:extLst>
              <a:ext uri="{FF2B5EF4-FFF2-40B4-BE49-F238E27FC236}">
                <a16:creationId xmlns:a16="http://schemas.microsoft.com/office/drawing/2014/main" id="{12184404-0F6D-DD40-A1DF-DC732C7BB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59122"/>
            <a:ext cx="552655" cy="552655"/>
          </a:xfrm>
          <a:prstGeom prst="rect">
            <a:avLst/>
          </a:prstGeom>
        </p:spPr>
      </p:pic>
      <p:pic>
        <p:nvPicPr>
          <p:cNvPr id="20" name="图片 19">
            <a:extLst>
              <a:ext uri="{FF2B5EF4-FFF2-40B4-BE49-F238E27FC236}">
                <a16:creationId xmlns:a16="http://schemas.microsoft.com/office/drawing/2014/main" id="{D33B3F8A-A3A9-7B4A-ADA2-FEAA7DD535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277608"/>
            <a:ext cx="552655" cy="552655"/>
          </a:xfrm>
          <a:prstGeom prst="rect">
            <a:avLst/>
          </a:prstGeom>
        </p:spPr>
      </p:pic>
      <p:sp>
        <p:nvSpPr>
          <p:cNvPr id="3" name="TextBox 2">
            <a:extLst>
              <a:ext uri="{FF2B5EF4-FFF2-40B4-BE49-F238E27FC236}">
                <a16:creationId xmlns:a16="http://schemas.microsoft.com/office/drawing/2014/main" id="{F142F842-B3CD-DDAB-9214-198C49A56B0E}"/>
              </a:ext>
            </a:extLst>
          </p:cNvPr>
          <p:cNvSpPr txBox="1"/>
          <p:nvPr/>
        </p:nvSpPr>
        <p:spPr>
          <a:xfrm>
            <a:off x="-336057" y="1809536"/>
            <a:ext cx="12317186" cy="3785652"/>
          </a:xfrm>
          <a:prstGeom prst="rect">
            <a:avLst/>
          </a:prstGeom>
          <a:noFill/>
        </p:spPr>
        <p:txBody>
          <a:bodyPr wrap="square" rtlCol="0">
            <a:spAutoFit/>
          </a:bodyPr>
          <a:lstStyle/>
          <a:p>
            <a:pPr algn="ctr"/>
            <a:r>
              <a:rPr lang="vi-VN" sz="6000" b="1" dirty="0">
                <a:solidFill>
                  <a:srgbClr val="002060"/>
                </a:solidFill>
                <a:latin typeface="Cambria" panose="02040503050406030204" pitchFamily="18" charset="0"/>
                <a:ea typeface="Cambria" panose="02040503050406030204" pitchFamily="18" charset="0"/>
              </a:rPr>
              <a:t>Em hãy chia sẻ vài điều </a:t>
            </a:r>
          </a:p>
          <a:p>
            <a:pPr algn="ctr"/>
            <a:r>
              <a:rPr lang="vi-VN" sz="6000" b="1" dirty="0">
                <a:solidFill>
                  <a:srgbClr val="002060"/>
                </a:solidFill>
                <a:latin typeface="Cambria" panose="02040503050406030204" pitchFamily="18" charset="0"/>
                <a:ea typeface="Cambria" panose="02040503050406030204" pitchFamily="18" charset="0"/>
              </a:rPr>
              <a:t>(về tính cách, sở thích,...) </a:t>
            </a:r>
          </a:p>
          <a:p>
            <a:pPr algn="ctr"/>
            <a:r>
              <a:rPr lang="vi-VN" sz="6000" b="1" dirty="0">
                <a:solidFill>
                  <a:srgbClr val="002060"/>
                </a:solidFill>
                <a:latin typeface="Cambria" panose="02040503050406030204" pitchFamily="18" charset="0"/>
                <a:ea typeface="Cambria" panose="02040503050406030204" pitchFamily="18" charset="0"/>
              </a:rPr>
              <a:t>của người bạn mà em</a:t>
            </a:r>
          </a:p>
          <a:p>
            <a:pPr algn="ctr"/>
            <a:r>
              <a:rPr lang="vi-VN" sz="6000" b="1" dirty="0">
                <a:solidFill>
                  <a:srgbClr val="002060"/>
                </a:solidFill>
                <a:latin typeface="Cambria" panose="02040503050406030204" pitchFamily="18" charset="0"/>
                <a:ea typeface="Cambria" panose="02040503050406030204" pitchFamily="18" charset="0"/>
              </a:rPr>
              <a:t> yêu quý nhất.</a:t>
            </a:r>
            <a:endParaRPr lang="en-SG" sz="6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6338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3" name="Picture 2">
            <a:extLst>
              <a:ext uri="{FF2B5EF4-FFF2-40B4-BE49-F238E27FC236}">
                <a16:creationId xmlns:a16="http://schemas.microsoft.com/office/drawing/2014/main" id="{28F8D1DE-7D32-92CD-0C4F-0635FDB850FD}"/>
              </a:ext>
            </a:extLst>
          </p:cNvPr>
          <p:cNvPicPr>
            <a:picLocks noChangeAspect="1"/>
          </p:cNvPicPr>
          <p:nvPr/>
        </p:nvPicPr>
        <p:blipFill>
          <a:blip r:embed="rId4"/>
          <a:stretch>
            <a:fillRect/>
          </a:stretch>
        </p:blipFill>
        <p:spPr>
          <a:xfrm>
            <a:off x="2529516" y="2204609"/>
            <a:ext cx="8250335" cy="2448782"/>
          </a:xfrm>
          <a:prstGeom prst="rect">
            <a:avLst/>
          </a:prstGeom>
        </p:spPr>
      </p:pic>
    </p:spTree>
    <p:extLst>
      <p:ext uri="{BB962C8B-B14F-4D97-AF65-F5344CB8AC3E}">
        <p14:creationId xmlns:p14="http://schemas.microsoft.com/office/powerpoint/2010/main" val="1987392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557856"/>
            <a:ext cx="9507086" cy="2862322"/>
            <a:chOff x="5669000" y="1393205"/>
            <a:chExt cx="9507086" cy="2862322"/>
          </a:xfrm>
        </p:grpSpPr>
        <p:sp>
          <p:nvSpPr>
            <p:cNvPr id="11" name="TextBox 10">
              <a:extLst>
                <a:ext uri="{FF2B5EF4-FFF2-40B4-BE49-F238E27FC236}">
                  <a16:creationId xmlns:a16="http://schemas.microsoft.com/office/drawing/2014/main" id="{C639912A-F409-CB7E-B9B9-01C54258EC67}"/>
                </a:ext>
              </a:extLst>
            </p:cNvPr>
            <p:cNvSpPr txBox="1"/>
            <p:nvPr/>
          </p:nvSpPr>
          <p:spPr>
            <a:xfrm>
              <a:off x="6110825" y="1393205"/>
              <a:ext cx="906526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VÌ SAO PHẢI GIỮ GÌN TÌNH BẠN</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795" y="3118521"/>
            <a:ext cx="3999614" cy="3999614"/>
          </a:xfrm>
          <a:prstGeom prst="rect">
            <a:avLst/>
          </a:prstGeom>
        </p:spPr>
      </p:pic>
    </p:spTree>
    <p:extLst>
      <p:ext uri="{BB962C8B-B14F-4D97-AF65-F5344CB8AC3E}">
        <p14:creationId xmlns:p14="http://schemas.microsoft.com/office/powerpoint/2010/main" val="2801588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9002014F-798B-27E4-C644-D93FC665B448}"/>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35D8D23-2D1E-1E39-6FFD-419FC421C6F7}"/>
              </a:ext>
            </a:extLst>
          </p:cNvPr>
          <p:cNvSpPr txBox="1"/>
          <p:nvPr/>
        </p:nvSpPr>
        <p:spPr>
          <a:xfrm>
            <a:off x="511628" y="215676"/>
            <a:ext cx="11559698" cy="6370975"/>
          </a:xfrm>
          <a:prstGeom prst="rect">
            <a:avLst/>
          </a:prstGeom>
          <a:noFill/>
        </p:spPr>
        <p:txBody>
          <a:bodyPr wrap="square">
            <a:spAutoFit/>
          </a:bodyPr>
          <a:lstStyle/>
          <a:p>
            <a:pPr algn="ctr"/>
            <a:r>
              <a:rPr lang="vi-VN" sz="2400" b="1" i="0" dirty="0">
                <a:solidFill>
                  <a:srgbClr val="C00000"/>
                </a:solidFill>
                <a:effectLst/>
                <a:latin typeface="Cambria" panose="02040503050406030204" pitchFamily="18" charset="0"/>
                <a:ea typeface="Cambria" panose="02040503050406030204" pitchFamily="18" charset="0"/>
              </a:rPr>
              <a:t>Cô chủ không biết quý tình bạn</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Ngày </a:t>
            </a:r>
            <a:r>
              <a:rPr lang="vi-VN" sz="2400" b="1" i="0" dirty="0">
                <a:solidFill>
                  <a:srgbClr val="002060"/>
                </a:solidFill>
                <a:effectLst/>
                <a:latin typeface="Cambria" panose="02040503050406030204" pitchFamily="18" charset="0"/>
                <a:ea typeface="Cambria" panose="02040503050406030204" pitchFamily="18" charset="0"/>
              </a:rPr>
              <a:t>xưa, có một cô bé xinh xắn nuôi một con gà trống đẹp mã. Buổi sớm thức dậy, gà trống gáy: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Ò ó o! Ò ó o! Xin chào cô chủ tí hon!</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trống chạy đến vui vẻ nhặt những hạt thóc trong lòng bàn tay cô bé, rồi nhảu lên bờ rào đứng. […]</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Vậy </a:t>
            </a:r>
            <a:r>
              <a:rPr lang="vi-VN" sz="2400" b="1" i="0" dirty="0">
                <a:solidFill>
                  <a:srgbClr val="002060"/>
                </a:solidFill>
                <a:effectLst/>
                <a:latin typeface="Cambria" panose="02040503050406030204" pitchFamily="18" charset="0"/>
                <a:ea typeface="Cambria" panose="02040503050406030204" pitchFamily="18" charset="0"/>
              </a:rPr>
              <a:t>mà một hôm nhìn thấy con gà mái của bà hàng xóm, cô bé thích lắm, liền nói với bà:</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Bà đổi cho cháu con gà mái lấy con gà trống của cháu nhé!</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trống nghe vậy buồn thiu, cúi đầu xuống, chiếc mào rũ sang một bên. Không làm thế nào được, cô chủ đã quyết định rồi.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Bà </a:t>
            </a:r>
            <a:r>
              <a:rPr lang="vi-VN" sz="2400" b="1" i="0" dirty="0">
                <a:solidFill>
                  <a:srgbClr val="002060"/>
                </a:solidFill>
                <a:effectLst/>
                <a:latin typeface="Cambria" panose="02040503050406030204" pitchFamily="18" charset="0"/>
                <a:ea typeface="Cambria" panose="02040503050406030204" pitchFamily="18" charset="0"/>
              </a:rPr>
              <a:t>hàng xóm bằng lòng. Cô bé mang gà mái về. Con gà mái này có lớp lông tơ dày ấm áp. Cô bé ôm gà mái vào lòng vuốt ve, cho nó một nắm hạt kê và một bình nước.</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Một </a:t>
            </a:r>
            <a:r>
              <a:rPr lang="vi-VN" sz="2400" b="1" i="0" dirty="0">
                <a:solidFill>
                  <a:srgbClr val="002060"/>
                </a:solidFill>
                <a:effectLst/>
                <a:latin typeface="Cambria" panose="02040503050406030204" pitchFamily="18" charset="0"/>
                <a:ea typeface="Cambria" panose="02040503050406030204" pitchFamily="18" charset="0"/>
              </a:rPr>
              <a:t>lần khác bà hàng xóm lại mua về một con vịt. Thấy vịt, cô bé rất thích liền gạ gẫm:</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Bà đổi cho cháu con vịt nhét, cháu sẽ đưa bà con gà mái.</a:t>
            </a:r>
          </a:p>
        </p:txBody>
      </p:sp>
    </p:spTree>
    <p:extLst>
      <p:ext uri="{BB962C8B-B14F-4D97-AF65-F5344CB8AC3E}">
        <p14:creationId xmlns:p14="http://schemas.microsoft.com/office/powerpoint/2010/main" val="2092702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FBB6FA0B-FB8C-6189-A877-5B5CED36F2E3}"/>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91576B6-BAF6-BF99-9214-7F85BEA7DAB9}"/>
              </a:ext>
            </a:extLst>
          </p:cNvPr>
          <p:cNvSpPr txBox="1"/>
          <p:nvPr/>
        </p:nvSpPr>
        <p:spPr>
          <a:xfrm>
            <a:off x="587827" y="513699"/>
            <a:ext cx="11332030" cy="6001643"/>
          </a:xfrm>
          <a:prstGeom prst="rect">
            <a:avLst/>
          </a:prstGeom>
          <a:noFill/>
        </p:spPr>
        <p:txBody>
          <a:bodyPr wrap="square">
            <a:spAutoFit/>
          </a:bodyPr>
          <a:lstStyle/>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mái nghe chuyện buồn lắm, bộ lông tơ xù ra. Còn biết sao nữa, vì cô chủ muốn thế. Cô bé lại làm thân với con vịt. Cả hai cùng đi ra sông tắm.</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Quạc! Quạc! Quạc! Cô chủ của tôi ơi! Cô đừng bơi xa, sông sâu lắm đấy!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Cô </a:t>
            </a:r>
            <a:r>
              <a:rPr lang="vi-VN" sz="2400" b="1" i="0" dirty="0">
                <a:solidFill>
                  <a:srgbClr val="002060"/>
                </a:solidFill>
                <a:effectLst/>
                <a:latin typeface="Cambria" panose="02040503050406030204" pitchFamily="18" charset="0"/>
                <a:ea typeface="Cambria" panose="02040503050406030204" pitchFamily="18" charset="0"/>
              </a:rPr>
              <a:t>bé thích lắm, vùng vẫy bên con vịt. Lúc cô lên bờ, vịt cũng lên theo.</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Thế </a:t>
            </a:r>
            <a:r>
              <a:rPr lang="vi-VN" sz="2400" b="1" i="0" dirty="0">
                <a:solidFill>
                  <a:srgbClr val="002060"/>
                </a:solidFill>
                <a:effectLst/>
                <a:latin typeface="Cambria" panose="02040503050406030204" pitchFamily="18" charset="0"/>
                <a:ea typeface="Cambria" panose="02040503050406030204" pitchFamily="18" charset="0"/>
              </a:rPr>
              <a:t>rồi, một hôm có người bà con đến chơi, dắt theo một con chó con. Cô bé rất thích, liền nói: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Ôi, cún con tuyệt quá! Bác cho cháu nhé! Cháu sẽ biếu bác con vịt. […]</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Cô </a:t>
            </a:r>
            <a:r>
              <a:rPr lang="vi-VN" sz="2400" b="1" i="0" dirty="0">
                <a:solidFill>
                  <a:srgbClr val="002060"/>
                </a:solidFill>
                <a:effectLst/>
                <a:latin typeface="Cambria" panose="02040503050406030204" pitchFamily="18" charset="0"/>
                <a:ea typeface="Cambria" panose="02040503050406030204" pitchFamily="18" charset="0"/>
              </a:rPr>
              <a:t>chủ vuốt ve con cún và kể lể:</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Ta có một con gà trống, ta đem đổi lấy gà mái. Rồi ta lại đổi gà mái lấy vịt. Còn lần này ta đổi vịt lấy chú mày đấy!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Cún </a:t>
            </a:r>
            <a:r>
              <a:rPr lang="vi-VN" sz="2400" b="1" i="0" dirty="0">
                <a:solidFill>
                  <a:srgbClr val="002060"/>
                </a:solidFill>
                <a:effectLst/>
                <a:latin typeface="Cambria" panose="02040503050406030204" pitchFamily="18" charset="0"/>
                <a:ea typeface="Cambria" panose="02040503050406030204" pitchFamily="18" charset="0"/>
              </a:rPr>
              <a:t>con nghe nói vậy bèn cúp đuôi lại, chui vào gầm ghế. Đêm đến, nó lấy chân cạy cửa trốn đi: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Ta không muốn kết bạn với cô chủ này. Cô ấy không biết quý tình bạn.</a:t>
            </a:r>
          </a:p>
          <a:p>
            <a:pPr algn="l"/>
            <a:r>
              <a:rPr lang="vi-VN" sz="2400" b="1" i="0" dirty="0">
                <a:solidFill>
                  <a:srgbClr val="002060"/>
                </a:solidFill>
                <a:effectLst/>
                <a:latin typeface="Cambria" panose="02040503050406030204" pitchFamily="18" charset="0"/>
                <a:ea typeface="Cambria" panose="02040503050406030204" pitchFamily="18" charset="0"/>
              </a:rPr>
              <a:t>Sáng hôm sau, khi bừng tỉnh dậy, cô bé chẳng còn thấy một con vật nhỏ bé nào quấn quýt bên mình nữa.</a:t>
            </a:r>
          </a:p>
          <a:p>
            <a:pPr algn="r"/>
            <a:r>
              <a:rPr lang="vi-VN" sz="2400" b="1" i="0" dirty="0">
                <a:solidFill>
                  <a:srgbClr val="002060"/>
                </a:solidFill>
                <a:effectLst/>
                <a:latin typeface="Cambria" panose="02040503050406030204" pitchFamily="18" charset="0"/>
                <a:ea typeface="Cambria" panose="02040503050406030204" pitchFamily="18" charset="0"/>
              </a:rPr>
              <a:t>(Theo Va-lăng-tanh Ô-xê-ê-va, Kể chuyện 3, NXB Giáo dục, 1993)</a:t>
            </a:r>
          </a:p>
        </p:txBody>
      </p:sp>
    </p:spTree>
    <p:extLst>
      <p:ext uri="{BB962C8B-B14F-4D97-AF65-F5344CB8AC3E}">
        <p14:creationId xmlns:p14="http://schemas.microsoft.com/office/powerpoint/2010/main" val="26422367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59971" y="206828"/>
            <a:ext cx="9525002" cy="1687286"/>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500" b="1" dirty="0">
                <a:solidFill>
                  <a:srgbClr val="C00000"/>
                </a:solidFill>
                <a:latin typeface="Cambria" panose="02040503050406030204" pitchFamily="18" charset="0"/>
                <a:ea typeface="Cambria" panose="02040503050406030204" pitchFamily="18" charset="0"/>
                <a:cs typeface="Calibri" panose="020F0502020204030204" pitchFamily="34" charset="0"/>
              </a:rPr>
              <a:t>Em có nhận xét gì về cách ứng xử của cô chủ nhỏ đối với những người bạn của mình? Cuối cùng, điều gì đã xảy đến với cô bé?</a:t>
            </a: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653143" y="2057400"/>
            <a:ext cx="8389258" cy="5660217"/>
            <a:chOff x="-6787" y="571502"/>
            <a:chExt cx="12616720" cy="4225828"/>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204994"/>
            </a:xfrm>
            <a:prstGeom prst="rect">
              <a:avLst/>
            </a:prstGeom>
            <a:noFill/>
          </p:spPr>
          <p:txBody>
            <a:bodyPr wrap="square" rtlCol="0">
              <a:spAutoFit/>
            </a:bodyPr>
            <a:lstStyle/>
            <a:p>
              <a:pPr algn="just"/>
              <a:r>
                <a:rPr lang="vi-VN" sz="4500" b="1" i="0" dirty="0">
                  <a:solidFill>
                    <a:srgbClr val="002060"/>
                  </a:solidFill>
                  <a:effectLst/>
                  <a:latin typeface="Cambria" panose="02040503050406030204" pitchFamily="18" charset="0"/>
                  <a:ea typeface="Cambria" panose="02040503050406030204" pitchFamily="18" charset="0"/>
                </a:rPr>
                <a:t>Cô chủ nhỏ không biết quý trọng tình bạn. Cô dễ dàng đổi bạn của mình để lấy những con vật khác chỉ vì tò mò. Cuối cùng, cô chủ nhỏ không còn người bạn nào cả.</a:t>
              </a:r>
              <a:br>
                <a:rPr lang="vi-VN" sz="4500" b="1" i="0" dirty="0">
                  <a:solidFill>
                    <a:srgbClr val="002060"/>
                  </a:solidFill>
                  <a:effectLst/>
                  <a:latin typeface="Cambria" panose="02040503050406030204" pitchFamily="18" charset="0"/>
                  <a:ea typeface="Cambria" panose="02040503050406030204" pitchFamily="18" charset="0"/>
                </a:rPr>
              </a:br>
              <a:r>
                <a:rPr lang="vi-VN" sz="4500" b="0" i="0" dirty="0">
                  <a:solidFill>
                    <a:srgbClr val="000000"/>
                  </a:solidFill>
                  <a:effectLst/>
                  <a:latin typeface="OpenSans"/>
                </a:rPr>
                <a:t/>
              </a:r>
              <a:br>
                <a:rPr lang="vi-VN" sz="4500" b="0" i="0" dirty="0">
                  <a:solidFill>
                    <a:srgbClr val="000000"/>
                  </a:solidFill>
                  <a:effectLst/>
                  <a:latin typeface="OpenSans"/>
                </a:rPr>
              </a:br>
              <a:endParaRPr lang="en-US" sz="4500" dirty="0">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8129600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77180D1-42E0-3D47-BAE1-977947BE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9518" y="1863025"/>
            <a:ext cx="5435009" cy="5435009"/>
          </a:xfrm>
          <a:prstGeom prst="rect">
            <a:avLst/>
          </a:prstGeom>
        </p:spPr>
      </p:pic>
      <p:grpSp>
        <p:nvGrpSpPr>
          <p:cNvPr id="6" name="组合 13">
            <a:extLst>
              <a:ext uri="{FF2B5EF4-FFF2-40B4-BE49-F238E27FC236}">
                <a16:creationId xmlns:a16="http://schemas.microsoft.com/office/drawing/2014/main" id="{21A2FF5A-CAA8-48AD-D6EE-E750CA227AFB}"/>
              </a:ext>
            </a:extLst>
          </p:cNvPr>
          <p:cNvGrpSpPr/>
          <p:nvPr/>
        </p:nvGrpSpPr>
        <p:grpSpPr>
          <a:xfrm>
            <a:off x="376988" y="248701"/>
            <a:ext cx="11436985" cy="2708275"/>
            <a:chOff x="745" y="342"/>
            <a:chExt cx="18011" cy="4265"/>
          </a:xfrm>
        </p:grpSpPr>
        <p:sp>
          <p:nvSpPr>
            <p:cNvPr id="8" name="圆角矩形 10">
              <a:extLst>
                <a:ext uri="{FF2B5EF4-FFF2-40B4-BE49-F238E27FC236}">
                  <a16:creationId xmlns:a16="http://schemas.microsoft.com/office/drawing/2014/main" id="{CFB5240E-AD1D-05FF-304C-06C4E916CDED}"/>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9" name="文本框 2">
              <a:extLst>
                <a:ext uri="{FF2B5EF4-FFF2-40B4-BE49-F238E27FC236}">
                  <a16:creationId xmlns:a16="http://schemas.microsoft.com/office/drawing/2014/main" id="{29E7D05E-E845-3A0A-11CC-1C203F5261FB}"/>
                </a:ext>
              </a:extLst>
            </p:cNvPr>
            <p:cNvSpPr txBox="1"/>
            <p:nvPr/>
          </p:nvSpPr>
          <p:spPr>
            <a:xfrm>
              <a:off x="745" y="342"/>
              <a:ext cx="18011" cy="426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4500" b="1" i="0" dirty="0">
                  <a:effectLst/>
                  <a:latin typeface="Cambria" panose="02040503050406030204" pitchFamily="18" charset="0"/>
                  <a:ea typeface="Cambria" panose="02040503050406030204" pitchFamily="18" charset="0"/>
                </a:rPr>
                <a:t>Em rút ra được bài học gì</a:t>
              </a:r>
            </a:p>
            <a:p>
              <a:pPr algn="ctr"/>
              <a:r>
                <a:rPr lang="vi-VN" sz="4500" b="1" i="0" dirty="0">
                  <a:effectLst/>
                  <a:latin typeface="Cambria" panose="02040503050406030204" pitchFamily="18" charset="0"/>
                  <a:ea typeface="Cambria" panose="02040503050406030204" pitchFamily="18" charset="0"/>
                </a:rPr>
                <a:t> từ câu chuyện trên?</a:t>
              </a:r>
              <a:endParaRPr lang="en-SG" sz="4500" b="1" dirty="0">
                <a:latin typeface="Cambria" panose="02040503050406030204" pitchFamily="18" charset="0"/>
                <a:ea typeface="Cambria" panose="02040503050406030204" pitchFamily="18" charset="0"/>
              </a:endParaRPr>
            </a:p>
            <a:p>
              <a:r>
                <a:rPr lang="en-SG" sz="4000" b="1" dirty="0">
                  <a:latin typeface="Cambria" panose="02040503050406030204" pitchFamily="18" charset="0"/>
                  <a:ea typeface="Cambria" panose="02040503050406030204" pitchFamily="18" charset="0"/>
                </a:rPr>
                <a:t/>
              </a:r>
              <a:br>
                <a:rPr lang="en-SG" sz="4000" b="1" dirty="0">
                  <a:latin typeface="Cambria" panose="02040503050406030204" pitchFamily="18" charset="0"/>
                  <a:ea typeface="Cambria" panose="02040503050406030204" pitchFamily="18" charset="0"/>
                </a:rPr>
              </a:br>
              <a:endParaRPr lang="zh-CN" altLang="en-US" sz="40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sp>
        <p:nvSpPr>
          <p:cNvPr id="11" name="TextBox 10">
            <a:extLst>
              <a:ext uri="{FF2B5EF4-FFF2-40B4-BE49-F238E27FC236}">
                <a16:creationId xmlns:a16="http://schemas.microsoft.com/office/drawing/2014/main" id="{62D0D6CE-D02B-05E5-BA90-91A23F57B089}"/>
              </a:ext>
            </a:extLst>
          </p:cNvPr>
          <p:cNvSpPr txBox="1"/>
          <p:nvPr/>
        </p:nvSpPr>
        <p:spPr>
          <a:xfrm>
            <a:off x="546100" y="2940084"/>
            <a:ext cx="8264525" cy="1631216"/>
          </a:xfrm>
          <a:prstGeom prst="rect">
            <a:avLst/>
          </a:prstGeom>
          <a:noFill/>
        </p:spPr>
        <p:txBody>
          <a:bodyPr wrap="square">
            <a:spAutoFit/>
          </a:bodyPr>
          <a:lstStyle/>
          <a:p>
            <a:pPr algn="ctr"/>
            <a:r>
              <a:rPr lang="vi-VN" sz="5000" b="1" i="0" dirty="0">
                <a:solidFill>
                  <a:srgbClr val="002060"/>
                </a:solidFill>
                <a:effectLst/>
                <a:latin typeface="Cambria" panose="02040503050406030204" pitchFamily="18" charset="0"/>
                <a:ea typeface="Cambria" panose="02040503050406030204" pitchFamily="18" charset="0"/>
              </a:rPr>
              <a:t>C</a:t>
            </a:r>
            <a:r>
              <a:rPr lang="en-SG" sz="5000" b="1" i="0" dirty="0" err="1">
                <a:solidFill>
                  <a:srgbClr val="002060"/>
                </a:solidFill>
                <a:effectLst/>
                <a:latin typeface="Cambria" panose="02040503050406030204" pitchFamily="18" charset="0"/>
                <a:ea typeface="Cambria" panose="02040503050406030204" pitchFamily="18" charset="0"/>
              </a:rPr>
              <a:t>ần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phải</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biết</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quý</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trọng</a:t>
            </a:r>
            <a:r>
              <a:rPr lang="en-SG" sz="5000" b="1" i="0" dirty="0">
                <a:solidFill>
                  <a:srgbClr val="002060"/>
                </a:solidFill>
                <a:effectLst/>
                <a:latin typeface="Cambria" panose="02040503050406030204" pitchFamily="18" charset="0"/>
                <a:ea typeface="Cambria" panose="02040503050406030204" pitchFamily="18" charset="0"/>
              </a:rPr>
              <a:t>, </a:t>
            </a:r>
            <a:endParaRPr lang="vi-VN" sz="5000" b="1" i="0" dirty="0">
              <a:solidFill>
                <a:srgbClr val="002060"/>
              </a:solidFill>
              <a:effectLst/>
              <a:latin typeface="Cambria" panose="02040503050406030204" pitchFamily="18" charset="0"/>
              <a:ea typeface="Cambria" panose="02040503050406030204" pitchFamily="18" charset="0"/>
            </a:endParaRPr>
          </a:p>
          <a:p>
            <a:pPr algn="ctr"/>
            <a:r>
              <a:rPr lang="en-SG" sz="5000" b="1" i="0" dirty="0" err="1">
                <a:solidFill>
                  <a:srgbClr val="002060"/>
                </a:solidFill>
                <a:effectLst/>
                <a:latin typeface="Cambria" panose="02040503050406030204" pitchFamily="18" charset="0"/>
                <a:ea typeface="Cambria" panose="02040503050406030204" pitchFamily="18" charset="0"/>
              </a:rPr>
              <a:t>giữ</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gìn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tình</a:t>
            </a:r>
            <a:r>
              <a:rPr lang="en-SG" sz="5000" b="1" i="0" dirty="0">
                <a:solidFill>
                  <a:srgbClr val="002060"/>
                </a:solidFill>
                <a:effectLst/>
                <a:latin typeface="Cambria" panose="02040503050406030204" pitchFamily="18" charset="0"/>
                <a:ea typeface="Cambria" panose="02040503050406030204" pitchFamily="18" charset="0"/>
              </a:rPr>
              <a:t> </a:t>
            </a:r>
            <a:r>
              <a:rPr lang="vi-VN" sz="5000" b="1" i="0" dirty="0">
                <a:solidFill>
                  <a:srgbClr val="002060"/>
                </a:solidFill>
                <a:effectLst/>
                <a:latin typeface="Cambria" panose="02040503050406030204" pitchFamily="18" charset="0"/>
                <a:ea typeface="Cambria" panose="02040503050406030204" pitchFamily="18" charset="0"/>
              </a:rPr>
              <a:t>bạn.</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9566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877</Words>
  <Application>Microsoft Office PowerPoint</Application>
  <PresentationFormat>Widescreen</PresentationFormat>
  <Paragraphs>60</Paragraphs>
  <Slides>17</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微软雅黑</vt:lpstr>
      <vt:lpstr>#9Slide03 IcielSmoothy Sans</vt:lpstr>
      <vt:lpstr>#9Slide07 HoneyCream</vt:lpstr>
      <vt:lpstr>Arial</vt:lpstr>
      <vt:lpstr>Calibri</vt:lpstr>
      <vt:lpstr>Cambria</vt:lpstr>
      <vt:lpstr>等线</vt:lpstr>
      <vt:lpstr>OpenSans</vt:lpstr>
      <vt:lpstr>SVN-Newton</vt:lpstr>
      <vt:lpstr>Times New Roman</vt:lpstr>
      <vt:lpstr>UTM Guanine</vt:lpstr>
      <vt:lpstr>思源黑体 CN Bold</vt:lpstr>
      <vt:lpstr>阿里巴巴普惠体</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幼儿园小班新生家长会</dc:title>
  <dc:creator>MĂNG NON TEAM</dc:creator>
  <cp:keywords>MĂNG NON TEAM</cp:keywords>
  <cp:lastModifiedBy>Laptop T&amp;T</cp:lastModifiedBy>
  <cp:revision>65</cp:revision>
  <dcterms:created xsi:type="dcterms:W3CDTF">2022-07-12T08:04:13Z</dcterms:created>
  <dcterms:modified xsi:type="dcterms:W3CDTF">2024-01-15T14:36:01Z</dcterms:modified>
</cp:coreProperties>
</file>