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58" r:id="rId4"/>
    <p:sldId id="257" r:id="rId5"/>
    <p:sldId id="282" r:id="rId6"/>
    <p:sldId id="283" r:id="rId7"/>
    <p:sldId id="262" r:id="rId8"/>
    <p:sldId id="263" r:id="rId9"/>
    <p:sldId id="264" r:id="rId10"/>
    <p:sldId id="285" r:id="rId11"/>
    <p:sldId id="287" r:id="rId12"/>
    <p:sldId id="286" r:id="rId13"/>
    <p:sldId id="265" r:id="rId14"/>
    <p:sldId id="288" r:id="rId15"/>
    <p:sldId id="259" r:id="rId16"/>
    <p:sldId id="289" r:id="rId17"/>
    <p:sldId id="290" r:id="rId18"/>
    <p:sldId id="291" r:id="rId19"/>
    <p:sldId id="292" r:id="rId20"/>
    <p:sldId id="294" r:id="rId21"/>
    <p:sldId id="266" r:id="rId22"/>
    <p:sldId id="267" r:id="rId23"/>
    <p:sldId id="261" r:id="rId24"/>
    <p:sldId id="293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8DA0-835C-46AC-8B58-8155AD0D4286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2D394-C924-49A4-88E8-F6DE818993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7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0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22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95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12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6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1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6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92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68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460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492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12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75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89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4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05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5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83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00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07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58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5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2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2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89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5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10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37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4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89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3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0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0290-1FE7-485B-B357-F896F2CB6B6F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08BF-4008-499F-9B86-73678DF23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microsoft.com/office/2007/relationships/hdphoto" Target="../media/hdphoto4.wdp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2496" r="2803" b="3284"/>
          <a:stretch/>
        </p:blipFill>
        <p:spPr>
          <a:xfrm>
            <a:off x="0" y="-19051"/>
            <a:ext cx="12192000" cy="6877051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DED394F6-B928-454B-900F-1F4C6087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85" y="1558264"/>
            <a:ext cx="79116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TIẾNG</a:t>
            </a:r>
            <a:r>
              <a:rPr kumimoji="0" lang="en-US" altLang="zh-CN" sz="8000" b="1" i="0" u="none" strike="noStrike" kern="1200" cap="none" spc="0" normalizeH="0" noProof="0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 VIỆT</a:t>
            </a:r>
            <a:endParaRPr kumimoji="0" lang="en-US" altLang="zh-CN" sz="8000" b="1" i="0" u="none" strike="noStrike" kern="1200" cap="none" spc="0" normalizeH="0" baseline="0" noProof="0">
              <a:ln>
                <a:noFill/>
              </a:ln>
              <a:solidFill>
                <a:srgbClr val="4B9C76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Bài 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8: </a:t>
            </a:r>
            <a:r>
              <a:rPr kumimoji="0" lang="en-US" altLang="zh-CN" sz="8000" b="1" i="0" u="none" strike="noStrike" kern="1200" cap="none" spc="0" normalizeH="0" baseline="0" noProof="0" err="1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Lũy</a:t>
            </a: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4B9C76"/>
                </a:solidFill>
                <a:effectLst/>
                <a:uLnTx/>
                <a:uFillTx/>
                <a:latin typeface=""/>
                <a:ea typeface="字魂35号-经典雅黑" panose="00000500000000000000" pitchFamily="2" charset="-122"/>
                <a:cs typeface="+mn-cs"/>
                <a:sym typeface=""/>
              </a:rPr>
              <a:t> tre</a:t>
            </a:r>
          </a:p>
        </p:txBody>
      </p:sp>
    </p:spTree>
    <p:extLst>
      <p:ext uri="{BB962C8B-B14F-4D97-AF65-F5344CB8AC3E}">
        <p14:creationId xmlns:p14="http://schemas.microsoft.com/office/powerpoint/2010/main" val="1515425402"/>
      </p:ext>
    </p:extLst>
  </p:cSld>
  <p:clrMapOvr>
    <a:masterClrMapping/>
  </p:clrMapOvr>
  <p:transition spd="slow" advTm="400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249703" y="1122912"/>
            <a:ext cx="6405286" cy="401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4525749" y="215315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nối 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077218" y="182219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486111" y="4784276"/>
            <a:ext cx="2109019" cy="2109019"/>
            <a:chOff x="156834" y="1993081"/>
            <a:chExt cx="2109019" cy="21090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081880" y="4582238"/>
            <a:ext cx="9122928" cy="2315191"/>
            <a:chOff x="3770522" y="943551"/>
            <a:chExt cx="3822655" cy="23151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48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thần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lưu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luyến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nghĩ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ngợi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22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67043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4577766" y="276904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nối 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137996" y="2374611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950932"/>
      </p:ext>
    </p:extLst>
  </p:cSld>
  <p:clrMapOvr>
    <a:masterClrMapping/>
  </p:clrMapOvr>
  <p:transition spd="slow" advTm="4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4583365" y="2714101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nối 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087261" y="2388336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890483"/>
      </p:ext>
    </p:extLst>
  </p:cSld>
  <p:clrMapOvr>
    <a:masterClrMapping/>
  </p:clrMapOvr>
  <p:transition spd="slow" advTm="4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25543" y="4740444"/>
            <a:ext cx="2005584" cy="2637340"/>
            <a:chOff x="1559052" y="1796413"/>
            <a:chExt cx="2005584" cy="2637340"/>
          </a:xfrm>
        </p:grpSpPr>
        <p:sp>
          <p:nvSpPr>
            <p:cNvPr id="8" name="矩形 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014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71827" y="1796413"/>
              <a:ext cx="1892809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0" name="组合 29"/>
          <p:cNvGrpSpPr/>
          <p:nvPr/>
        </p:nvGrpSpPr>
        <p:grpSpPr>
          <a:xfrm>
            <a:off x="9947910" y="128892"/>
            <a:ext cx="2005584" cy="2637340"/>
            <a:chOff x="1559052" y="1796413"/>
            <a:chExt cx="2005584" cy="2637340"/>
          </a:xfrm>
        </p:grpSpPr>
        <p:sp>
          <p:nvSpPr>
            <p:cNvPr id="31" name="矩形 30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014D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71827" y="1796413"/>
              <a:ext cx="1892809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sp>
        <p:nvSpPr>
          <p:cNvPr id="33" name="Rectangle 32"/>
          <p:cNvSpPr/>
          <p:nvPr/>
        </p:nvSpPr>
        <p:spPr>
          <a:xfrm>
            <a:off x="2643992" y="300768"/>
            <a:ext cx="7798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Luyện</a:t>
            </a:r>
            <a:r>
              <a:rPr lang="en-US" altLang="zh-CN" sz="5400" b="1" kern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 </a:t>
            </a:r>
            <a:r>
              <a:rPr lang="en-US" altLang="zh-CN" sz="5400" b="1" kern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đọc</a:t>
            </a:r>
            <a:r>
              <a:rPr lang="en-US" altLang="zh-CN" sz="5400" b="1" ker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 nhóm 4</a:t>
            </a:r>
            <a:endParaRPr lang="zh-CN" altLang="en-US" sz="5400" b="1" kern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Ciel Cadena" panose="02000503000000020004" pitchFamily="2" charset="0"/>
              <a:ea typeface="inpin heiti" charset="-122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2898" y="2316750"/>
            <a:ext cx="4659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Phân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công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theo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đoạn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Tất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cả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thành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viên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đều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Giải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nghĩa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từ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cùng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nhau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477" y="2843934"/>
            <a:ext cx="4637808" cy="2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83094"/>
      </p:ext>
    </p:extLst>
  </p:cSld>
  <p:clrMapOvr>
    <a:masterClrMapping/>
  </p:clrMapOvr>
  <p:transition spd="slow" advTm="4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toàn 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4392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86"/>
          <a:stretch/>
        </p:blipFill>
        <p:spPr>
          <a:xfrm>
            <a:off x="2571430" y="-29497"/>
            <a:ext cx="7048500" cy="2424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6"/>
          <a:stretch/>
        </p:blipFill>
        <p:spPr>
          <a:xfrm rot="10800000">
            <a:off x="1495580" y="4463220"/>
            <a:ext cx="7048500" cy="2409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15886" y="3124467"/>
            <a:ext cx="8363631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0" cap="none" spc="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2: </a:t>
            </a: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Trả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718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2.22222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4820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20754" y="5974834"/>
            <a:ext cx="10965363" cy="8519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Tìm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những câu thơ miêu tả cây tre vào lúc mặt trời mọc.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ED67FC-FF3A-420D-8D6C-BB6E41605D0B}"/>
              </a:ext>
            </a:extLst>
          </p:cNvPr>
          <p:cNvCxnSpPr>
            <a:cxnSpLocks/>
          </p:cNvCxnSpPr>
          <p:nvPr/>
        </p:nvCxnSpPr>
        <p:spPr>
          <a:xfrm>
            <a:off x="2293215" y="2248282"/>
            <a:ext cx="256478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67B804-947A-402B-8439-2ACA4D1092B4}"/>
              </a:ext>
            </a:extLst>
          </p:cNvPr>
          <p:cNvCxnSpPr>
            <a:cxnSpLocks/>
          </p:cNvCxnSpPr>
          <p:nvPr/>
        </p:nvCxnSpPr>
        <p:spPr>
          <a:xfrm>
            <a:off x="2129927" y="2685476"/>
            <a:ext cx="33007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661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4820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9356532" y="1287186"/>
            <a:ext cx="3026162" cy="2587723"/>
          </a:xfrm>
          <a:prstGeom prst="rect">
            <a:avLst/>
          </a:prstGeom>
        </p:spPr>
      </p:pic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203897" y="5974834"/>
            <a:ext cx="11571246" cy="8519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thơ nào ở khổ thơ thứ hai cho thấy tre cũng giống như người?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67B804-947A-402B-8439-2ACA4D1092B4}"/>
              </a:ext>
            </a:extLst>
          </p:cNvPr>
          <p:cNvCxnSpPr>
            <a:cxnSpLocks/>
          </p:cNvCxnSpPr>
          <p:nvPr/>
        </p:nvCxnSpPr>
        <p:spPr>
          <a:xfrm>
            <a:off x="2081775" y="4793056"/>
            <a:ext cx="33007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552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4820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9356532" y="1287186"/>
            <a:ext cx="3026162" cy="258772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67B804-947A-402B-8439-2ACA4D1092B4}"/>
              </a:ext>
            </a:extLst>
          </p:cNvPr>
          <p:cNvCxnSpPr>
            <a:cxnSpLocks/>
          </p:cNvCxnSpPr>
          <p:nvPr/>
        </p:nvCxnSpPr>
        <p:spPr>
          <a:xfrm>
            <a:off x="6524833" y="1849050"/>
            <a:ext cx="33007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67B804-947A-402B-8439-2ACA4D1092B4}"/>
              </a:ext>
            </a:extLst>
          </p:cNvPr>
          <p:cNvCxnSpPr>
            <a:cxnSpLocks/>
          </p:cNvCxnSpPr>
          <p:nvPr/>
        </p:nvCxnSpPr>
        <p:spPr>
          <a:xfrm>
            <a:off x="6412165" y="3140509"/>
            <a:ext cx="330076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361604" y="5839697"/>
            <a:ext cx="11468152" cy="9701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Ở khổ thơ thứ ba, hình ảnh luỹ tre được miêu tả vào những lúc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920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4820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9356532" y="1287186"/>
            <a:ext cx="3026162" cy="2587723"/>
          </a:xfrm>
          <a:prstGeom prst="rect">
            <a:avLst/>
          </a:prstGeom>
        </p:spPr>
      </p:pic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2041590" y="5957755"/>
            <a:ext cx="7861609" cy="793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thích hình ảnh nào nhất trong bài thơ?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2526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3312"/>
            <a:ext cx="11177195" cy="62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0800" y="-134931"/>
            <a:ext cx="7087376" cy="820732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>
              <a:defRPr/>
            </a:pPr>
            <a:r>
              <a:rPr lang="en-US" sz="43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43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43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300" b="1">
                <a:solidFill>
                  <a:srgbClr val="FF0000"/>
                </a:solidFill>
                <a:latin typeface="Times New Roman" pitchFamily="18" charset="0"/>
              </a:rPr>
              <a:t>TIẾNG VIỆT</a:t>
            </a:r>
            <a:endParaRPr lang="en-US" sz="4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5" y="889000"/>
            <a:ext cx="11415689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Tư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7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 </a:t>
            </a:r>
            <a:r>
              <a:rPr lang="en-US" sz="37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37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5604" y="1625600"/>
            <a:ext cx="2665777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>
                <a:solidFill>
                  <a:srgbClr val="931D7D"/>
                </a:solidFill>
                <a:latin typeface="HP001 4 hàng" panose="020B0603050302020204" pitchFamily="34" charset="0"/>
              </a:rPr>
              <a:t>Tiếng Việt</a:t>
            </a:r>
            <a:endParaRPr lang="en-US" sz="37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5600" y="2364259"/>
            <a:ext cx="3352800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defTabSz="1219139"/>
            <a:r>
              <a:rPr lang="en-US" sz="3700" b="1">
                <a:solidFill>
                  <a:srgbClr val="931D7D"/>
                </a:solidFill>
                <a:latin typeface="HP001 4 hàng" panose="020B0603050302020204" pitchFamily="34" charset="0"/>
              </a:rPr>
              <a:t>Đǌ: Lũy tre</a:t>
            </a:r>
            <a:endParaRPr lang="en-US" sz="37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363200" y="34637"/>
            <a:ext cx="1828800" cy="955964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34, 35</a:t>
            </a:r>
          </a:p>
        </p:txBody>
      </p:sp>
    </p:spTree>
    <p:extLst>
      <p:ext uri="{BB962C8B-B14F-4D97-AF65-F5344CB8AC3E}">
        <p14:creationId xmlns:p14="http://schemas.microsoft.com/office/powerpoint/2010/main" val="2324217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48208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9356532" y="1287186"/>
            <a:ext cx="3026162" cy="2587723"/>
          </a:xfrm>
          <a:prstGeom prst="rect">
            <a:avLst/>
          </a:prstGeom>
        </p:spPr>
      </p:pic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2041590" y="5957755"/>
            <a:ext cx="7861609" cy="793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đọc 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9840279" y="94271"/>
            <a:ext cx="2351720" cy="1966757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75314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3383" y="1694193"/>
            <a:ext cx="3950370" cy="3950370"/>
          </a:xfrm>
          <a:custGeom>
            <a:avLst/>
            <a:gdLst>
              <a:gd name="connsiteX0" fmla="*/ 1975185 w 3950370"/>
              <a:gd name="connsiteY0" fmla="*/ 0 h 3950370"/>
              <a:gd name="connsiteX1" fmla="*/ 3950370 w 3950370"/>
              <a:gd name="connsiteY1" fmla="*/ 1975185 h 3950370"/>
              <a:gd name="connsiteX2" fmla="*/ 1975185 w 3950370"/>
              <a:gd name="connsiteY2" fmla="*/ 3950370 h 3950370"/>
              <a:gd name="connsiteX3" fmla="*/ 0 w 3950370"/>
              <a:gd name="connsiteY3" fmla="*/ 1975185 h 3950370"/>
              <a:gd name="connsiteX4" fmla="*/ 1975185 w 3950370"/>
              <a:gd name="connsiteY4" fmla="*/ 0 h 395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0370" h="3950370">
                <a:moveTo>
                  <a:pt x="1975185" y="0"/>
                </a:moveTo>
                <a:cubicBezTo>
                  <a:pt x="3066050" y="0"/>
                  <a:pt x="3950370" y="884320"/>
                  <a:pt x="3950370" y="1975185"/>
                </a:cubicBezTo>
                <a:cubicBezTo>
                  <a:pt x="3950370" y="3066050"/>
                  <a:pt x="3066050" y="3950370"/>
                  <a:pt x="1975185" y="3950370"/>
                </a:cubicBezTo>
                <a:cubicBezTo>
                  <a:pt x="884320" y="3950370"/>
                  <a:pt x="0" y="3066050"/>
                  <a:pt x="0" y="1975185"/>
                </a:cubicBezTo>
                <a:cubicBezTo>
                  <a:pt x="0" y="884320"/>
                  <a:pt x="884320" y="0"/>
                  <a:pt x="1975185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51" name="文本框 5"/>
          <p:cNvSpPr txBox="1"/>
          <p:nvPr/>
        </p:nvSpPr>
        <p:spPr>
          <a:xfrm>
            <a:off x="1669237" y="447698"/>
            <a:ext cx="41371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+mn-cs"/>
              </a:rPr>
              <a:t>Luyện</a:t>
            </a:r>
            <a:r>
              <a:rPr kumimoji="0" lang="en-US" altLang="zh-CN" sz="7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+mn-cs"/>
              </a:rPr>
              <a:t> </a:t>
            </a:r>
            <a:r>
              <a:rPr kumimoji="0" lang="en-US" altLang="zh-CN" sz="75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+mn-cs"/>
              </a:rPr>
              <a:t>tập</a:t>
            </a:r>
            <a:endParaRPr kumimoji="0" lang="zh-CN" altLang="en-US" sz="7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664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868440" y="1621602"/>
            <a:ext cx="4464289" cy="4464289"/>
          </a:xfrm>
          <a:prstGeom prst="ellipse">
            <a:avLst/>
          </a:prstGeom>
          <a:noFill/>
          <a:ln w="12700">
            <a:solidFill>
              <a:srgbClr val="014D2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48582" y="1548266"/>
            <a:ext cx="1705047" cy="1705047"/>
          </a:xfrm>
          <a:prstGeom prst="ellipse">
            <a:avLst/>
          </a:prstGeom>
          <a:noFill/>
          <a:ln w="12700">
            <a:solidFill>
              <a:srgbClr val="014D2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47394" y="4116533"/>
            <a:ext cx="1666849" cy="1666849"/>
          </a:xfrm>
          <a:prstGeom prst="ellipse">
            <a:avLst/>
          </a:prstGeom>
          <a:noFill/>
          <a:ln w="12700">
            <a:solidFill>
              <a:srgbClr val="014D2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3467735" y="597992"/>
            <a:ext cx="5374067" cy="45954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1073530" y="4096239"/>
            <a:ext cx="1773067" cy="15161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 rot="15300000">
            <a:off x="9185029" y="1551137"/>
            <a:ext cx="1773067" cy="1516180"/>
          </a:xfrm>
          <a:prstGeom prst="rect">
            <a:avLst/>
          </a:prstGeom>
        </p:spPr>
      </p:pic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2209953" y="5906863"/>
            <a:ext cx="7861609" cy="7939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thời gian trong bài thơ.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16179" t="20052" r="19400" b="21875"/>
          <a:stretch/>
        </p:blipFill>
        <p:spPr>
          <a:xfrm>
            <a:off x="327720" y="-61385"/>
            <a:ext cx="11654096" cy="590650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921774" y="1849050"/>
            <a:ext cx="1200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62878" y="3896341"/>
            <a:ext cx="718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66478" y="1849050"/>
            <a:ext cx="1953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84145" y="3090797"/>
            <a:ext cx="718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53488" y="4767197"/>
            <a:ext cx="718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821264" y="913486"/>
            <a:ext cx="3410857" cy="17476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sớm mai</a:t>
            </a:r>
          </a:p>
        </p:txBody>
      </p:sp>
      <p:sp>
        <p:nvSpPr>
          <p:cNvPr id="29" name="Cloud 28"/>
          <p:cNvSpPr/>
          <p:nvPr/>
        </p:nvSpPr>
        <p:spPr>
          <a:xfrm>
            <a:off x="72771" y="3980506"/>
            <a:ext cx="3410857" cy="17476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</a:p>
        </p:txBody>
      </p:sp>
      <p:sp>
        <p:nvSpPr>
          <p:cNvPr id="30" name="Cloud 29"/>
          <p:cNvSpPr/>
          <p:nvPr/>
        </p:nvSpPr>
        <p:spPr>
          <a:xfrm>
            <a:off x="8177691" y="1675856"/>
            <a:ext cx="4107888" cy="17476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</a:p>
        </p:txBody>
      </p:sp>
      <p:sp>
        <p:nvSpPr>
          <p:cNvPr id="31" name="Cloud 30"/>
          <p:cNvSpPr/>
          <p:nvPr/>
        </p:nvSpPr>
        <p:spPr>
          <a:xfrm>
            <a:off x="7565224" y="4097476"/>
            <a:ext cx="4107888" cy="17476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</a:p>
        </p:txBody>
      </p:sp>
      <p:sp>
        <p:nvSpPr>
          <p:cNvPr id="32" name="Cloud 31"/>
          <p:cNvSpPr/>
          <p:nvPr/>
        </p:nvSpPr>
        <p:spPr>
          <a:xfrm>
            <a:off x="4332298" y="83445"/>
            <a:ext cx="5068720" cy="17476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</a:t>
            </a:r>
          </a:p>
        </p:txBody>
      </p:sp>
    </p:spTree>
    <p:extLst>
      <p:ext uri="{BB962C8B-B14F-4D97-AF65-F5344CB8AC3E}">
        <p14:creationId xmlns:p14="http://schemas.microsoft.com/office/powerpoint/2010/main" val="39485613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86"/>
          <a:stretch/>
        </p:blipFill>
        <p:spPr>
          <a:xfrm>
            <a:off x="2571430" y="-29497"/>
            <a:ext cx="7048500" cy="13357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6"/>
          <a:stretch/>
        </p:blipFill>
        <p:spPr>
          <a:xfrm rot="10800000">
            <a:off x="1495580" y="4463220"/>
            <a:ext cx="7048500" cy="2409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15652B-0766-49BD-9F1D-2954F78FDD22}"/>
              </a:ext>
            </a:extLst>
          </p:cNvPr>
          <p:cNvSpPr txBox="1"/>
          <p:nvPr/>
        </p:nvSpPr>
        <p:spPr>
          <a:xfrm>
            <a:off x="1310036" y="945319"/>
            <a:ext cx="954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thêm những từ ngữ chỉ thời gian mà em biết.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2972E5CA-8082-4F96-85B2-18BF68C3D773}"/>
              </a:ext>
            </a:extLst>
          </p:cNvPr>
          <p:cNvSpPr/>
          <p:nvPr/>
        </p:nvSpPr>
        <p:spPr>
          <a:xfrm>
            <a:off x="1767096" y="2252198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0FB0AB16-94F3-416B-8965-21FDE81A3E8B}"/>
              </a:ext>
            </a:extLst>
          </p:cNvPr>
          <p:cNvSpPr/>
          <p:nvPr/>
        </p:nvSpPr>
        <p:spPr>
          <a:xfrm>
            <a:off x="5060529" y="2252198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23F2116C-26BD-46D2-9B22-E93D47D219B5}"/>
              </a:ext>
            </a:extLst>
          </p:cNvPr>
          <p:cNvSpPr/>
          <p:nvPr/>
        </p:nvSpPr>
        <p:spPr>
          <a:xfrm>
            <a:off x="3497237" y="3463024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831B37E-1963-4DC4-932F-FD89DCAD1350}"/>
              </a:ext>
            </a:extLst>
          </p:cNvPr>
          <p:cNvSpPr/>
          <p:nvPr/>
        </p:nvSpPr>
        <p:spPr>
          <a:xfrm>
            <a:off x="1843143" y="4540700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qua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E16F76F9-C393-48E6-873D-CE44027063CC}"/>
              </a:ext>
            </a:extLst>
          </p:cNvPr>
          <p:cNvSpPr/>
          <p:nvPr/>
        </p:nvSpPr>
        <p:spPr>
          <a:xfrm>
            <a:off x="5031653" y="4673850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998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"/>
            <a:ext cx="12192639" cy="68576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24" r="100000">
                        <a14:backgroundMark x1="68830" y1="25647" x2="65013" y2="44471"/>
                        <a14:backgroundMark x1="71120" y1="51529" x2="74682" y2="47294"/>
                        <a14:backgroundMark x1="80025" y1="53882" x2="80280" y2="60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3" r="8937"/>
          <a:stretch/>
        </p:blipFill>
        <p:spPr>
          <a:xfrm>
            <a:off x="7886700" y="356"/>
            <a:ext cx="4305938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9" y="637978"/>
            <a:ext cx="720000" cy="4771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4610" y="637978"/>
            <a:ext cx="720000" cy="477163"/>
          </a:xfrm>
          <a:prstGeom prst="rect">
            <a:avLst/>
          </a:prstGeom>
        </p:spPr>
      </p:pic>
      <p:grpSp>
        <p:nvGrpSpPr>
          <p:cNvPr id="23" name="组合 25"/>
          <p:cNvGrpSpPr/>
          <p:nvPr/>
        </p:nvGrpSpPr>
        <p:grpSpPr>
          <a:xfrm>
            <a:off x="588581" y="2329738"/>
            <a:ext cx="5377374" cy="1470777"/>
            <a:chOff x="1116724" y="2759942"/>
            <a:chExt cx="5184704" cy="1470777"/>
          </a:xfrm>
        </p:grpSpPr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4" y="2759942"/>
              <a:ext cx="1560230" cy="1470777"/>
            </a:xfrm>
            <a:prstGeom prst="rect">
              <a:avLst/>
            </a:prstGeom>
          </p:spPr>
        </p:pic>
        <p:sp>
          <p:nvSpPr>
            <p:cNvPr id="25" name="TextBox 1"/>
            <p:cNvSpPr txBox="1"/>
            <p:nvPr/>
          </p:nvSpPr>
          <p:spPr>
            <a:xfrm>
              <a:off x="2613559" y="2828268"/>
              <a:ext cx="3687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Đọc đúng, rõ ràng bài thơ biết ngắt đúng nhịp thơ, nhấn giọng phù hợp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26" name="组合 26"/>
          <p:cNvGrpSpPr/>
          <p:nvPr/>
        </p:nvGrpSpPr>
        <p:grpSpPr>
          <a:xfrm>
            <a:off x="6998645" y="2878190"/>
            <a:ext cx="4403361" cy="1429812"/>
            <a:chOff x="6308181" y="2741721"/>
            <a:chExt cx="4403361" cy="1429812"/>
          </a:xfrm>
        </p:grpSpPr>
        <p:pic>
          <p:nvPicPr>
            <p:cNvPr id="27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181" y="2741721"/>
              <a:ext cx="1516774" cy="1429812"/>
            </a:xfrm>
            <a:prstGeom prst="rect">
              <a:avLst/>
            </a:prstGeom>
          </p:spPr>
        </p:pic>
        <p:sp>
          <p:nvSpPr>
            <p:cNvPr id="28" name="TextBox 1"/>
            <p:cNvSpPr txBox="1"/>
            <p:nvPr/>
          </p:nvSpPr>
          <p:spPr>
            <a:xfrm>
              <a:off x="7842163" y="2856463"/>
              <a:ext cx="2869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ea typeface="Calibri" panose="020F0502020204030204" pitchFamily="34" charset="0"/>
                  <a:cs typeface="Arial"/>
                  <a:sym typeface="Arial"/>
                </a:rPr>
                <a:t>Trả lời được các câu hỏi có liên quan đến bài đọc.</a:t>
              </a:r>
              <a:endParaRPr lang="en-US"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组合 27"/>
          <p:cNvGrpSpPr/>
          <p:nvPr/>
        </p:nvGrpSpPr>
        <p:grpSpPr>
          <a:xfrm>
            <a:off x="2193664" y="4643158"/>
            <a:ext cx="6721736" cy="1738098"/>
            <a:chOff x="1499100" y="4608070"/>
            <a:chExt cx="5744515" cy="1376879"/>
          </a:xfrm>
        </p:grpSpPr>
        <p:pic>
          <p:nvPicPr>
            <p:cNvPr id="30" name="图片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100" y="4608070"/>
              <a:ext cx="1283860" cy="1169918"/>
            </a:xfrm>
            <a:prstGeom prst="rect">
              <a:avLst/>
            </a:prstGeom>
          </p:spPr>
        </p:pic>
        <p:sp>
          <p:nvSpPr>
            <p:cNvPr id="31" name="TextBox 1"/>
            <p:cNvSpPr txBox="1"/>
            <p:nvPr/>
          </p:nvSpPr>
          <p:spPr>
            <a:xfrm>
              <a:off x="2898160" y="4784620"/>
              <a:ext cx="43454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Biết chia sẻ những trải nghiệm, suy nghĩ, cảm xúc có liên quan đến bài đọc.</a:t>
              </a:r>
              <a:endParaRPr lang="zh-CN" altLang="en-US" sz="2400">
                <a:solidFill>
                  <a:srgbClr val="000000"/>
                </a:solidFill>
                <a:ea typeface="隶书" panose="02010509060101010101" pitchFamily="49" charset="-12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76068"/>
            <a:ext cx="911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altLang="zh-CN" sz="6000" b="1" spc="30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YÊU CẦU CẦN ĐẠT</a:t>
            </a:r>
            <a:endParaRPr lang="zh-CN" altLang="en-US" sz="6000" b="1" spc="3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93912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2496" r="2803" b="3284"/>
          <a:stretch/>
        </p:blipFill>
        <p:spPr>
          <a:xfrm>
            <a:off x="0" y="-19051"/>
            <a:ext cx="12192000" cy="68770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79426" y="2147329"/>
            <a:ext cx="7633147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6872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86"/>
          <a:stretch/>
        </p:blipFill>
        <p:spPr>
          <a:xfrm>
            <a:off x="2571430" y="-29497"/>
            <a:ext cx="7048500" cy="24246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6"/>
          <a:stretch/>
        </p:blipFill>
        <p:spPr>
          <a:xfrm rot="10800000">
            <a:off x="1495580" y="4463220"/>
            <a:ext cx="7048500" cy="2409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8137" y="2878574"/>
            <a:ext cx="59350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en-US" altLang="zh-CN" sz="8800" b="1">
                <a:solidFill>
                  <a:srgbClr val="4B9C76"/>
                </a:solidFill>
                <a:latin typeface=""/>
                <a:ea typeface="字魂35号-经典雅黑" panose="00000500000000000000" pitchFamily="2" charset="-122"/>
                <a:sym typeface=""/>
              </a:rPr>
              <a:t>Tiết 1: Đọc</a:t>
            </a:r>
            <a:endParaRPr lang="en-US" altLang="zh-CN" sz="8800" b="1" dirty="0">
              <a:solidFill>
                <a:srgbClr val="4B9C76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75368382"/>
      </p:ext>
    </p:extLst>
  </p:cSld>
  <p:clrMapOvr>
    <a:masterClrMapping/>
  </p:clrMapOvr>
  <p:transition spd="slow" advTm="4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6"/>
            <a:ext cx="12192639" cy="68576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24" r="100000">
                        <a14:backgroundMark x1="68830" y1="25647" x2="65013" y2="44471"/>
                        <a14:backgroundMark x1="71120" y1="51529" x2="74682" y2="47294"/>
                        <a14:backgroundMark x1="80025" y1="53882" x2="80280" y2="60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13" r="8937"/>
          <a:stretch/>
        </p:blipFill>
        <p:spPr>
          <a:xfrm>
            <a:off x="7886700" y="356"/>
            <a:ext cx="4305938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9" y="637978"/>
            <a:ext cx="720000" cy="47716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4610" y="637978"/>
            <a:ext cx="720000" cy="477163"/>
          </a:xfrm>
          <a:prstGeom prst="rect">
            <a:avLst/>
          </a:prstGeom>
        </p:spPr>
      </p:pic>
      <p:grpSp>
        <p:nvGrpSpPr>
          <p:cNvPr id="23" name="组合 25"/>
          <p:cNvGrpSpPr/>
          <p:nvPr/>
        </p:nvGrpSpPr>
        <p:grpSpPr>
          <a:xfrm>
            <a:off x="588581" y="2329738"/>
            <a:ext cx="5377374" cy="1470777"/>
            <a:chOff x="1116724" y="2759942"/>
            <a:chExt cx="5184704" cy="1470777"/>
          </a:xfrm>
        </p:grpSpPr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4" y="2759942"/>
              <a:ext cx="1560230" cy="1470777"/>
            </a:xfrm>
            <a:prstGeom prst="rect">
              <a:avLst/>
            </a:prstGeom>
          </p:spPr>
        </p:pic>
        <p:sp>
          <p:nvSpPr>
            <p:cNvPr id="25" name="TextBox 1"/>
            <p:cNvSpPr txBox="1"/>
            <p:nvPr/>
          </p:nvSpPr>
          <p:spPr>
            <a:xfrm>
              <a:off x="2613559" y="2828268"/>
              <a:ext cx="3687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Đọc đúng, rõ ràng bài thơ biết ngắt đúng nhịp thơ, nhấn giọng phù hợp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26" name="组合 26"/>
          <p:cNvGrpSpPr/>
          <p:nvPr/>
        </p:nvGrpSpPr>
        <p:grpSpPr>
          <a:xfrm>
            <a:off x="6998645" y="2878190"/>
            <a:ext cx="4403361" cy="1429812"/>
            <a:chOff x="6308181" y="2741721"/>
            <a:chExt cx="4403361" cy="1429812"/>
          </a:xfrm>
        </p:grpSpPr>
        <p:pic>
          <p:nvPicPr>
            <p:cNvPr id="27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181" y="2741721"/>
              <a:ext cx="1516774" cy="1429812"/>
            </a:xfrm>
            <a:prstGeom prst="rect">
              <a:avLst/>
            </a:prstGeom>
          </p:spPr>
        </p:pic>
        <p:sp>
          <p:nvSpPr>
            <p:cNvPr id="28" name="TextBox 1"/>
            <p:cNvSpPr txBox="1"/>
            <p:nvPr/>
          </p:nvSpPr>
          <p:spPr>
            <a:xfrm>
              <a:off x="7842163" y="2856463"/>
              <a:ext cx="2869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ea typeface="Calibri" panose="020F0502020204030204" pitchFamily="34" charset="0"/>
                  <a:cs typeface="Arial"/>
                  <a:sym typeface="Arial"/>
                </a:rPr>
                <a:t>Trả lời được các câu hỏi có liên quan đến bài đọc.</a:t>
              </a:r>
              <a:endParaRPr lang="en-US"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组合 27"/>
          <p:cNvGrpSpPr/>
          <p:nvPr/>
        </p:nvGrpSpPr>
        <p:grpSpPr>
          <a:xfrm>
            <a:off x="2193664" y="4643158"/>
            <a:ext cx="6721736" cy="1738098"/>
            <a:chOff x="1499100" y="4608070"/>
            <a:chExt cx="5744515" cy="1376879"/>
          </a:xfrm>
        </p:grpSpPr>
        <p:pic>
          <p:nvPicPr>
            <p:cNvPr id="30" name="图片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100" y="4608070"/>
              <a:ext cx="1283860" cy="1169918"/>
            </a:xfrm>
            <a:prstGeom prst="rect">
              <a:avLst/>
            </a:prstGeom>
          </p:spPr>
        </p:pic>
        <p:sp>
          <p:nvSpPr>
            <p:cNvPr id="31" name="TextBox 1"/>
            <p:cNvSpPr txBox="1"/>
            <p:nvPr/>
          </p:nvSpPr>
          <p:spPr>
            <a:xfrm>
              <a:off x="2898160" y="4784620"/>
              <a:ext cx="43454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Biết chia sẻ những trải nghiệm, suy nghĩ, cảm xúc có liên quan đến bài đọc.</a:t>
              </a:r>
              <a:endParaRPr lang="zh-CN" altLang="en-US" sz="2400">
                <a:solidFill>
                  <a:srgbClr val="000000"/>
                </a:solidFill>
                <a:ea typeface="隶书" panose="02010509060101010101" pitchFamily="49" charset="-12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76068"/>
            <a:ext cx="911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altLang="zh-CN" sz="6000" b="1" spc="30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YÊU CẦU CẦN ĐẠT</a:t>
            </a:r>
            <a:endParaRPr lang="zh-CN" altLang="en-US" sz="6000" b="1" spc="3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21628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8051288" y="182075"/>
            <a:ext cx="3943813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4975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nối 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52508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2026020" y="1055541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2081775" y="135458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2026020" y="3469507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6412165" y="1370682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6412165" y="3477621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7267091" y="5309732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696498" y="209188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khó 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72395" y="3083190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600238" y="1041593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1577489" y="3138544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916061" y="1044917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061012" y="2218764"/>
            <a:ext cx="793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34435" y="2693892"/>
            <a:ext cx="1071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80447" y="4791635"/>
            <a:ext cx="12326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68499" y="5258495"/>
            <a:ext cx="15190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1026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7" t="3103" b="2095"/>
          <a:stretch/>
        </p:blipFill>
        <p:spPr>
          <a:xfrm flipH="1">
            <a:off x="7675843" y="-38100"/>
            <a:ext cx="4516155" cy="6896100"/>
          </a:xfrm>
          <a:prstGeom prst="rect">
            <a:avLst/>
          </a:prstGeom>
        </p:spPr>
      </p:pic>
      <p:pic>
        <p:nvPicPr>
          <p:cNvPr id="12" name="图片 1" descr="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13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14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5897" y="37394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solidFill>
            <a:srgbClr val="92D050"/>
          </a:solidFill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solidFill>
            <a:srgbClr val="92D050"/>
          </a:solidFill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solidFill>
            <a:srgbClr val="92D050"/>
          </a:solidFill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zh-CN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thần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solidFill>
            <a:srgbClr val="92D050"/>
          </a:solidFill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ầm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31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4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10720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" y="356"/>
            <a:ext cx="12192639" cy="6857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53243" y1="56510" x2="57838" y2="81440"/>
                        <a14:foregroundMark x1="49730" y1="52078" x2="47027" y2="67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-12681"/>
          <a:stretch/>
        </p:blipFill>
        <p:spPr>
          <a:xfrm>
            <a:off x="-13447" y="520140"/>
            <a:ext cx="1554068" cy="1328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6439" y="1823707"/>
            <a:ext cx="3018680" cy="3018680"/>
          </a:xfrm>
          <a:custGeom>
            <a:avLst/>
            <a:gdLst>
              <a:gd name="connsiteX0" fmla="*/ 1675104 w 3350208"/>
              <a:gd name="connsiteY0" fmla="*/ 0 h 3350208"/>
              <a:gd name="connsiteX1" fmla="*/ 3350208 w 3350208"/>
              <a:gd name="connsiteY1" fmla="*/ 1675104 h 3350208"/>
              <a:gd name="connsiteX2" fmla="*/ 1675104 w 3350208"/>
              <a:gd name="connsiteY2" fmla="*/ 3350208 h 3350208"/>
              <a:gd name="connsiteX3" fmla="*/ 0 w 3350208"/>
              <a:gd name="connsiteY3" fmla="*/ 1675104 h 3350208"/>
              <a:gd name="connsiteX4" fmla="*/ 1675104 w 3350208"/>
              <a:gd name="connsiteY4" fmla="*/ 0 h 335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208" h="3350208">
                <a:moveTo>
                  <a:pt x="1675104" y="0"/>
                </a:moveTo>
                <a:cubicBezTo>
                  <a:pt x="2600238" y="0"/>
                  <a:pt x="3350208" y="749970"/>
                  <a:pt x="3350208" y="1675104"/>
                </a:cubicBezTo>
                <a:cubicBezTo>
                  <a:pt x="3350208" y="2600238"/>
                  <a:pt x="2600238" y="3350208"/>
                  <a:pt x="1675104" y="3350208"/>
                </a:cubicBezTo>
                <a:cubicBezTo>
                  <a:pt x="749970" y="3350208"/>
                  <a:pt x="0" y="2600238"/>
                  <a:pt x="0" y="1675104"/>
                </a:cubicBezTo>
                <a:cubicBezTo>
                  <a:pt x="0" y="749970"/>
                  <a:pt x="749970" y="0"/>
                  <a:pt x="1675104" y="0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6233651" y="2535206"/>
            <a:ext cx="7480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6865647" y="182075"/>
            <a:ext cx="5582936" cy="90566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nối 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5681213" y="2399745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4319452" y="18207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33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竹"/>
  <p:tag name="ISPRING_SCORM_RATE_SLIDES" val="0"/>
  <p:tag name="ISPRING_SCORM_RATE_QUIZZES" val="0"/>
  <p:tag name="ISPRING_SCORM_PASSING_SCORE" val="0.000000"/>
  <p:tag name="ISPRING_ULTRA_SCORM_COURSE_ID" val="2D82CC5A-9948-4D42-A615-84EB309288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九批已完成作品\218126"/>
  <p:tag name="ISPRING_FIRST_PUBLISH" val="1"/>
  <p:tag name="INKNOELEADERBOARD" val="-16199208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1424</Words>
  <Application>Microsoft Office PowerPoint</Application>
  <PresentationFormat>Widescreen</PresentationFormat>
  <Paragraphs>300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HP001 4 hàng</vt:lpstr>
      <vt:lpstr>iCiel Cadena</vt:lpstr>
      <vt:lpstr>inpin heiti</vt:lpstr>
      <vt:lpstr>隶书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竹</dc:title>
  <dc:creator>龙时富</dc:creator>
  <cp:lastModifiedBy>Admin</cp:lastModifiedBy>
  <cp:revision>38</cp:revision>
  <dcterms:created xsi:type="dcterms:W3CDTF">2017-07-16T12:41:41Z</dcterms:created>
  <dcterms:modified xsi:type="dcterms:W3CDTF">2024-01-22T11:24:08Z</dcterms:modified>
</cp:coreProperties>
</file>